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embeddedFontLst>
    <p:embeddedFont>
      <p:font typeface="Unbounded"/>
      <p:regular r:id="rId19"/>
    </p:embeddedFont>
    <p:embeddedFont>
      <p:font typeface="Unbounded"/>
      <p:regular r:id="rId20"/>
    </p:embeddedFont>
    <p:embeddedFont>
      <p:font typeface="Open Sans"/>
      <p:regular r:id="rId21"/>
    </p:embeddedFont>
    <p:embeddedFont>
      <p:font typeface="Open Sans"/>
      <p:regular r:id="rId22"/>
    </p:embeddedFont>
    <p:embeddedFont>
      <p:font typeface="Open Sans"/>
      <p:regular r:id="rId23"/>
    </p:embeddedFont>
    <p:embeddedFont>
      <p:font typeface="Open Sans"/>
      <p:regular r:id="rId24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9" Type="http://schemas.openxmlformats.org/officeDocument/2006/relationships/font" Target="fonts/font1.fntdata"/><Relationship Id="rId20" Type="http://schemas.openxmlformats.org/officeDocument/2006/relationships/font" Target="fonts/font2.fntdata"/><Relationship Id="rId21" Type="http://schemas.openxmlformats.org/officeDocument/2006/relationships/font" Target="fonts/font3.fntdata"/><Relationship Id="rId22" Type="http://schemas.openxmlformats.org/officeDocument/2006/relationships/font" Target="fonts/font4.fntdata"/><Relationship Id="rId23" Type="http://schemas.openxmlformats.org/officeDocument/2006/relationships/font" Target="fonts/font5.fntdata"/><Relationship Id="rId2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3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3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2-1.png"/><Relationship Id="rId3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3-1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4.png"/><Relationship Id="rId5" Type="http://schemas.openxmlformats.org/officeDocument/2006/relationships/image" Target="../media/image-10-5.svg"/><Relationship Id="rId6" Type="http://schemas.openxmlformats.org/officeDocument/2006/relationships/image" Target="../media/image-10-6.png"/><Relationship Id="rId7" Type="http://schemas.openxmlformats.org/officeDocument/2006/relationships/image" Target="../media/image-10-7.svg"/><Relationship Id="rId8" Type="http://schemas.openxmlformats.org/officeDocument/2006/relationships/image" Target="../media/image-10-8.png"/><Relationship Id="rId9" Type="http://schemas.openxmlformats.org/officeDocument/2006/relationships/slideLayout" Target="../slideLayouts/slideLayout11.xml"/><Relationship Id="rId10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lmstudio.ai/" TargetMode="External"/><Relationship Id="rId1" Type="http://schemas.openxmlformats.org/officeDocument/2006/relationships/image" Target="../media/image-11-1.png"/><Relationship Id="rId3" Type="http://schemas.openxmlformats.org/officeDocument/2006/relationships/image" Target="../media/image-11-2.png"/><Relationship Id="rId4" Type="http://schemas.openxmlformats.org/officeDocument/2006/relationships/slideLayout" Target="../slideLayouts/slideLayout12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4.png"/><Relationship Id="rId5" Type="http://schemas.openxmlformats.org/officeDocument/2006/relationships/image" Target="../media/image-3-5.svg"/><Relationship Id="rId6" Type="http://schemas.openxmlformats.org/officeDocument/2006/relationships/image" Target="../media/image-3-6.png"/><Relationship Id="rId7" Type="http://schemas.openxmlformats.org/officeDocument/2006/relationships/image" Target="../media/image-3-7.svg"/><Relationship Id="rId8" Type="http://schemas.openxmlformats.org/officeDocument/2006/relationships/slideLayout" Target="../slideLayouts/slideLayout4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6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svg"/><Relationship Id="rId6" Type="http://schemas.openxmlformats.org/officeDocument/2006/relationships/image" Target="../media/image-6-6.png"/><Relationship Id="rId7" Type="http://schemas.openxmlformats.org/officeDocument/2006/relationships/image" Target="../media/image-6-7.svg"/><Relationship Id="rId8" Type="http://schemas.openxmlformats.org/officeDocument/2006/relationships/slideLayout" Target="../slideLayouts/slideLayout7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0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D6F5E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57348" y="608290"/>
            <a:ext cx="5259586" cy="70129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1982748"/>
            <a:ext cx="7556421" cy="2835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AI na Twoim Komputerze: </a:t>
            </a:r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6A688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Rewolucja w Zasięgu Ręki</a:t>
            </a:r>
            <a:endParaRPr lang="en-US" sz="4450" dirty="0"/>
          </a:p>
        </p:txBody>
      </p:sp>
      <p:sp>
        <p:nvSpPr>
          <p:cNvPr id="5" name="Text 2"/>
          <p:cNvSpPr/>
          <p:nvPr/>
        </p:nvSpPr>
        <p:spPr>
          <a:xfrm>
            <a:off x="793790" y="5158026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Odkryj, jak uruchamiać modele sztucznej inteligencji bezpośrednio na własnym sprzęcie – bez chmury, bez abonamentu, bez kompromisów w kwestii prywatności.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64556" y="597932"/>
            <a:ext cx="6501170" cy="586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600"/>
              </a:lnSpc>
              <a:buNone/>
            </a:pPr>
            <a:r>
              <a:rPr lang="en-US" sz="3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Gotowy, żeby zacząć?</a:t>
            </a:r>
            <a:endParaRPr lang="en-US" sz="36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08891" y="1496020"/>
            <a:ext cx="7612380" cy="4517946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84570" y="2600281"/>
            <a:ext cx="648031" cy="64803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807213" y="4783744"/>
            <a:ext cx="1892253" cy="7290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2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Uruchom lokalnie</a:t>
            </a:r>
            <a:endParaRPr lang="en-US" sz="225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2165" y="2601497"/>
            <a:ext cx="648032" cy="648032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6422456" y="4783744"/>
            <a:ext cx="1892253" cy="7290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2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Pobierz model</a:t>
            </a:r>
            <a:endParaRPr lang="en-US" sz="2250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27408" y="2601497"/>
            <a:ext cx="648032" cy="648032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3998816" y="4783744"/>
            <a:ext cx="1892253" cy="7290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2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Zainstaluj LM Studio</a:t>
            </a:r>
            <a:endParaRPr lang="en-US" sz="2250" dirty="0"/>
          </a:p>
        </p:txBody>
      </p:sp>
      <p:sp>
        <p:nvSpPr>
          <p:cNvPr id="10" name="Text 4"/>
          <p:cNvSpPr/>
          <p:nvPr/>
        </p:nvSpPr>
        <p:spPr>
          <a:xfrm>
            <a:off x="834628" y="6188869"/>
            <a:ext cx="12961025" cy="5493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50"/>
              </a:lnSpc>
              <a:buNone/>
            </a:pPr>
            <a:r>
              <a:rPr lang="en-US" sz="14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Pierwsze kroki zajmują mniej niż 15 minut. Pobierz LM Studio, wybierz model i przekonaj się sam, jak potężne może być AI działające wyłącznie na Twoim komputerze.</a:t>
            </a:r>
            <a:endParaRPr lang="en-US" sz="1450" dirty="0"/>
          </a:p>
        </p:txBody>
      </p:sp>
      <p:sp>
        <p:nvSpPr>
          <p:cNvPr id="11" name="Shape 5"/>
          <p:cNvSpPr/>
          <p:nvPr/>
        </p:nvSpPr>
        <p:spPr>
          <a:xfrm>
            <a:off x="834628" y="6913126"/>
            <a:ext cx="12961025" cy="718423"/>
          </a:xfrm>
          <a:prstGeom prst="roundRect">
            <a:avLst>
              <a:gd name="adj" fmla="val 10981"/>
            </a:avLst>
          </a:prstGeom>
          <a:solidFill>
            <a:srgbClr val="B6FCB8"/>
          </a:solidFill>
          <a:ln/>
        </p:spPr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2390" y="7189232"/>
            <a:ext cx="234791" cy="187762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1444943" y="7115532"/>
            <a:ext cx="12162949" cy="282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💡</a:t>
            </a:r>
            <a:pPr algn="l" indent="0" marL="0">
              <a:lnSpc>
                <a:spcPts val="215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pPr algn="l" indent="0" marL="0">
              <a:lnSpc>
                <a:spcPts val="215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 tip:</a:t>
            </a:r>
            <a:pPr algn="l" indent="0" marL="0">
              <a:lnSpc>
                <a:spcPts val="215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Zacznij od modelu </a:t>
            </a:r>
            <a:pPr algn="l" indent="0" marL="0">
              <a:lnSpc>
                <a:spcPts val="215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Llama 3.1 8B</a:t>
            </a:r>
            <a:pPr algn="l" indent="0" marL="0">
              <a:lnSpc>
                <a:spcPts val="215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lub </a:t>
            </a:r>
            <a:pPr algn="l" indent="0" marL="0">
              <a:lnSpc>
                <a:spcPts val="215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Mistral 7B</a:t>
            </a:r>
            <a:pPr algn="l" indent="0" marL="0">
              <a:lnSpc>
                <a:spcPts val="215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– świetna jakość przy niskich wymaganiach sprzętowych.</a:t>
            </a:r>
            <a:endParaRPr lang="en-US" sz="1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506260"/>
          </a:xfrm>
          <a:prstGeom prst="rect">
            <a:avLst/>
          </a:prstGeom>
          <a:solidFill>
            <a:srgbClr val="D6F5E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2428" y="60246"/>
            <a:ext cx="2445425" cy="138576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157895" y="1932384"/>
            <a:ext cx="626150" cy="190262"/>
          </a:xfrm>
          <a:prstGeom prst="roundRect">
            <a:avLst>
              <a:gd name="adj" fmla="val 21281"/>
            </a:avLst>
          </a:prstGeom>
          <a:solidFill>
            <a:srgbClr val="D6F5EE"/>
          </a:solidFill>
          <a:ln/>
        </p:spPr>
      </p:sp>
      <p:sp>
        <p:nvSpPr>
          <p:cNvPr id="5" name="Text 2"/>
          <p:cNvSpPr/>
          <p:nvPr/>
        </p:nvSpPr>
        <p:spPr>
          <a:xfrm>
            <a:off x="3230166" y="1968460"/>
            <a:ext cx="481608" cy="1181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PORADNIK</a:t>
            </a:r>
            <a:endParaRPr lang="en-US" sz="750" dirty="0"/>
          </a:p>
        </p:txBody>
      </p:sp>
      <p:sp>
        <p:nvSpPr>
          <p:cNvPr id="6" name="Text 3"/>
          <p:cNvSpPr/>
          <p:nvPr/>
        </p:nvSpPr>
        <p:spPr>
          <a:xfrm>
            <a:off x="3157895" y="2148245"/>
            <a:ext cx="8120658" cy="3764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50"/>
              </a:lnSpc>
              <a:buNone/>
            </a:pPr>
            <a:r>
              <a:rPr lang="en-US" sz="2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Uruchamianie AI na Laptopie z Grafiką Intel</a:t>
            </a:r>
            <a:endParaRPr lang="en-US" sz="2350" dirty="0"/>
          </a:p>
        </p:txBody>
      </p:sp>
      <p:sp>
        <p:nvSpPr>
          <p:cNvPr id="7" name="Text 4"/>
          <p:cNvSpPr/>
          <p:nvPr/>
        </p:nvSpPr>
        <p:spPr>
          <a:xfrm>
            <a:off x="3157895" y="2620685"/>
            <a:ext cx="8314611" cy="2950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Nawet bez dedykowanej karty graficznej, nowoczesne zintegrowane układy Intel Iris Xe lub Intel Arc pozwalają na efektywne uruchamianie lekkich modeli AI. Oto, jak to zrobić krok po kroku: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3157895" y="2987635"/>
            <a:ext cx="240983" cy="150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01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3157895" y="3177183"/>
            <a:ext cx="4125278" cy="15240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10" name="Text 7"/>
          <p:cNvSpPr/>
          <p:nvPr/>
        </p:nvSpPr>
        <p:spPr>
          <a:xfrm>
            <a:off x="3157895" y="3267908"/>
            <a:ext cx="2634615" cy="188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Sprawdź sprzęt i sterowniki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3157895" y="3494484"/>
            <a:ext cx="4125278" cy="5900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Upewnij się, że Twój laptop posiada zintegrowaną grafikę </a:t>
            </a:r>
            <a:pPr algn="l" indent="0" marL="0">
              <a:lnSpc>
                <a:spcPts val="1150"/>
              </a:lnSpc>
              <a:buNone/>
            </a:pPr>
            <a:r>
              <a:rPr lang="en-US" sz="9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Intel Iris Xe</a:t>
            </a:r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lub </a:t>
            </a:r>
            <a:pPr algn="l" indent="0" marL="0">
              <a:lnSpc>
                <a:spcPts val="1150"/>
              </a:lnSpc>
              <a:buNone/>
            </a:pPr>
            <a:r>
              <a:rPr lang="en-US" sz="9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Intel Arc</a:t>
            </a:r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Kluczowe jest również posiadanie aktualnych sterowników Intel GPU oraz zainstalowanego </a:t>
            </a:r>
            <a:pPr algn="l" indent="0" marL="0">
              <a:lnSpc>
                <a:spcPts val="1150"/>
              </a:lnSpc>
              <a:buNone/>
            </a:pPr>
            <a:r>
              <a:rPr lang="en-US" sz="9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Intel oneAPI Base Toolkit</a:t>
            </a:r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który zapewnia niezbędne biblioteki (np. SYCL) dla obliczeń AI.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7347109" y="2987635"/>
            <a:ext cx="240983" cy="150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02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7347109" y="3177183"/>
            <a:ext cx="4125397" cy="15240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14" name="Text 11"/>
          <p:cNvSpPr/>
          <p:nvPr/>
        </p:nvSpPr>
        <p:spPr>
          <a:xfrm>
            <a:off x="7347109" y="3267908"/>
            <a:ext cx="1945362" cy="188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Zainstaluj LM Studio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7347109" y="3494484"/>
            <a:ext cx="4125397" cy="4425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Pobierz i zainstaluj </a:t>
            </a:r>
            <a:pPr algn="l" indent="0" marL="0">
              <a:lnSpc>
                <a:spcPts val="1150"/>
              </a:lnSpc>
              <a:buNone/>
            </a:pPr>
            <a:r>
              <a:rPr lang="en-US" sz="900" u="sng" dirty="0">
                <a:solidFill>
                  <a:srgbClr val="26A6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LM Studio</a:t>
            </a:r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ze strony producenta. Jest to darmowe narzędzie, które znacząco upraszcza zarządzanie i uruchamianie lokalnych modeli językowych (LLM).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3157895" y="4238863"/>
            <a:ext cx="240983" cy="150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03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3157895" y="4428411"/>
            <a:ext cx="4125278" cy="15240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18" name="Text 15"/>
          <p:cNvSpPr/>
          <p:nvPr/>
        </p:nvSpPr>
        <p:spPr>
          <a:xfrm>
            <a:off x="3157895" y="4519136"/>
            <a:ext cx="2023229" cy="188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Pobierz lekki model AI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3157895" y="4745712"/>
            <a:ext cx="4125278" cy="5900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 LM Studio przejdź do sekcji wyszukiwania i znajdź lekkie, zoptymalizowane modele. Idealne do startu są </a:t>
            </a:r>
            <a:pPr algn="l" indent="0" marL="0">
              <a:lnSpc>
                <a:spcPts val="1150"/>
              </a:lnSpc>
              <a:buNone/>
            </a:pPr>
            <a:r>
              <a:rPr lang="en-US" sz="9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Mistral 7B</a:t>
            </a:r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(np. wersje GGUF q4_K_M) lub </a:t>
            </a:r>
            <a:pPr algn="l" indent="0" marL="0">
              <a:lnSpc>
                <a:spcPts val="1150"/>
              </a:lnSpc>
              <a:buNone/>
            </a:pPr>
            <a:r>
              <a:rPr lang="en-US" sz="9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Llama 3.1 8B</a:t>
            </a:r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Wybierz wersję z kwantyzacją (np. q4, q5), aby zmniejszyć wymagania pamięciowe.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7347109" y="4238863"/>
            <a:ext cx="240983" cy="150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04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7347109" y="4428411"/>
            <a:ext cx="4125397" cy="15240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22" name="Text 19"/>
          <p:cNvSpPr/>
          <p:nvPr/>
        </p:nvSpPr>
        <p:spPr>
          <a:xfrm>
            <a:off x="7347109" y="4519136"/>
            <a:ext cx="3432810" cy="188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Skonfiguruj LM Studio pod Intel iGPU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7347109" y="4745712"/>
            <a:ext cx="4125397" cy="8851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 pobraniu modelu, przejdź do okna czatu. Zanim zaczniesz, kliknij ikonę ustawień serwera (zazwyczaj symbol chipa) po lewej stronie. W sekcji </a:t>
            </a:r>
            <a:pPr algn="l" indent="0" marL="0">
              <a:lnSpc>
                <a:spcPts val="1150"/>
              </a:lnSpc>
              <a:buNone/>
            </a:pPr>
            <a:r>
              <a:rPr lang="en-US" sz="9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Hardware Acceleration</a:t>
            </a:r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upewnij się, że opcja "Intel GPU (OpenCL/SYCL)" jest zaznaczona. Dostosuj suwaki CPU/GPU Layer do preferencji, zazwyczaj przesuwając jak najwięcej warstw na GPU, ile pozwala VRAM.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3157895" y="5785128"/>
            <a:ext cx="240983" cy="150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05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3157895" y="5974675"/>
            <a:ext cx="4125278" cy="15240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26" name="Text 23"/>
          <p:cNvSpPr/>
          <p:nvPr/>
        </p:nvSpPr>
        <p:spPr>
          <a:xfrm>
            <a:off x="3157895" y="6065401"/>
            <a:ext cx="2167295" cy="188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Uruchom model i testuj</a:t>
            </a:r>
            <a:endParaRPr lang="en-US" sz="1150" dirty="0"/>
          </a:p>
        </p:txBody>
      </p:sp>
      <p:sp>
        <p:nvSpPr>
          <p:cNvPr id="27" name="Text 24"/>
          <p:cNvSpPr/>
          <p:nvPr/>
        </p:nvSpPr>
        <p:spPr>
          <a:xfrm>
            <a:off x="3157895" y="6291977"/>
            <a:ext cx="4125278" cy="4425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Załaduj wybrany model w oknie czatu i rozpocznij konwersację. Monitoruj zużycie pamięci RAM i VRAM (np. w Menedżerze Zadań) oraz prędkość generowania odpowiedzi.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7347109" y="5785128"/>
            <a:ext cx="240983" cy="150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Unbounded Light" pitchFamily="34" charset="0"/>
                <a:ea typeface="Unbounded Light" pitchFamily="34" charset="-122"/>
                <a:cs typeface="Unbounded Light" pitchFamily="34" charset="-120"/>
              </a:rPr>
              <a:t>06</a:t>
            </a:r>
            <a:endParaRPr lang="en-US" sz="900" dirty="0"/>
          </a:p>
        </p:txBody>
      </p:sp>
      <p:sp>
        <p:nvSpPr>
          <p:cNvPr id="29" name="Shape 26"/>
          <p:cNvSpPr/>
          <p:nvPr/>
        </p:nvSpPr>
        <p:spPr>
          <a:xfrm>
            <a:off x="7347109" y="5974675"/>
            <a:ext cx="4125397" cy="15240"/>
          </a:xfrm>
          <a:prstGeom prst="rect">
            <a:avLst/>
          </a:prstGeom>
          <a:solidFill>
            <a:srgbClr val="26A688"/>
          </a:solidFill>
          <a:ln/>
        </p:spPr>
      </p:sp>
      <p:sp>
        <p:nvSpPr>
          <p:cNvPr id="30" name="Text 27"/>
          <p:cNvSpPr/>
          <p:nvPr/>
        </p:nvSpPr>
        <p:spPr>
          <a:xfrm>
            <a:off x="7347109" y="6065401"/>
            <a:ext cx="2566154" cy="188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Optymalizacja i wskazówki</a:t>
            </a:r>
            <a:endParaRPr lang="en-US" sz="1150" dirty="0"/>
          </a:p>
        </p:txBody>
      </p:sp>
      <p:sp>
        <p:nvSpPr>
          <p:cNvPr id="31" name="Text 28"/>
          <p:cNvSpPr/>
          <p:nvPr/>
        </p:nvSpPr>
        <p:spPr>
          <a:xfrm>
            <a:off x="7347109" y="6291977"/>
            <a:ext cx="4125397" cy="5900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Jeśli model działa wolno, spróbuj pobrać jeszcze mniejszą kwantyzację lub inną wersję modelu. Upewnij się, że masz co najmniej </a:t>
            </a:r>
            <a:pPr algn="l" indent="0" marL="0">
              <a:lnSpc>
                <a:spcPts val="1150"/>
              </a:lnSpc>
              <a:buNone/>
            </a:pPr>
            <a:r>
              <a:rPr lang="en-US" sz="9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16 GB RAM</a:t>
            </a:r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ponieważ nawet zintegrowana grafika często rezerwuje część pamięci systemowej jako VRAM.</a:t>
            </a:r>
            <a:endParaRPr lang="en-US" sz="900" dirty="0"/>
          </a:p>
        </p:txBody>
      </p:sp>
      <p:sp>
        <p:nvSpPr>
          <p:cNvPr id="32" name="Shape 29"/>
          <p:cNvSpPr/>
          <p:nvPr/>
        </p:nvSpPr>
        <p:spPr>
          <a:xfrm>
            <a:off x="3157895" y="7044333"/>
            <a:ext cx="8314611" cy="759023"/>
          </a:xfrm>
          <a:prstGeom prst="roundRect">
            <a:avLst>
              <a:gd name="adj" fmla="val 6668"/>
            </a:avLst>
          </a:prstGeom>
          <a:solidFill>
            <a:srgbClr val="B6D6FC"/>
          </a:solidFill>
          <a:ln/>
        </p:spPr>
      </p:sp>
      <p:pic>
        <p:nvPicPr>
          <p:cNvPr id="3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8386" y="7151370"/>
            <a:ext cx="188238" cy="150614"/>
          </a:xfrm>
          <a:prstGeom prst="rect">
            <a:avLst/>
          </a:prstGeom>
        </p:spPr>
      </p:pic>
      <p:sp>
        <p:nvSpPr>
          <p:cNvPr id="34" name="Text 30"/>
          <p:cNvSpPr/>
          <p:nvPr/>
        </p:nvSpPr>
        <p:spPr>
          <a:xfrm>
            <a:off x="3587115" y="7138392"/>
            <a:ext cx="2635568" cy="188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Rozwiązywanie problemów:</a:t>
            </a:r>
            <a:endParaRPr lang="en-US" sz="1150" dirty="0"/>
          </a:p>
        </p:txBody>
      </p:sp>
      <p:sp>
        <p:nvSpPr>
          <p:cNvPr id="35" name="Text 31"/>
          <p:cNvSpPr/>
          <p:nvPr/>
        </p:nvSpPr>
        <p:spPr>
          <a:xfrm>
            <a:off x="3587115" y="7390567"/>
            <a:ext cx="7764899" cy="2950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Jeśli LM Studio nie widzi GPU lub model nie ładuje się, sprawdź poprawność instalacji oneAPI oraz aktualność sterowników. W niektórych przypadkach restart komputera po instalacji sterowników może pomóc.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376035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endParaRPr lang="en-US" sz="4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2351" y="709970"/>
            <a:ext cx="9872663" cy="598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700"/>
              </a:lnSpc>
              <a:buNone/>
            </a:pPr>
            <a:r>
              <a:rPr lang="en-US" sz="3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Co to znaczy „Lokalny Model AI"?</a:t>
            </a:r>
            <a:endParaRPr lang="en-US" sz="3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2351" y="1731764"/>
            <a:ext cx="4318397" cy="431839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505331" y="3608784"/>
            <a:ext cx="8420100" cy="564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Model AI działający </a:t>
            </a:r>
            <a:pPr algn="l" indent="0" marL="0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bezpośrednio na Twoim komputerze</a:t>
            </a:r>
            <a:pPr algn="l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bez potrzeby łączenia się z zewnętrznymi serwerami. Wszystkie obliczenia wykonuje Twój CPU i karta graficzna.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12351" y="6413302"/>
            <a:ext cx="6522006" cy="1106329"/>
          </a:xfrm>
          <a:prstGeom prst="roundRect">
            <a:avLst>
              <a:gd name="adj" fmla="val 9918"/>
            </a:avLst>
          </a:prstGeom>
          <a:solidFill>
            <a:srgbClr val="FFFFFF"/>
          </a:solidFill>
          <a:ln w="22860">
            <a:solidFill>
              <a:srgbClr val="BCDBD4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89491" y="6413302"/>
            <a:ext cx="91440" cy="1106329"/>
          </a:xfrm>
          <a:prstGeom prst="roundRect">
            <a:avLst>
              <a:gd name="adj" fmla="val 87907"/>
            </a:avLst>
          </a:prstGeom>
          <a:solidFill>
            <a:srgbClr val="26A688"/>
          </a:solidFill>
          <a:ln/>
        </p:spPr>
      </p:sp>
      <p:sp>
        <p:nvSpPr>
          <p:cNvPr id="7" name="Text 4"/>
          <p:cNvSpPr/>
          <p:nvPr/>
        </p:nvSpPr>
        <p:spPr>
          <a:xfrm>
            <a:off x="995124" y="6627495"/>
            <a:ext cx="2392323" cy="298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Lokalny model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995124" y="7023259"/>
            <a:ext cx="6025039" cy="282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Dane i obliczenia pozostają wyłącznie na Twojej maszynie.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7395805" y="6413302"/>
            <a:ext cx="6522125" cy="1106329"/>
          </a:xfrm>
          <a:prstGeom prst="roundRect">
            <a:avLst>
              <a:gd name="adj" fmla="val 9918"/>
            </a:avLst>
          </a:prstGeom>
          <a:solidFill>
            <a:srgbClr val="FFFFFF"/>
          </a:solidFill>
          <a:ln w="22860">
            <a:solidFill>
              <a:srgbClr val="BCDBD4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372945" y="6413302"/>
            <a:ext cx="91440" cy="1106329"/>
          </a:xfrm>
          <a:prstGeom prst="roundRect">
            <a:avLst>
              <a:gd name="adj" fmla="val 87907"/>
            </a:avLst>
          </a:prstGeom>
          <a:solidFill>
            <a:srgbClr val="26A688"/>
          </a:solidFill>
          <a:ln/>
        </p:spPr>
      </p:sp>
      <p:sp>
        <p:nvSpPr>
          <p:cNvPr id="11" name="Text 8"/>
          <p:cNvSpPr/>
          <p:nvPr/>
        </p:nvSpPr>
        <p:spPr>
          <a:xfrm>
            <a:off x="7678579" y="6627495"/>
            <a:ext cx="2603421" cy="298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Model chmurowy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7678579" y="7023259"/>
            <a:ext cx="6025158" cy="282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ChatGPT, Gemini – dane wędrują do zewnętrznych centrów danych.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D6F5E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51990" y="601147"/>
            <a:ext cx="5270302" cy="702718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6642" y="742712"/>
            <a:ext cx="7598450" cy="675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300"/>
              </a:lnSpc>
              <a:buNone/>
            </a:pPr>
            <a:r>
              <a:rPr lang="en-US" sz="4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Prywatność i Kontrola</a:t>
            </a:r>
            <a:endParaRPr lang="en-US" sz="4250" dirty="0"/>
          </a:p>
        </p:txBody>
      </p:sp>
      <p:sp>
        <p:nvSpPr>
          <p:cNvPr id="5" name="Shape 2"/>
          <p:cNvSpPr/>
          <p:nvPr/>
        </p:nvSpPr>
        <p:spPr>
          <a:xfrm>
            <a:off x="756642" y="1727478"/>
            <a:ext cx="3712369" cy="3114437"/>
          </a:xfrm>
          <a:prstGeom prst="roundRect">
            <a:avLst>
              <a:gd name="adj" fmla="val 2916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980361" y="1951196"/>
            <a:ext cx="648533" cy="648533"/>
          </a:xfrm>
          <a:prstGeom prst="roundRect">
            <a:avLst>
              <a:gd name="adj" fmla="val 14098104"/>
            </a:avLst>
          </a:prstGeom>
          <a:solidFill>
            <a:srgbClr val="26A688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8716" y="2129433"/>
            <a:ext cx="291822" cy="29182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80361" y="2805708"/>
            <a:ext cx="3134082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Pełna prywatność</a:t>
            </a:r>
            <a:endParaRPr lang="en-US" sz="2100" dirty="0"/>
          </a:p>
        </p:txBody>
      </p:sp>
      <p:sp>
        <p:nvSpPr>
          <p:cNvPr id="9" name="Text 5"/>
          <p:cNvSpPr/>
          <p:nvPr/>
        </p:nvSpPr>
        <p:spPr>
          <a:xfrm>
            <a:off x="980361" y="3267075"/>
            <a:ext cx="3264932" cy="13511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Umowy, kod, notatki – żadne dane nie opuszczają Twojego komputera. Idealne do pracy z wrażliwymi informacjami.</a:t>
            </a:r>
            <a:endParaRPr lang="en-US" sz="1700" dirty="0"/>
          </a:p>
        </p:txBody>
      </p:sp>
      <p:sp>
        <p:nvSpPr>
          <p:cNvPr id="10" name="Shape 6"/>
          <p:cNvSpPr/>
          <p:nvPr/>
        </p:nvSpPr>
        <p:spPr>
          <a:xfrm>
            <a:off x="4674989" y="1727478"/>
            <a:ext cx="3712369" cy="3114437"/>
          </a:xfrm>
          <a:prstGeom prst="roundRect">
            <a:avLst>
              <a:gd name="adj" fmla="val 2916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4898707" y="1951196"/>
            <a:ext cx="648533" cy="648533"/>
          </a:xfrm>
          <a:prstGeom prst="roundRect">
            <a:avLst>
              <a:gd name="adj" fmla="val 14098104"/>
            </a:avLst>
          </a:prstGeom>
          <a:solidFill>
            <a:srgbClr val="26A68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77063" y="2129433"/>
            <a:ext cx="291822" cy="29182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898707" y="2805708"/>
            <a:ext cx="2702362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Pełna kontrola</a:t>
            </a:r>
            <a:endParaRPr lang="en-US" sz="2100" dirty="0"/>
          </a:p>
        </p:txBody>
      </p:sp>
      <p:sp>
        <p:nvSpPr>
          <p:cNvPr id="14" name="Text 9"/>
          <p:cNvSpPr/>
          <p:nvPr/>
        </p:nvSpPr>
        <p:spPr>
          <a:xfrm>
            <a:off x="4898707" y="3267075"/>
            <a:ext cx="3264932" cy="10133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Ty decydujesz, co model „widzi". Brak zależności od regulaminów dostawców chmurowych.</a:t>
            </a:r>
            <a:endParaRPr lang="en-US" sz="1700" dirty="0"/>
          </a:p>
        </p:txBody>
      </p:sp>
      <p:sp>
        <p:nvSpPr>
          <p:cNvPr id="15" name="Shape 10"/>
          <p:cNvSpPr/>
          <p:nvPr/>
        </p:nvSpPr>
        <p:spPr>
          <a:xfrm>
            <a:off x="756642" y="5047893"/>
            <a:ext cx="7630716" cy="2438876"/>
          </a:xfrm>
          <a:prstGeom prst="roundRect">
            <a:avLst>
              <a:gd name="adj" fmla="val 3723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980361" y="5271611"/>
            <a:ext cx="648533" cy="648533"/>
          </a:xfrm>
          <a:prstGeom prst="roundRect">
            <a:avLst>
              <a:gd name="adj" fmla="val 14098104"/>
            </a:avLst>
          </a:prstGeom>
          <a:solidFill>
            <a:srgbClr val="26A688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58716" y="5449848"/>
            <a:ext cx="291822" cy="29182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80361" y="6126123"/>
            <a:ext cx="2738557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Tryb Air-gapped</a:t>
            </a:r>
            <a:endParaRPr lang="en-US" sz="2100" dirty="0"/>
          </a:p>
        </p:txBody>
      </p:sp>
      <p:sp>
        <p:nvSpPr>
          <p:cNvPr id="19" name="Text 13"/>
          <p:cNvSpPr/>
          <p:nvPr/>
        </p:nvSpPr>
        <p:spPr>
          <a:xfrm>
            <a:off x="980361" y="6587490"/>
            <a:ext cx="7183279" cy="6755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7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Działa bez internetu. Maksymalne bezpieczeństwo w środowiskach wymagających izolacji sieciowej.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32297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Koszty: Jednorazowa Inwestycja vs. Abonament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3245168"/>
            <a:ext cx="6244709" cy="369343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703457" y="3859847"/>
            <a:ext cx="208836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algn="l" indent="0" marL="0">
              <a:lnSpc>
                <a:spcPts val="65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2.4k</a:t>
            </a:r>
            <a:endParaRPr lang="en-US" sz="650" dirty="0"/>
          </a:p>
        </p:txBody>
      </p:sp>
      <p:sp>
        <p:nvSpPr>
          <p:cNvPr id="5" name="Text 2"/>
          <p:cNvSpPr/>
          <p:nvPr/>
        </p:nvSpPr>
        <p:spPr>
          <a:xfrm>
            <a:off x="4168378" y="4952048"/>
            <a:ext cx="208836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algn="l" indent="0" marL="0">
              <a:lnSpc>
                <a:spcPts val="650"/>
              </a:lnSpc>
              <a:buNone/>
            </a:pPr>
            <a:r>
              <a:rPr lang="en-US" sz="650" dirty="0">
                <a:solidFill>
                  <a:srgbClr val="000000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1.2k</a:t>
            </a:r>
            <a:endParaRPr lang="en-US" sz="650" dirty="0"/>
          </a:p>
        </p:txBody>
      </p:sp>
      <p:sp>
        <p:nvSpPr>
          <p:cNvPr id="6" name="Text 3"/>
          <p:cNvSpPr/>
          <p:nvPr/>
        </p:nvSpPr>
        <p:spPr>
          <a:xfrm>
            <a:off x="1896677" y="6044248"/>
            <a:ext cx="189667" cy="144780"/>
          </a:xfrm>
          <a:prstGeom prst="rect">
            <a:avLst/>
          </a:prstGeom>
          <a:noFill/>
          <a:ln/>
        </p:spPr>
        <p:txBody>
          <a:bodyPr wrap="square" lIns="30480" tIns="30480" rIns="30480" bIns="30480" rtlCol="0" anchor="t"/>
          <a:lstStyle/>
          <a:p>
            <a:pPr algn="l" indent="0" marL="0">
              <a:lnSpc>
                <a:spcPts val="650"/>
              </a:lnSpc>
              <a:buNone/>
            </a:pPr>
            <a:r>
              <a:rPr lang="en-US" sz="650" dirty="0">
                <a:solidFill>
                  <a:srgbClr val="000000"/>
                </a:solidFill>
                <a:latin typeface="-apple-system, BlinkMacSystemFont, Segoe UI, Roboto, Helvetica Neue, Arial, sans-serif Medium" pitchFamily="34" charset="0"/>
                <a:ea typeface="-apple-system, BlinkMacSystemFont, Segoe UI, Roboto, Helvetica Neue, Arial, sans-serif Medium" pitchFamily="34" charset="-122"/>
                <a:cs typeface="-apple-system, BlinkMacSystemFont, Segoe UI, Roboto, Helvetica Neue, Arial, sans-serif Medium" pitchFamily="34" charset="-120"/>
              </a:rPr>
              <a:t>120</a:t>
            </a:r>
            <a:endParaRPr lang="en-US" sz="650" dirty="0"/>
          </a:p>
        </p:txBody>
      </p:sp>
      <p:sp>
        <p:nvSpPr>
          <p:cNvPr id="7" name="Text 4"/>
          <p:cNvSpPr/>
          <p:nvPr/>
        </p:nvSpPr>
        <p:spPr>
          <a:xfrm>
            <a:off x="7599521" y="3216831"/>
            <a:ext cx="553057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Dlaczego lokalne AI się opłaca?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7599521" y="3797975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Modele chmurowe często działają w modelu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abonamentowym lub per-token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co przy intensywnym użytkowaniu generuje stałe, rosnące koszty.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7599521" y="5090755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Lokalne AI to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6A6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jednorazowy wydatek na sprzęt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– potem płacisz jedynie za prąd. Długoterminowo, dla częstych użytkowników, różnica jest znacząca.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51992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Praktyczne Zastosowania Lokalnego AI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3523178"/>
            <a:ext cx="1341120" cy="82879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63546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Pisanie i edycja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125879"/>
            <a:ext cx="304800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Szkice artykułów, e-maile, streszczenia dokumentów i redakcja tekstów – błyskawicznie i lokalnie.</a:t>
            </a:r>
            <a:endParaRPr lang="en-US" sz="17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5278" y="3523178"/>
            <a:ext cx="1341120" cy="82879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125278" y="4635460"/>
            <a:ext cx="30309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Nauka i edukacja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4125278" y="5125879"/>
            <a:ext cx="304811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Tłumaczenie pojęć, tworzenie fiszek i przeformułowanie notatek – Twój osobisty korepetytor.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6884" y="3523178"/>
            <a:ext cx="1341120" cy="82879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456884" y="4635460"/>
            <a:ext cx="285750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Programowanie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7456884" y="5125879"/>
            <a:ext cx="304811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Generowanie kodu, refaktoryzacja i wyjaśnianie fragmentów – bez wysyłania kodu na zewnątrz.</a:t>
            </a:r>
            <a:endParaRPr lang="en-US" sz="17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8491" y="3523178"/>
            <a:ext cx="1341120" cy="82879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788491" y="463546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Burza mózgów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10788491" y="5125879"/>
            <a:ext cx="304811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Pomysły na nazwy, plany projektów, szkice prezentacji – AI jako kreatywny partner.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1340287"/>
            <a:ext cx="4205168" cy="420516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559981" y="2197775"/>
            <a:ext cx="1226582" cy="426244"/>
          </a:xfrm>
          <a:prstGeom prst="roundRect">
            <a:avLst>
              <a:gd name="adj" fmla="val 17880"/>
            </a:avLst>
          </a:prstGeom>
          <a:solidFill>
            <a:srgbClr val="D6F5EE"/>
          </a:solidFill>
          <a:ln/>
        </p:spPr>
      </p:sp>
      <p:sp>
        <p:nvSpPr>
          <p:cNvPr id="4" name="Text 1"/>
          <p:cNvSpPr/>
          <p:nvPr/>
        </p:nvSpPr>
        <p:spPr>
          <a:xfrm>
            <a:off x="5696069" y="2265759"/>
            <a:ext cx="954405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NARZĘDZIE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559981" y="271474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LM Studio</a:t>
            </a:r>
            <a:endParaRPr lang="en-US" sz="4450" dirty="0"/>
          </a:p>
        </p:txBody>
      </p:sp>
      <p:sp>
        <p:nvSpPr>
          <p:cNvPr id="6" name="Text 3"/>
          <p:cNvSpPr/>
          <p:nvPr/>
        </p:nvSpPr>
        <p:spPr>
          <a:xfrm>
            <a:off x="5559981" y="3650337"/>
            <a:ext cx="828413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Popularne, darmowe narzędzie, które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ułatwia pobieranie i uruchamianie dużych modeli językowych (LLM)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na własnym komputerze – bez skomplikowanej wiedzy technicznej.</a:t>
            </a:r>
            <a:endParaRPr lang="en-US" sz="17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800" y="6067068"/>
            <a:ext cx="340162" cy="34016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530906" y="6055757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Intuicyjny interfejs graficzny do zarządzania modelami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20903" y="6067068"/>
            <a:ext cx="340162" cy="34016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973008" y="6055757"/>
            <a:ext cx="342149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Obsługuje modele 7B–8B parametrów, świetne do zadań tekstowych</a:t>
            </a:r>
            <a:endParaRPr lang="en-US" sz="17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63006" y="6067068"/>
            <a:ext cx="340162" cy="34016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0415111" y="6055757"/>
            <a:ext cx="342149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Łatwe testowanie różnych konfiguracji i porównywanie modeli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16693"/>
            <a:ext cx="941641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Kiedy Lokalna AI Ma Sens?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630436" y="3165634"/>
            <a:ext cx="6571417" cy="2947273"/>
          </a:xfrm>
          <a:prstGeom prst="roundRect">
            <a:avLst>
              <a:gd name="adj" fmla="val 5541"/>
            </a:avLst>
          </a:prstGeom>
          <a:solidFill>
            <a:srgbClr val="26A688"/>
          </a:solidFill>
          <a:ln/>
        </p:spPr>
      </p:sp>
      <p:sp>
        <p:nvSpPr>
          <p:cNvPr id="4" name="Text 2"/>
          <p:cNvSpPr/>
          <p:nvPr/>
        </p:nvSpPr>
        <p:spPr>
          <a:xfrm>
            <a:off x="857250" y="3392448"/>
            <a:ext cx="5472827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✅</a:t>
            </a:r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Lokalna AI jest idealna, gdy...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57250" y="3981212"/>
            <a:ext cx="6117788" cy="20523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Pracujesz z wrażliwymi danymi (dokumenty, kod, umowy)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Potrzebujesz niezależności od internetu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Chcesz budować własne narzędzia na lata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Interesuje Cię eksperymentowanie i nauka technologii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599521" y="3392448"/>
            <a:ext cx="4910137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☁️</a:t>
            </a:r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Chmura jest lepsza, gdy...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599521" y="3981212"/>
            <a:ext cx="6244709" cy="1973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Pracujesz z multimediami (analiza wideo, generowanie 3D)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Używasz AI sporadycznie do prostych zadań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Potrzebujesz dostępu do największych, najnowszych modeli bez inwestycji w sprzęt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D6F5EE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57348" y="608290"/>
            <a:ext cx="5259586" cy="70129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232862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Twoja AI, Twoje Zasady: </a:t>
            </a:r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6A688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Zacznij Dziś!</a:t>
            </a:r>
            <a:endParaRPr lang="en-US" sz="4450" dirty="0"/>
          </a:p>
        </p:txBody>
      </p:sp>
      <p:sp>
        <p:nvSpPr>
          <p:cNvPr id="5" name="Text 2"/>
          <p:cNvSpPr/>
          <p:nvPr/>
        </p:nvSpPr>
        <p:spPr>
          <a:xfrm>
            <a:off x="793790" y="4086344"/>
            <a:ext cx="7556421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Lokalna sztuczna inteligencja to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nie przyszłość – to teraźniejszość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dostępna na Twoim komputerze. Odzyskaj kontrolę nad swoimi danymi, wyeliminuj abonamenty i odkryj nowe możliwości. Zainwestuj w sprzęt raz, a zyskaj potężne narzędzie, które pracuje dla Ciebie zawsze i wszędzie.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9183" y="554831"/>
            <a:ext cx="8004453" cy="5647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00"/>
              </a:lnSpc>
              <a:buNone/>
            </a:pPr>
            <a:r>
              <a:rPr lang="en-US" sz="35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Jaki Sprzęt Jest Potrzebny?</a:t>
            </a:r>
            <a:endParaRPr lang="en-US" sz="35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183" y="1497449"/>
            <a:ext cx="6015395" cy="6015395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183" y="1497449"/>
            <a:ext cx="6015395" cy="601539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543205" y="2360057"/>
            <a:ext cx="3215640" cy="2824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Kluczowe komponenty</a:t>
            </a:r>
            <a:endParaRPr lang="en-US" sz="1750" dirty="0"/>
          </a:p>
        </p:txBody>
      </p:sp>
      <p:sp>
        <p:nvSpPr>
          <p:cNvPr id="6" name="Shape 2"/>
          <p:cNvSpPr/>
          <p:nvPr/>
        </p:nvSpPr>
        <p:spPr>
          <a:xfrm>
            <a:off x="7543205" y="2804398"/>
            <a:ext cx="6015395" cy="1093351"/>
          </a:xfrm>
          <a:prstGeom prst="roundRect">
            <a:avLst>
              <a:gd name="adj" fmla="val 10036"/>
            </a:avLst>
          </a:prstGeom>
          <a:solidFill>
            <a:srgbClr val="FFFFFF"/>
          </a:solidFill>
          <a:ln w="22860">
            <a:solidFill>
              <a:srgbClr val="BCDBD4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7520345" y="2804398"/>
            <a:ext cx="91440" cy="1093351"/>
          </a:xfrm>
          <a:prstGeom prst="roundRect">
            <a:avLst>
              <a:gd name="adj" fmla="val 83023"/>
            </a:avLst>
          </a:prstGeom>
          <a:solidFill>
            <a:srgbClr val="26A688"/>
          </a:solidFill>
          <a:ln/>
        </p:spPr>
      </p:sp>
      <p:sp>
        <p:nvSpPr>
          <p:cNvPr id="8" name="Text 4"/>
          <p:cNvSpPr/>
          <p:nvPr/>
        </p:nvSpPr>
        <p:spPr>
          <a:xfrm>
            <a:off x="7815382" y="3007995"/>
            <a:ext cx="2259330" cy="2824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RAM</a:t>
            </a: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7815382" y="3434358"/>
            <a:ext cx="5539621" cy="259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Minimum 16 GB. Więcej RAM = większe modele w pamięci.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7543205" y="4041696"/>
            <a:ext cx="6015395" cy="1353145"/>
          </a:xfrm>
          <a:prstGeom prst="roundRect">
            <a:avLst>
              <a:gd name="adj" fmla="val 8109"/>
            </a:avLst>
          </a:prstGeom>
          <a:solidFill>
            <a:srgbClr val="FFFFFF"/>
          </a:solidFill>
          <a:ln w="22860">
            <a:solidFill>
              <a:srgbClr val="BCDBD4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7520345" y="4041696"/>
            <a:ext cx="91440" cy="1353145"/>
          </a:xfrm>
          <a:prstGeom prst="roundRect">
            <a:avLst>
              <a:gd name="adj" fmla="val 83023"/>
            </a:avLst>
          </a:prstGeom>
          <a:solidFill>
            <a:srgbClr val="26A688"/>
          </a:solidFill>
          <a:ln/>
        </p:spPr>
      </p:sp>
      <p:sp>
        <p:nvSpPr>
          <p:cNvPr id="12" name="Text 8"/>
          <p:cNvSpPr/>
          <p:nvPr/>
        </p:nvSpPr>
        <p:spPr>
          <a:xfrm>
            <a:off x="7815382" y="4245293"/>
            <a:ext cx="3086933" cy="2824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Karta graficzna (GPU)</a:t>
            </a:r>
            <a:endParaRPr lang="en-US" sz="1750" dirty="0"/>
          </a:p>
        </p:txBody>
      </p:sp>
      <p:sp>
        <p:nvSpPr>
          <p:cNvPr id="13" name="Text 9"/>
          <p:cNvSpPr/>
          <p:nvPr/>
        </p:nvSpPr>
        <p:spPr>
          <a:xfrm>
            <a:off x="7815382" y="4671655"/>
            <a:ext cx="5539621" cy="5195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NVIDIA z dużą pamięcią VRAM znacząco przyspiesza generowanie.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7543205" y="5538788"/>
            <a:ext cx="6015395" cy="1093351"/>
          </a:xfrm>
          <a:prstGeom prst="roundRect">
            <a:avLst>
              <a:gd name="adj" fmla="val 10036"/>
            </a:avLst>
          </a:prstGeom>
          <a:solidFill>
            <a:srgbClr val="FFFFFF"/>
          </a:solidFill>
          <a:ln w="22860">
            <a:solidFill>
              <a:srgbClr val="BCDBD4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7520345" y="5538788"/>
            <a:ext cx="91440" cy="1093351"/>
          </a:xfrm>
          <a:prstGeom prst="roundRect">
            <a:avLst>
              <a:gd name="adj" fmla="val 83023"/>
            </a:avLst>
          </a:prstGeom>
          <a:solidFill>
            <a:srgbClr val="26A688"/>
          </a:solidFill>
          <a:ln/>
        </p:spPr>
      </p:sp>
      <p:sp>
        <p:nvSpPr>
          <p:cNvPr id="16" name="Text 12"/>
          <p:cNvSpPr/>
          <p:nvPr/>
        </p:nvSpPr>
        <p:spPr>
          <a:xfrm>
            <a:off x="7815382" y="5742384"/>
            <a:ext cx="2259330" cy="2824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Dysk SSD</a:t>
            </a:r>
            <a:endParaRPr lang="en-US" sz="1750" dirty="0"/>
          </a:p>
        </p:txBody>
      </p:sp>
      <p:sp>
        <p:nvSpPr>
          <p:cNvPr id="17" name="Text 13"/>
          <p:cNvSpPr/>
          <p:nvPr/>
        </p:nvSpPr>
        <p:spPr>
          <a:xfrm>
            <a:off x="7815382" y="6168747"/>
            <a:ext cx="5539621" cy="259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Modele zajmują 4–40 GB. Szybki dysk skraca czas ładowania.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2026-04-22T06:43:17Z</dcterms:created>
  <dcterms:modified xsi:type="dcterms:W3CDTF">2026-04-22T06:43:17Z</dcterms:modified>
</cp:coreProperties>
</file>