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true" autoCompressPictures="0" embedTrueTypeFonts="true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9144000" cy="5143500"/>
  <p:notesSz cx="5143500" cy="9144000"/>
  <p:embeddedFontLst>
    <p:embeddedFont>
      <p:font typeface="Open Sans Light"/>
      <p:regular r:id="rId201314"/>
    </p:embeddedFont>
    <p:embeddedFont>
      <p:font typeface="Open Sans Bold"/>
      <p:regular r:id="rId201315"/>
    </p:embeddedFont>
    <p:embeddedFont>
      <p:font typeface="Open Sans"/>
      <p:regular r:id="rId201316"/>
    </p:embeddedFont>
    <p:embeddedFont>
      <p:font typeface="Open Sans Medium"/>
      <p:regular r:id="rId201317"/>
    </p:embeddedFont>
    <p:embeddedFont>
      <p:font typeface="Open Sans SemiBold"/>
      <p:regular r:id="rId201318"/>
    </p:embeddedFont>
    <p:embeddedFont>
      <p:font typeface="Open Sans ExtraBold"/>
      <p:regular r:id="rId201319"/>
    </p:embeddedFont>
    <p:embeddedFont>
      <p:font typeface="Unbounded ExtraLight"/>
      <p:regular r:id="rId201320"/>
    </p:embeddedFont>
    <p:embeddedFont>
      <p:font typeface="Unbounded Light"/>
      <p:regular r:id="rId201321"/>
    </p:embeddedFont>
    <p:embeddedFont>
      <p:font typeface="Unbounded"/>
      <p:regular r:id="rId201322"/>
    </p:embeddedFont>
    <p:embeddedFont>
      <p:font typeface="Unbounded Bold"/>
      <p:regular r:id="rId201323"/>
    </p:embeddedFont>
    <p:embeddedFont>
      <p:font typeface="Unbounded ExtraBold"/>
      <p:regular r:id="rId201324"/>
    </p:embeddedFont>
    <p:embeddedFont>
      <p:font typeface="Unbounded Black"/>
      <p:regular r:id="rId201325"/>
    </p:embeddedFont>
    <p:embeddedFont>
      <p:font typeface="Unbounded Medium"/>
      <p:regular r:id="rId201326"/>
    </p:embeddedFont>
    <p:embeddedFont>
      <p:font typeface="Unbounded SemiBold"/>
      <p:regular r:id="rId201327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201314" Target="fonts/201314.fntdata" Type="http://schemas.openxmlformats.org/officeDocument/2006/relationships/font"/><Relationship Id="rId201315" Target="fonts/201315.fntdata" Type="http://schemas.openxmlformats.org/officeDocument/2006/relationships/font"/><Relationship Id="rId201316" Target="fonts/201316.fntdata" Type="http://schemas.openxmlformats.org/officeDocument/2006/relationships/font"/><Relationship Id="rId201317" Target="fonts/201317.fntdata" Type="http://schemas.openxmlformats.org/officeDocument/2006/relationships/font"/><Relationship Id="rId201318" Target="fonts/201318.fntdata" Type="http://schemas.openxmlformats.org/officeDocument/2006/relationships/font"/><Relationship Id="rId201319" Target="fonts/201319.fntdata" Type="http://schemas.openxmlformats.org/officeDocument/2006/relationships/font"/><Relationship Id="rId201320" Target="fonts/201320.fntdata" Type="http://schemas.openxmlformats.org/officeDocument/2006/relationships/font"/><Relationship Id="rId201321" Target="fonts/201321.fntdata" Type="http://schemas.openxmlformats.org/officeDocument/2006/relationships/font"/><Relationship Id="rId201322" Target="fonts/201322.fntdata" Type="http://schemas.openxmlformats.org/officeDocument/2006/relationships/font"/><Relationship Id="rId201323" Target="fonts/201323.fntdata" Type="http://schemas.openxmlformats.org/officeDocument/2006/relationships/font"/><Relationship Id="rId201324" Target="fonts/201324.fntdata" Type="http://schemas.openxmlformats.org/officeDocument/2006/relationships/font"/><Relationship Id="rId201325" Target="fonts/201325.fntdata" Type="http://schemas.openxmlformats.org/officeDocument/2006/relationships/font"/><Relationship Id="rId201326" Target="fonts/201326.fntdata" Type="http://schemas.openxmlformats.org/officeDocument/2006/relationships/font"/><Relationship Id="rId201327" Target="fonts/201327.fntdata" Type="http://schemas.openxmlformats.org/officeDocument/2006/relationships/font"/><Relationship Id="rId201328" Target="fonts/201328.fntdata" Type="http://schemas.openxmlformats.org/officeDocument/2006/relationships/font"/><Relationship Id="rId201329" Target="fonts/201329.fntdata" Type="http://schemas.openxmlformats.org/officeDocument/2006/relationships/font"/><Relationship Id="rId201330" Target="fonts/201330.fntdata" Type="http://schemas.openxmlformats.org/officeDocument/2006/relationships/font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2-1.png"/><Relationship Id="rId3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D6F5E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 tooltip="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image" Target="../media/image-5-3.svg"/><Relationship Id="rId4" Type="http://schemas.openxmlformats.org/officeDocument/2006/relationships/image" Target="../media/image-5-4.png"/><Relationship Id="rId5" Type="http://schemas.openxmlformats.org/officeDocument/2006/relationships/image" Target="../media/image-5-5.svg"/><Relationship Id="rId6" Type="http://schemas.openxmlformats.org/officeDocument/2006/relationships/slideLayout" Target="../slideLayouts/slideLayout2.xml"/><Relationship Id="rId7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image" Target="../media/image-6-3.png"/><Relationship Id="rId4" Type="http://schemas.openxmlformats.org/officeDocument/2006/relationships/slideLayout" Target="../slideLayouts/slideLayout2.xml"/><Relationship Id="rId5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png"/><Relationship Id="rId3" Type="http://schemas.openxmlformats.org/officeDocument/2006/relationships/image" Target="../media/image-7-3.svg"/><Relationship Id="rId4" Type="http://schemas.openxmlformats.org/officeDocument/2006/relationships/image" Target="../media/image-7-4.png"/><Relationship Id="rId5" Type="http://schemas.openxmlformats.org/officeDocument/2006/relationships/image" Target="../media/image-7-5.svg"/><Relationship Id="rId6" Type="http://schemas.openxmlformats.org/officeDocument/2006/relationships/image" Target="../media/image-7-6.png"/><Relationship Id="rId7" Type="http://schemas.openxmlformats.org/officeDocument/2006/relationships/image" Target="../media/image-7-7.svg"/><Relationship Id="rId8" Type="http://schemas.openxmlformats.org/officeDocument/2006/relationships/slideLayout" Target="../slideLayouts/slideLayout2.xml"/><Relationship Id="rId9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image" Target="../media/image-9-3.svg"/><Relationship Id="rId4" Type="http://schemas.openxmlformats.org/officeDocument/2006/relationships/image" Target="../media/image-9-4.png"/><Relationship Id="rId5" Type="http://schemas.openxmlformats.org/officeDocument/2006/relationships/image" Target="../media/image-9-5.svg"/><Relationship Id="rId6" Type="http://schemas.openxmlformats.org/officeDocument/2006/relationships/image" Target="../media/image-9-6.png"/><Relationship Id="rId7" Type="http://schemas.openxmlformats.org/officeDocument/2006/relationships/image" Target="../media/image-9-7.svg"/><Relationship Id="rId8" Type="http://schemas.openxmlformats.org/officeDocument/2006/relationships/slideLayout" Target="../slideLayouts/slideLayout2.xml"/><Relationship Id="rId9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25119" y="1795611"/>
            <a:ext cx="4722763" cy="88597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7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AI w Finansach: Od Analizy do Przełomu</a:t>
            </a:r>
            <a:endParaRPr lang="en-US" sz="2750" dirty="0"/>
          </a:p>
        </p:txBody>
      </p:sp>
      <p:sp>
        <p:nvSpPr>
          <p:cNvPr id="4" name="Text 1"/>
          <p:cNvSpPr/>
          <p:nvPr/>
        </p:nvSpPr>
        <p:spPr>
          <a:xfrm>
            <a:off x="3925119" y="2894186"/>
            <a:ext cx="4722763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Jak sztuczna inteligencja rewolucjonizuje finanse, controlling i analizę danych — i co to oznacza dla Twojej organizacji.</a:t>
            </a:r>
            <a:endParaRPr lang="en-US" sz="1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74489" y="397669"/>
            <a:ext cx="5364807" cy="3529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2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Czas na Twój Pierwszy Krok</a:t>
            </a:r>
            <a:endParaRPr lang="en-US" sz="2200" dirty="0"/>
          </a:p>
        </p:txBody>
      </p:sp>
      <p:sp>
        <p:nvSpPr>
          <p:cNvPr id="3" name="Shape 1"/>
          <p:cNvSpPr/>
          <p:nvPr/>
        </p:nvSpPr>
        <p:spPr>
          <a:xfrm>
            <a:off x="593154" y="885602"/>
            <a:ext cx="2711723" cy="3018830"/>
          </a:xfrm>
          <a:prstGeom prst="roundRect">
            <a:avLst>
              <a:gd name="adj" fmla="val 3000"/>
            </a:avLst>
          </a:prstGeom>
          <a:solidFill>
            <a:srgbClr val="26A688"/>
          </a:solidFill>
          <a:ln/>
        </p:spPr>
      </p:sp>
      <p:sp>
        <p:nvSpPr>
          <p:cNvPr id="4" name="Text 2"/>
          <p:cNvSpPr/>
          <p:nvPr/>
        </p:nvSpPr>
        <p:spPr>
          <a:xfrm>
            <a:off x="706115" y="2022723"/>
            <a:ext cx="2799159" cy="1765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00" b="1" dirty="0">
                <a:solidFill>
                  <a:srgbClr val="00000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Nie czekaj na doskonałość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706115" y="2289200"/>
            <a:ext cx="2485802" cy="48711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8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Każda transformacja zaczyna się od jednego pilotażu. Największe ryzyko to bezczynność — konkurencja nie czeka.</a:t>
            </a:r>
            <a:endParaRPr lang="en-US" sz="850" dirty="0"/>
          </a:p>
        </p:txBody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503935" y="986805"/>
            <a:ext cx="4970190" cy="2816423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674489" y="4005635"/>
            <a:ext cx="225921" cy="14116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850" dirty="0">
                <a:solidFill>
                  <a:srgbClr val="333F70"/>
                </a:solidFill>
                <a:latin typeface="Unbounded Light" pitchFamily="34" charset="0"/>
                <a:ea typeface="Unbounded Light" pitchFamily="34" charset="-122"/>
                <a:cs typeface="Unbounded Light" pitchFamily="34" charset="-120"/>
              </a:rPr>
              <a:t>01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674489" y="4183261"/>
            <a:ext cx="2538338" cy="14288"/>
          </a:xfrm>
          <a:prstGeom prst="rect">
            <a:avLst/>
          </a:prstGeom>
          <a:solidFill>
            <a:srgbClr val="26A688"/>
          </a:solidFill>
          <a:ln/>
        </p:spPr>
      </p:sp>
      <p:sp>
        <p:nvSpPr>
          <p:cNvPr id="9" name="Text 6"/>
          <p:cNvSpPr/>
          <p:nvPr/>
        </p:nvSpPr>
        <p:spPr>
          <a:xfrm>
            <a:off x="674489" y="4268316"/>
            <a:ext cx="1905893" cy="1765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Wybierz jeden proces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674489" y="4498777"/>
            <a:ext cx="2538338" cy="1623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8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Zacznij od raportowania lub dekretacji.</a:t>
            </a:r>
            <a:endParaRPr lang="en-US" sz="850" dirty="0"/>
          </a:p>
        </p:txBody>
      </p:sp>
      <p:sp>
        <p:nvSpPr>
          <p:cNvPr id="11" name="Text 8"/>
          <p:cNvSpPr/>
          <p:nvPr/>
        </p:nvSpPr>
        <p:spPr>
          <a:xfrm>
            <a:off x="3302794" y="4005635"/>
            <a:ext cx="225921" cy="14116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850" dirty="0">
                <a:solidFill>
                  <a:srgbClr val="333F70"/>
                </a:solidFill>
                <a:latin typeface="Unbounded Light" pitchFamily="34" charset="0"/>
                <a:ea typeface="Unbounded Light" pitchFamily="34" charset="-122"/>
                <a:cs typeface="Unbounded Light" pitchFamily="34" charset="-120"/>
              </a:rPr>
              <a:t>02</a:t>
            </a:r>
            <a:endParaRPr lang="en-US" sz="850" dirty="0"/>
          </a:p>
        </p:txBody>
      </p:sp>
      <p:sp>
        <p:nvSpPr>
          <p:cNvPr id="12" name="Shape 9"/>
          <p:cNvSpPr/>
          <p:nvPr/>
        </p:nvSpPr>
        <p:spPr>
          <a:xfrm>
            <a:off x="3302794" y="4183261"/>
            <a:ext cx="2538338" cy="14288"/>
          </a:xfrm>
          <a:prstGeom prst="rect">
            <a:avLst/>
          </a:prstGeom>
          <a:solidFill>
            <a:srgbClr val="26A688"/>
          </a:solidFill>
          <a:ln/>
        </p:spPr>
      </p:sp>
      <p:sp>
        <p:nvSpPr>
          <p:cNvPr id="13" name="Text 10"/>
          <p:cNvSpPr/>
          <p:nvPr/>
        </p:nvSpPr>
        <p:spPr>
          <a:xfrm>
            <a:off x="3302794" y="4268316"/>
            <a:ext cx="1456953" cy="1765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Uruchom pilotaż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3302794" y="4498777"/>
            <a:ext cx="2538338" cy="1623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8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Testuj, mierz, ucz się przez 30 dni.</a:t>
            </a:r>
            <a:endParaRPr lang="en-US" sz="850" dirty="0"/>
          </a:p>
        </p:txBody>
      </p:sp>
      <p:sp>
        <p:nvSpPr>
          <p:cNvPr id="15" name="Text 12"/>
          <p:cNvSpPr/>
          <p:nvPr/>
        </p:nvSpPr>
        <p:spPr>
          <a:xfrm>
            <a:off x="5931098" y="4005635"/>
            <a:ext cx="225921" cy="14116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850" dirty="0">
                <a:solidFill>
                  <a:srgbClr val="333F70"/>
                </a:solidFill>
                <a:latin typeface="Unbounded Light" pitchFamily="34" charset="0"/>
                <a:ea typeface="Unbounded Light" pitchFamily="34" charset="-122"/>
                <a:cs typeface="Unbounded Light" pitchFamily="34" charset="-120"/>
              </a:rPr>
              <a:t>03</a:t>
            </a:r>
            <a:endParaRPr lang="en-US" sz="850" dirty="0"/>
          </a:p>
        </p:txBody>
      </p:sp>
      <p:sp>
        <p:nvSpPr>
          <p:cNvPr id="16" name="Shape 13"/>
          <p:cNvSpPr/>
          <p:nvPr/>
        </p:nvSpPr>
        <p:spPr>
          <a:xfrm>
            <a:off x="5931098" y="4183261"/>
            <a:ext cx="2538338" cy="14288"/>
          </a:xfrm>
          <a:prstGeom prst="rect">
            <a:avLst/>
          </a:prstGeom>
          <a:solidFill>
            <a:srgbClr val="26A688"/>
          </a:solidFill>
          <a:ln/>
        </p:spPr>
      </p:sp>
      <p:sp>
        <p:nvSpPr>
          <p:cNvPr id="17" name="Text 14"/>
          <p:cNvSpPr/>
          <p:nvPr/>
        </p:nvSpPr>
        <p:spPr>
          <a:xfrm>
            <a:off x="5931098" y="4268316"/>
            <a:ext cx="1412081" cy="1765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Skaluj sukces</a:t>
            </a:r>
            <a:endParaRPr lang="en-US" sz="1100" dirty="0"/>
          </a:p>
        </p:txBody>
      </p:sp>
      <p:sp>
        <p:nvSpPr>
          <p:cNvPr id="18" name="Text 15"/>
          <p:cNvSpPr/>
          <p:nvPr/>
        </p:nvSpPr>
        <p:spPr>
          <a:xfrm>
            <a:off x="5931098" y="4498777"/>
            <a:ext cx="2538338" cy="1623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8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Zmień finanse w centrum innowacji organizacji.</a:t>
            </a:r>
            <a:endParaRPr lang="en-US" sz="8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942454"/>
            <a:ext cx="8151763" cy="88597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7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Nowa Rzeczywistość: Reguła 10/10/10</a:t>
            </a:r>
            <a:endParaRPr lang="en-US" sz="2750" dirty="0"/>
          </a:p>
        </p:txBody>
      </p:sp>
      <p:sp>
        <p:nvSpPr>
          <p:cNvPr id="3" name="Text 1"/>
          <p:cNvSpPr/>
          <p:nvPr/>
        </p:nvSpPr>
        <p:spPr>
          <a:xfrm>
            <a:off x="496119" y="2111946"/>
            <a:ext cx="8608963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Organizacje wdrażające AI w finansach osiągają mierzalne rezultaty w trzech kluczowych wymiarach.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496119" y="2569071"/>
            <a:ext cx="2599134" cy="4678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83000"/>
              </a:lnSpc>
              <a:buNone/>
            </a:pPr>
            <a:r>
              <a:rPr lang="en-US" sz="36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10%</a:t>
            </a:r>
            <a:endParaRPr lang="en-US" sz="3650" dirty="0"/>
          </a:p>
        </p:txBody>
      </p:sp>
      <p:sp>
        <p:nvSpPr>
          <p:cNvPr id="5" name="Text 3"/>
          <p:cNvSpPr/>
          <p:nvPr/>
        </p:nvSpPr>
        <p:spPr>
          <a:xfrm>
            <a:off x="661764" y="3214018"/>
            <a:ext cx="2267843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Wzrost przychodów</a:t>
            </a:r>
            <a:endParaRPr lang="en-US" sz="1350" dirty="0"/>
          </a:p>
        </p:txBody>
      </p:sp>
      <p:sp>
        <p:nvSpPr>
          <p:cNvPr id="6" name="Text 4"/>
          <p:cNvSpPr/>
          <p:nvPr/>
        </p:nvSpPr>
        <p:spPr>
          <a:xfrm>
            <a:off x="496119" y="3520529"/>
            <a:ext cx="2599134" cy="6804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Firmy wdrażające AI notują średni wzrost przychodów o 10% w ciągu pierwszego roku.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3272433" y="2569071"/>
            <a:ext cx="2599134" cy="4678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83000"/>
              </a:lnSpc>
              <a:buNone/>
            </a:pPr>
            <a:r>
              <a:rPr lang="en-US" sz="36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10%</a:t>
            </a:r>
            <a:endParaRPr lang="en-US" sz="3650" dirty="0"/>
          </a:p>
        </p:txBody>
      </p:sp>
      <p:sp>
        <p:nvSpPr>
          <p:cNvPr id="8" name="Text 6"/>
          <p:cNvSpPr/>
          <p:nvPr/>
        </p:nvSpPr>
        <p:spPr>
          <a:xfrm>
            <a:off x="3557960" y="3214018"/>
            <a:ext cx="2028081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Redukcja kosztów</a:t>
            </a:r>
            <a:endParaRPr lang="en-US" sz="1350" dirty="0"/>
          </a:p>
        </p:txBody>
      </p:sp>
      <p:sp>
        <p:nvSpPr>
          <p:cNvPr id="9" name="Text 7"/>
          <p:cNvSpPr/>
          <p:nvPr/>
        </p:nvSpPr>
        <p:spPr>
          <a:xfrm>
            <a:off x="3272433" y="3520529"/>
            <a:ext cx="2599134" cy="6804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Minimalna redukcja kosztów operacyjnych osiągana dzięki automatyzacji procesów.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6048747" y="2569071"/>
            <a:ext cx="2599134" cy="4678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83000"/>
              </a:lnSpc>
              <a:buNone/>
            </a:pPr>
            <a:r>
              <a:rPr lang="en-US" sz="36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ms</a:t>
            </a:r>
            <a:endParaRPr lang="en-US" sz="3650" dirty="0"/>
          </a:p>
        </p:txBody>
      </p:sp>
      <p:sp>
        <p:nvSpPr>
          <p:cNvPr id="11" name="Text 9"/>
          <p:cNvSpPr/>
          <p:nvPr/>
        </p:nvSpPr>
        <p:spPr>
          <a:xfrm>
            <a:off x="6221164" y="3214018"/>
            <a:ext cx="2254225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Czas przetwarzania</a:t>
            </a:r>
            <a:endParaRPr lang="en-US" sz="1350" dirty="0"/>
          </a:p>
        </p:txBody>
      </p:sp>
      <p:sp>
        <p:nvSpPr>
          <p:cNvPr id="12" name="Text 10"/>
          <p:cNvSpPr/>
          <p:nvPr/>
        </p:nvSpPr>
        <p:spPr>
          <a:xfrm>
            <a:off x="6048747" y="3520529"/>
            <a:ext cx="2599134" cy="6804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Z godzin ręcznej pracy do milisekund — analiza danych w czasie rzeczywistym.</a:t>
            </a:r>
            <a:endParaRPr lang="en-US" sz="11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25119" y="632147"/>
            <a:ext cx="4722763" cy="8582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7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Koniec Ery Manualnej: Co Dziś Robi AI</a:t>
            </a:r>
            <a:endParaRPr lang="en-US" sz="2700" dirty="0"/>
          </a:p>
        </p:txBody>
      </p:sp>
      <p:sp>
        <p:nvSpPr>
          <p:cNvPr id="4" name="Shape 1"/>
          <p:cNvSpPr/>
          <p:nvPr/>
        </p:nvSpPr>
        <p:spPr>
          <a:xfrm>
            <a:off x="3925119" y="1689943"/>
            <a:ext cx="2294855" cy="1667768"/>
          </a:xfrm>
          <a:prstGeom prst="roundRect">
            <a:avLst>
              <a:gd name="adj" fmla="val 3459"/>
            </a:avLst>
          </a:prstGeom>
          <a:solidFill>
            <a:srgbClr val="D6F5EE"/>
          </a:solidFill>
          <a:ln w="4763">
            <a:solidFill>
              <a:srgbClr val="BCDBD4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4067175" y="1832000"/>
            <a:ext cx="2010742" cy="43859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00000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📊</a:t>
            </a:r>
            <a:pPr algn="l" indent="0" marL="0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 Automatyzacja raportowania</a:t>
            </a:r>
            <a:endParaRPr lang="en-US" sz="1350" dirty="0"/>
          </a:p>
        </p:txBody>
      </p:sp>
      <p:sp>
        <p:nvSpPr>
          <p:cNvPr id="6" name="Text 3"/>
          <p:cNvSpPr/>
          <p:nvPr/>
        </p:nvSpPr>
        <p:spPr>
          <a:xfrm>
            <a:off x="4067175" y="2350368"/>
            <a:ext cx="2010742" cy="8652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1000"/>
              </a:lnSpc>
              <a:buNone/>
            </a:pPr>
            <a:r>
              <a:rPr lang="en-US" sz="10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Redukcja czasu pracy działów finansowych o 30–70%. Miesięczne zamknięcia w godziny zamiast dni.</a:t>
            </a:r>
            <a:endParaRPr lang="en-US" sz="1050" dirty="0"/>
          </a:p>
        </p:txBody>
      </p:sp>
      <p:sp>
        <p:nvSpPr>
          <p:cNvPr id="7" name="Shape 4"/>
          <p:cNvSpPr/>
          <p:nvPr/>
        </p:nvSpPr>
        <p:spPr>
          <a:xfrm>
            <a:off x="6352952" y="1689943"/>
            <a:ext cx="2294930" cy="1667768"/>
          </a:xfrm>
          <a:prstGeom prst="roundRect">
            <a:avLst>
              <a:gd name="adj" fmla="val 3459"/>
            </a:avLst>
          </a:prstGeom>
          <a:solidFill>
            <a:srgbClr val="D6F5EE"/>
          </a:solidFill>
          <a:ln w="4763">
            <a:solidFill>
              <a:srgbClr val="BCDBD4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6495008" y="1832000"/>
            <a:ext cx="2010817" cy="43859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00000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🔍</a:t>
            </a:r>
            <a:pPr algn="l" indent="0" marL="0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 Wykrywanie nadużyć</a:t>
            </a:r>
            <a:endParaRPr lang="en-US" sz="1350" dirty="0"/>
          </a:p>
        </p:txBody>
      </p:sp>
      <p:sp>
        <p:nvSpPr>
          <p:cNvPr id="9" name="Text 6"/>
          <p:cNvSpPr/>
          <p:nvPr/>
        </p:nvSpPr>
        <p:spPr>
          <a:xfrm>
            <a:off x="6495008" y="2350368"/>
            <a:ext cx="2010817" cy="8652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1000"/>
              </a:lnSpc>
              <a:buNone/>
            </a:pPr>
            <a:r>
              <a:rPr lang="en-US" sz="10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Analiza transakcji w czasie rzeczywistym. Anomalie wykrywane zanim staną się stratą.</a:t>
            </a:r>
            <a:endParaRPr lang="en-US" sz="1050" dirty="0"/>
          </a:p>
        </p:txBody>
      </p:sp>
      <p:sp>
        <p:nvSpPr>
          <p:cNvPr id="10" name="Shape 7"/>
          <p:cNvSpPr/>
          <p:nvPr/>
        </p:nvSpPr>
        <p:spPr>
          <a:xfrm>
            <a:off x="3925119" y="3490689"/>
            <a:ext cx="4722763" cy="1020589"/>
          </a:xfrm>
          <a:prstGeom prst="roundRect">
            <a:avLst>
              <a:gd name="adj" fmla="val 5652"/>
            </a:avLst>
          </a:prstGeom>
          <a:solidFill>
            <a:srgbClr val="D6F5EE"/>
          </a:solidFill>
          <a:ln w="4763">
            <a:solidFill>
              <a:srgbClr val="BCDBD4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4067175" y="3632746"/>
            <a:ext cx="2301925" cy="2240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00000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📈</a:t>
            </a:r>
            <a:pPr algn="l" indent="0" marL="0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 Predykcja trendów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4067175" y="3936578"/>
            <a:ext cx="4438650" cy="43264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1000"/>
              </a:lnSpc>
              <a:buNone/>
            </a:pPr>
            <a:r>
              <a:rPr lang="en-US" sz="10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Modele predykcyjne analizują tysiące zmiennych i prognozują ruchy rynkowe z wyprzedzeniem.</a:t>
            </a:r>
            <a:endParaRPr lang="en-US" sz="10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50912" y="393502"/>
            <a:ext cx="6861200" cy="3461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1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Fundament: AI vs Tradycyjna Analiza</a:t>
            </a:r>
            <a:endParaRPr lang="en-US" sz="215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50912" y="966713"/>
            <a:ext cx="3685952" cy="368595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711750" y="1929259"/>
            <a:ext cx="3511004" cy="1730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0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Od retrospektywy do prospektywy</a:t>
            </a:r>
            <a:endParaRPr lang="en-US" sz="1050" dirty="0"/>
          </a:p>
        </p:txBody>
      </p:sp>
      <p:sp>
        <p:nvSpPr>
          <p:cNvPr id="5" name="Text 2"/>
          <p:cNvSpPr/>
          <p:nvPr/>
        </p:nvSpPr>
        <p:spPr>
          <a:xfrm>
            <a:off x="4711750" y="2188741"/>
            <a:ext cx="3685952" cy="86662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9000"/>
              </a:lnSpc>
              <a:buNone/>
            </a:pPr>
            <a:r>
              <a:rPr lang="en-US" sz="8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Tradycyjne BI odpowiada na pytanie </a:t>
            </a:r>
            <a:pPr algn="l" indent="0" marL="0">
              <a:lnSpc>
                <a:spcPct val="119000"/>
              </a:lnSpc>
              <a:buNone/>
            </a:pPr>
            <a:r>
              <a:rPr lang="en-US" sz="850" b="1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„co się stało?"</a:t>
            </a:r>
            <a:pPr algn="l" indent="0" marL="0">
              <a:lnSpc>
                <a:spcPct val="119000"/>
              </a:lnSpc>
              <a:buNone/>
            </a:pPr>
            <a:r>
              <a:rPr lang="en-US" sz="8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. AI idzie dalej — </a:t>
            </a:r>
            <a:pPr algn="l" indent="0" marL="0">
              <a:lnSpc>
                <a:spcPct val="119000"/>
              </a:lnSpc>
              <a:buNone/>
            </a:pPr>
            <a:r>
              <a:rPr lang="en-US" sz="850" b="1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rekomenduje co zrobić</a:t>
            </a:r>
            <a:pPr algn="l" indent="0" marL="0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8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i przewiduje co może się wydarzyć.</a:t>
            </a:r>
            <a:endParaRPr lang="en-US" sz="850" dirty="0"/>
          </a:p>
          <a:p>
            <a:pPr algn="l" indent="0" marL="0">
              <a:lnSpc>
                <a:spcPct val="119000"/>
              </a:lnSpc>
              <a:buNone/>
            </a:pPr>
            <a:r>
              <a:rPr lang="en-US" sz="8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Przejście od statycznych tabel Excela do dynamicznych, interaktywnych dashboardów to nie tylko zmiana narzędzia — to zmiana myślenia o danych.</a:t>
            </a:r>
            <a:endParaRPr lang="en-US" sz="850" dirty="0"/>
          </a:p>
        </p:txBody>
      </p:sp>
      <p:sp>
        <p:nvSpPr>
          <p:cNvPr id="6" name="Shape 3"/>
          <p:cNvSpPr/>
          <p:nvPr/>
        </p:nvSpPr>
        <p:spPr>
          <a:xfrm>
            <a:off x="4711750" y="3152701"/>
            <a:ext cx="3685952" cy="526554"/>
          </a:xfrm>
          <a:prstGeom prst="roundRect">
            <a:avLst>
              <a:gd name="adj" fmla="val 8834"/>
            </a:avLst>
          </a:prstGeom>
          <a:solidFill>
            <a:srgbClr val="B6D6FC"/>
          </a:solidFill>
          <a:ln/>
        </p:spPr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22478" y="3313286"/>
            <a:ext cx="138410" cy="110728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5071616" y="3258220"/>
            <a:ext cx="3215357" cy="31551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9000"/>
              </a:lnSpc>
              <a:buNone/>
            </a:pPr>
            <a:r>
              <a:rPr lang="en-US" sz="8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AI nie zastępuje analityka — wzmacnia jego decyzje danymi w czasie rzeczywistym.</a:t>
            </a:r>
            <a:endParaRPr lang="en-US" sz="8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50912" y="409575"/>
            <a:ext cx="4033465" cy="3461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1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Mit Czarnej Skrzynki</a:t>
            </a:r>
            <a:endParaRPr lang="en-US" sz="215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50912" y="982787"/>
            <a:ext cx="4872782" cy="276120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898579" y="1922413"/>
            <a:ext cx="2290837" cy="1730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0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Skąd bierze się opór?</a:t>
            </a:r>
            <a:endParaRPr lang="en-US" sz="1050" dirty="0"/>
          </a:p>
        </p:txBody>
      </p:sp>
      <p:sp>
        <p:nvSpPr>
          <p:cNvPr id="5" name="Text 2"/>
          <p:cNvSpPr/>
          <p:nvPr/>
        </p:nvSpPr>
        <p:spPr>
          <a:xfrm>
            <a:off x="5898579" y="2181895"/>
            <a:ext cx="2499122" cy="63103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9000"/>
              </a:lnSpc>
              <a:buNone/>
            </a:pPr>
            <a:r>
              <a:rPr lang="en-US" sz="8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Pokolenie X i starsze kadry zarządzające obawiają się utraty kontroli nad procesami decyzyjnymi. To naturalna reakcja na nieznaną technologię.</a:t>
            </a:r>
            <a:endParaRPr lang="en-US" sz="850" dirty="0"/>
          </a:p>
        </p:txBody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36625" y="3938662"/>
            <a:ext cx="3792066" cy="795189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918790" y="4063678"/>
            <a:ext cx="1868314" cy="1777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050" b="1" dirty="0">
                <a:solidFill>
                  <a:srgbClr val="00000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⚠️</a:t>
            </a:r>
            <a:pPr algn="l" indent="0" marL="0">
              <a:lnSpc>
                <a:spcPct val="104000"/>
              </a:lnSpc>
              <a:buNone/>
            </a:pPr>
            <a:r>
              <a:rPr lang="en-US" sz="10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 Ryzyko halucynacji</a:t>
            </a:r>
            <a:endParaRPr lang="en-US" sz="1050" dirty="0"/>
          </a:p>
        </p:txBody>
      </p:sp>
      <p:sp>
        <p:nvSpPr>
          <p:cNvPr id="8" name="Text 4"/>
          <p:cNvSpPr/>
          <p:nvPr/>
        </p:nvSpPr>
        <p:spPr>
          <a:xfrm>
            <a:off x="918790" y="4293319"/>
            <a:ext cx="3484885" cy="31551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9000"/>
              </a:lnSpc>
              <a:buNone/>
            </a:pPr>
            <a:r>
              <a:rPr lang="en-US" sz="8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Modele AI mogą generować błędne odpowiedzi z pełnym przekonaniem.</a:t>
            </a:r>
            <a:endParaRPr lang="en-US" sz="850" dirty="0"/>
          </a:p>
        </p:txBody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600873" y="3938662"/>
            <a:ext cx="3792141" cy="795189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4783038" y="4063678"/>
            <a:ext cx="1384399" cy="1777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050" b="1" dirty="0">
                <a:solidFill>
                  <a:srgbClr val="00000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✅</a:t>
            </a:r>
            <a:pPr algn="l" indent="0" marL="0">
              <a:lnSpc>
                <a:spcPct val="104000"/>
              </a:lnSpc>
              <a:buNone/>
            </a:pPr>
            <a:r>
              <a:rPr lang="en-US" sz="10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 Rozwiązanie</a:t>
            </a:r>
            <a:endParaRPr lang="en-US" sz="1050" dirty="0"/>
          </a:p>
        </p:txBody>
      </p:sp>
      <p:sp>
        <p:nvSpPr>
          <p:cNvPr id="11" name="Text 6"/>
          <p:cNvSpPr/>
          <p:nvPr/>
        </p:nvSpPr>
        <p:spPr>
          <a:xfrm>
            <a:off x="4783038" y="4293319"/>
            <a:ext cx="3484959" cy="31551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9000"/>
              </a:lnSpc>
              <a:buNone/>
            </a:pPr>
            <a:r>
              <a:rPr lang="en-US" sz="8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Praca w trybie </a:t>
            </a:r>
            <a:pPr algn="l" indent="0" marL="0">
              <a:lnSpc>
                <a:spcPct val="119000"/>
              </a:lnSpc>
              <a:buNone/>
            </a:pPr>
            <a:r>
              <a:rPr lang="en-US" sz="850" b="1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Thinking</a:t>
            </a:r>
            <a:pPr algn="l" indent="0" marL="0">
              <a:lnSpc>
                <a:spcPct val="119000"/>
              </a:lnSpc>
              <a:buNone/>
            </a:pPr>
            <a:r>
              <a:rPr lang="en-US" sz="8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+ obowiązkowa weryfikacja ekspercka przed podjęciem decyzji.</a:t>
            </a:r>
            <a:endParaRPr lang="en-US" sz="8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856729"/>
            <a:ext cx="7472139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7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Szybkie Wygrane w Controllingi</a:t>
            </a:r>
            <a:endParaRPr lang="en-US" sz="2750" dirty="0"/>
          </a:p>
        </p:txBody>
      </p:sp>
      <p:sp>
        <p:nvSpPr>
          <p:cNvPr id="3" name="Text 1"/>
          <p:cNvSpPr/>
          <p:nvPr/>
        </p:nvSpPr>
        <p:spPr>
          <a:xfrm>
            <a:off x="496119" y="1583234"/>
            <a:ext cx="8608963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Nie musisz czekać na pełną transformację. Te zmiany możesz wdrożyć w ciągu tygodni.</a:t>
            </a:r>
            <a:endParaRPr lang="en-US" sz="110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96119" y="1969517"/>
            <a:ext cx="1507480" cy="931664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496119" y="3078361"/>
            <a:ext cx="2599134" cy="44291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Dekretacja i obieg dokumentów</a:t>
            </a:r>
            <a:endParaRPr lang="en-US" sz="1350" dirty="0"/>
          </a:p>
        </p:txBody>
      </p:sp>
      <p:sp>
        <p:nvSpPr>
          <p:cNvPr id="6" name="Text 3"/>
          <p:cNvSpPr/>
          <p:nvPr/>
        </p:nvSpPr>
        <p:spPr>
          <a:xfrm>
            <a:off x="496119" y="3606329"/>
            <a:ext cx="2599134" cy="6804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Automatyczne przypisywanie kont, walidacja i routing dokumentów bez ręcznego wprowadzania.</a:t>
            </a:r>
            <a:endParaRPr lang="en-US" sz="1100" dirty="0"/>
          </a:p>
        </p:txBody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72433" y="1969517"/>
            <a:ext cx="1507480" cy="931664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3272433" y="3078361"/>
            <a:ext cx="1838027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Analiza Big Data</a:t>
            </a:r>
            <a:endParaRPr lang="en-US" sz="1350" dirty="0"/>
          </a:p>
        </p:txBody>
      </p:sp>
      <p:sp>
        <p:nvSpPr>
          <p:cNvPr id="9" name="Text 5"/>
          <p:cNvSpPr/>
          <p:nvPr/>
        </p:nvSpPr>
        <p:spPr>
          <a:xfrm>
            <a:off x="3272433" y="3384872"/>
            <a:ext cx="2599134" cy="6804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Błyskawiczne przetwarzanie milionów rekordów — to, co zajmowało dni, trwa sekundy.</a:t>
            </a:r>
            <a:endParaRPr lang="en-US" sz="1100" dirty="0"/>
          </a:p>
        </p:txBody>
      </p:sp>
      <p:pic>
        <p:nvPicPr>
          <p:cNvPr id="10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48747" y="1969517"/>
            <a:ext cx="1507480" cy="931664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6048747" y="3078361"/>
            <a:ext cx="186727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Excel + GPT + n8n</a:t>
            </a:r>
            <a:endParaRPr lang="en-US" sz="1350" dirty="0"/>
          </a:p>
        </p:txBody>
      </p:sp>
      <p:sp>
        <p:nvSpPr>
          <p:cNvPr id="12" name="Text 7"/>
          <p:cNvSpPr/>
          <p:nvPr/>
        </p:nvSpPr>
        <p:spPr>
          <a:xfrm>
            <a:off x="6048747" y="3384872"/>
            <a:ext cx="2599134" cy="6804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Integracja znanych narzędzi z AI tworzy potężne środowisko pracy bez kosztownych wdrożeń.</a:t>
            </a:r>
            <a:endParaRPr lang="en-US" sz="11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056605" y="413519"/>
            <a:ext cx="7030715" cy="6366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0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Etyka i Bezpieczeństwo: Fundament Zaufania</a:t>
            </a:r>
            <a:endParaRPr lang="en-US" sz="2000" dirty="0"/>
          </a:p>
        </p:txBody>
      </p:sp>
      <p:sp>
        <p:nvSpPr>
          <p:cNvPr id="3" name="Text 1"/>
          <p:cNvSpPr/>
          <p:nvPr/>
        </p:nvSpPr>
        <p:spPr>
          <a:xfrm>
            <a:off x="1056605" y="2180332"/>
            <a:ext cx="2299171" cy="3184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0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Regulacje i odpowiedzialność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1056605" y="2572048"/>
            <a:ext cx="2299171" cy="28009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5000"/>
              </a:lnSpc>
              <a:buNone/>
            </a:pPr>
            <a:r>
              <a:rPr lang="en-US" sz="8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Wdrożenie AI w finansach to nie tylko kwestia technologii — to wyzwanie prawne i etyczne.</a:t>
            </a:r>
            <a:endParaRPr lang="en-US" sz="800" dirty="0"/>
          </a:p>
        </p:txBody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609082" y="1242417"/>
            <a:ext cx="4482926" cy="2540273"/>
          </a:xfrm>
          <a:prstGeom prst="rect">
            <a:avLst/>
          </a:prstGeom>
        </p:spPr>
      </p:pic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94780" y="3950568"/>
            <a:ext cx="152772" cy="152772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1387673" y="3947443"/>
            <a:ext cx="1951434" cy="3184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0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Zgodność z AI Act i RODO</a:t>
            </a:r>
            <a:endParaRPr lang="en-US" sz="1000" dirty="0"/>
          </a:p>
        </p:txBody>
      </p:sp>
      <p:sp>
        <p:nvSpPr>
          <p:cNvPr id="8" name="Text 4"/>
          <p:cNvSpPr/>
          <p:nvPr/>
        </p:nvSpPr>
        <p:spPr>
          <a:xfrm>
            <a:off x="1387673" y="4309839"/>
            <a:ext cx="1951434" cy="4201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5000"/>
              </a:lnSpc>
              <a:buNone/>
            </a:pPr>
            <a:r>
              <a:rPr lang="en-US" sz="8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Europejskie regulacje wymagają transparentności i możliwości audytu decyzji AI.</a:t>
            </a:r>
            <a:endParaRPr lang="en-US" sz="800" dirty="0"/>
          </a:p>
        </p:txBody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468812" y="3950568"/>
            <a:ext cx="152772" cy="152772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3761705" y="3947443"/>
            <a:ext cx="1590526" cy="1592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0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SaaS vs On-Premise</a:t>
            </a:r>
            <a:endParaRPr lang="en-US" sz="1000" dirty="0"/>
          </a:p>
        </p:txBody>
      </p:sp>
      <p:sp>
        <p:nvSpPr>
          <p:cNvPr id="11" name="Text 6"/>
          <p:cNvSpPr/>
          <p:nvPr/>
        </p:nvSpPr>
        <p:spPr>
          <a:xfrm>
            <a:off x="3761705" y="4150593"/>
            <a:ext cx="1951509" cy="28009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5000"/>
              </a:lnSpc>
              <a:buNone/>
            </a:pPr>
            <a:r>
              <a:rPr lang="en-US" sz="8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Chmura daje skalę, lokalne modele dają pełną kontrolę nad danymi wrażliwymi.</a:t>
            </a:r>
            <a:endParaRPr lang="en-US" sz="800" dirty="0"/>
          </a:p>
        </p:txBody>
      </p:sp>
      <p:pic>
        <p:nvPicPr>
          <p:cNvPr id="12" name="Image 3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842918" y="3950568"/>
            <a:ext cx="152772" cy="152772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6135812" y="3947443"/>
            <a:ext cx="1951509" cy="3184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0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Człowiek w pętli decyzyjnej</a:t>
            </a:r>
            <a:endParaRPr lang="en-US" sz="1000" dirty="0"/>
          </a:p>
        </p:txBody>
      </p:sp>
      <p:sp>
        <p:nvSpPr>
          <p:cNvPr id="14" name="Text 8"/>
          <p:cNvSpPr/>
          <p:nvPr/>
        </p:nvSpPr>
        <p:spPr>
          <a:xfrm>
            <a:off x="6135812" y="4309839"/>
            <a:ext cx="1951509" cy="4201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5000"/>
              </a:lnSpc>
              <a:buNone/>
            </a:pPr>
            <a:r>
              <a:rPr lang="en-US" sz="8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Ostateczna odpowiedzialność za wynik zawsze spoczywa na człowieku, nie na algorytmie.</a:t>
            </a:r>
            <a:endParaRPr lang="en-US" sz="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50912" y="428402"/>
            <a:ext cx="5089550" cy="3461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1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Mapa Drogowa Wdrożenia</a:t>
            </a:r>
            <a:endParaRPr lang="en-US" sz="215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50912" y="947514"/>
            <a:ext cx="7642101" cy="335466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2047314" y="3166528"/>
            <a:ext cx="1339583" cy="41401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3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Faza 1: Selekcja</a:t>
            </a:r>
            <a:endParaRPr lang="en-US" sz="1300" dirty="0"/>
          </a:p>
        </p:txBody>
      </p:sp>
      <p:sp>
        <p:nvSpPr>
          <p:cNvPr id="5" name="Text 2"/>
          <p:cNvSpPr/>
          <p:nvPr/>
        </p:nvSpPr>
        <p:spPr>
          <a:xfrm>
            <a:off x="2047314" y="3639430"/>
            <a:ext cx="1339583" cy="29487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93000"/>
              </a:lnSpc>
              <a:buNone/>
            </a:pPr>
            <a:r>
              <a:rPr lang="en-US" sz="10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Wybierz procesy o najwyższym ROI</a:t>
            </a:r>
            <a:endParaRPr lang="en-US" sz="1000" dirty="0"/>
          </a:p>
        </p:txBody>
      </p:sp>
      <p:sp>
        <p:nvSpPr>
          <p:cNvPr id="6" name="Text 3"/>
          <p:cNvSpPr/>
          <p:nvPr/>
        </p:nvSpPr>
        <p:spPr>
          <a:xfrm>
            <a:off x="5808451" y="2907996"/>
            <a:ext cx="1339583" cy="62102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3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Faza 3: Transformacja</a:t>
            </a:r>
            <a:endParaRPr lang="en-US" sz="1300" dirty="0"/>
          </a:p>
        </p:txBody>
      </p:sp>
      <p:sp>
        <p:nvSpPr>
          <p:cNvPr id="7" name="Text 4"/>
          <p:cNvSpPr/>
          <p:nvPr/>
        </p:nvSpPr>
        <p:spPr>
          <a:xfrm>
            <a:off x="5808451" y="3587908"/>
            <a:ext cx="1339583" cy="29487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93000"/>
              </a:lnSpc>
              <a:buNone/>
            </a:pPr>
            <a:r>
              <a:rPr lang="en-US" sz="10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Pilotaż do przewagi rynkowej</a:t>
            </a:r>
            <a:endParaRPr lang="en-US" sz="1000" dirty="0"/>
          </a:p>
        </p:txBody>
      </p:sp>
      <p:sp>
        <p:nvSpPr>
          <p:cNvPr id="8" name="Text 5"/>
          <p:cNvSpPr/>
          <p:nvPr/>
        </p:nvSpPr>
        <p:spPr>
          <a:xfrm>
            <a:off x="3938923" y="1299300"/>
            <a:ext cx="1339583" cy="41401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3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Faza 2: Technologia</a:t>
            </a:r>
            <a:endParaRPr lang="en-US" sz="1300" dirty="0"/>
          </a:p>
        </p:txBody>
      </p:sp>
      <p:sp>
        <p:nvSpPr>
          <p:cNvPr id="9" name="Text 6"/>
          <p:cNvSpPr/>
          <p:nvPr/>
        </p:nvSpPr>
        <p:spPr>
          <a:xfrm>
            <a:off x="3938923" y="1772203"/>
            <a:ext cx="1339583" cy="44231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93000"/>
              </a:lnSpc>
              <a:buNone/>
            </a:pPr>
            <a:r>
              <a:rPr lang="en-US" sz="10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Od gotowych asystentów do AI na zamówienie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750912" y="4399508"/>
            <a:ext cx="7642101" cy="31551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9000"/>
              </a:lnSpc>
              <a:buNone/>
            </a:pPr>
            <a:r>
              <a:rPr lang="en-US" sz="8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Skuteczne wdrożenie AI zaczyna się od </a:t>
            </a:r>
            <a:pPr algn="l" indent="0" marL="0">
              <a:lnSpc>
                <a:spcPct val="119000"/>
              </a:lnSpc>
              <a:buNone/>
            </a:pPr>
            <a:r>
              <a:rPr lang="en-US" sz="850" b="1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selekcji procesów o najwyższym ROI</a:t>
            </a:r>
            <a:pPr algn="l" indent="0" marL="0">
              <a:lnSpc>
                <a:spcPct val="119000"/>
              </a:lnSpc>
              <a:buNone/>
            </a:pPr>
            <a:r>
              <a:rPr lang="en-US" sz="8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— nie od zakupu najdroższego narzędzia. Pilotaż na jednym obszarze buduje zaufanie i dostarcza danych do kolejnych kroków transformacji.</a:t>
            </a:r>
            <a:endParaRPr lang="en-US" sz="8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25119" y="496267"/>
            <a:ext cx="4722763" cy="8029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5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Przyszłość: CFO jako Architekt AI</a:t>
            </a:r>
            <a:endParaRPr lang="en-US" sz="2500" dirty="0"/>
          </a:p>
        </p:txBody>
      </p:sp>
      <p:sp>
        <p:nvSpPr>
          <p:cNvPr id="4" name="Shape 1"/>
          <p:cNvSpPr/>
          <p:nvPr/>
        </p:nvSpPr>
        <p:spPr>
          <a:xfrm>
            <a:off x="3925119" y="1473771"/>
            <a:ext cx="2303190" cy="1626468"/>
          </a:xfrm>
          <a:prstGeom prst="roundRect">
            <a:avLst>
              <a:gd name="adj" fmla="val 3318"/>
            </a:avLst>
          </a:prstGeom>
          <a:solidFill>
            <a:srgbClr val="D6F5EE"/>
          </a:solidFill>
          <a:ln w="4763">
            <a:solidFill>
              <a:srgbClr val="BCDBD4"/>
            </a:solidFill>
            <a:prstDash val="solid"/>
          </a:ln>
        </p:spPr>
      </p:sp>
      <p:sp>
        <p:nvSpPr>
          <p:cNvPr id="5" name="Shape 2"/>
          <p:cNvSpPr/>
          <p:nvPr/>
        </p:nvSpPr>
        <p:spPr>
          <a:xfrm>
            <a:off x="4058320" y="1606972"/>
            <a:ext cx="385390" cy="385390"/>
          </a:xfrm>
          <a:prstGeom prst="roundRect">
            <a:avLst>
              <a:gd name="adj" fmla="val 14827651"/>
            </a:avLst>
          </a:prstGeom>
          <a:solidFill>
            <a:srgbClr val="26A688"/>
          </a:solidFill>
          <a:ln/>
        </p:spPr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164285" y="1712937"/>
            <a:ext cx="173385" cy="173385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4058320" y="2108746"/>
            <a:ext cx="1605930" cy="2006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Strateg danych</a:t>
            </a:r>
            <a:endParaRPr lang="en-US" sz="1250" dirty="0"/>
          </a:p>
        </p:txBody>
      </p:sp>
      <p:sp>
        <p:nvSpPr>
          <p:cNvPr id="8" name="Text 4"/>
          <p:cNvSpPr/>
          <p:nvPr/>
        </p:nvSpPr>
        <p:spPr>
          <a:xfrm>
            <a:off x="4058320" y="2379241"/>
            <a:ext cx="2036787" cy="58779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0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Rola finansisty ewoluuje od kontrolera kosztów do architekta strategii opartej na danych.</a:t>
            </a:r>
            <a:endParaRPr lang="en-US" sz="1000" dirty="0"/>
          </a:p>
        </p:txBody>
      </p:sp>
      <p:sp>
        <p:nvSpPr>
          <p:cNvPr id="9" name="Shape 5"/>
          <p:cNvSpPr/>
          <p:nvPr/>
        </p:nvSpPr>
        <p:spPr>
          <a:xfrm>
            <a:off x="6344692" y="1473771"/>
            <a:ext cx="2303190" cy="1626468"/>
          </a:xfrm>
          <a:prstGeom prst="roundRect">
            <a:avLst>
              <a:gd name="adj" fmla="val 3318"/>
            </a:avLst>
          </a:prstGeom>
          <a:solidFill>
            <a:srgbClr val="D6F5EE"/>
          </a:solidFill>
          <a:ln w="4763">
            <a:solidFill>
              <a:srgbClr val="BCDBD4"/>
            </a:solidFill>
            <a:prstDash val="solid"/>
          </a:ln>
        </p:spPr>
      </p:sp>
      <p:sp>
        <p:nvSpPr>
          <p:cNvPr id="10" name="Shape 6"/>
          <p:cNvSpPr/>
          <p:nvPr/>
        </p:nvSpPr>
        <p:spPr>
          <a:xfrm>
            <a:off x="6477893" y="1606972"/>
            <a:ext cx="385390" cy="385390"/>
          </a:xfrm>
          <a:prstGeom prst="roundRect">
            <a:avLst>
              <a:gd name="adj" fmla="val 14827651"/>
            </a:avLst>
          </a:prstGeom>
          <a:solidFill>
            <a:srgbClr val="26A688"/>
          </a:solidFill>
          <a:ln/>
        </p:spPr>
      </p:sp>
      <p:pic>
        <p:nvPicPr>
          <p:cNvPr id="11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583859" y="1712937"/>
            <a:ext cx="173385" cy="173385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6477893" y="2108746"/>
            <a:ext cx="1654373" cy="2006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Multimodalność</a:t>
            </a:r>
            <a:endParaRPr lang="en-US" sz="1250" dirty="0"/>
          </a:p>
        </p:txBody>
      </p:sp>
      <p:sp>
        <p:nvSpPr>
          <p:cNvPr id="13" name="Text 8"/>
          <p:cNvSpPr/>
          <p:nvPr/>
        </p:nvSpPr>
        <p:spPr>
          <a:xfrm>
            <a:off x="6477893" y="2379241"/>
            <a:ext cx="2036787" cy="58779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0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Analiza tekstu, tabel i wykresów w jednym przepływie — AI rozumie kontekst, nie tylko liczby.</a:t>
            </a:r>
            <a:endParaRPr lang="en-US" sz="1000" dirty="0"/>
          </a:p>
        </p:txBody>
      </p:sp>
      <p:sp>
        <p:nvSpPr>
          <p:cNvPr id="14" name="Shape 9"/>
          <p:cNvSpPr/>
          <p:nvPr/>
        </p:nvSpPr>
        <p:spPr>
          <a:xfrm>
            <a:off x="3925119" y="3216622"/>
            <a:ext cx="4722763" cy="1430536"/>
          </a:xfrm>
          <a:prstGeom prst="roundRect">
            <a:avLst>
              <a:gd name="adj" fmla="val 3772"/>
            </a:avLst>
          </a:prstGeom>
          <a:solidFill>
            <a:srgbClr val="D6F5EE"/>
          </a:solidFill>
          <a:ln w="4763">
            <a:solidFill>
              <a:srgbClr val="BCDBD4"/>
            </a:solidFill>
            <a:prstDash val="solid"/>
          </a:ln>
        </p:spPr>
      </p:sp>
      <p:sp>
        <p:nvSpPr>
          <p:cNvPr id="15" name="Shape 10"/>
          <p:cNvSpPr/>
          <p:nvPr/>
        </p:nvSpPr>
        <p:spPr>
          <a:xfrm>
            <a:off x="4058320" y="3349823"/>
            <a:ext cx="385390" cy="385390"/>
          </a:xfrm>
          <a:prstGeom prst="roundRect">
            <a:avLst>
              <a:gd name="adj" fmla="val 14827651"/>
            </a:avLst>
          </a:prstGeom>
          <a:solidFill>
            <a:srgbClr val="26A688"/>
          </a:solidFill>
          <a:ln/>
        </p:spPr>
      </p:sp>
      <p:pic>
        <p:nvPicPr>
          <p:cNvPr id="16" name="Image 3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164285" y="3455789"/>
            <a:ext cx="173385" cy="173385"/>
          </a:xfrm>
          <a:prstGeom prst="rect">
            <a:avLst/>
          </a:prstGeom>
        </p:spPr>
      </p:pic>
      <p:sp>
        <p:nvSpPr>
          <p:cNvPr id="17" name="Text 11"/>
          <p:cNvSpPr/>
          <p:nvPr/>
        </p:nvSpPr>
        <p:spPr>
          <a:xfrm>
            <a:off x="4058320" y="3851597"/>
            <a:ext cx="1784300" cy="2006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Profil analityka AI</a:t>
            </a:r>
            <a:endParaRPr lang="en-US" sz="1250" dirty="0"/>
          </a:p>
        </p:txBody>
      </p:sp>
      <p:sp>
        <p:nvSpPr>
          <p:cNvPr id="18" name="Text 12"/>
          <p:cNvSpPr/>
          <p:nvPr/>
        </p:nvSpPr>
        <p:spPr>
          <a:xfrm>
            <a:off x="4058320" y="4122093"/>
            <a:ext cx="4456361" cy="3918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0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Budowa własnych kompetencji: prompt engineering, weryfikacja wyników i myślenie systemowe.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/>
  <cp:revision>1</cp:revision>
  <dcterms:created xsi:type="dcterms:W3CDTF">2026-06-21T09:33:55Z</dcterms:created>
  <dcterms:modified xsi:type="dcterms:W3CDTF">2026-06-21T09:33:55Z</dcterms:modified>
</cp:coreProperties>
</file>