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Open Sans Light"/>
      <p:regular r:id="rId201314"/>
    </p:embeddedFont>
    <p:embeddedFont>
      <p:font typeface="Open Sans Bold"/>
      <p:regular r:id="rId201315"/>
    </p:embeddedFont>
    <p:embeddedFont>
      <p:font typeface="Open Sans"/>
      <p:regular r:id="rId201316"/>
    </p:embeddedFont>
    <p:embeddedFont>
      <p:font typeface="Open Sans Medium"/>
      <p:regular r:id="rId201317"/>
    </p:embeddedFont>
    <p:embeddedFont>
      <p:font typeface="Open Sans SemiBold"/>
      <p:regular r:id="rId201318"/>
    </p:embeddedFont>
    <p:embeddedFont>
      <p:font typeface="Open Sans ExtraBold"/>
      <p:regular r:id="rId201319"/>
    </p:embeddedFont>
    <p:embeddedFont>
      <p:font typeface="Unbounded ExtraLight"/>
      <p:regular r:id="rId201320"/>
    </p:embeddedFont>
    <p:embeddedFont>
      <p:font typeface="Unbounded Light"/>
      <p:regular r:id="rId201321"/>
    </p:embeddedFont>
    <p:embeddedFont>
      <p:font typeface="Unbounded"/>
      <p:regular r:id="rId201322"/>
    </p:embeddedFont>
    <p:embeddedFont>
      <p:font typeface="Unbounded Bold"/>
      <p:regular r:id="rId201323"/>
    </p:embeddedFont>
    <p:embeddedFont>
      <p:font typeface="Unbounded ExtraBold"/>
      <p:regular r:id="rId201324"/>
    </p:embeddedFont>
    <p:embeddedFont>
      <p:font typeface="Unbounded Black"/>
      <p:regular r:id="rId201325"/>
    </p:embeddedFont>
    <p:embeddedFont>
      <p:font typeface="Unbounded Medium"/>
      <p:regular r:id="rId201326"/>
    </p:embeddedFont>
    <p:embeddedFont>
      <p:font typeface="Unbounded SemiBold"/>
      <p:regular r:id="rId20132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4.png"/><Relationship Id="rId5" Type="http://schemas.openxmlformats.org/officeDocument/2006/relationships/image" Target="../media/image-2-5.svg"/><Relationship Id="rId6" Type="http://schemas.openxmlformats.org/officeDocument/2006/relationships/image" Target="../media/image-2-6.png"/><Relationship Id="rId7" Type="http://schemas.openxmlformats.org/officeDocument/2006/relationships/image" Target="../media/image-2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image" Target="../media/image-5-6.png"/><Relationship Id="rId7" Type="http://schemas.openxmlformats.org/officeDocument/2006/relationships/image" Target="../media/image-5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66576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Etyka i bezpieczeństwo AI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1565151"/>
            <a:ext cx="4722763" cy="24455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Od technologii do odpowiedzialności</a:t>
            </a:r>
            <a:endParaRPr lang="en-US" sz="3850" dirty="0"/>
          </a:p>
        </p:txBody>
      </p:sp>
      <p:sp>
        <p:nvSpPr>
          <p:cNvPr id="5" name="Text 2"/>
          <p:cNvSpPr/>
          <p:nvPr/>
        </p:nvSpPr>
        <p:spPr>
          <a:xfrm>
            <a:off x="3925119" y="4223296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Jak budować sztuczną inteligencję, która służy ludziom — nie tylko im zagraża.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579313"/>
            <a:ext cx="4722763" cy="789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Wezwanie do działania: </a:t>
            </a:r>
            <a:pPr algn="l" indent="0" marL="0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26A688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Świadoma innowacja</a:t>
            </a:r>
            <a:endParaRPr lang="en-US" sz="2450" dirty="0"/>
          </a:p>
        </p:txBody>
      </p:sp>
      <p:sp>
        <p:nvSpPr>
          <p:cNvPr id="4" name="Shape 1"/>
          <p:cNvSpPr/>
          <p:nvPr/>
        </p:nvSpPr>
        <p:spPr>
          <a:xfrm>
            <a:off x="496119" y="1537022"/>
            <a:ext cx="2305124" cy="1296739"/>
          </a:xfrm>
          <a:prstGeom prst="roundRect">
            <a:avLst>
              <a:gd name="adj" fmla="val 4089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27087" y="1667991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Etyka to wybór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27087" y="1932682"/>
            <a:ext cx="2043187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Nie przeszkoda dla innowacji — jej niezbędny warunek.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2913683" y="1537022"/>
            <a:ext cx="2305199" cy="1296739"/>
          </a:xfrm>
          <a:prstGeom prst="roundRect">
            <a:avLst>
              <a:gd name="adj" fmla="val 4089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044651" y="1667991"/>
            <a:ext cx="2043261" cy="3945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Technologia chroni człowieka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3044651" y="2129954"/>
            <a:ext cx="2043261" cy="572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Budujmy systemy, które wzmacniają ludzi — nie tylko ich zastępują.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496119" y="2946202"/>
            <a:ext cx="4722763" cy="717575"/>
          </a:xfrm>
          <a:prstGeom prst="roundRect">
            <a:avLst>
              <a:gd name="adj" fmla="val 7390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27087" y="3077170"/>
            <a:ext cx="3480941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Odpowiedzialność od pierwszej linii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27087" y="3341861"/>
            <a:ext cx="4460825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Każda decyzja projektowa to okazja do zrobienia czegoś dobrze.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496119" y="3790280"/>
            <a:ext cx="4722763" cy="647402"/>
          </a:xfrm>
          <a:prstGeom prst="roundRect">
            <a:avLst>
              <a:gd name="adj" fmla="val 8191"/>
            </a:avLst>
          </a:prstGeom>
          <a:solidFill>
            <a:srgbClr val="C1F1E5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25" y="3966195"/>
            <a:ext cx="157758" cy="126206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906289" y="3923035"/>
            <a:ext cx="4186386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Pamiętaj:</a:t>
            </a:r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Odpowiedzialna AI to nie cel — to ciągły proces, który zaczyna się dziś.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95883"/>
            <a:ext cx="4722763" cy="844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AI: Obietnice kontra rzeczywistość</a:t>
            </a:r>
            <a:endParaRPr lang="en-US" sz="26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7069" y="1433661"/>
            <a:ext cx="4741813" cy="101880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07380" y="1587773"/>
            <a:ext cx="2507233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Systemy autonomiczne</a:t>
            </a:r>
            <a:endParaRPr lang="en-US" sz="1300" dirty="0"/>
          </a:p>
        </p:txBody>
      </p:sp>
      <p:sp>
        <p:nvSpPr>
          <p:cNvPr id="6" name="Text 2"/>
          <p:cNvSpPr/>
          <p:nvPr/>
        </p:nvSpPr>
        <p:spPr>
          <a:xfrm>
            <a:off x="707380" y="1876127"/>
            <a:ext cx="4357390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wnioskują i adaptują się w środowiskach wirtualnych i fizycznych — często bez wyraźnej kontroli człowieka.</a:t>
            </a:r>
            <a:endParaRPr lang="en-US" sz="10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7069" y="2581201"/>
            <a:ext cx="4741813" cy="101880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07380" y="2735312"/>
            <a:ext cx="2356098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Etyka jako fundament</a:t>
            </a:r>
            <a:endParaRPr lang="en-US" sz="1300" dirty="0"/>
          </a:p>
        </p:txBody>
      </p:sp>
      <p:sp>
        <p:nvSpPr>
          <p:cNvPr id="9" name="Text 4"/>
          <p:cNvSpPr/>
          <p:nvPr/>
        </p:nvSpPr>
        <p:spPr>
          <a:xfrm>
            <a:off x="707380" y="3023667"/>
            <a:ext cx="4357390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Bezpieczeństwo techniczne to za mało. Etyka musi być praktycznym fundamentem każdej innowacji.</a:t>
            </a:r>
            <a:endParaRPr lang="en-US" sz="10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7069" y="3728740"/>
            <a:ext cx="4741813" cy="101880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07380" y="3882851"/>
            <a:ext cx="2354610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Inteligencja czy iluzja?</a:t>
            </a:r>
            <a:endParaRPr lang="en-US" sz="1300" dirty="0"/>
          </a:p>
        </p:txBody>
      </p:sp>
      <p:sp>
        <p:nvSpPr>
          <p:cNvPr id="12" name="Text 6"/>
          <p:cNvSpPr/>
          <p:nvPr/>
        </p:nvSpPr>
        <p:spPr>
          <a:xfrm>
            <a:off x="707380" y="4171206"/>
            <a:ext cx="4357390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Czy mamy do czynienia z prawdziwą inteligencją, czy z jej głębokim, przekonującym naśladownictwem?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58168"/>
            <a:ext cx="7712050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Grzechy główne współczesnej AI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784672"/>
            <a:ext cx="2622724" cy="2300660"/>
          </a:xfrm>
          <a:prstGeom prst="roundRect">
            <a:avLst>
              <a:gd name="adj" fmla="val 2588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2640" y="1931194"/>
            <a:ext cx="425276" cy="425276"/>
          </a:xfrm>
          <a:prstGeom prst="roundRect">
            <a:avLst>
              <a:gd name="adj" fmla="val 13436988"/>
            </a:avLst>
          </a:prstGeom>
          <a:solidFill>
            <a:srgbClr val="26A688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9619" y="2048098"/>
            <a:ext cx="191319" cy="19131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2640" y="2498229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Halucynacje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42640" y="2804740"/>
            <a:ext cx="2329681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Modele językowe generują przekonujące, lecz błędne odpowiedzi — szczególnie niebezpieczne w medycynie, prawie i finansach.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60601" y="1784672"/>
            <a:ext cx="2622724" cy="2300660"/>
          </a:xfrm>
          <a:prstGeom prst="roundRect">
            <a:avLst>
              <a:gd name="adj" fmla="val 2588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407122" y="1931194"/>
            <a:ext cx="425276" cy="425276"/>
          </a:xfrm>
          <a:prstGeom prst="roundRect">
            <a:avLst>
              <a:gd name="adj" fmla="val 13436988"/>
            </a:avLst>
          </a:prstGeom>
          <a:solidFill>
            <a:srgbClr val="26A688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24101" y="2048098"/>
            <a:ext cx="191319" cy="19131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407122" y="2498229"/>
            <a:ext cx="2329681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Uprzedzenia algorytmiczne</a:t>
            </a:r>
            <a:endParaRPr lang="en-US" sz="1350" dirty="0"/>
          </a:p>
        </p:txBody>
      </p:sp>
      <p:sp>
        <p:nvSpPr>
          <p:cNvPr id="12" name="Text 8"/>
          <p:cNvSpPr/>
          <p:nvPr/>
        </p:nvSpPr>
        <p:spPr>
          <a:xfrm>
            <a:off x="3407122" y="3026197"/>
            <a:ext cx="2329681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Dane treningowe utrwalają historyczne nierówności, prowadząc do dyskryminacji w systemach decyzyjnych.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6025083" y="1784672"/>
            <a:ext cx="2622724" cy="2300660"/>
          </a:xfrm>
          <a:prstGeom prst="roundRect">
            <a:avLst>
              <a:gd name="adj" fmla="val 2588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6171605" y="1931194"/>
            <a:ext cx="425276" cy="425276"/>
          </a:xfrm>
          <a:prstGeom prst="roundRect">
            <a:avLst>
              <a:gd name="adj" fmla="val 13436988"/>
            </a:avLst>
          </a:prstGeom>
          <a:solidFill>
            <a:srgbClr val="26A688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88584" y="2048098"/>
            <a:ext cx="191319" cy="191319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171605" y="2498229"/>
            <a:ext cx="218710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Podatność na ataki</a:t>
            </a:r>
            <a:endParaRPr lang="en-US" sz="1350" dirty="0"/>
          </a:p>
        </p:txBody>
      </p:sp>
      <p:sp>
        <p:nvSpPr>
          <p:cNvPr id="17" name="Text 12"/>
          <p:cNvSpPr/>
          <p:nvPr/>
        </p:nvSpPr>
        <p:spPr>
          <a:xfrm>
            <a:off x="6171605" y="2804740"/>
            <a:ext cx="2329681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Iniekcje promptów i jailbreaking pozwalają ominąć zabezpieczenia — to realne zagrożenie dla systemów produkcyjnych.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3759" y="1467445"/>
            <a:ext cx="704404" cy="182761"/>
          </a:xfrm>
          <a:prstGeom prst="roundRect">
            <a:avLst>
              <a:gd name="adj" fmla="val 19548"/>
            </a:avLst>
          </a:prstGeom>
          <a:solidFill>
            <a:srgbClr val="D6F5EE"/>
          </a:solidFill>
          <a:ln/>
        </p:spPr>
      </p:sp>
      <p:sp>
        <p:nvSpPr>
          <p:cNvPr id="3" name="Text 1"/>
          <p:cNvSpPr/>
          <p:nvPr/>
        </p:nvSpPr>
        <p:spPr>
          <a:xfrm>
            <a:off x="967532" y="1499295"/>
            <a:ext cx="1034058" cy="119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6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REGULACJE UE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903759" y="1682055"/>
            <a:ext cx="3538463" cy="996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Filar zaufania: Podejście Unii Europejskiej</a:t>
            </a:r>
            <a:endParaRPr lang="en-US" sz="2050" dirty="0"/>
          </a:p>
        </p:txBody>
      </p:sp>
      <p:sp>
        <p:nvSpPr>
          <p:cNvPr id="5" name="Text 3"/>
          <p:cNvSpPr/>
          <p:nvPr/>
        </p:nvSpPr>
        <p:spPr>
          <a:xfrm>
            <a:off x="903759" y="2758529"/>
            <a:ext cx="3538463" cy="297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Europejski Akt o AI opiera się na trzech filarach godnej zaufania sztucznej inteligencji.</a:t>
            </a:r>
            <a:endParaRPr lang="en-US" sz="8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06392" y="483617"/>
            <a:ext cx="3538463" cy="3538463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03759" y="4201418"/>
            <a:ext cx="239167" cy="239167"/>
          </a:xfrm>
          <a:prstGeom prst="roundRect">
            <a:avLst>
              <a:gd name="adj" fmla="val 18672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43608" y="4221324"/>
            <a:ext cx="159469" cy="1993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1222623" y="4237955"/>
            <a:ext cx="1690687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Zgodność z prawem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222623" y="4451821"/>
            <a:ext cx="2060153" cy="297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Systemy muszą działać w granicach obowiązujących regulacji.</a:t>
            </a:r>
            <a:endParaRPr lang="en-US" sz="800" dirty="0"/>
          </a:p>
        </p:txBody>
      </p:sp>
      <p:sp>
        <p:nvSpPr>
          <p:cNvPr id="11" name="Shape 8"/>
          <p:cNvSpPr/>
          <p:nvPr/>
        </p:nvSpPr>
        <p:spPr>
          <a:xfrm>
            <a:off x="3382417" y="4201418"/>
            <a:ext cx="239167" cy="239167"/>
          </a:xfrm>
          <a:prstGeom prst="roundRect">
            <a:avLst>
              <a:gd name="adj" fmla="val 18672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422266" y="4221324"/>
            <a:ext cx="159469" cy="1993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2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3701281" y="4237955"/>
            <a:ext cx="1784449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Solidność techniczna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3701281" y="4451821"/>
            <a:ext cx="2060153" cy="297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Bezpieczeństwo i niezawodność na każdym etapie cyklu życia.</a:t>
            </a:r>
            <a:endParaRPr lang="en-US" sz="800" dirty="0"/>
          </a:p>
        </p:txBody>
      </p:sp>
      <p:sp>
        <p:nvSpPr>
          <p:cNvPr id="15" name="Shape 12"/>
          <p:cNvSpPr/>
          <p:nvPr/>
        </p:nvSpPr>
        <p:spPr>
          <a:xfrm>
            <a:off x="5861075" y="4201418"/>
            <a:ext cx="239167" cy="239167"/>
          </a:xfrm>
          <a:prstGeom prst="roundRect">
            <a:avLst>
              <a:gd name="adj" fmla="val 18672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900924" y="4221324"/>
            <a:ext cx="159469" cy="1993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3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6179939" y="4237955"/>
            <a:ext cx="1707952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Etyka i nadzór ludzki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6179939" y="4451821"/>
            <a:ext cx="2060228" cy="297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Człowiek w pętli jako kluczowy mechanizm kontroli.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01017"/>
            <a:ext cx="4722763" cy="1287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Projektowanie z myślą o wartościach: </a:t>
            </a:r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26A688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Ethics by Design</a:t>
            </a:r>
            <a:endParaRPr lang="en-US" sz="27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887959"/>
            <a:ext cx="274662" cy="27466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37022" y="1935138"/>
            <a:ext cx="1899642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Privacy by Design</a:t>
            </a:r>
            <a:endParaRPr lang="en-US" sz="1350" dirty="0"/>
          </a:p>
        </p:txBody>
      </p:sp>
      <p:sp>
        <p:nvSpPr>
          <p:cNvPr id="6" name="Text 2"/>
          <p:cNvSpPr/>
          <p:nvPr/>
        </p:nvSpPr>
        <p:spPr>
          <a:xfrm>
            <a:off x="937022" y="2229445"/>
            <a:ext cx="4281860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Ochrona danych jako domyślne ustawienie systemu — nie jako dodatek po fakcie.</a:t>
            </a:r>
            <a:endParaRPr lang="en-US" sz="10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928119"/>
            <a:ext cx="274662" cy="27466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37022" y="2975297"/>
            <a:ext cx="189703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Transparentność</a:t>
            </a:r>
            <a:endParaRPr lang="en-US" sz="1350" dirty="0"/>
          </a:p>
        </p:txBody>
      </p:sp>
      <p:sp>
        <p:nvSpPr>
          <p:cNvPr id="9" name="Text 4"/>
          <p:cNvSpPr/>
          <p:nvPr/>
        </p:nvSpPr>
        <p:spPr>
          <a:xfrm>
            <a:off x="937022" y="3269605"/>
            <a:ext cx="4281860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Wyjaśnialne decyzje algorytmów budują zaufanie użytkowników i ułatwiają audyt.</a:t>
            </a:r>
            <a:endParaRPr lang="en-US" sz="10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968279"/>
            <a:ext cx="274662" cy="27466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37022" y="4015457"/>
            <a:ext cx="386238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Proaktywna identyfikacja zagrożeń</a:t>
            </a:r>
            <a:endParaRPr lang="en-US" sz="1350" dirty="0"/>
          </a:p>
        </p:txBody>
      </p:sp>
      <p:sp>
        <p:nvSpPr>
          <p:cNvPr id="12" name="Text 6"/>
          <p:cNvSpPr/>
          <p:nvPr/>
        </p:nvSpPr>
        <p:spPr>
          <a:xfrm>
            <a:off x="937022" y="4309765"/>
            <a:ext cx="4281860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Minimalizacja ryzyka już w fazie projektowania — zanim kod trafi do produkcji.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8066" y="409352"/>
            <a:ext cx="7947794" cy="7198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Ryzyko w przedsiębiorstwie: Pętla kontrolna</a:t>
            </a:r>
            <a:endParaRPr lang="en-US" sz="22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3088" y="1316385"/>
            <a:ext cx="7597676" cy="297849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54961" y="1462457"/>
            <a:ext cx="1390827" cy="4470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Mapowanie zagrożeń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6797925" y="1462457"/>
            <a:ext cx="1390827" cy="2235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Ocena FRIA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797925" y="3478162"/>
            <a:ext cx="1390827" cy="6705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Wdrożenie zabezpieczeń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954961" y="3478162"/>
            <a:ext cx="1390827" cy="6705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Ciągłe monitorowanie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98066" y="4400104"/>
            <a:ext cx="7947794" cy="3339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Skuteczne zarządzanie ryzykiem AI wymaga ciągłego cyklu — od wczesnej identyfikacji zagrożeń po bieżące monitorowanie w środowisku produkcyjnym.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9452" y="1356792"/>
            <a:ext cx="4288036" cy="242984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739929" y="481459"/>
            <a:ext cx="900113" cy="173087"/>
          </a:xfrm>
          <a:prstGeom prst="roundRect">
            <a:avLst>
              <a:gd name="adj" fmla="val 18920"/>
            </a:avLst>
          </a:prstGeom>
          <a:noFill/>
          <a:ln w="4763">
            <a:solidFill>
              <a:srgbClr val="26A688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803106" y="515392"/>
            <a:ext cx="1230957" cy="1052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26A6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ZGODNOŚĆ PRAWNA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5739929" y="681335"/>
            <a:ext cx="2199233" cy="12180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Obowiązki dostawców i użytkowników</a:t>
            </a:r>
            <a:endParaRPr lang="en-US" sz="1900" dirty="0"/>
          </a:p>
        </p:txBody>
      </p:sp>
      <p:sp>
        <p:nvSpPr>
          <p:cNvPr id="6" name="Shape 3"/>
          <p:cNvSpPr/>
          <p:nvPr/>
        </p:nvSpPr>
        <p:spPr>
          <a:xfrm>
            <a:off x="5739929" y="1974726"/>
            <a:ext cx="2199233" cy="857994"/>
          </a:xfrm>
          <a:prstGeom prst="roundRect">
            <a:avLst>
              <a:gd name="adj" fmla="val 4771"/>
            </a:avLst>
          </a:prstGeom>
          <a:solidFill>
            <a:srgbClr val="FFFFFF"/>
          </a:solidFill>
          <a:ln w="14288">
            <a:solidFill>
              <a:srgbClr val="BCDBD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851624" y="2086421"/>
            <a:ext cx="1975842" cy="3045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Dokumentacja techniczna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5851624" y="2457896"/>
            <a:ext cx="1975842" cy="263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Rejestrowanie zdarzeń i pełna dokumentacja to wymóg prawny, nie opcja.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739929" y="2899693"/>
            <a:ext cx="2199233" cy="857994"/>
          </a:xfrm>
          <a:prstGeom prst="roundRect">
            <a:avLst>
              <a:gd name="adj" fmla="val 4771"/>
            </a:avLst>
          </a:prstGeom>
          <a:solidFill>
            <a:srgbClr val="FFFFFF"/>
          </a:solidFill>
          <a:ln w="14288">
            <a:solidFill>
              <a:srgbClr val="BCDBD4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851624" y="3011388"/>
            <a:ext cx="1975842" cy="3045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Jakość danych wejściowych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5851624" y="3382863"/>
            <a:ext cx="1975842" cy="263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Adekwatność i reprezentatywność zbiorów danych decydują o rzetelności systemu.</a:t>
            </a:r>
            <a:endParaRPr lang="en-US" sz="750" dirty="0"/>
          </a:p>
        </p:txBody>
      </p:sp>
      <p:sp>
        <p:nvSpPr>
          <p:cNvPr id="12" name="Shape 9"/>
          <p:cNvSpPr/>
          <p:nvPr/>
        </p:nvSpPr>
        <p:spPr>
          <a:xfrm>
            <a:off x="5739929" y="3824660"/>
            <a:ext cx="2199233" cy="837307"/>
          </a:xfrm>
          <a:prstGeom prst="roundRect">
            <a:avLst>
              <a:gd name="adj" fmla="val 4889"/>
            </a:avLst>
          </a:prstGeom>
          <a:solidFill>
            <a:srgbClr val="FFFFFF"/>
          </a:solidFill>
          <a:ln w="14288">
            <a:solidFill>
              <a:srgbClr val="BCDBD4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851624" y="3936355"/>
            <a:ext cx="1631528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Reakcja na incydenty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5851624" y="4155579"/>
            <a:ext cx="1975842" cy="3946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Procedury eskalacji i raportowania w przypadku poważnych zakłóceń działania AI.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28377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Studium przypadku: AI w obszarach krytycznych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997869"/>
            <a:ext cx="1507480" cy="93166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106713"/>
            <a:ext cx="2599134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Zdrowie i wymiar sprawiedliwości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3634680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Błąd AI w diagnostyce medycznej lub orzecznictwie może kosztować zdrowie lub wolność człowieka.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433" y="1997869"/>
            <a:ext cx="1507480" cy="93166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2433" y="3106713"/>
            <a:ext cx="2599134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Manipulacja informacją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272433" y="3634680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Nieetyczne wdrażanie AI wpływa na debatę publiczną, wybory i zaufanie społeczne.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747" y="1997869"/>
            <a:ext cx="1507480" cy="93166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48747" y="3106713"/>
            <a:ext cx="2599134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Dobre praktyki globalne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048747" y="3634680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Organizacje takie jak Google, IBM i OpenAI pokazują, że etyka i innowacja mogą iść w parze.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15082"/>
            <a:ext cx="4722763" cy="12459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Przyszłość: AI w obliczu wyzwań społecznych</a:t>
            </a:r>
            <a:endParaRPr lang="en-US" sz="26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119" y="1847850"/>
            <a:ext cx="664518" cy="96016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285205" y="1980754"/>
            <a:ext cx="2460650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Ekosystem współpracy</a:t>
            </a:r>
            <a:endParaRPr lang="en-US" sz="1300" dirty="0"/>
          </a:p>
        </p:txBody>
      </p:sp>
      <p:sp>
        <p:nvSpPr>
          <p:cNvPr id="6" name="Text 2"/>
          <p:cNvSpPr/>
          <p:nvPr/>
        </p:nvSpPr>
        <p:spPr>
          <a:xfrm>
            <a:off x="1285205" y="2263155"/>
            <a:ext cx="3933676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Legislatorzy, naukowcy i biznes muszą wspólnie kształtować ramy etycznej AI.</a:t>
            </a:r>
            <a:endParaRPr lang="en-US" sz="10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808015"/>
            <a:ext cx="664518" cy="96016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285205" y="2940918"/>
            <a:ext cx="2437730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Translacja wytycznych</a:t>
            </a:r>
            <a:endParaRPr lang="en-US" sz="1300" dirty="0"/>
          </a:p>
        </p:txBody>
      </p:sp>
      <p:sp>
        <p:nvSpPr>
          <p:cNvPr id="9" name="Text 4"/>
          <p:cNvSpPr/>
          <p:nvPr/>
        </p:nvSpPr>
        <p:spPr>
          <a:xfrm>
            <a:off x="1285205" y="3223320"/>
            <a:ext cx="3933676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Kluczowe wyzwanie: jak przekuć ogólne zasady na konkretne decyzje projektowe.</a:t>
            </a:r>
            <a:endParaRPr lang="en-US" sz="10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19" y="3768179"/>
            <a:ext cx="664518" cy="96016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285205" y="3901083"/>
            <a:ext cx="1727746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Edukacja i popyt</a:t>
            </a:r>
            <a:endParaRPr lang="en-US" sz="1300" dirty="0"/>
          </a:p>
        </p:txBody>
      </p:sp>
      <p:sp>
        <p:nvSpPr>
          <p:cNvPr id="12" name="Text 6"/>
          <p:cNvSpPr/>
          <p:nvPr/>
        </p:nvSpPr>
        <p:spPr>
          <a:xfrm>
            <a:off x="1285205" y="4183484"/>
            <a:ext cx="3933676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Świadomi użytkownicy i specjaliści tworzą rynek dla etycznych rozwiązań AI.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2026-06-21T10:23:57Z</dcterms:created>
  <dcterms:modified xsi:type="dcterms:W3CDTF">2026-06-21T10:23:57Z</dcterms:modified>
</cp:coreProperties>
</file>