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Unbounded"/>
      <p:regular r:id="rId17"/>
    </p:embeddedFont>
    <p:embeddedFont>
      <p:font typeface="Unbounded"/>
      <p:regular r:id="rId18"/>
    </p:embeddedFont>
    <p:embeddedFont>
      <p:font typeface="Open Sans"/>
      <p:regular r:id="rId19"/>
    </p:embeddedFont>
    <p:embeddedFont>
      <p:font typeface="Open Sans"/>
      <p:regular r:id="rId20"/>
    </p:embeddedFont>
    <p:embeddedFont>
      <p:font typeface="Open Sans"/>
      <p:regular r:id="rId21"/>
    </p:embeddedFont>
    <p:embeddedFont>
      <p:font typeface="Open Sans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image" Target="../media/image-10-8.svg"/><Relationship Id="rId9" Type="http://schemas.openxmlformats.org/officeDocument/2006/relationships/slideLayout" Target="../slideLayouts/slideLayout11.xml"/><Relationship Id="rId10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3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4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image" Target="../media/image-4-9.png"/><Relationship Id="rId10" Type="http://schemas.openxmlformats.org/officeDocument/2006/relationships/image" Target="../media/image-4-10.svg"/><Relationship Id="rId11" Type="http://schemas.openxmlformats.org/officeDocument/2006/relationships/slideLayout" Target="../slideLayouts/slideLayout5.xml"/><Relationship Id="rId1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6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6F5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348" y="608290"/>
            <a:ext cx="5259586" cy="70129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80190" y="287297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Zaawansowane Promptowanie AI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6280190" y="463069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Sztuka rozmowy z maszyną — jak zamienić proste zapytania w potężne narzędzie kreatywne.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4260" y="866180"/>
            <a:ext cx="12996148" cy="664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Zacznij od Zaawansowanego Promptu!</a:t>
            </a:r>
            <a:endParaRPr lang="en-US" sz="4150" dirty="0"/>
          </a:p>
        </p:txBody>
      </p:sp>
      <p:sp>
        <p:nvSpPr>
          <p:cNvPr id="3" name="Text 1"/>
          <p:cNvSpPr/>
          <p:nvPr/>
        </p:nvSpPr>
        <p:spPr>
          <a:xfrm>
            <a:off x="3647003" y="1829633"/>
            <a:ext cx="7336393" cy="917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200"/>
              </a:lnSpc>
              <a:buNone/>
            </a:pPr>
            <a:r>
              <a:rPr lang="en-US" sz="5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Twoja kolej.</a:t>
            </a:r>
            <a:endParaRPr lang="en-US" sz="5750" dirty="0"/>
          </a:p>
        </p:txBody>
      </p:sp>
      <p:sp>
        <p:nvSpPr>
          <p:cNvPr id="4" name="Shape 2"/>
          <p:cNvSpPr/>
          <p:nvPr/>
        </p:nvSpPr>
        <p:spPr>
          <a:xfrm>
            <a:off x="744260" y="3045619"/>
            <a:ext cx="6471285" cy="2059186"/>
          </a:xfrm>
          <a:prstGeom prst="roundRect">
            <a:avLst>
              <a:gd name="adj" fmla="val 4337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4525" y="3265884"/>
            <a:ext cx="637937" cy="637937"/>
          </a:xfrm>
          <a:prstGeom prst="roundRect">
            <a:avLst>
              <a:gd name="adj" fmla="val 14332270"/>
            </a:avLst>
          </a:prstGeom>
          <a:solidFill>
            <a:srgbClr val="26A688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9904" y="3441263"/>
            <a:ext cx="287060" cy="2870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4525" y="4103132"/>
            <a:ext cx="2658070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Persona</a:t>
            </a:r>
            <a:endParaRPr lang="en-US" sz="2050" dirty="0"/>
          </a:p>
        </p:txBody>
      </p:sp>
      <p:sp>
        <p:nvSpPr>
          <p:cNvPr id="8" name="Text 5"/>
          <p:cNvSpPr/>
          <p:nvPr/>
        </p:nvSpPr>
        <p:spPr>
          <a:xfrm>
            <a:off x="964525" y="4554974"/>
            <a:ext cx="6030754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Określ rolę i kontekst dla AI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7414855" y="3045619"/>
            <a:ext cx="6471285" cy="2059186"/>
          </a:xfrm>
          <a:prstGeom prst="roundRect">
            <a:avLst>
              <a:gd name="adj" fmla="val 4337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635121" y="3265884"/>
            <a:ext cx="637937" cy="637937"/>
          </a:xfrm>
          <a:prstGeom prst="roundRect">
            <a:avLst>
              <a:gd name="adj" fmla="val 14332270"/>
            </a:avLst>
          </a:prstGeom>
          <a:solidFill>
            <a:srgbClr val="26A688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0500" y="3441263"/>
            <a:ext cx="287060" cy="2870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35121" y="4103132"/>
            <a:ext cx="2925604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Chain-of-Thought</a:t>
            </a:r>
            <a:endParaRPr lang="en-US" sz="2050" dirty="0"/>
          </a:p>
        </p:txBody>
      </p:sp>
      <p:sp>
        <p:nvSpPr>
          <p:cNvPr id="13" name="Text 9"/>
          <p:cNvSpPr/>
          <p:nvPr/>
        </p:nvSpPr>
        <p:spPr>
          <a:xfrm>
            <a:off x="7635121" y="4554974"/>
            <a:ext cx="6030754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Poproś o rozumowanie krok po kroku</a:t>
            </a:r>
            <a:endParaRPr lang="en-US" sz="1650" dirty="0"/>
          </a:p>
        </p:txBody>
      </p:sp>
      <p:sp>
        <p:nvSpPr>
          <p:cNvPr id="14" name="Shape 10"/>
          <p:cNvSpPr/>
          <p:nvPr/>
        </p:nvSpPr>
        <p:spPr>
          <a:xfrm>
            <a:off x="744260" y="5304115"/>
            <a:ext cx="6471285" cy="2059186"/>
          </a:xfrm>
          <a:prstGeom prst="roundRect">
            <a:avLst>
              <a:gd name="adj" fmla="val 4337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64525" y="5524381"/>
            <a:ext cx="637937" cy="637937"/>
          </a:xfrm>
          <a:prstGeom prst="roundRect">
            <a:avLst>
              <a:gd name="adj" fmla="val 14332270"/>
            </a:avLst>
          </a:prstGeom>
          <a:solidFill>
            <a:srgbClr val="26A688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9904" y="5699760"/>
            <a:ext cx="287060" cy="2870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64525" y="6361628"/>
            <a:ext cx="2658070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Few-Shot</a:t>
            </a:r>
            <a:endParaRPr lang="en-US" sz="2050" dirty="0"/>
          </a:p>
        </p:txBody>
      </p:sp>
      <p:sp>
        <p:nvSpPr>
          <p:cNvPr id="18" name="Text 13"/>
          <p:cNvSpPr/>
          <p:nvPr/>
        </p:nvSpPr>
        <p:spPr>
          <a:xfrm>
            <a:off x="964525" y="6813471"/>
            <a:ext cx="6030754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Dostarcz przykłady pożądanego formatu</a:t>
            </a:r>
            <a:endParaRPr lang="en-US" sz="1650" dirty="0"/>
          </a:p>
        </p:txBody>
      </p:sp>
      <p:sp>
        <p:nvSpPr>
          <p:cNvPr id="19" name="Shape 14"/>
          <p:cNvSpPr/>
          <p:nvPr/>
        </p:nvSpPr>
        <p:spPr>
          <a:xfrm>
            <a:off x="7414855" y="5304115"/>
            <a:ext cx="6471285" cy="2059186"/>
          </a:xfrm>
          <a:prstGeom prst="roundRect">
            <a:avLst>
              <a:gd name="adj" fmla="val 4337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7635121" y="5524381"/>
            <a:ext cx="637937" cy="637937"/>
          </a:xfrm>
          <a:prstGeom prst="roundRect">
            <a:avLst>
              <a:gd name="adj" fmla="val 14332270"/>
            </a:avLst>
          </a:prstGeom>
          <a:solidFill>
            <a:srgbClr val="26A688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10500" y="5699760"/>
            <a:ext cx="287060" cy="28706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35121" y="6361628"/>
            <a:ext cx="2658070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Iteruj</a:t>
            </a:r>
            <a:endParaRPr lang="en-US" sz="2050" dirty="0"/>
          </a:p>
        </p:txBody>
      </p:sp>
      <p:sp>
        <p:nvSpPr>
          <p:cNvPr id="23" name="Text 17"/>
          <p:cNvSpPr/>
          <p:nvPr/>
        </p:nvSpPr>
        <p:spPr>
          <a:xfrm>
            <a:off x="7635121" y="6813471"/>
            <a:ext cx="6030754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Eksperymentuj i odkrywaj pełen potencjał AI</a:t>
            </a:r>
            <a:endParaRPr lang="en-US" sz="1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6F5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57348" y="608290"/>
            <a:ext cx="5259586" cy="70129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73104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Od "Napisz coś" do "Stwórz arcydzieło"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793790" y="248876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Ewolucja promptów: jak uzyskać od AI coś więcej niż tylko informacje?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3106817"/>
            <a:ext cx="1134070" cy="13608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154674" y="333363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Początki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2154674" y="3824049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Proste zapytania, ogólne i przewidywalne odpowiedzi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4467701"/>
            <a:ext cx="1134070" cy="166985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154674" y="46945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Wyzwanie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2154674" y="5184934"/>
            <a:ext cx="619553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Jak przekroczyć barierę wiedzy i wejść w obszar kreatywności?</a:t>
            </a:r>
            <a:endParaRPr lang="en-US" sz="17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6137553"/>
            <a:ext cx="1134070" cy="136088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154674" y="63643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Cel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2154674" y="6854785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jako kreatywny partner, nie tylko baza danych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5104"/>
            <a:ext cx="825067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Filar 1: Metoda Persona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97512"/>
            <a:ext cx="3393519" cy="426244"/>
          </a:xfrm>
          <a:prstGeom prst="roundRect">
            <a:avLst>
              <a:gd name="adj" fmla="val 17880"/>
            </a:avLst>
          </a:prstGeom>
          <a:solidFill>
            <a:srgbClr val="D6F5EE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29878" y="2119908"/>
            <a:ext cx="181451" cy="18145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2055" y="2065496"/>
            <a:ext cx="2849166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NADAJ KONTEKST I PERSPEKTYWĘ</a:t>
            </a:r>
            <a:endParaRPr lang="en-US" sz="14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934057"/>
            <a:ext cx="4205168" cy="42051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559981" y="2884884"/>
            <a:ext cx="82841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 to jest?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Określenie roli, jaką AI ma przyjąć — np. ekspert IT, copywriter, coach. AI dostosowuje styl, ton i poziom szczegółowości.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5559981" y="3865840"/>
            <a:ext cx="8284131" cy="963811"/>
          </a:xfrm>
          <a:prstGeom prst="roundRect">
            <a:avLst>
              <a:gd name="adj" fmla="val 9884"/>
            </a:avLst>
          </a:prstGeom>
          <a:solidFill>
            <a:srgbClr val="C1F1E5"/>
          </a:solidFill>
          <a:ln/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795" y="4217551"/>
            <a:ext cx="283488" cy="22681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97097" y="4149328"/>
            <a:ext cx="732020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Zwykły prompt: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„Napisz post na LinkedIn o personal brandingu."</a:t>
            </a:r>
            <a:endParaRPr lang="en-US" sz="1750" dirty="0"/>
          </a:p>
        </p:txBody>
      </p:sp>
      <p:sp>
        <p:nvSpPr>
          <p:cNvPr id="11" name="Shape 6"/>
          <p:cNvSpPr/>
          <p:nvPr/>
        </p:nvSpPr>
        <p:spPr>
          <a:xfrm>
            <a:off x="5559981" y="5084802"/>
            <a:ext cx="8284131" cy="2052518"/>
          </a:xfrm>
          <a:prstGeom prst="roundRect">
            <a:avLst>
              <a:gd name="adj" fmla="val 4642"/>
            </a:avLst>
          </a:prstGeom>
          <a:solidFill>
            <a:srgbClr val="B6FCB8"/>
          </a:solidFill>
          <a:ln/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795" y="5436513"/>
            <a:ext cx="283488" cy="22681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297097" y="5368290"/>
            <a:ext cx="732020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Prompt z personą: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„Jesteś ekspertem od personal brandingu z 12-letnim doświadczeniem w pracy ze specjalistami IT. Twoje posty zaczynają się od osobistej historii lub prowokacyjnego pytania. Napisz post (maks. 200 słów)..."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4260" y="604361"/>
            <a:ext cx="10007084" cy="664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Filar 2: Chain-of-Thought (CoT)</a:t>
            </a:r>
            <a:endParaRPr lang="en-US" sz="4150" dirty="0"/>
          </a:p>
        </p:txBody>
      </p:sp>
      <p:sp>
        <p:nvSpPr>
          <p:cNvPr id="3" name="Shape 1"/>
          <p:cNvSpPr/>
          <p:nvPr/>
        </p:nvSpPr>
        <p:spPr>
          <a:xfrm>
            <a:off x="744260" y="1667470"/>
            <a:ext cx="2328029" cy="391001"/>
          </a:xfrm>
          <a:prstGeom prst="roundRect">
            <a:avLst>
              <a:gd name="adj" fmla="val 18274"/>
            </a:avLst>
          </a:prstGeom>
          <a:solidFill>
            <a:srgbClr val="D6F5EE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71776" y="1777960"/>
            <a:ext cx="170021" cy="1700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26808" y="1731169"/>
            <a:ext cx="1817965" cy="2636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3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ZMUŚ AI DO MYŚLENIA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744260" y="2481977"/>
            <a:ext cx="2658070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Co to jest?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744260" y="3013591"/>
            <a:ext cx="4262438" cy="19773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Zachęcanie AI do przedstawienia procesu rozumowania krok po kroku. Pozwala to na rozkładanie złożonych problemów na mniejsze, zarządzalne części — co prowadzi do znacznie dokładniejszych wyników.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744260" y="5215176"/>
            <a:ext cx="4262438" cy="2185868"/>
          </a:xfrm>
          <a:prstGeom prst="roundRect">
            <a:avLst>
              <a:gd name="adj" fmla="val 4086"/>
            </a:avLst>
          </a:prstGeom>
          <a:solidFill>
            <a:srgbClr val="B6D6FC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05" y="5538668"/>
            <a:ext cx="265748" cy="21264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35298" y="5467588"/>
            <a:ext cx="3358753" cy="1647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Dodaj do promptu: </a:t>
            </a:r>
            <a:pPr algn="l" indent="0" marL="0">
              <a:lnSpc>
                <a:spcPts val="255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„Pomyślmy krok po kroku"</a:t>
            </a:r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lub </a:t>
            </a:r>
            <a:pPr algn="l" indent="0" marL="0">
              <a:lnSpc>
                <a:spcPts val="255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„Wyjaśnij swoje rozumowanie"</a:t>
            </a:r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to wystarczy, by jakość odpowiedzi wzrosła wyraźnie.</a:t>
            </a:r>
            <a:endParaRPr lang="en-US" sz="16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848" y="3101935"/>
            <a:ext cx="6240780" cy="3703915"/>
          </a:xfrm>
          <a:prstGeom prst="rect">
            <a:avLst/>
          </a:prstGeom>
        </p:spPr>
      </p:pic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09852" y="4007234"/>
            <a:ext cx="531271" cy="531271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936522" y="5498446"/>
            <a:ext cx="1551313" cy="1195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Precyzyjna odpowiedź</a:t>
            </a:r>
            <a:endParaRPr lang="en-US" sz="185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64900" y="4008230"/>
            <a:ext cx="531271" cy="531272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981443" y="5797286"/>
            <a:ext cx="1551313" cy="597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AI rozumuje</a:t>
            </a:r>
            <a:endParaRPr lang="en-US" sz="1850" dirty="0"/>
          </a:p>
        </p:txBody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09822" y="4008230"/>
            <a:ext cx="531272" cy="531272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994488" y="5797286"/>
            <a:ext cx="1551313" cy="597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Zadaj pytanie</a:t>
            </a:r>
            <a:endParaRPr lang="en-US" sz="1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6905" y="569595"/>
            <a:ext cx="7973497" cy="5759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Filar 3: Few-Shot Prompting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956905" y="1444943"/>
            <a:ext cx="2225040" cy="324207"/>
          </a:xfrm>
          <a:prstGeom prst="roundRect">
            <a:avLst>
              <a:gd name="adj" fmla="val 19100"/>
            </a:avLst>
          </a:prstGeom>
          <a:solidFill>
            <a:srgbClr val="D6F5EE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7395" y="1533287"/>
            <a:ext cx="147399" cy="14739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88494" y="1500188"/>
            <a:ext cx="1782961" cy="213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1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NAUKA NA PRZYKŁADACH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05" y="2105858"/>
            <a:ext cx="4158496" cy="415849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572601" y="3583424"/>
            <a:ext cx="8108275" cy="534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 to jest?</a:t>
            </a:r>
            <a:pPr algn="l"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Dostarczenie AI kilku przykładów pożądanego formatu lub stylu odpowiedzi przed właściwym pytaniem.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5572601" y="4252436"/>
            <a:ext cx="8108275" cy="534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Dlaczego działa?</a:t>
            </a:r>
            <a:pPr algn="l"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AI kalibruje się na podstawie wzorców — jakość i trafność treści rośnie znacząco już po 2–3 przykładach.</a:t>
            </a:r>
            <a:endParaRPr lang="en-US" sz="1450" dirty="0"/>
          </a:p>
        </p:txBody>
      </p:sp>
      <p:sp>
        <p:nvSpPr>
          <p:cNvPr id="9" name="Shape 5"/>
          <p:cNvSpPr/>
          <p:nvPr/>
        </p:nvSpPr>
        <p:spPr>
          <a:xfrm>
            <a:off x="956905" y="6601063"/>
            <a:ext cx="6283404" cy="1058942"/>
          </a:xfrm>
          <a:prstGeom prst="roundRect">
            <a:avLst>
              <a:gd name="adj" fmla="val 10362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934045" y="6601063"/>
            <a:ext cx="91440" cy="1058942"/>
          </a:xfrm>
          <a:prstGeom prst="roundRect">
            <a:avLst>
              <a:gd name="adj" fmla="val 84651"/>
            </a:avLst>
          </a:prstGeom>
          <a:solidFill>
            <a:srgbClr val="26A688"/>
          </a:solidFill>
          <a:ln/>
        </p:spPr>
      </p:sp>
      <p:sp>
        <p:nvSpPr>
          <p:cNvPr id="11" name="Text 7"/>
          <p:cNvSpPr/>
          <p:nvPr/>
        </p:nvSpPr>
        <p:spPr>
          <a:xfrm>
            <a:off x="1232535" y="6808113"/>
            <a:ext cx="2303621" cy="28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Zero-shot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1232535" y="7185779"/>
            <a:ext cx="5800725" cy="2671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Brak przykładów — AI zgaduje format</a:t>
            </a:r>
            <a:endParaRPr lang="en-US" sz="1450" dirty="0"/>
          </a:p>
        </p:txBody>
      </p:sp>
      <p:sp>
        <p:nvSpPr>
          <p:cNvPr id="13" name="Shape 9"/>
          <p:cNvSpPr/>
          <p:nvPr/>
        </p:nvSpPr>
        <p:spPr>
          <a:xfrm>
            <a:off x="7389971" y="6601063"/>
            <a:ext cx="6283404" cy="1058942"/>
          </a:xfrm>
          <a:prstGeom prst="roundRect">
            <a:avLst>
              <a:gd name="adj" fmla="val 10362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7367111" y="6601063"/>
            <a:ext cx="91440" cy="1058942"/>
          </a:xfrm>
          <a:prstGeom prst="roundRect">
            <a:avLst>
              <a:gd name="adj" fmla="val 84651"/>
            </a:avLst>
          </a:prstGeom>
          <a:solidFill>
            <a:srgbClr val="26A688"/>
          </a:solidFill>
          <a:ln/>
        </p:spPr>
      </p:sp>
      <p:sp>
        <p:nvSpPr>
          <p:cNvPr id="15" name="Text 11"/>
          <p:cNvSpPr/>
          <p:nvPr/>
        </p:nvSpPr>
        <p:spPr>
          <a:xfrm>
            <a:off x="7665601" y="6808113"/>
            <a:ext cx="2303621" cy="28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Few-shot</a:t>
            </a:r>
            <a:endParaRPr lang="en-US" sz="1800" dirty="0"/>
          </a:p>
        </p:txBody>
      </p:sp>
      <p:sp>
        <p:nvSpPr>
          <p:cNvPr id="16" name="Text 12"/>
          <p:cNvSpPr/>
          <p:nvPr/>
        </p:nvSpPr>
        <p:spPr>
          <a:xfrm>
            <a:off x="7665601" y="7185779"/>
            <a:ext cx="5800725" cy="2671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2–5 przykładów — AI rozumie oczekiwany styl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6F5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348" y="608290"/>
            <a:ext cx="5259586" cy="70129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80190" y="107453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Metaprompt: Prompt o Promptach</a:t>
            </a:r>
            <a:endParaRPr lang="en-US" sz="4450" dirty="0"/>
          </a:p>
        </p:txBody>
      </p:sp>
      <p:sp>
        <p:nvSpPr>
          <p:cNvPr id="5" name="Shape 2"/>
          <p:cNvSpPr/>
          <p:nvPr/>
        </p:nvSpPr>
        <p:spPr>
          <a:xfrm>
            <a:off x="6280190" y="2832259"/>
            <a:ext cx="3664744" cy="2410897"/>
          </a:xfrm>
          <a:prstGeom prst="roundRect">
            <a:avLst>
              <a:gd name="adj" fmla="val 39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14624" y="306669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Co to jest?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514624" y="3557111"/>
            <a:ext cx="319587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Instrukcja wysokiego poziomu, która generuje lub ulepsza inne prompty — AI projektuje AI.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10171748" y="2832259"/>
            <a:ext cx="3664863" cy="2410897"/>
          </a:xfrm>
          <a:prstGeom prst="roundRect">
            <a:avLst>
              <a:gd name="adj" fmla="val 39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406182" y="306669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Zastosowanie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0406182" y="3557111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Automatyzacja tworzenia promptów, dostosowywanie do kontekstu, wieloetapowe rozumowanie.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6280190" y="5469969"/>
            <a:ext cx="7556421" cy="1685092"/>
          </a:xfrm>
          <a:prstGeom prst="roundRect">
            <a:avLst>
              <a:gd name="adj" fmla="val 5654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14624" y="570440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Potencjał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6514624" y="6194822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Klucz do skalowania pracy z AI — jeden metaprompt obsługuje dziesiątki scenariuszy.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9183" y="554831"/>
            <a:ext cx="12357497" cy="564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Dlaczego Twoje Prompty Mogą Nie Działać?</a:t>
            </a:r>
            <a:endParaRPr lang="en-US" sz="3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183" y="1497449"/>
            <a:ext cx="6015395" cy="6015395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183" y="1497449"/>
            <a:ext cx="6015395" cy="601539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543205" y="3424118"/>
            <a:ext cx="6015395" cy="7793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Nawet najbardziej zaawansowany model językowy nie odczyta myśli użytkownika. Większość słabych odpowiedzi wynika z trzech powtarzających się błędów w konstrukcji promptu.</a:t>
            </a:r>
            <a:endParaRPr lang="en-US" sz="1400" dirty="0"/>
          </a:p>
        </p:txBody>
      </p:sp>
      <p:sp>
        <p:nvSpPr>
          <p:cNvPr id="6" name="Shape 2"/>
          <p:cNvSpPr/>
          <p:nvPr/>
        </p:nvSpPr>
        <p:spPr>
          <a:xfrm>
            <a:off x="7543205" y="4365427"/>
            <a:ext cx="6015395" cy="1188363"/>
          </a:xfrm>
          <a:prstGeom prst="roundRect">
            <a:avLst>
              <a:gd name="adj" fmla="val 6388"/>
            </a:avLst>
          </a:prstGeom>
          <a:solidFill>
            <a:srgbClr val="B6FCB8"/>
          </a:solidFill>
          <a:ln/>
        </p:spPr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3942" y="4631174"/>
            <a:ext cx="225862" cy="18073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130540" y="4554498"/>
            <a:ext cx="5247323" cy="7793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Rozwiązanie: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Stosowanie zaawansowanych technik — persona, CoT i few-shot — eliminuje te problemy systematycznie.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8906"/>
            <a:ext cx="1139118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Synergia: Jeden "Super-Prompt"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193131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Połączenie metody persona, CoT i few-shot prompting w jeden kompleksowy prompt daje najlepsze rezultaty.</a:t>
            </a:r>
            <a:endParaRPr lang="en-US" sz="17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549366"/>
            <a:ext cx="1829753" cy="182975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46626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Persona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515302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„Jesteś doświadczonym analitykiem danych..."</a:t>
            </a:r>
            <a:endParaRPr lang="en-US" sz="17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893" y="2549366"/>
            <a:ext cx="1829753" cy="182975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35893" y="4662607"/>
            <a:ext cx="311967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Chain-of-Thought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235893" y="5153025"/>
            <a:ext cx="41586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„Pomyśl krok po kroku, jak to zrobisz..."</a:t>
            </a:r>
            <a:endParaRPr lang="en-US" sz="17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995" y="2549366"/>
            <a:ext cx="1829753" cy="182975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77995" y="46626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Few-Shot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9677995" y="515302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„Oto przykłady, jak powinna wyglądać tabela: [przykłady]"</a:t>
            </a:r>
            <a:endParaRPr lang="en-US" sz="1750" dirty="0"/>
          </a:p>
        </p:txBody>
      </p:sp>
      <p:sp>
        <p:nvSpPr>
          <p:cNvPr id="13" name="Shape 8"/>
          <p:cNvSpPr/>
          <p:nvPr/>
        </p:nvSpPr>
        <p:spPr>
          <a:xfrm>
            <a:off x="793790" y="6133981"/>
            <a:ext cx="13042821" cy="1326713"/>
          </a:xfrm>
          <a:prstGeom prst="roundRect">
            <a:avLst>
              <a:gd name="adj" fmla="val 7181"/>
            </a:avLst>
          </a:prstGeom>
          <a:solidFill>
            <a:srgbClr val="B6D6FC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04" y="6485692"/>
            <a:ext cx="283488" cy="22681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530906" y="6417469"/>
            <a:ext cx="120788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Wynik: AI analizuje sentyment recenzji i zwraca ustrukturyzowaną tabelę z kolumnami: Recenzja | Sentyment | Kluczowe słowa.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6F5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53776" y="603528"/>
            <a:ext cx="5266730" cy="70224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69025" y="644485"/>
            <a:ext cx="7605951" cy="27465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Przyszłość Promptowania: AI jako Partner Kreatywny</a:t>
            </a:r>
            <a:endParaRPr lang="en-US" sz="4300" dirty="0"/>
          </a:p>
        </p:txBody>
      </p:sp>
      <p:sp>
        <p:nvSpPr>
          <p:cNvPr id="5" name="Shape 2"/>
          <p:cNvSpPr/>
          <p:nvPr/>
        </p:nvSpPr>
        <p:spPr>
          <a:xfrm>
            <a:off x="1016198" y="3710226"/>
            <a:ext cx="30480" cy="3874889"/>
          </a:xfrm>
          <a:prstGeom prst="roundRect">
            <a:avLst>
              <a:gd name="adj" fmla="val 302790"/>
            </a:avLst>
          </a:prstGeom>
          <a:solidFill>
            <a:srgbClr val="BCDBD4"/>
          </a:solidFill>
          <a:ln/>
        </p:spPr>
      </p:sp>
      <p:sp>
        <p:nvSpPr>
          <p:cNvPr id="6" name="Shape 3"/>
          <p:cNvSpPr/>
          <p:nvPr/>
        </p:nvSpPr>
        <p:spPr>
          <a:xfrm>
            <a:off x="1232892" y="3942159"/>
            <a:ext cx="659130" cy="30480"/>
          </a:xfrm>
          <a:prstGeom prst="roundRect">
            <a:avLst>
              <a:gd name="adj" fmla="val 302790"/>
            </a:avLst>
          </a:prstGeom>
          <a:solidFill>
            <a:srgbClr val="BCDBD4"/>
          </a:solidFill>
          <a:ln/>
        </p:spPr>
      </p:sp>
      <p:sp>
        <p:nvSpPr>
          <p:cNvPr id="7" name="Shape 4"/>
          <p:cNvSpPr/>
          <p:nvPr/>
        </p:nvSpPr>
        <p:spPr>
          <a:xfrm>
            <a:off x="769025" y="3710226"/>
            <a:ext cx="494348" cy="494348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1416" y="3751421"/>
            <a:ext cx="329565" cy="4119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5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550" dirty="0"/>
          </a:p>
        </p:txBody>
      </p:sp>
      <p:sp>
        <p:nvSpPr>
          <p:cNvPr id="9" name="Text 6"/>
          <p:cNvSpPr/>
          <p:nvPr/>
        </p:nvSpPr>
        <p:spPr>
          <a:xfrm>
            <a:off x="2114907" y="3785711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Wczoraj</a:t>
            </a:r>
            <a:endParaRPr lang="en-US" sz="2150" dirty="0"/>
          </a:p>
        </p:txBody>
      </p:sp>
      <p:sp>
        <p:nvSpPr>
          <p:cNvPr id="10" name="Text 7"/>
          <p:cNvSpPr/>
          <p:nvPr/>
        </p:nvSpPr>
        <p:spPr>
          <a:xfrm>
            <a:off x="2114907" y="4256603"/>
            <a:ext cx="6260068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Proste zapytania, jednorazowe odpowiedzi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232892" y="5260300"/>
            <a:ext cx="659130" cy="30480"/>
          </a:xfrm>
          <a:prstGeom prst="roundRect">
            <a:avLst>
              <a:gd name="adj" fmla="val 302790"/>
            </a:avLst>
          </a:prstGeom>
          <a:solidFill>
            <a:srgbClr val="BCDBD4"/>
          </a:solidFill>
          <a:ln/>
        </p:spPr>
      </p:sp>
      <p:sp>
        <p:nvSpPr>
          <p:cNvPr id="12" name="Shape 9"/>
          <p:cNvSpPr/>
          <p:nvPr/>
        </p:nvSpPr>
        <p:spPr>
          <a:xfrm>
            <a:off x="769025" y="5028367"/>
            <a:ext cx="494348" cy="494348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51416" y="5069562"/>
            <a:ext cx="329565" cy="4119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5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550" dirty="0"/>
          </a:p>
        </p:txBody>
      </p:sp>
      <p:sp>
        <p:nvSpPr>
          <p:cNvPr id="14" name="Text 11"/>
          <p:cNvSpPr/>
          <p:nvPr/>
        </p:nvSpPr>
        <p:spPr>
          <a:xfrm>
            <a:off x="2114907" y="5103852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Dziś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2114907" y="5574744"/>
            <a:ext cx="6260068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Zaawansowane techniki, złożone dialogi i iteracja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1232892" y="6578441"/>
            <a:ext cx="659130" cy="30480"/>
          </a:xfrm>
          <a:prstGeom prst="roundRect">
            <a:avLst>
              <a:gd name="adj" fmla="val 302790"/>
            </a:avLst>
          </a:prstGeom>
          <a:solidFill>
            <a:srgbClr val="BCDBD4"/>
          </a:solidFill>
          <a:ln/>
        </p:spPr>
      </p:sp>
      <p:sp>
        <p:nvSpPr>
          <p:cNvPr id="17" name="Shape 14"/>
          <p:cNvSpPr/>
          <p:nvPr/>
        </p:nvSpPr>
        <p:spPr>
          <a:xfrm>
            <a:off x="769025" y="6346508"/>
            <a:ext cx="494348" cy="494348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1416" y="6387703"/>
            <a:ext cx="329565" cy="4119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5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550" dirty="0"/>
          </a:p>
        </p:txBody>
      </p:sp>
      <p:sp>
        <p:nvSpPr>
          <p:cNvPr id="19" name="Text 16"/>
          <p:cNvSpPr/>
          <p:nvPr/>
        </p:nvSpPr>
        <p:spPr>
          <a:xfrm>
            <a:off x="2114907" y="6421993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Jutro</a:t>
            </a:r>
            <a:endParaRPr lang="en-US" sz="2150" dirty="0"/>
          </a:p>
        </p:txBody>
      </p:sp>
      <p:sp>
        <p:nvSpPr>
          <p:cNvPr id="20" name="Text 17"/>
          <p:cNvSpPr/>
          <p:nvPr/>
        </p:nvSpPr>
        <p:spPr>
          <a:xfrm>
            <a:off x="2114907" y="6892885"/>
            <a:ext cx="6260068" cy="692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jako pełnoprawny partner w eksploracji pomysłów i rozwiązywaniu problemów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2026-04-22T06:49:23Z</dcterms:created>
  <dcterms:modified xsi:type="dcterms:W3CDTF">2026-04-22T06:49:23Z</dcterms:modified>
</cp:coreProperties>
</file>