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798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544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57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476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10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99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1703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08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69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221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325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2DE8DD-C6A3-4DB3-8046-77C5B362A5E5}" type="datetimeFigureOut">
              <a:rPr lang="pl-PL" smtClean="0"/>
              <a:t>07.06.2021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82D264C-C6CD-4E61-9E96-BF6B40126EF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3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08A6D8-4FA6-4298-95BD-8FD566052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Replikacja bazy danych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B226AA2-A90F-4CB1-BBBB-7245AEF8A4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MySQL</a:t>
            </a:r>
          </a:p>
        </p:txBody>
      </p:sp>
    </p:spTree>
    <p:extLst>
      <p:ext uri="{BB962C8B-B14F-4D97-AF65-F5344CB8AC3E}">
        <p14:creationId xmlns:p14="http://schemas.microsoft.com/office/powerpoint/2010/main" val="3126303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641AE2-03E1-42EE-B072-6F4CEBCE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07101C-75B6-42B8-8F7C-E727C3E2E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Wraz ze zwiększeniem rozmiaru bazy zapytania wykonują się coraz dłużej</a:t>
            </a:r>
          </a:p>
          <a:p>
            <a:r>
              <a:rPr lang="pl-PL" dirty="0"/>
              <a:t>Łatwiej jest dołożyć kolejną maszynę z bazą danych niż rozbudowywać istniejącą</a:t>
            </a:r>
          </a:p>
          <a:p>
            <a:r>
              <a:rPr lang="pl-PL" dirty="0"/>
              <a:t>Problem rozwiązuje mechanizm replikacji</a:t>
            </a:r>
          </a:p>
        </p:txBody>
      </p:sp>
    </p:spTree>
    <p:extLst>
      <p:ext uri="{BB962C8B-B14F-4D97-AF65-F5344CB8AC3E}">
        <p14:creationId xmlns:p14="http://schemas.microsoft.com/office/powerpoint/2010/main" val="258991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66616-EECE-4D22-B89A-EA2E42B80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Zasada działania Master-</a:t>
            </a:r>
            <a:r>
              <a:rPr lang="pl-PL" dirty="0" err="1"/>
              <a:t>Slave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4B0A19-955B-45CD-BF57-BCAA56640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0E0E0E"/>
                </a:solidFill>
                <a:latin typeface="Inter"/>
              </a:rPr>
              <a:t>A</a:t>
            </a:r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synchroniczne powielenie wszystkich operacji jakie znajdują się w dzienniku zdarzeń jednego serwera (w tym wypadku Mastera) na drugim serwerze (przypadku </a:t>
            </a:r>
            <a:r>
              <a:rPr lang="pl-PL" i="0" dirty="0" err="1">
                <a:solidFill>
                  <a:srgbClr val="0E0E0E"/>
                </a:solidFill>
                <a:effectLst/>
                <a:latin typeface="Inter"/>
              </a:rPr>
              <a:t>Slave’a</a:t>
            </a:r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).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294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2BB1DD-A36D-4DA6-BFD2-FA9284D4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daje replikacja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034BD0-BED8-4194-A593-788849079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pl-PL" dirty="0"/>
              <a:t>Kierowanie zapisów do mastera, a odczytów do </a:t>
            </a:r>
            <a:r>
              <a:rPr lang="pl-PL" dirty="0" err="1"/>
              <a:t>slave</a:t>
            </a:r>
            <a:endParaRPr lang="pl-PL" dirty="0"/>
          </a:p>
          <a:p>
            <a:r>
              <a:rPr lang="pl-PL" dirty="0"/>
              <a:t>Możliwość ustawienia wielu niewolników</a:t>
            </a:r>
          </a:p>
          <a:p>
            <a:r>
              <a:rPr lang="pl-PL" dirty="0"/>
              <a:t>Szybsze działanie (zapis jest bardziej </a:t>
            </a:r>
            <a:r>
              <a:rPr lang="pl-PL" dirty="0" err="1"/>
              <a:t>zasobnożerny</a:t>
            </a:r>
            <a:r>
              <a:rPr lang="pl-PL" dirty="0"/>
              <a:t>)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1026" name="Picture 2" descr="Schemat replikacji złożonej z wielu serwerów typu Slave">
            <a:extLst>
              <a:ext uri="{FF2B5EF4-FFF2-40B4-BE49-F238E27FC236}">
                <a16:creationId xmlns:a16="http://schemas.microsoft.com/office/drawing/2014/main" id="{A018CE62-4206-41FA-85F5-50525D85F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382572"/>
            <a:ext cx="68580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737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B8B25D-7184-4D48-A310-38C084E9B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Przewodnik wykonania replikacji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AC4776C-18B0-488D-816F-0999D13F4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6609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77CA51-6FDA-4E10-B01F-366702F9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Instalujemy MySQL na obydwu serwerach</a:t>
            </a:r>
            <a:endParaRPr lang="pl-PL" dirty="0"/>
          </a:p>
        </p:txBody>
      </p:sp>
      <p:pic>
        <p:nvPicPr>
          <p:cNvPr id="2052" name="Picture 4" descr="XAMPP serwer - instalacja i uruchomienie">
            <a:extLst>
              <a:ext uri="{FF2B5EF4-FFF2-40B4-BE49-F238E27FC236}">
                <a16:creationId xmlns:a16="http://schemas.microsoft.com/office/drawing/2014/main" id="{7E1ED586-E082-43DF-A067-3DDA1C1A68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8295" y="2286000"/>
            <a:ext cx="4751547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634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4715F-93B1-46C8-95E2-ED5D19624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Konfiguracja </a:t>
            </a:r>
            <a:r>
              <a:rPr lang="pl-PL" i="0" dirty="0" err="1">
                <a:solidFill>
                  <a:srgbClr val="0E0E0E"/>
                </a:solidFill>
                <a:effectLst/>
                <a:latin typeface="Inter"/>
              </a:rPr>
              <a:t>my.cnf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CBE9E7-34DA-4489-BF2F-844BDC99D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Master</a:t>
            </a:r>
          </a:p>
          <a:p>
            <a:pPr marL="0" indent="0">
              <a:buNone/>
            </a:pPr>
            <a:r>
              <a:rPr lang="pl-PL" dirty="0" err="1"/>
              <a:t>server</a:t>
            </a:r>
            <a:r>
              <a:rPr lang="pl-PL" dirty="0"/>
              <a:t>-id = 1</a:t>
            </a:r>
          </a:p>
          <a:p>
            <a:pPr marL="0" indent="0">
              <a:buNone/>
            </a:pPr>
            <a:r>
              <a:rPr lang="pl-PL" dirty="0" err="1"/>
              <a:t>log_bin</a:t>
            </a:r>
            <a:r>
              <a:rPr lang="pl-PL" dirty="0"/>
              <a:t> = /</a:t>
            </a:r>
            <a:r>
              <a:rPr lang="pl-PL" dirty="0" err="1"/>
              <a:t>var</a:t>
            </a:r>
            <a:r>
              <a:rPr lang="pl-PL" dirty="0"/>
              <a:t>/log/</a:t>
            </a:r>
            <a:r>
              <a:rPr lang="pl-PL" dirty="0" err="1"/>
              <a:t>mysql</a:t>
            </a:r>
            <a:r>
              <a:rPr lang="pl-PL" dirty="0"/>
              <a:t>/mysql-bin.log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 err="1"/>
              <a:t>Slave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server</a:t>
            </a:r>
            <a:r>
              <a:rPr lang="pl-PL" dirty="0"/>
              <a:t>-id = 2</a:t>
            </a:r>
          </a:p>
        </p:txBody>
      </p:sp>
    </p:spTree>
    <p:extLst>
      <p:ext uri="{BB962C8B-B14F-4D97-AF65-F5344CB8AC3E}">
        <p14:creationId xmlns:p14="http://schemas.microsoft.com/office/powerpoint/2010/main" val="2843767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0C2CEC-A7E5-4B2A-93E6-A65D4B978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Utworzenie użytkownika replikacji na Masterze</a:t>
            </a:r>
            <a:endParaRPr lang="pl-PL" dirty="0"/>
          </a:p>
        </p:txBody>
      </p:sp>
      <p:pic>
        <p:nvPicPr>
          <p:cNvPr id="4098" name="Picture 2" descr="Podstawy MySQL dla technika informatyka 351203">
            <a:extLst>
              <a:ext uri="{FF2B5EF4-FFF2-40B4-BE49-F238E27FC236}">
                <a16:creationId xmlns:a16="http://schemas.microsoft.com/office/drawing/2014/main" id="{8E55D07D-8C5F-4461-A8D4-AAA8A71889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5669" y="2887662"/>
            <a:ext cx="48768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137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F691EA-4600-4AE9-AF8A-734B02144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Utworzenie kopii z bazy Master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9C2135-84F4-4130-ADFD-611A7200A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122" name="Picture 2" descr="Podstawy MySQL dla technika informatyka 351203">
            <a:extLst>
              <a:ext uri="{FF2B5EF4-FFF2-40B4-BE49-F238E27FC236}">
                <a16:creationId xmlns:a16="http://schemas.microsoft.com/office/drawing/2014/main" id="{09E0ACB6-4757-43D8-A3F6-9D38821F3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05037"/>
            <a:ext cx="487680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420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99208A-DABF-4AED-BA2D-F87EFD6F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Wczytanie kopii bazy do </a:t>
            </a:r>
            <a:r>
              <a:rPr lang="pl-PL" i="0" dirty="0" err="1">
                <a:solidFill>
                  <a:srgbClr val="0E0E0E"/>
                </a:solidFill>
                <a:effectLst/>
                <a:latin typeface="Inter"/>
              </a:rPr>
              <a:t>Slave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FB920A-8F74-4AF2-B0FE-A3EAA73D6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6" name="Picture 2" descr="Podstawy MySQL dla technika informatyka 351203">
            <a:extLst>
              <a:ext uri="{FF2B5EF4-FFF2-40B4-BE49-F238E27FC236}">
                <a16:creationId xmlns:a16="http://schemas.microsoft.com/office/drawing/2014/main" id="{AE35F835-CF5E-4ED8-A85E-0E8E3C038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05038"/>
            <a:ext cx="487680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177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A5997B-65BA-41EF-A59C-867AEB00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Przypisanie Mastera do </a:t>
            </a:r>
            <a:r>
              <a:rPr lang="pl-PL" i="0" dirty="0" err="1">
                <a:solidFill>
                  <a:srgbClr val="0E0E0E"/>
                </a:solidFill>
                <a:effectLst/>
                <a:latin typeface="Inter"/>
              </a:rPr>
              <a:t>Slave’a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620F47-1861-4D9C-8E5B-BBFB72AED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CHANGE MASTER TO MASTER HOST='10.10.10.10', MASTER USER='replikacja', MASTER PASSWORD=‚</a:t>
            </a:r>
            <a:r>
              <a:rPr lang="pl-PL" dirty="0" err="1"/>
              <a:t>haslo</a:t>
            </a:r>
            <a:r>
              <a:rPr lang="pl-PL" dirty="0"/>
              <a:t>’;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START SLAVE</a:t>
            </a:r>
          </a:p>
        </p:txBody>
      </p:sp>
    </p:spTree>
    <p:extLst>
      <p:ext uri="{BB962C8B-B14F-4D97-AF65-F5344CB8AC3E}">
        <p14:creationId xmlns:p14="http://schemas.microsoft.com/office/powerpoint/2010/main" val="1429885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ED9D28-04EF-4A41-9DC9-5C81F5687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Sprawdzamy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23EF15-1BFB-4CA0-93C1-A4AE6B311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SHOW SLAVE STATUS\G;</a:t>
            </a:r>
          </a:p>
        </p:txBody>
      </p:sp>
      <p:pic>
        <p:nvPicPr>
          <p:cNvPr id="7171" name="Picture 3" descr="status replikacji mysql">
            <a:extLst>
              <a:ext uri="{FF2B5EF4-FFF2-40B4-BE49-F238E27FC236}">
                <a16:creationId xmlns:a16="http://schemas.microsoft.com/office/drawing/2014/main" id="{1A1E746D-9C10-4BA9-8A56-567A025F1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616" y="2077564"/>
            <a:ext cx="504825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554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213F92-BE67-4B7A-BE65-D6907BDB6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0" dirty="0">
                <a:solidFill>
                  <a:srgbClr val="0E0E0E"/>
                </a:solidFill>
                <a:effectLst/>
                <a:latin typeface="Inter"/>
              </a:rPr>
              <a:t>Testujemy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383467E-EE1A-46BA-8B83-543FD9467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Dodajemy rekord na jednym serwerze i sprawdzamy czy jest też na drugim.</a:t>
            </a:r>
          </a:p>
        </p:txBody>
      </p:sp>
    </p:spTree>
    <p:extLst>
      <p:ext uri="{BB962C8B-B14F-4D97-AF65-F5344CB8AC3E}">
        <p14:creationId xmlns:p14="http://schemas.microsoft.com/office/powerpoint/2010/main" val="2176040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6978AB-CC64-4E01-977C-99CB04BC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Zalety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D7E8BB-0814-44FE-919C-7D885A369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Możliwość skalowania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horyzontalnego,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Oszczędność w dalszych etapach rozwoju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projektu (możliwość dokupienia najbardziej efektywnych kosztowo serwerów),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Szybsze działanie aplikacji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(więcej przestrzeni na MySQL Cache),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Odciążenie serwera Master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(mniej połączeń przypadających na jeden serwer),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Nie trzeba przebudowywać zapytań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związanych z zapisem ani odczytem.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3083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DD432-EE4D-4B3C-8502-5DBEC50EC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6AFE06-AF82-4FB2-9288-2D2A1969A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Większe koszty w początkowych fazach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rozwoju aplikacji (dodatkowy serwer kosztuje),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Replication lag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, czyli opóźnienie po jakim rekordy w </a:t>
            </a:r>
            <a:r>
              <a:rPr lang="pl-PL" b="0" i="0" dirty="0" err="1">
                <a:solidFill>
                  <a:srgbClr val="0E0E0E"/>
                </a:solidFill>
                <a:effectLst/>
                <a:latin typeface="Inter"/>
              </a:rPr>
              <a:t>Slave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 są odwzorowywane z bazy Master,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Konieczność przebudowy skryptów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odpowiedzialnych za zapytania SQL związane z odczytem,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Master nadal jest pojedynczym punktem awarii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– przy zwielokrotnieniu serwerów nie otrzymujemy zwiększonej dostępności,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1" i="0" dirty="0" err="1">
                <a:solidFill>
                  <a:srgbClr val="0E0E0E"/>
                </a:solidFill>
                <a:effectLst/>
                <a:latin typeface="Inter"/>
              </a:rPr>
              <a:t>Slave</a:t>
            </a:r>
            <a:r>
              <a:rPr lang="pl-PL" b="1" i="0" dirty="0">
                <a:solidFill>
                  <a:srgbClr val="0E0E0E"/>
                </a:solidFill>
                <a:effectLst/>
                <a:latin typeface="Inter"/>
              </a:rPr>
              <a:t> wykonuje nawet instrukcje, które powodują błąd</a:t>
            </a: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 w wyniku czego replikacja może przestać działać.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5345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62B61-8A63-4872-9261-B4D6DA5F3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Replikacja a kopia zapasowa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EBC5AE-C1BD-400F-99B8-9D161D945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0" i="0" dirty="0">
                <a:solidFill>
                  <a:srgbClr val="0E0E0E"/>
                </a:solidFill>
                <a:effectLst/>
                <a:latin typeface="Inter"/>
              </a:rPr>
              <a:t>W przypadku awarii głównego serwera lub włamania, szkody są propagowane także na serwerze podległym (chyba, że celowo stosujemy opóźnienie w replikacji rzędu kilku godzin).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0954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</TotalTime>
  <Words>329</Words>
  <Application>Microsoft Office PowerPoint</Application>
  <PresentationFormat>Panoramiczny</PresentationFormat>
  <Paragraphs>47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Inter</vt:lpstr>
      <vt:lpstr>Tw Cen MT</vt:lpstr>
      <vt:lpstr>Tw Cen MT Condensed</vt:lpstr>
      <vt:lpstr>Wingdings 3</vt:lpstr>
      <vt:lpstr>Integralny</vt:lpstr>
      <vt:lpstr>Replikacja bazy danych</vt:lpstr>
      <vt:lpstr>Wstęp</vt:lpstr>
      <vt:lpstr>Zasada działania Master-Slave</vt:lpstr>
      <vt:lpstr>Co daje replikacja</vt:lpstr>
      <vt:lpstr>Przewodnik wykonania replikacji</vt:lpstr>
      <vt:lpstr>Instalujemy MySQL na obydwu serwerach</vt:lpstr>
      <vt:lpstr>Konfiguracja my.cnf</vt:lpstr>
      <vt:lpstr>Utworzenie użytkownika replikacji na Masterze</vt:lpstr>
      <vt:lpstr>Utworzenie kopii z bazy Master</vt:lpstr>
      <vt:lpstr>Wczytanie kopii bazy do Slave</vt:lpstr>
      <vt:lpstr>Przypisanie Mastera do Slave’a</vt:lpstr>
      <vt:lpstr>Sprawdzamy</vt:lpstr>
      <vt:lpstr>Testujemy</vt:lpstr>
      <vt:lpstr>Zalety</vt:lpstr>
      <vt:lpstr>Wady</vt:lpstr>
      <vt:lpstr>Replikacja a kopia zapasowa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Replikacja bazy danych</dc:title>
  <dc:creator>Damian Radzik</dc:creator>
  <cp:lastModifiedBy>Damian Radzik</cp:lastModifiedBy>
  <cp:revision>2</cp:revision>
  <dcterms:created xsi:type="dcterms:W3CDTF">2021-06-07T05:42:42Z</dcterms:created>
  <dcterms:modified xsi:type="dcterms:W3CDTF">2021-06-07T05:50:52Z</dcterms:modified>
</cp:coreProperties>
</file>