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67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4B9A2C-4704-4801-9D5B-D89DC7695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696576E-9BAE-4A73-9049-B4BCA631B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96E3284-5B58-4249-BD19-CE96730B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85C2-82D2-4E22-987E-9D9E4C49DB94}" type="datetimeFigureOut">
              <a:rPr lang="pl-PL" smtClean="0"/>
              <a:t>28.03.2018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B3B5F3-D6BF-4FC1-A669-434E051C9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8C81B75-F7B3-41DC-A567-F0C1AF316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A131-D318-42C2-AABA-6125F54642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6910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4D3098-6ECB-4D33-A353-E328C0975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6683396-5454-48D7-958B-840550BB8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CDD1CF3-8722-4471-8021-7330B661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85C2-82D2-4E22-987E-9D9E4C49DB94}" type="datetimeFigureOut">
              <a:rPr lang="pl-PL" smtClean="0"/>
              <a:t>28.03.2018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A4D80FD-207A-4189-97E7-1FA8DB058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695FFF-3E8D-443F-AC7A-7C4194D97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A131-D318-42C2-AABA-6125F54642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43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DC7CE16-A2E8-44C4-92BD-614D728DC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0256926-4CD6-4544-8E23-C587188BD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187B45C-F8D7-47BD-9243-A0F715EF6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85C2-82D2-4E22-987E-9D9E4C49DB94}" type="datetimeFigureOut">
              <a:rPr lang="pl-PL" smtClean="0"/>
              <a:t>28.03.2018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72AD1B5-C26B-428F-A9BB-A43460AD5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1E5EA94-B212-482D-BC40-DB48C97DE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A131-D318-42C2-AABA-6125F54642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1867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36D03A-D229-4B2C-8F2E-0F240BE54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FD7BBB-B2AB-4B97-9FDA-AB5D95ECB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B955BD2-D32D-40A2-AF41-15C0E6EB4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85C2-82D2-4E22-987E-9D9E4C49DB94}" type="datetimeFigureOut">
              <a:rPr lang="pl-PL" smtClean="0"/>
              <a:t>28.03.2018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69A7D7E-282C-4D69-97FC-B3F7A4092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3C351A8-0965-465B-8203-76C337E1F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A131-D318-42C2-AABA-6125F54642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149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AD0C7A-A135-44C8-B951-7A5FE6C3B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5FECD19-5C4C-479D-B788-72A0EAC21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0F0721-EB80-4F46-B96E-D9E988510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85C2-82D2-4E22-987E-9D9E4C49DB94}" type="datetimeFigureOut">
              <a:rPr lang="pl-PL" smtClean="0"/>
              <a:t>28.03.2018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1AA234E-ABFA-49F8-990A-4448661DB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711E0F-7A3E-4F73-B39F-8E3D88B44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A131-D318-42C2-AABA-6125F54642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411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7F240E-2B02-4C90-B41A-D057061D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E7AE5F-D415-41BE-B195-4D9ADA58E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5D43624-B2F9-451C-A8A1-936CFFDA6E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E8222BB-CAE2-4D57-9E6D-3F7A58B5D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85C2-82D2-4E22-987E-9D9E4C49DB94}" type="datetimeFigureOut">
              <a:rPr lang="pl-PL" smtClean="0"/>
              <a:t>28.03.2018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18D1F6A-6C56-48E0-9687-7E8013529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836C7DE-DADF-4C56-B15B-95270501F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A131-D318-42C2-AABA-6125F54642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879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E09D7B-FAC4-4EDC-AFF2-E31087E65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F2043D5-DC2A-49F1-8381-7BFA663A5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D209919-8AE6-468B-B1B1-F28613771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06181EC-9710-4BC4-99D9-9AC7DCB34B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A3F09DD-ED07-4CF0-AE75-E0C117DDB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B107FF4-C2AE-48B8-960D-3B23D9F9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85C2-82D2-4E22-987E-9D9E4C49DB94}" type="datetimeFigureOut">
              <a:rPr lang="pl-PL" smtClean="0"/>
              <a:t>28.03.2018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99E955C-CAF7-4E74-9FBB-90D085B4C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1B2155D-1850-48FF-BFD8-BEEEB38B3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A131-D318-42C2-AABA-6125F54642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43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ECCB76-D98D-42BD-8E62-5FA6F29F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A1710A5-C040-402C-806E-5776124E7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85C2-82D2-4E22-987E-9D9E4C49DB94}" type="datetimeFigureOut">
              <a:rPr lang="pl-PL" smtClean="0"/>
              <a:t>28.03.2018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77AC9C6-E101-4B47-9837-77165422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87B0A56-010C-45B5-985E-234790A30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A131-D318-42C2-AABA-6125F54642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700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8474F23-CA97-41D8-8468-9339BD633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85C2-82D2-4E22-987E-9D9E4C49DB94}" type="datetimeFigureOut">
              <a:rPr lang="pl-PL" smtClean="0"/>
              <a:t>28.03.2018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9758ADE-887C-4B4F-A397-4EFE87953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0649377-6969-4589-BA9D-7E09BC1C9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A131-D318-42C2-AABA-6125F54642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06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12D749-6835-4B59-B4C7-4E52DF91B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0E2821-803C-4218-A4EF-0ACB21A7D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B0BE4D3-FC6F-436D-A61D-B6E04DBEC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570680D-0770-488D-BFCE-D026C9BF7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85C2-82D2-4E22-987E-9D9E4C49DB94}" type="datetimeFigureOut">
              <a:rPr lang="pl-PL" smtClean="0"/>
              <a:t>28.03.2018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894DECB-5B4D-49A6-A20D-50E1216A4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C5CD649-553F-4929-9B37-1146D39CA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A131-D318-42C2-AABA-6125F54642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671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24A529-CE93-4BCD-A061-ABCBD1475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33B2AAD-616B-4908-B087-C0D0CE884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9E32CB2-1778-4C3C-A59E-59848297A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A8FDD39-A4B8-4032-AFD3-4CD886BDA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85C2-82D2-4E22-987E-9D9E4C49DB94}" type="datetimeFigureOut">
              <a:rPr lang="pl-PL" smtClean="0"/>
              <a:t>28.03.2018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7905B90-AA4E-47E8-82B8-D9B802D36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6F8783A-4602-48C0-BF32-534F14646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3A131-D318-42C2-AABA-6125F54642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93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FDFB390-B42E-4C22-8408-F588408F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DB9708F-605D-4552-8735-765753F9A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2D8444C-DBE3-4CC6-8C0D-C2B9A9062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985C2-82D2-4E22-987E-9D9E4C49DB94}" type="datetimeFigureOut">
              <a:rPr lang="pl-PL" smtClean="0"/>
              <a:t>28.03.2018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AB08F9-B9C1-4D2E-BB08-2AB5059E6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E2B0E3F-D97D-459A-B961-381D20025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3A131-D318-42C2-AABA-6125F54642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851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C8A2C6-13CC-4624-9A34-C7DCAE264D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E.14 test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6DB33E5-733A-4B3B-BD94-694737D80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9367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9D6A87-1ABE-4B60-8929-7E15F78FE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021B82-4640-4B7F-A00B-0275AE93B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9. Wskaż polecenie SQL dodające pole </a:t>
            </a:r>
            <a:r>
              <a:rPr lang="pl-PL" dirty="0" err="1"/>
              <a:t>miesiacSiewu</a:t>
            </a:r>
            <a:r>
              <a:rPr lang="pl-PL" dirty="0"/>
              <a:t> do istniejącej tabeli </a:t>
            </a:r>
            <a:r>
              <a:rPr lang="pl-PL" dirty="0" err="1"/>
              <a:t>rosliny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UPDATE </a:t>
            </a:r>
            <a:r>
              <a:rPr lang="pl-PL" dirty="0" err="1"/>
              <a:t>rosliny</a:t>
            </a:r>
            <a:r>
              <a:rPr lang="pl-PL" dirty="0"/>
              <a:t> ADD </a:t>
            </a:r>
            <a:r>
              <a:rPr lang="pl-PL" dirty="0" err="1"/>
              <a:t>miesiacSiewu</a:t>
            </a:r>
            <a:r>
              <a:rPr lang="pl-PL" dirty="0"/>
              <a:t> </a:t>
            </a:r>
            <a:r>
              <a:rPr lang="pl-PL" dirty="0" err="1"/>
              <a:t>int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CREATE TABLE </a:t>
            </a:r>
            <a:r>
              <a:rPr lang="pl-PL" dirty="0" err="1"/>
              <a:t>rosliny</a:t>
            </a:r>
            <a:r>
              <a:rPr lang="pl-PL" dirty="0"/>
              <a:t> {</a:t>
            </a:r>
            <a:r>
              <a:rPr lang="pl-PL" dirty="0" err="1"/>
              <a:t>miesiacSiewu</a:t>
            </a:r>
            <a:r>
              <a:rPr lang="pl-PL" dirty="0"/>
              <a:t> </a:t>
            </a:r>
            <a:r>
              <a:rPr lang="pl-PL" dirty="0" err="1"/>
              <a:t>int</a:t>
            </a: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ALTER TABLE </a:t>
            </a:r>
            <a:r>
              <a:rPr lang="pl-PL" dirty="0" err="1"/>
              <a:t>rosliny</a:t>
            </a:r>
            <a:r>
              <a:rPr lang="pl-PL" dirty="0"/>
              <a:t> ADD </a:t>
            </a:r>
            <a:r>
              <a:rPr lang="pl-PL" dirty="0" err="1"/>
              <a:t>miesiacSiewu</a:t>
            </a:r>
            <a:r>
              <a:rPr lang="pl-PL" dirty="0"/>
              <a:t> </a:t>
            </a:r>
            <a:r>
              <a:rPr lang="pl-PL" dirty="0" err="1"/>
              <a:t>int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INSERT INTO </a:t>
            </a:r>
            <a:r>
              <a:rPr lang="pl-PL" dirty="0" err="1"/>
              <a:t>rosliny</a:t>
            </a:r>
            <a:r>
              <a:rPr lang="pl-PL" dirty="0"/>
              <a:t> VALUES (</a:t>
            </a:r>
            <a:r>
              <a:rPr lang="pl-PL" dirty="0" err="1"/>
              <a:t>miesiacSiewu</a:t>
            </a:r>
            <a:r>
              <a:rPr lang="pl-PL" dirty="0"/>
              <a:t> </a:t>
            </a:r>
            <a:r>
              <a:rPr lang="pl-PL" dirty="0" err="1"/>
              <a:t>int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7128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CDD1F2-BB9D-4454-AE6A-EC66E5AD1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179AC2-FCA1-41FB-98D5-4A066896B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10. Polecenie w języku SQL GRANT ALL PRIVILEGES ON klienci TO pracownik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nadaje uprawnienie grupie </a:t>
            </a:r>
            <a:r>
              <a:rPr lang="pl-PL" i="1" dirty="0"/>
              <a:t>klienci</a:t>
            </a:r>
            <a:r>
              <a:rPr lang="pl-PL" dirty="0"/>
              <a:t> do tabeli </a:t>
            </a:r>
            <a:r>
              <a:rPr lang="pl-PL" i="1" dirty="0"/>
              <a:t>pracownik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odbiera wszystkie uprawnienia </a:t>
            </a:r>
            <a:r>
              <a:rPr lang="pl-PL" i="1" dirty="0"/>
              <a:t>pracownikowi</a:t>
            </a:r>
            <a:r>
              <a:rPr lang="pl-PL" dirty="0"/>
              <a:t> do tabeli </a:t>
            </a:r>
            <a:r>
              <a:rPr lang="pl-PL" i="1" dirty="0"/>
              <a:t>klienci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skopiuje uprawnienia z grupy </a:t>
            </a:r>
            <a:r>
              <a:rPr lang="pl-PL" i="1" dirty="0"/>
              <a:t>klienci</a:t>
            </a:r>
            <a:r>
              <a:rPr lang="pl-PL" dirty="0"/>
              <a:t> na użytkownika </a:t>
            </a:r>
            <a:r>
              <a:rPr lang="pl-PL" i="1" dirty="0"/>
              <a:t>pracownik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nadaje wszystkie uprawnienia do tabeli </a:t>
            </a:r>
            <a:r>
              <a:rPr lang="pl-PL" i="1" dirty="0"/>
              <a:t>klienci</a:t>
            </a:r>
            <a:r>
              <a:rPr lang="pl-PL" dirty="0"/>
              <a:t> użytkownikowi </a:t>
            </a:r>
            <a:r>
              <a:rPr lang="pl-PL" i="1" dirty="0"/>
              <a:t>pracownik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5469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54DFF-8923-4E7F-8F72-F53E408D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7B17A9-FF3F-4F4B-9DA0-DBF9FC7C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11. Co to jest DBMS?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Strukturalny język zapytań kierowanych do bazy danych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System zarządzania bazą danych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Obiektowy język programowania do generowania stron www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Kaskadowy arkusz stylów do opisu wyglądu strony www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329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A12535-C444-4FA7-9196-E63F172E8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693B28-05AB-4466-9EC0-03F20F0D0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12. W bazie danych MYSQL dana jest tabela programów komputerowych o polach: nazwa, producent, </a:t>
            </a:r>
            <a:r>
              <a:rPr lang="pl-PL" dirty="0" err="1"/>
              <a:t>rokWydania</a:t>
            </a:r>
            <a:r>
              <a:rPr lang="pl-PL" dirty="0"/>
              <a:t>. Aby kwerenda SELECT zwróciła wszystkie nazwy producentów tak, by nazwy te nie powtarzały się, należy zapisać: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SELECT UNIQUE producent FROM programy;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SELECT DISTINCT producent FROM programy;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SELECT producent FROM programy WHERE UNIQUE;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SELECT producent FROM programy WHERE producent NOT DUPLICATE;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504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283C16-CEAD-4F35-9CF3-80A921DF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178BA6-0D8F-42AD-9877-833ED6620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13. W języku SQL przywilej SELECT polecenia GRANT pozwala użytkownikowi baz danych na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odczyt danych z tabeli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tworzenie tabeli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usunięcie danych z tabeli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modyfikowanie danych w tabeli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489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B8F5CF-61FD-40D7-9788-999FEB17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0E058F-D9F5-4221-A73F-DAEF45B57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14. Aby stworzyć tabelę w bazie danych, należy zastosować polecenie SQL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ADD TABLE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NEW TABLE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PLUS TABLE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CREATE TABLE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8413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6566FD-2AC9-4EC5-BDC7-205DFA51B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F97DB6-C7A0-4923-8CB8-6119DBB61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15. Wskaż poprawną zasadę dotyczącą spójności danych w bazie danych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pole klucza obcego nie może być puste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pole klucza podstawowego nie może być puste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pole klucza podstawowego musi posiadać utworzony indeks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w relacji 1..n pole klucza obcego jest połączone z polem klucza obcego innej tabeli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7966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3397C4-EBC0-483E-B2A8-22C3D22E1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485243-53C0-4F7A-88E8-2DC33D1B9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16. Jak nazywa się element bazy danych, za pomocą którego można jedynie odczytać dane z bazy, prezentując je w postaci tekstu lub wykresu?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Tabela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Raport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Zapytanie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Formularz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1110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4C0DBB-BF90-40EC-9133-F59C9A7F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26BFF9-CD7C-4CDC-AE4C-FC8D8ABDF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17. W podanej regule CSS: h1 {</a:t>
            </a:r>
            <a:r>
              <a:rPr lang="pl-PL" dirty="0" err="1"/>
              <a:t>color</a:t>
            </a:r>
            <a:r>
              <a:rPr lang="pl-PL" dirty="0"/>
              <a:t>: </a:t>
            </a:r>
            <a:r>
              <a:rPr lang="pl-PL" dirty="0" err="1"/>
              <a:t>blue</a:t>
            </a:r>
            <a:r>
              <a:rPr lang="pl-PL" dirty="0"/>
              <a:t>} h1 oznacza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klasę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wartość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selektor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deklarację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3175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A51D64-C5C5-44D5-8272-E329F4EC0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516586-5ECA-416E-9C85-775E88FC0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18. Funkcja JavaScript powinna być wywołana za każdym razem, gdy użytkownik wpisze dowolny znak do pola edycji. Którego zdarzenia należy użyć?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 err="1"/>
              <a:t>onload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 err="1"/>
              <a:t>onclick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 err="1"/>
              <a:t>onkeydown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 err="1"/>
              <a:t>onmouseout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4149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AB0FE7-99B7-468A-9954-DE8398284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A258A0-21EB-4BC1-A6E0-F01DDDBA1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Polecenie REVOKE SELECT ON nazwa1 FROM nazwa2 w języku SQL umożliwia</a:t>
            </a:r>
          </a:p>
          <a:p>
            <a:pPr marL="0" indent="0">
              <a:buNone/>
            </a:pPr>
            <a:r>
              <a:rPr lang="pl-PL" b="1" dirty="0"/>
              <a:t>A. </a:t>
            </a:r>
            <a:r>
              <a:rPr lang="pl-PL" dirty="0"/>
              <a:t>nadanie uprawnień z użyciem zdefiniowanego schematu</a:t>
            </a:r>
          </a:p>
          <a:p>
            <a:pPr marL="0" indent="0">
              <a:buNone/>
            </a:pPr>
            <a:r>
              <a:rPr lang="pl-PL" b="1" dirty="0"/>
              <a:t>B. </a:t>
            </a:r>
            <a:r>
              <a:rPr lang="pl-PL" dirty="0"/>
              <a:t>odbieranie uprawnień użytkownikowi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usuwanie użytkownika z bazy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nadawanie praw do tabeli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6805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630E6E-02D4-435F-9828-8640804EE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2ACA6B-706F-4A05-AAF0-3CA6687C7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19. W kodzie PHP znak "//" oznacza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początek skryptu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operator </a:t>
            </a:r>
            <a:r>
              <a:rPr lang="pl-PL" dirty="0" err="1"/>
              <a:t>alernatywy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operator dzielenia całkowitego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początek komentarza jednoliniowego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9731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85EBC8-DC3A-4258-A3BA-A74EC2764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147BC3-125E-471A-B5F9-F9E9A53BF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20. Aby poprawnie zdefiniować hierarchiczną strukturę tekstu witryny internetowej, należy zastosować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znacznik &lt;div&gt;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znaczniki &lt;</a:t>
            </a:r>
            <a:r>
              <a:rPr lang="pl-PL" dirty="0" err="1"/>
              <a:t>frame</a:t>
            </a:r>
            <a:r>
              <a:rPr lang="pl-PL" dirty="0"/>
              <a:t>&gt; i &lt;</a:t>
            </a:r>
            <a:r>
              <a:rPr lang="pl-PL" dirty="0" err="1"/>
              <a:t>table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znacznik &lt;p&gt; z formatowaniem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znaczniki &lt;h1&gt;, &lt;h2&gt; oraz &lt;p&gt;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7311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2139AA-FCD1-4754-87F0-B79EDA608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789DB9-D13B-484B-A21D-A0FB182A1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21. Który sposób komentowania jednoliniowego jest dozwolony w języku JavaScript?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!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#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//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&lt;!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167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F4A3A6-F706-4B3C-BA66-F5FC3106D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1719EC-D78A-4994-9F3F-A71433C54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22. Kaskadowe arkusze stylów tworzy się w celu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ułatwienia formatowania strony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nadpisywania wartości znaczników już ustawionych na stronie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połączenia struktury dokumentu strony z właściwą formą jego prezentacji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blokowania jakichkolwiek zmian w wartościach znaczników już przypisanych w pliku CSS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35917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F1250D-2B8B-43C0-BEAD-8566EFE44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DDFFCF-5FBA-4008-A229-9BF4A5A68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23. Dla każdej iteracji pętli wartość bieżącego elementu tablicy jest przypisywana do zmiennej, a wskaźnik tablicy jest przesuwany o jeden, aż do ostatniego elementu tablicy. Zdanie to jest prawdziwe dla instrukcji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for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 err="1"/>
              <a:t>next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 err="1"/>
              <a:t>while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 err="1"/>
              <a:t>foreach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2160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BA6E4F-7EE0-4916-B910-2C6F88603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4CB1CD-7945-4A8A-8551-ED2179C13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24. Dana jest tabela o nazwie wycieczki z polami: nazwa, cena, miejsca (jako liczba wolnych miejsc). Aby dla dowolnego zbioru danych tabeli wyświetlić jedynie nazwy tych wycieczek, dla których cena jest niższa niż 2000 zł i mają przynajmniej cztery wolne miejsca, należy posłużyć się zapytaniem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SELECT nazwa FROM wycieczki WHERE cena &lt; 2000 AND miejsca &gt; 3;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SELECT nazwa FROM wycieczki WHERE cena &lt; 2000 OR miejsca &gt; 4;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SELECT * FROM wycieczki WHERE cena &lt; 2000 AND miejsca &gt; 4;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SELECT * FROM wycieczki WHERE cena &lt; 2000 OR miejsca &gt; 3;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7170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1C1286-5704-4DA1-ABAE-DCD99567A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B77942-527A-4DC9-A137-E2258090D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25. Aby w pliku z rozszerzeniem </a:t>
            </a:r>
            <a:r>
              <a:rPr lang="pl-PL" dirty="0" err="1"/>
              <a:t>php</a:t>
            </a:r>
            <a:r>
              <a:rPr lang="pl-PL" dirty="0"/>
              <a:t> umieścić kod w języku PHP należy użyć znaczników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&lt;</a:t>
            </a:r>
            <a:r>
              <a:rPr lang="pl-PL" dirty="0" err="1"/>
              <a:t>php</a:t>
            </a:r>
            <a:r>
              <a:rPr lang="pl-PL" dirty="0"/>
              <a:t> .......... /&gt;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&lt;?</a:t>
            </a:r>
            <a:r>
              <a:rPr lang="pl-PL" dirty="0" err="1"/>
              <a:t>php</a:t>
            </a:r>
            <a:r>
              <a:rPr lang="pl-PL" dirty="0"/>
              <a:t> .......... ?&gt;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&lt;</a:t>
            </a:r>
            <a:r>
              <a:rPr lang="pl-PL" dirty="0" err="1"/>
              <a:t>php</a:t>
            </a:r>
            <a:r>
              <a:rPr lang="pl-PL" dirty="0"/>
              <a:t>&gt; ......... &lt;/</a:t>
            </a:r>
            <a:r>
              <a:rPr lang="pl-PL" dirty="0" err="1"/>
              <a:t>php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&lt;?</a:t>
            </a:r>
            <a:r>
              <a:rPr lang="pl-PL" dirty="0" err="1"/>
              <a:t>php</a:t>
            </a:r>
            <a:r>
              <a:rPr lang="pl-PL" dirty="0"/>
              <a:t>&gt; ........ &lt;</a:t>
            </a:r>
            <a:r>
              <a:rPr lang="pl-PL" dirty="0" err="1"/>
              <a:t>php</a:t>
            </a:r>
            <a:r>
              <a:rPr lang="pl-PL" dirty="0"/>
              <a:t>?&gt;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71386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BBA77A-78E1-42D7-B08F-C63554098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4A6095-5381-4287-866C-AE9ED678C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26. Relacja w bazach danych jest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logicznym połączeniem tabel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kluczem głównym w relacji tabel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algebraicznym połączeniem tabel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połączeniem dwóch pól jednej tabeli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01437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5046FB-54D1-47F6-B15B-B0FAB9FC4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385328-A96B-4F48-B853-2ED0F7A84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27. Dana jest tabela pracownicy. Polecenie MySQL usuwające wszystkie rekordy z tabeli, dla których nie wypełniono pola </a:t>
            </a:r>
            <a:r>
              <a:rPr lang="pl-PL" dirty="0" err="1"/>
              <a:t>rodzaj_umowy</a:t>
            </a:r>
            <a:r>
              <a:rPr lang="pl-PL" dirty="0"/>
              <a:t>, ma postać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DROP pracownicy FROM </a:t>
            </a:r>
            <a:r>
              <a:rPr lang="pl-PL" dirty="0" err="1"/>
              <a:t>rodzaj_umowy</a:t>
            </a:r>
            <a:r>
              <a:rPr lang="pl-PL" dirty="0"/>
              <a:t> = 0;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DROP pracownicy WHERE </a:t>
            </a:r>
            <a:r>
              <a:rPr lang="pl-PL" dirty="0" err="1"/>
              <a:t>rodzaj_umowy</a:t>
            </a:r>
            <a:r>
              <a:rPr lang="pl-PL" dirty="0"/>
              <a:t> IS NULL;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DELETE pracownicy WHERE </a:t>
            </a:r>
            <a:r>
              <a:rPr lang="pl-PL" dirty="0" err="1"/>
              <a:t>rodzaj_umowy</a:t>
            </a:r>
            <a:r>
              <a:rPr lang="pl-PL" dirty="0"/>
              <a:t> = 'brak';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DELETE FROM </a:t>
            </a:r>
            <a:r>
              <a:rPr lang="pl-PL" dirty="0" err="1"/>
              <a:t>pracowicy</a:t>
            </a:r>
            <a:r>
              <a:rPr lang="pl-PL" dirty="0"/>
              <a:t> WHERE </a:t>
            </a:r>
            <a:r>
              <a:rPr lang="pl-PL" dirty="0" err="1"/>
              <a:t>rodzaj_umowy</a:t>
            </a:r>
            <a:r>
              <a:rPr lang="pl-PL" dirty="0"/>
              <a:t> IS NULL;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99154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5A287-43FC-47D3-B015-C4A3EBFBC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A95E70-D24D-4393-B655-BF5C07A27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28. Co należy zastosować w organizacji danych, aby zapytania w bazie danych były wykonywane szybciej?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Reguły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Indeksy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Wartości domyślne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Klucze podstawowe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6937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142466-7D0B-4EA1-BF37-39BCAF7BF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D73241-C7D8-4230-BE41-8ADA1CA08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2. W poleceniu CREATE TABLE języku SQL atrybut określający, która kolumna tabeli jest kluczem podstawowym, to</a:t>
            </a:r>
          </a:p>
          <a:p>
            <a:pPr marL="0" indent="0">
              <a:buNone/>
            </a:pPr>
            <a:r>
              <a:rPr lang="pl-PL" b="1" dirty="0"/>
              <a:t>A. </a:t>
            </a:r>
            <a:r>
              <a:rPr lang="pl-PL" dirty="0"/>
              <a:t>UNIQUE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MAIN KEY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PRIMARY KEY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IDENTITY FIELD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26771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C14251-421B-4B0C-8F46-7A4D4358D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94B40B-CBE6-4B7A-A642-FDA6CD4C4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29. Wskaż dwa sposoby zabezpieczenia bazy danych Microsoft Access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Ustalanie hasła do otwarcia bazy danych oraz zabezpieczeń na poziomie użytkownika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Zaszyfrowanie pliku bazy danych oraz </a:t>
            </a:r>
            <a:r>
              <a:rPr lang="pl-PL" dirty="0" err="1"/>
              <a:t>SMSy</a:t>
            </a:r>
            <a:r>
              <a:rPr lang="pl-PL" dirty="0"/>
              <a:t> z kodem autoryzującym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Funkcje anonimowe oraz ustalenie hasła otwarcia bazy danych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Ustalenie zabezpieczeń na poziomie użytkownika oraz sesji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95777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570C8C-383B-4B3C-AEA9-BC3FD057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02F134-7479-47CB-93B1-E9FB7ADAC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30. Deklaracja w języku JavaScript: </a:t>
            </a:r>
            <a:r>
              <a:rPr lang="pl-PL" dirty="0" err="1"/>
              <a:t>var</a:t>
            </a:r>
            <a:r>
              <a:rPr lang="pl-PL" dirty="0"/>
              <a:t> x=</a:t>
            </a:r>
            <a:r>
              <a:rPr lang="pl-PL" dirty="0" err="1"/>
              <a:t>true</a:t>
            </a:r>
            <a:r>
              <a:rPr lang="pl-PL" dirty="0"/>
              <a:t>; powoduje, że zmienna x jest typu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logicznego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liczbowego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ciąg znaków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wyliczeniowego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22275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B0E963-42F1-46A8-9782-C6AB66BDF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6495B8-3574-4AB0-9575-B1BB2E507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31. Baza danych zawiera tabelę o nazwie pracownicy o polach: nazwisko, </a:t>
            </a:r>
            <a:r>
              <a:rPr lang="pl-PL" dirty="0" err="1"/>
              <a:t>imie</a:t>
            </a:r>
            <a:r>
              <a:rPr lang="pl-PL" dirty="0"/>
              <a:t>, pensja, wiek. Jak wygląda składnia polecenia wyznaczającego średnią pensję pracowników?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 err="1"/>
              <a:t>select</a:t>
            </a:r>
            <a:r>
              <a:rPr lang="pl-PL" dirty="0"/>
              <a:t> AVG (nazwisko) </a:t>
            </a:r>
            <a:r>
              <a:rPr lang="pl-PL" dirty="0" err="1"/>
              <a:t>into</a:t>
            </a:r>
            <a:r>
              <a:rPr lang="pl-PL" dirty="0"/>
              <a:t> pensja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 err="1"/>
              <a:t>select</a:t>
            </a:r>
            <a:r>
              <a:rPr lang="pl-PL" dirty="0"/>
              <a:t> VAR (pracownicy) </a:t>
            </a:r>
            <a:r>
              <a:rPr lang="pl-PL" dirty="0" err="1"/>
              <a:t>into</a:t>
            </a:r>
            <a:r>
              <a:rPr lang="pl-PL" dirty="0"/>
              <a:t> pensja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 err="1"/>
              <a:t>select</a:t>
            </a:r>
            <a:r>
              <a:rPr lang="pl-PL" dirty="0"/>
              <a:t> AVG (pensja) from pracownicy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 err="1"/>
              <a:t>select</a:t>
            </a:r>
            <a:r>
              <a:rPr lang="pl-PL" dirty="0"/>
              <a:t> VAR (pensja) from nazwisko</a:t>
            </a:r>
          </a:p>
        </p:txBody>
      </p:sp>
    </p:spTree>
    <p:extLst>
      <p:ext uri="{BB962C8B-B14F-4D97-AF65-F5344CB8AC3E}">
        <p14:creationId xmlns:p14="http://schemas.microsoft.com/office/powerpoint/2010/main" val="34828032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E4A41D-1A9A-48D7-BF4A-C02146FBA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8448-F142-4DA1-8D0F-0AE53DFBB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32. Debugger to program służący do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badania właściwości programu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sprawdzania szybkości programu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wyszukiwania błędów w kodzie programu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zoptymalizowanie pamięci używanej przez aplikację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65601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3C52FD-C014-40B1-8D7A-11B73AAB2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F9720E-4847-4EA5-995D-C3B616894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33. Najprostszą i najmniej pracochłonną metodą przetestowania działania witryny internetowej w wielu przeglądarkach i ich różnych wersjach jest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skorzystanie z </a:t>
            </a:r>
            <a:r>
              <a:rPr lang="pl-PL" dirty="0" err="1"/>
              <a:t>walidatora</a:t>
            </a:r>
            <a:r>
              <a:rPr lang="pl-PL" dirty="0"/>
              <a:t> języka HTML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skorzystanie z emulatora przeglądarek internetowych np. </a:t>
            </a:r>
            <a:r>
              <a:rPr lang="pl-PL" dirty="0" err="1"/>
              <a:t>Browser</a:t>
            </a:r>
            <a:r>
              <a:rPr lang="pl-PL" dirty="0"/>
              <a:t> </a:t>
            </a:r>
            <a:r>
              <a:rPr lang="pl-PL" dirty="0" err="1"/>
              <a:t>Sandbox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zainstalowanie na kilku komputerach różnych przeglądarek i testowanie witryny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testowanie witryny w programie Internet Explorer, zakładając kompatybilność innych przeglądarek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93361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005718-F017-49C3-8384-F95D7D0E5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EB0B96-4127-4939-A9B7-E3BE426BC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34. Jak nazywa się edytor wspomagający tworzenie stron internetowych, którego sposób działania można w polskim tłumaczeniu określić jako: otrzymujesz to, co widzisz?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IDE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WYSIWYG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WEB STUDIO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VISUAL EDITOR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68210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A885B7-AD46-430B-9AA7-FAB44774B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D7F7BC-3334-4B58-A603-D34478291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35. Polecenie SQL o treści: UPDATE </a:t>
            </a:r>
            <a:r>
              <a:rPr lang="pl-PL" dirty="0" err="1"/>
              <a:t>artykuly</a:t>
            </a:r>
            <a:r>
              <a:rPr lang="pl-PL" dirty="0"/>
              <a:t> SET cena = cena * 0.7 WHERE kod = 2; oznacza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w tabeli </a:t>
            </a:r>
            <a:r>
              <a:rPr lang="pl-PL" dirty="0" err="1"/>
              <a:t>artykuly</a:t>
            </a:r>
            <a:r>
              <a:rPr lang="pl-PL" dirty="0"/>
              <a:t> obniża wartość każdego pola cena o 30% dla wszystkich artykułów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w tabeli </a:t>
            </a:r>
            <a:r>
              <a:rPr lang="pl-PL" dirty="0" err="1"/>
              <a:t>artykuly</a:t>
            </a:r>
            <a:r>
              <a:rPr lang="pl-PL" dirty="0"/>
              <a:t> obniża wartość każdego pola cena dla którego pole kod jest równe 2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wprowadzenie w tabeli </a:t>
            </a:r>
            <a:r>
              <a:rPr lang="pl-PL" dirty="0" err="1"/>
              <a:t>artykuly</a:t>
            </a:r>
            <a:r>
              <a:rPr lang="pl-PL" dirty="0"/>
              <a:t> nowych pól cena i kod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wprowadzenie w tabeli </a:t>
            </a:r>
            <a:r>
              <a:rPr lang="pl-PL" dirty="0" err="1"/>
              <a:t>artykuly</a:t>
            </a:r>
            <a:r>
              <a:rPr lang="pl-PL" dirty="0"/>
              <a:t> pola o nazwie cena ze znacznikiem kod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73024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F8ECA7-2EE4-4B18-AD68-2AF792FA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F70B47-70B7-4268-B0F1-EBEDEAA58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36. Aby zamieścić aplikację PHP w </a:t>
            </a:r>
            <a:r>
              <a:rPr lang="pl-PL" dirty="0" err="1"/>
              <a:t>internecie</a:t>
            </a:r>
            <a:r>
              <a:rPr lang="pl-PL" dirty="0"/>
              <a:t>, należy jej pliki źródłowe skopiować na serwer za pomocą protokołu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FTP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HTTP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SMTP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NNTP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35141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297E11-48D4-4033-B7DB-AFD4503DD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F5BF43-CB7D-4316-A444-7412F2965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37. W celu stworzenia relacji wiele do wielu łączącej tabele A i B wystarczy, że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tabela A będzie zawierała te same pola co tabela B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wiele rekordów z tabeli A zduplikuje się w tabeli B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zdefiniuje się trzecią tabelę z kluczami obcymi do tabel A i B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tabelę A połączy się z tabelą B poprzez zdefiniowanie kluczy obcych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40839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4E8255-30FA-4028-8AEB-EC07B0B1A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7905AA-2ABF-42F9-A33C-41D87C501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38. Strona HTML definiuje akapit oraz rysunek. Aby rysunek został umieszczony przez przeglądarkę w tej samej linii co akapit po jego lewej stronie, należy w stylu CSS rysunku zawrzeć własność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 err="1"/>
              <a:t>float:left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 err="1"/>
              <a:t>align:left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 err="1"/>
              <a:t>style:left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 err="1"/>
              <a:t>alt:left</a:t>
            </a:r>
            <a:r>
              <a:rPr lang="pl-PL" dirty="0"/>
              <a:t>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2587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D1B52C-C35D-46F1-B79A-2502F05CD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333C9C-5AA9-48C9-AAEB-92EF26FD9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3. Formularze do obsługi baz danych tworzy się w celu</a:t>
            </a:r>
          </a:p>
          <a:p>
            <a:pPr marL="0" indent="0">
              <a:buNone/>
            </a:pPr>
            <a:r>
              <a:rPr lang="pl-PL" b="1" dirty="0"/>
              <a:t>A. </a:t>
            </a:r>
            <a:r>
              <a:rPr lang="pl-PL" dirty="0"/>
              <a:t>raportowania danych</a:t>
            </a:r>
          </a:p>
          <a:p>
            <a:pPr marL="0" indent="0">
              <a:buNone/>
            </a:pPr>
            <a:r>
              <a:rPr lang="pl-PL" b="1" dirty="0"/>
              <a:t>B. </a:t>
            </a:r>
            <a:r>
              <a:rPr lang="pl-PL" dirty="0"/>
              <a:t>wyszukiwania wierszy spełniających dane kryteria</a:t>
            </a:r>
          </a:p>
          <a:p>
            <a:pPr marL="0" indent="0">
              <a:buNone/>
            </a:pPr>
            <a:r>
              <a:rPr lang="pl-PL" b="1" dirty="0"/>
              <a:t>C. </a:t>
            </a:r>
            <a:r>
              <a:rPr lang="pl-PL" dirty="0"/>
              <a:t>wprowadzenia powiązań w relacyjnych bazach danych</a:t>
            </a:r>
          </a:p>
          <a:p>
            <a:pPr marL="0" indent="0">
              <a:buNone/>
            </a:pPr>
            <a:r>
              <a:rPr lang="pl-PL" b="1" dirty="0"/>
              <a:t>D. </a:t>
            </a:r>
            <a:r>
              <a:rPr lang="pl-PL" dirty="0"/>
              <a:t>wygodniejszego wprowadzania, edytowania i usuwania danych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07602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317AD9-A059-45C7-A467-95ED1DA96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188337-EFA5-4DC5-B1A6-DB1ACD2E1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39. Baza danych księgarni zawiera tabelę </a:t>
            </a:r>
            <a:r>
              <a:rPr lang="pl-PL" dirty="0" err="1"/>
              <a:t>ksiazki</a:t>
            </a:r>
            <a:r>
              <a:rPr lang="pl-PL" dirty="0"/>
              <a:t> z polami: id, </a:t>
            </a:r>
            <a:r>
              <a:rPr lang="pl-PL" dirty="0" err="1"/>
              <a:t>idAutor</a:t>
            </a:r>
            <a:r>
              <a:rPr lang="pl-PL" dirty="0"/>
              <a:t>, </a:t>
            </a:r>
            <a:r>
              <a:rPr lang="pl-PL" dirty="0" err="1"/>
              <a:t>tytul</a:t>
            </a:r>
            <a:r>
              <a:rPr lang="pl-PL" dirty="0"/>
              <a:t>, </a:t>
            </a:r>
            <a:r>
              <a:rPr lang="pl-PL" dirty="0" err="1"/>
              <a:t>ileSprzedanych</a:t>
            </a:r>
            <a:r>
              <a:rPr lang="pl-PL" dirty="0"/>
              <a:t> oraz tabelę autorzy z polami: id, </a:t>
            </a:r>
            <a:r>
              <a:rPr lang="pl-PL" dirty="0" err="1"/>
              <a:t>imie</a:t>
            </a:r>
            <a:r>
              <a:rPr lang="pl-PL" dirty="0"/>
              <a:t>, nazwisko. Aby stworzyć raport sprzedanych książek z tytułami i nazwiskami autorów, należy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stworzyć kwerendę wyszukującą tytuły książek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Zdefiniować relację 1..n dla tabel </a:t>
            </a:r>
            <a:r>
              <a:rPr lang="pl-PL" dirty="0" err="1"/>
              <a:t>ksiazki</a:t>
            </a:r>
            <a:r>
              <a:rPr lang="pl-PL" dirty="0"/>
              <a:t> i autorzy, a następnie stworzyć kwerendę łączącą obie tabele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Zdefiniować relację 1..1 dla tabel </a:t>
            </a:r>
            <a:r>
              <a:rPr lang="pl-PL" dirty="0" err="1"/>
              <a:t>ksiazki</a:t>
            </a:r>
            <a:r>
              <a:rPr lang="pl-PL" dirty="0"/>
              <a:t> i autorzy, a następnie stworzyć kwerendę łączącą obie tabele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stworzyć dwie osobne kwerendy: pierwszą wyszukującą tytuły książek, drugą wyszukującą nazwiska autorów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4237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224913-9ECB-4ECC-B242-12F54AE32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9F796E-6B75-473A-91AC-DDE2AE331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40. Która z wymienionych funkcji sortowania wykorzystywana w języku PHP sortuje tablicę asocjacyjną według indeksów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sort()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 err="1"/>
              <a:t>rsort</a:t>
            </a:r>
            <a:r>
              <a:rPr lang="pl-PL" dirty="0"/>
              <a:t>()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 err="1"/>
              <a:t>asort</a:t>
            </a:r>
            <a:r>
              <a:rPr lang="pl-PL" dirty="0"/>
              <a:t>()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 err="1"/>
              <a:t>ksort</a:t>
            </a:r>
            <a:r>
              <a:rPr lang="pl-PL" dirty="0"/>
              <a:t>()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63691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3FCDF2-1F43-4C61-8883-E8D0EBCE7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7D7FD6-FB40-4D2B-881D-41E6D4B58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41. W instrukcji warunkowej języka JavaScript należy sprawdzić przypadek, gdy wartość zmiennej a jest z przedziału (0, 100), natomiast wartość zmiennej b jest większa od zera. Warunek taki jest prawidłowo zapisany w </a:t>
            </a:r>
            <a:r>
              <a:rPr lang="pl-PL" dirty="0" err="1"/>
              <a:t>nastepujący</a:t>
            </a:r>
            <a:r>
              <a:rPr lang="pl-PL" dirty="0"/>
              <a:t> sposób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 err="1"/>
              <a:t>if</a:t>
            </a:r>
            <a:r>
              <a:rPr lang="pl-PL" dirty="0"/>
              <a:t> (a&gt;0 || a&lt;100 || b&lt;0)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 err="1"/>
              <a:t>if</a:t>
            </a:r>
            <a:r>
              <a:rPr lang="pl-PL" dirty="0"/>
              <a:t> (a&gt;0 &amp;&amp; a&lt;100 &amp;&amp; b&gt;0)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 err="1"/>
              <a:t>if</a:t>
            </a:r>
            <a:r>
              <a:rPr lang="pl-PL" dirty="0"/>
              <a:t> ((a&gt;0 || a&lt;100) &amp;&amp; b&gt;0)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 err="1"/>
              <a:t>if</a:t>
            </a:r>
            <a:r>
              <a:rPr lang="pl-PL" dirty="0"/>
              <a:t> ((a&gt;0 &amp;&amp; a&lt;100) || b&lt;0)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7948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05AF3C-8B7E-433D-A1A3-7F54E5B2E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7E87CF-1F47-47D9-98DD-58834309E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42. Kanał alfa służy do zdefiniowania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jasności i kontrastu kolorów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przezroczystość obiektu graficznego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zaznaczonego fragmentu obiektu graficznego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podstawowych parametrów obiektu graficznego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37866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E18080-C61A-4E5E-8588-5FFAF8FBD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59C22F-5EB8-4D15-B6C3-D99623D5D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43. W języku SQL wykorzystywanym przez bazę danych MySQL atrybut UNIQUE polecenia CREATE TABLE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Wymusza unikatowe nazwy pól tabeli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Blokuje możliwość wpisania wartości NULL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Jest stosowany tylko w przypadku pól liczbowych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Jest stosowany, jeśli wartość w kolumnie nie mogą się powtarzać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34250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2DBE4D-3221-4CC9-811E-5ACBF6B40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551207-DFE5-493E-87B6-410ADA6F5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44. W języku CSS aby zdefiniować odmienne formatowanie dla pierwszej litery akapitu, należy zastosować selektor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klasy </a:t>
            </a:r>
            <a:r>
              <a:rPr lang="pl-PL" dirty="0" err="1"/>
              <a:t>p.first-letter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dziecka p + </a:t>
            </a:r>
            <a:r>
              <a:rPr lang="pl-PL" dirty="0" err="1"/>
              <a:t>first-letter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atrybutu p [</a:t>
            </a:r>
            <a:r>
              <a:rPr lang="pl-PL" dirty="0" err="1"/>
              <a:t>first-letter</a:t>
            </a:r>
            <a:r>
              <a:rPr lang="pl-PL" dirty="0"/>
              <a:t>]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 err="1"/>
              <a:t>pseudoelementu</a:t>
            </a:r>
            <a:r>
              <a:rPr lang="pl-PL" dirty="0"/>
              <a:t> p::first-letter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28450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E9D642-9F4C-432F-B264-5995253B7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698990-B3E4-41E9-A9EC-6710BB6CB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45. Jak nazywa się proces przedstawienia, we właściwej dla danego środowiska formie, informacji zawartej w dokumencie elektronicznym?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Mapowanie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 err="1"/>
              <a:t>Rasteryzacja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 err="1"/>
              <a:t>Renderowanie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Teksturowanie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33784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82ECC2-4D21-4872-A532-E103AD89F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FE3CDD-4E6D-475A-BA1A-60CDC947C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46. Które z poleceń umożliwia dodanie kolumny </a:t>
            </a:r>
            <a:r>
              <a:rPr lang="pl-PL" dirty="0" err="1"/>
              <a:t>zadaniekompletne</a:t>
            </a:r>
            <a:r>
              <a:rPr lang="pl-PL" dirty="0"/>
              <a:t> do tabeli zadania?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ALTER TABLE zadania ADD COLUMN </a:t>
            </a:r>
            <a:r>
              <a:rPr lang="pl-PL" dirty="0" err="1"/>
              <a:t>zadaniekompletne</a:t>
            </a:r>
            <a:r>
              <a:rPr lang="pl-PL" dirty="0"/>
              <a:t> </a:t>
            </a:r>
            <a:r>
              <a:rPr lang="pl-PL" dirty="0" err="1"/>
              <a:t>int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ADD COLUMN </a:t>
            </a:r>
            <a:r>
              <a:rPr lang="pl-PL" dirty="0" err="1"/>
              <a:t>zadaniekompletne</a:t>
            </a:r>
            <a:r>
              <a:rPr lang="pl-PL" dirty="0"/>
              <a:t> WITH zadania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CREATEINDEX zadania ADD COLUMN </a:t>
            </a:r>
            <a:r>
              <a:rPr lang="pl-PL" dirty="0" err="1"/>
              <a:t>zadaniekompletne</a:t>
            </a:r>
            <a:r>
              <a:rPr lang="pl-PL" dirty="0"/>
              <a:t> </a:t>
            </a:r>
            <a:r>
              <a:rPr lang="pl-PL" dirty="0" err="1"/>
              <a:t>int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INSERT INTO zadania VALUES </a:t>
            </a:r>
            <a:r>
              <a:rPr lang="pl-PL" dirty="0" err="1"/>
              <a:t>zadaniakompletne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71222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0C2750-D64F-4E10-8531-5B2ED8FCA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31FD06-FD2A-40B5-ACD4-57C0DD5AC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47. Projektowanie logicznego układu witryny polega na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rozmieszczeniu elementów w konkretnych miejscach witryny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opracowaniu zestawu grafik dla witryny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zdefiniowaniu treści witryny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ustaleniu adresów URL dla podstron witryny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7117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6790A6-FA56-49FA-9271-AD058ECF4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FBBAEF-33A8-4A0E-93A4-E8B6143DA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48. Aby policzyć wszystkie wiersze tabeli Koty należy użyć polecenia: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SELECT COUNT(*) FROM Koty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SELECT ROWNUM() FROM Koty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SELECT COUNT(Koty) AS ROWNUM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SELECT COUNT(ROWNUM) FROM Koty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6636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1D2340-38BE-4099-AE04-B8B53F8B0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67CC86-3F8B-4314-9859-7E751DFE3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4. Instrukcja DROP języka SQL ma za zadanie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usunąć istniejący obiekt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zmienić parametry obiektu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zaktualizować dane obiektu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dodać nowy obiekt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52849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9BA6B1-1077-4440-9A48-D39191EBE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D96377-CAB3-416C-8A73-BD8453BF4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49. Blok deklaracji postaci </a:t>
            </a:r>
            <a:r>
              <a:rPr lang="pl-PL" dirty="0" err="1"/>
              <a:t>background-attachment</a:t>
            </a:r>
            <a:r>
              <a:rPr lang="pl-PL" dirty="0"/>
              <a:t>: </a:t>
            </a:r>
            <a:r>
              <a:rPr lang="pl-PL" dirty="0" err="1"/>
              <a:t>scroll</a:t>
            </a:r>
            <a:r>
              <a:rPr lang="pl-PL" dirty="0"/>
              <a:t> powoduje, że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grafika tła będzie powtarzana (kafelki)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tło strony będzie przewijane razem z tekstem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tło strony będzie stałe, a tekst będzie się przewijał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grafika tła będzie wyświetlona w prawym górnym rogu strony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86587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29CA2A-BF2F-4659-8D5A-280FCB0F9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476DC7-F061-42A7-AAF4-DBD452C76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/>
              <a:t>50. </a:t>
            </a:r>
            <a:r>
              <a:rPr lang="pl-PL" dirty="0"/>
              <a:t>Jak nazywa się podzbiór strukturalnego języka zapytań, związany z formułowaniem zapytań do bazy danych za pomocą polecenia SELECT?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SQL DML (ang. Data </a:t>
            </a:r>
            <a:r>
              <a:rPr lang="pl-PL" dirty="0" err="1"/>
              <a:t>Manipulation</a:t>
            </a:r>
            <a:r>
              <a:rPr lang="pl-PL" dirty="0"/>
              <a:t> Language)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SQL DDL (ang. Data Definition Language)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SQL DCL (ang. Data Control Language)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SQL DQL (ang. Data Query Language)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903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21B5CB-B655-4C8B-948F-1034BDB92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621E2C-CDB9-4E4D-901C-5DFA877B8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5. Instrukcja DROP języka SQL ma za zadanie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usunąć istniejący obiekt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zmienić parametry obiektu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zaktualizować dane obiektu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dodać nowy obiekt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4881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37D18A-EA4E-4ABE-9668-5BD744ADC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63C8E6-B33B-4E2E-B88D-34EAA7223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6. Aby naprawić uszkodzoną tabelę w MySQL, należy wydać polecenie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FIX TABLE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CHECK TABLE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REPAIR TABLE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RESOLVE TABLE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8871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B0DF70-FEA7-448C-82DF-495094CDC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132807-858A-4D40-8AC7-B996EFB90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7. Polecenie w języku SQL ALTER TABLE USA... ma za zadanie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usunięcie tabeli USA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modyfikację tabeli USA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nadpisanie starej tabeli USA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utworzenie nowej tabeli USA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0301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14779A-AA5B-41BE-B6FE-4AD3AED7A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99F84B-7FA7-41A3-ABE4-6740827CA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8. W języku MySQL należy zastosować polecenie REVOKE, aby użytkownikowi </a:t>
            </a:r>
            <a:r>
              <a:rPr lang="pl-PL" dirty="0" err="1"/>
              <a:t>anna</a:t>
            </a:r>
            <a:r>
              <a:rPr lang="pl-PL" dirty="0"/>
              <a:t> odebrać prawo do dokonywania zmian jedynie w definicji struktury bazy danych. Polecenie odpowiadające odebraniu tych praw ma postać</a:t>
            </a:r>
          </a:p>
          <a:p>
            <a:pPr marL="0" indent="0">
              <a:buNone/>
            </a:pPr>
            <a:r>
              <a:rPr lang="pl-PL" b="1" dirty="0"/>
              <a:t> A. </a:t>
            </a:r>
            <a:r>
              <a:rPr lang="pl-PL" dirty="0"/>
              <a:t>REVOKE ALL ON tabela1 FROM '</a:t>
            </a:r>
            <a:r>
              <a:rPr lang="pl-PL" dirty="0" err="1"/>
              <a:t>anna</a:t>
            </a:r>
            <a:r>
              <a:rPr lang="pl-PL" dirty="0"/>
              <a:t>'@'</a:t>
            </a:r>
            <a:r>
              <a:rPr lang="pl-PL" dirty="0" err="1"/>
              <a:t>localhost</a:t>
            </a:r>
            <a:r>
              <a:rPr lang="pl-PL" dirty="0"/>
              <a:t>'</a:t>
            </a:r>
          </a:p>
          <a:p>
            <a:pPr marL="0" indent="0">
              <a:buNone/>
            </a:pPr>
            <a:r>
              <a:rPr lang="pl-PL" b="1" dirty="0"/>
              <a:t> B. </a:t>
            </a:r>
            <a:r>
              <a:rPr lang="pl-PL" dirty="0"/>
              <a:t>REVOKE CREATE ALTER DROP ON tabela1 FROM '</a:t>
            </a:r>
            <a:r>
              <a:rPr lang="pl-PL" dirty="0" err="1"/>
              <a:t>anna</a:t>
            </a:r>
            <a:r>
              <a:rPr lang="pl-PL" dirty="0"/>
              <a:t>'@'</a:t>
            </a:r>
            <a:r>
              <a:rPr lang="pl-PL" dirty="0" err="1"/>
              <a:t>localhost</a:t>
            </a:r>
            <a:r>
              <a:rPr lang="pl-PL" dirty="0"/>
              <a:t>'</a:t>
            </a:r>
          </a:p>
          <a:p>
            <a:pPr marL="0" indent="0">
              <a:buNone/>
            </a:pPr>
            <a:r>
              <a:rPr lang="pl-PL" b="1" dirty="0"/>
              <a:t> C. </a:t>
            </a:r>
            <a:r>
              <a:rPr lang="pl-PL" dirty="0"/>
              <a:t>REVOKE CREATE UPDATE DROP ON tabela1 FROM '</a:t>
            </a:r>
            <a:r>
              <a:rPr lang="pl-PL" dirty="0" err="1"/>
              <a:t>anna</a:t>
            </a:r>
            <a:r>
              <a:rPr lang="pl-PL" dirty="0"/>
              <a:t>'@'</a:t>
            </a:r>
            <a:r>
              <a:rPr lang="pl-PL" dirty="0" err="1"/>
              <a:t>localhost</a:t>
            </a:r>
            <a:r>
              <a:rPr lang="pl-PL" dirty="0"/>
              <a:t>'</a:t>
            </a:r>
          </a:p>
          <a:p>
            <a:pPr marL="0" indent="0">
              <a:buNone/>
            </a:pPr>
            <a:r>
              <a:rPr lang="pl-PL" b="1" dirty="0"/>
              <a:t> D. </a:t>
            </a:r>
            <a:r>
              <a:rPr lang="pl-PL" dirty="0"/>
              <a:t>REVOKE CREATE INSERT DELETE ON tabela1 FROM '</a:t>
            </a:r>
            <a:r>
              <a:rPr lang="pl-PL" dirty="0" err="1"/>
              <a:t>anna</a:t>
            </a:r>
            <a:r>
              <a:rPr lang="pl-PL" dirty="0"/>
              <a:t>'@'</a:t>
            </a:r>
            <a:r>
              <a:rPr lang="pl-PL" dirty="0" err="1"/>
              <a:t>localhost</a:t>
            </a:r>
            <a:r>
              <a:rPr lang="pl-PL" dirty="0"/>
              <a:t>'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99271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926</Words>
  <Application>Microsoft Office PowerPoint</Application>
  <PresentationFormat>Panoramiczny</PresentationFormat>
  <Paragraphs>251</Paragraphs>
  <Slides>51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51</vt:i4>
      </vt:variant>
    </vt:vector>
  </HeadingPairs>
  <TitlesOfParts>
    <vt:vector size="55" baseType="lpstr">
      <vt:lpstr>Arial</vt:lpstr>
      <vt:lpstr>Calibri</vt:lpstr>
      <vt:lpstr>Calibri Light</vt:lpstr>
      <vt:lpstr>Motyw pakietu Office</vt:lpstr>
      <vt:lpstr>E.14 test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E.14 test</dc:title>
  <dc:creator>Damian Radzik</dc:creator>
  <cp:lastModifiedBy>Damian Radzik</cp:lastModifiedBy>
  <cp:revision>4</cp:revision>
  <dcterms:created xsi:type="dcterms:W3CDTF">2018-03-28T08:06:51Z</dcterms:created>
  <dcterms:modified xsi:type="dcterms:W3CDTF">2018-03-28T08:52:31Z</dcterms:modified>
</cp:coreProperties>
</file>