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D8B6330-293C-49FD-8274-51BD9FD18A44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D32B-35FF-4CA3-8FC0-AF0995BAA95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422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6330-293C-49FD-8274-51BD9FD18A44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D32B-35FF-4CA3-8FC0-AF0995BAA95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9132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6330-293C-49FD-8274-51BD9FD18A44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D32B-35FF-4CA3-8FC0-AF0995BAA95A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985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6330-293C-49FD-8274-51BD9FD18A44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D32B-35FF-4CA3-8FC0-AF0995BAA95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485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6330-293C-49FD-8274-51BD9FD18A44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D32B-35FF-4CA3-8FC0-AF0995BAA95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90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6330-293C-49FD-8274-51BD9FD18A44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D32B-35FF-4CA3-8FC0-AF0995BAA95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656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6330-293C-49FD-8274-51BD9FD18A44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D32B-35FF-4CA3-8FC0-AF0995BAA95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8367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6330-293C-49FD-8274-51BD9FD18A44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D32B-35FF-4CA3-8FC0-AF0995BAA95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729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6330-293C-49FD-8274-51BD9FD18A44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D32B-35FF-4CA3-8FC0-AF0995BAA95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549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6330-293C-49FD-8274-51BD9FD18A44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D32B-35FF-4CA3-8FC0-AF0995BAA95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8841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6330-293C-49FD-8274-51BD9FD18A44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D32B-35FF-4CA3-8FC0-AF0995BAA95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085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D8B6330-293C-49FD-8274-51BD9FD18A44}" type="datetimeFigureOut">
              <a:rPr lang="pl-PL" smtClean="0"/>
              <a:t>29.09.2022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F7AD32B-35FF-4CA3-8FC0-AF0995BAA95A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7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54DB25-9955-E4D4-0AA1-9CA3CBBFFE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Blokady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8115A3E-BB30-C598-03D7-A1967A4B80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1437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A8A474-64B3-67AE-728A-48960F4A3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ROZWIĄZANIE PROBLEMÓW WSPÓŁBIEŻNOŚCI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BFDA77-690F-04CE-7D46-221A4AD39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Problem niespójnej analizy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52EAE5DD-64BD-46AB-10AF-7B892954D1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7088" y="2736089"/>
            <a:ext cx="6237823" cy="357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117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83CEB4-DB0F-1319-37C7-B9D3C5B9F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ZAKLESZCZENIE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7521D9-6BE5-F131-3370-F3C7AED23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Zakleszczeniem nazywamy stan w którym dwie lub więcej transakcji znajduje się w stanie wzajemnego oczekiwania na zwolnienie blokady w celu wykonywania dalszych operacji, </a:t>
            </a:r>
          </a:p>
          <a:p>
            <a:pPr marL="0" indent="0">
              <a:buNone/>
            </a:pPr>
            <a:r>
              <a:rPr lang="pl-PL" dirty="0"/>
              <a:t>System powinien wykrywać i likwidować blokady, co może być realizowane za pomocą grafu oczekiwań (</a:t>
            </a:r>
            <a:r>
              <a:rPr lang="pl-PL" dirty="0" err="1"/>
              <a:t>wait</a:t>
            </a:r>
            <a:r>
              <a:rPr lang="pl-PL" dirty="0"/>
              <a:t>-for-</a:t>
            </a:r>
            <a:r>
              <a:rPr lang="pl-PL" dirty="0" err="1"/>
              <a:t>graph</a:t>
            </a:r>
            <a:r>
              <a:rPr lang="pl-PL" dirty="0"/>
              <a:t>), </a:t>
            </a:r>
          </a:p>
          <a:p>
            <a:pPr marL="0" indent="0">
              <a:buNone/>
            </a:pPr>
            <a:r>
              <a:rPr lang="pl-PL" dirty="0"/>
              <a:t>Usuwanie zakleszczenia polega na wybraniu jednej z dwóch transakcji zablokowanych i ustawieniu jej w roli ofiary (cofnięcie jej), tak aby druga mogła się wykonywać.</a:t>
            </a:r>
          </a:p>
        </p:txBody>
      </p:sp>
    </p:spTree>
    <p:extLst>
      <p:ext uri="{BB962C8B-B14F-4D97-AF65-F5344CB8AC3E}">
        <p14:creationId xmlns:p14="http://schemas.microsoft.com/office/powerpoint/2010/main" val="2652344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621B8C-5390-21F8-02F1-36AFDE36C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ZAGŁODZENIE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75C84A-C652-C237-8AA4-BE679217D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 zagłodzeniu mówimy gdy transakcja nie może być kontynuowana przez określony czas, a inne transakcje są normalnie wykonywane, </a:t>
            </a:r>
          </a:p>
          <a:p>
            <a:pPr marL="0" indent="0">
              <a:buNone/>
            </a:pPr>
            <a:r>
              <a:rPr lang="pl-PL" dirty="0"/>
              <a:t>Taka sytuacja wystąpi gdy nie ma mechanizmu obsługiwania transakcji i jedne mają pierwszeństwo w stosunku do drugich, </a:t>
            </a:r>
          </a:p>
          <a:p>
            <a:pPr marL="0" indent="0">
              <a:buNone/>
            </a:pPr>
            <a:r>
              <a:rPr lang="pl-PL" dirty="0"/>
              <a:t>Rozwiązaniem problemu jest kolejkowanie: obsługa transakcji na zasadzie pierwsza zgłoszona – pierwsza obsłużona, </a:t>
            </a:r>
          </a:p>
          <a:p>
            <a:pPr marL="0" indent="0">
              <a:buNone/>
            </a:pPr>
            <a:r>
              <a:rPr lang="pl-PL" dirty="0"/>
              <a:t>Należy także nadawać transakcjom priorytety, zwiększające się w miarę upływu czasu lub w przypadku częstego wybierania transakcji za ofiarę, im wyższy priorytet tym szybciej będzie wykonana.</a:t>
            </a:r>
          </a:p>
        </p:txBody>
      </p:sp>
    </p:spTree>
    <p:extLst>
      <p:ext uri="{BB962C8B-B14F-4D97-AF65-F5344CB8AC3E}">
        <p14:creationId xmlns:p14="http://schemas.microsoft.com/office/powerpoint/2010/main" val="3542888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4B63CA-2935-828C-15E9-FFE0E7EE1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SZEREGOWALNOŚĆ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171305-330D-F78E-29CD-BF97D65A0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Jest to kryterium poprawności kontroli współbieżności, </a:t>
            </a:r>
          </a:p>
          <a:p>
            <a:pPr marL="0" indent="0">
              <a:buNone/>
            </a:pPr>
            <a:r>
              <a:rPr lang="pl-PL" dirty="0"/>
              <a:t>Jednoczesne, przeplatane wykonanie zbioru transakcji jest poprawne tylko wtedy, gdy jest </a:t>
            </a:r>
            <a:r>
              <a:rPr lang="pl-PL" dirty="0" err="1"/>
              <a:t>szeregowalne</a:t>
            </a:r>
            <a:r>
              <a:rPr lang="pl-PL" dirty="0"/>
              <a:t> – to znaczy daje takie same wyniki jak wykonanie seryjne transakcji, jedna po drugiej, </a:t>
            </a:r>
          </a:p>
          <a:p>
            <a:pPr marL="0" indent="0">
              <a:buNone/>
            </a:pPr>
            <a:r>
              <a:rPr lang="pl-PL" dirty="0"/>
              <a:t>Dowolne wykonanie transakcji nazywamy porządkiem, seryjny – wykonywanie transakcji na raz, bez przeplatania, przeplatany – nie jest porządkiem seryjnym, dwa porządki są równoważne jeśli dadzą ten sam wynik,</a:t>
            </a:r>
          </a:p>
        </p:txBody>
      </p:sp>
    </p:spTree>
    <p:extLst>
      <p:ext uri="{BB962C8B-B14F-4D97-AF65-F5344CB8AC3E}">
        <p14:creationId xmlns:p14="http://schemas.microsoft.com/office/powerpoint/2010/main" val="2516518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A68C05-068D-D6BF-4412-69F87A5F8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HARMONOGRAMY (HISTORIE) TRANSAKCJI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66B08E-A4D3-CD0C-E7E6-3AF658A73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Przy współbieżnym wykonywaniu transakcji kolejność ich operacji jest określana mianem harmonogramu lub historii. </a:t>
            </a:r>
          </a:p>
          <a:p>
            <a:pPr marL="0" indent="0">
              <a:buNone/>
            </a:pPr>
            <a:r>
              <a:rPr lang="pl-PL" dirty="0"/>
              <a:t>Harmonogram S zbioru n transakcji T1,T2,…,</a:t>
            </a:r>
            <a:r>
              <a:rPr lang="pl-PL" dirty="0" err="1"/>
              <a:t>Tn</a:t>
            </a:r>
            <a:r>
              <a:rPr lang="pl-PL" dirty="0"/>
              <a:t> jest uporządkowaniem operacji transakcji podlegającym ograniczeniu, określającemu że dla każdej transakcji Ti należącej do harmonogramu S, operacje tej transakcji muszą występować w tej samej kolejności w jakiej występują w Ti.</a:t>
            </a:r>
          </a:p>
        </p:txBody>
      </p:sp>
    </p:spTree>
    <p:extLst>
      <p:ext uri="{BB962C8B-B14F-4D97-AF65-F5344CB8AC3E}">
        <p14:creationId xmlns:p14="http://schemas.microsoft.com/office/powerpoint/2010/main" val="1253958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F8E525-FC7D-5655-D784-89B7F01B6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DWUFAZOWE BLOKOWANIE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8942AD-B866-FFA2-38AD-A5F6C8B37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Twierdzenie dwufazowego blokowania:</a:t>
            </a:r>
          </a:p>
          <a:p>
            <a:pPr marL="0" indent="0">
              <a:buNone/>
            </a:pPr>
            <a:r>
              <a:rPr lang="pl-PL" dirty="0"/>
              <a:t>Jeżeli wszystkie transakcje spełniają „protokół dwufazowego blokowania” to wszystkie przeplatane porządki są </a:t>
            </a:r>
            <a:r>
              <a:rPr lang="pl-PL" dirty="0" err="1"/>
              <a:t>szeregowalne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b="1" dirty="0"/>
              <a:t>Protokół dwufazowego blokowania </a:t>
            </a:r>
          </a:p>
          <a:p>
            <a:r>
              <a:rPr lang="pl-PL" dirty="0"/>
              <a:t>Zanim transakcja rozpocznie swoje działanie na obiekcie musi założyć na ten obiekt blokadę, </a:t>
            </a:r>
          </a:p>
          <a:p>
            <a:r>
              <a:rPr lang="pl-PL" dirty="0"/>
              <a:t>Po zwolnieniu blokady transakcja nie może już zakładać nowych blokad.</a:t>
            </a:r>
          </a:p>
        </p:txBody>
      </p:sp>
    </p:spTree>
    <p:extLst>
      <p:ext uri="{BB962C8B-B14F-4D97-AF65-F5344CB8AC3E}">
        <p14:creationId xmlns:p14="http://schemas.microsoft.com/office/powerpoint/2010/main" val="611709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32A57B-5E3C-7EED-F85F-F16487EF9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ZATRZASKI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AD2DC3-33CC-50E6-078B-B2A5C9CB8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Zatrzaskami nazywamy blokady nakładane na krótki okres czasu, </a:t>
            </a:r>
          </a:p>
          <a:p>
            <a:pPr marL="0" indent="0">
              <a:buNone/>
            </a:pPr>
            <a:r>
              <a:rPr lang="pl-PL" dirty="0"/>
              <a:t>Nie są one zgodnie z protokołem blokowania dwufazowego,</a:t>
            </a:r>
          </a:p>
        </p:txBody>
      </p:sp>
    </p:spTree>
    <p:extLst>
      <p:ext uri="{BB962C8B-B14F-4D97-AF65-F5344CB8AC3E}">
        <p14:creationId xmlns:p14="http://schemas.microsoft.com/office/powerpoint/2010/main" val="21949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6E9C4B-133A-4F8F-3C31-18D792C54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ZIARNISTOŚĆ BLOKAD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93069D-6D65-7E29-87D3-7674E3937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Blokady można stosować do mniejszych lub większych jednostek danych: całej bazy, plików, tabel, kolumn, rekordów czy konkretnej wartości atrybutu w krotce, </a:t>
            </a:r>
          </a:p>
          <a:p>
            <a:pPr marL="0" indent="0">
              <a:buNone/>
            </a:pPr>
            <a:r>
              <a:rPr lang="pl-PL" dirty="0"/>
              <a:t>Zasady: im drobniejsza ziarnistość tym większa współbieżność, im grubsza tym mniej blokad trzeba zakładać i sprawdzać, </a:t>
            </a:r>
          </a:p>
          <a:p>
            <a:pPr marL="0" indent="0">
              <a:buNone/>
            </a:pPr>
            <a:r>
              <a:rPr lang="pl-PL" dirty="0"/>
              <a:t>Protokół blokowania zapobiegającego – żądana transakcja nie może założyć blokady na krotce zanim nie będzie posiadać blokady na tabeli,</a:t>
            </a:r>
          </a:p>
        </p:txBody>
      </p:sp>
    </p:spTree>
    <p:extLst>
      <p:ext uri="{BB962C8B-B14F-4D97-AF65-F5344CB8AC3E}">
        <p14:creationId xmlns:p14="http://schemas.microsoft.com/office/powerpoint/2010/main" val="15621909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7CA7DE-FA73-38AD-CBE2-CF1E4A728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BLOKADY ZAPOBIEGAJĄCE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A95CCD-2C4B-2430-90ED-8BC193D61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Wspólna blokada zapobiegająca (IS) </a:t>
            </a:r>
          </a:p>
          <a:p>
            <a:pPr marL="0" indent="0">
              <a:buNone/>
            </a:pPr>
            <a:r>
              <a:rPr lang="pl-PL" dirty="0"/>
              <a:t>transakcja zakłada blokadę S na krotkach relacji </a:t>
            </a:r>
          </a:p>
          <a:p>
            <a:pPr marL="0" indent="0">
              <a:buNone/>
            </a:pPr>
            <a:r>
              <a:rPr lang="pl-PL" b="1" dirty="0"/>
              <a:t>Wyłączna blokada zapobiegająca (IX)</a:t>
            </a:r>
          </a:p>
          <a:p>
            <a:pPr marL="0" indent="0">
              <a:buNone/>
            </a:pPr>
            <a:r>
              <a:rPr lang="pl-PL" dirty="0"/>
              <a:t>to samo co IS, włącznie z nałożeniem blokady X na krotkach </a:t>
            </a:r>
          </a:p>
          <a:p>
            <a:pPr marL="0" indent="0">
              <a:buNone/>
            </a:pPr>
            <a:r>
              <a:rPr lang="pl-PL" b="1" dirty="0"/>
              <a:t>Wspólna wyłączna blokada zapobiegająca (SIX) </a:t>
            </a:r>
          </a:p>
          <a:p>
            <a:pPr marL="0" indent="0">
              <a:buNone/>
            </a:pPr>
            <a:r>
              <a:rPr lang="pl-PL" dirty="0"/>
              <a:t>łączy cechy S i IX, transakcja może tolerować równoczesne czytanie w relacji, ale nie równoczesne modyfikowanie</a:t>
            </a:r>
          </a:p>
        </p:txBody>
      </p:sp>
    </p:spTree>
    <p:extLst>
      <p:ext uri="{BB962C8B-B14F-4D97-AF65-F5344CB8AC3E}">
        <p14:creationId xmlns:p14="http://schemas.microsoft.com/office/powerpoint/2010/main" val="430813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945A57-E3E6-7812-07F6-62A2305A9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Macierz kompatybilności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C60A7E5E-9692-08CE-B6C5-56508A0E1C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890" y="2080590"/>
            <a:ext cx="9432840" cy="3638009"/>
          </a:xfrm>
        </p:spPr>
      </p:pic>
    </p:spTree>
    <p:extLst>
      <p:ext uri="{BB962C8B-B14F-4D97-AF65-F5344CB8AC3E}">
        <p14:creationId xmlns:p14="http://schemas.microsoft.com/office/powerpoint/2010/main" val="2688983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B2DBF5-AC7E-DDF5-F64A-EFC88E01E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BLOKADY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E8C6A2-873C-FBA6-F99B-9873A137B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Blokowanie jest techniką kontroli współbieżności, </a:t>
            </a:r>
          </a:p>
          <a:p>
            <a:r>
              <a:rPr lang="pl-PL" dirty="0"/>
              <a:t>Polega na nakładaniu blokad na obiekty, które mają nie ulec zmianie w czasie gdy dana transakcja się nimi nie zajmuje, </a:t>
            </a:r>
          </a:p>
          <a:p>
            <a:r>
              <a:rPr lang="pl-PL" dirty="0"/>
              <a:t>Efektem nałożenia blokady jest brak możliwości dostępu (a szczególnie modyfikacji) do tego obiektu przez inne transakcje, </a:t>
            </a:r>
          </a:p>
          <a:p>
            <a:r>
              <a:rPr lang="pl-PL" dirty="0"/>
              <a:t>Nakładanie blokady odbywa się niejawnie: instrukcja „wyszukaj” jest prośbą o nałożenie blokady S, instrukcja „modyfikuj” jest prośbą o nałożenie blokady X</a:t>
            </a:r>
          </a:p>
        </p:txBody>
      </p:sp>
    </p:spTree>
    <p:extLst>
      <p:ext uri="{BB962C8B-B14F-4D97-AF65-F5344CB8AC3E}">
        <p14:creationId xmlns:p14="http://schemas.microsoft.com/office/powerpoint/2010/main" val="28314249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7D56B9-BA65-4172-A852-81551B164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Eskalacja blokad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E79696-4515-9188-6CB5-552E1135B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Mechanizm stanowiący próbę wyważenia sprzecznych wymagań dużej współbieżności i niskiego kosztu zarządzania blokadami, </a:t>
            </a:r>
          </a:p>
          <a:p>
            <a:pPr marL="0" indent="0">
              <a:buNone/>
            </a:pPr>
            <a:r>
              <a:rPr lang="pl-PL" dirty="0"/>
              <a:t>Jeśli osiągnięty zostanie założony poziom ziarnistości to zastępuje się zbiór drobnoziarnistych blokad jedną gruboziarnistą, </a:t>
            </a:r>
          </a:p>
          <a:p>
            <a:pPr marL="0" indent="0">
              <a:buNone/>
            </a:pPr>
            <a:r>
              <a:rPr lang="pl-PL" dirty="0"/>
              <a:t>Mechanizm oferowany przez wiele systemów.</a:t>
            </a:r>
          </a:p>
        </p:txBody>
      </p:sp>
    </p:spTree>
    <p:extLst>
      <p:ext uri="{BB962C8B-B14F-4D97-AF65-F5344CB8AC3E}">
        <p14:creationId xmlns:p14="http://schemas.microsoft.com/office/powerpoint/2010/main" val="4090391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F49072-9A41-0AC8-FD3E-048DA716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WSPÓŁBIEŻNOŚĆ W SQL – POZIOMY IZOLACJI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6121A9-0ABE-5748-5C46-3ED1CB90F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Rodzaje możliwych naruszeń: </a:t>
            </a:r>
          </a:p>
          <a:p>
            <a:pPr marL="0" indent="0">
              <a:buNone/>
            </a:pPr>
            <a:r>
              <a:rPr lang="pl-PL" b="1" dirty="0"/>
              <a:t>Odczyt zmodyfikowany (czytanie na brudno): </a:t>
            </a:r>
            <a:r>
              <a:rPr lang="pl-PL" dirty="0"/>
              <a:t>gdy jedna z transakcji może odczytać wartość z drugiej jeszcze niezatwierdzonej, gdy ta druga zostanie usunięta pierwsza będzie miała wartość nieistniejącą, </a:t>
            </a:r>
          </a:p>
          <a:p>
            <a:pPr marL="0" indent="0">
              <a:buNone/>
            </a:pPr>
            <a:r>
              <a:rPr lang="pl-PL" b="1" dirty="0"/>
              <a:t>Odczyt niepowtarzalny: </a:t>
            </a:r>
            <a:r>
              <a:rPr lang="pl-PL" dirty="0"/>
              <a:t>transakcja odczytuje wartość z tabeli, gdy inna transakcja ją zmodyfikuje, ponowny odczyt przez pierwszą będzie inny, </a:t>
            </a:r>
          </a:p>
          <a:p>
            <a:pPr marL="0" indent="0">
              <a:buNone/>
            </a:pPr>
            <a:r>
              <a:rPr lang="pl-PL" b="1" dirty="0"/>
              <a:t>Fantomy:</a:t>
            </a:r>
            <a:r>
              <a:rPr lang="pl-PL" dirty="0"/>
              <a:t> jedna transakcja pobiera rekord, druga wstawia nowy spełniający te same warunki, gdy pierwsza zostanie powtórzona pobierze fantom – rekord który wcześniej nie istniał.</a:t>
            </a:r>
          </a:p>
        </p:txBody>
      </p:sp>
    </p:spTree>
    <p:extLst>
      <p:ext uri="{BB962C8B-B14F-4D97-AF65-F5344CB8AC3E}">
        <p14:creationId xmlns:p14="http://schemas.microsoft.com/office/powerpoint/2010/main" val="22649894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5DC3CD-C7D2-C365-E4A4-D79CE096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Naruszenia w oparciu o poziomy izolacji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5216E90-348E-CD96-6668-2FE355C77F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3089" y="2557670"/>
            <a:ext cx="7565822" cy="2561655"/>
          </a:xfrm>
        </p:spPr>
      </p:pic>
    </p:spTree>
    <p:extLst>
      <p:ext uri="{BB962C8B-B14F-4D97-AF65-F5344CB8AC3E}">
        <p14:creationId xmlns:p14="http://schemas.microsoft.com/office/powerpoint/2010/main" val="39630994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6ED779-E991-7500-2A82-7D91098DF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SET TRANSACTION - 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AC62ED-0C29-C991-53A9-272C31A70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SET TRANSACTION ISOLATION LEVEL SERIALIZABLE READ ONLY DIAGNOSTIC SIZE 5;</a:t>
            </a:r>
          </a:p>
          <a:p>
            <a:pPr marL="0" indent="0">
              <a:buNone/>
            </a:pPr>
            <a:r>
              <a:rPr lang="pl-PL" dirty="0"/>
              <a:t>następna transakcja będzie przeznaczona tylko do odczytu, będzie w pełni odizolowana od innych transakcji, a w obszarze diagnostycznym mogą znaleźć się 4 informacje</a:t>
            </a:r>
          </a:p>
        </p:txBody>
      </p:sp>
    </p:spTree>
    <p:extLst>
      <p:ext uri="{BB962C8B-B14F-4D97-AF65-F5344CB8AC3E}">
        <p14:creationId xmlns:p14="http://schemas.microsoft.com/office/powerpoint/2010/main" val="21403411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9F8BAB-E397-AF42-1063-B14E4687D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Blokowanie - instrukcje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89B7B3-3435-36D9-5F07-6684997C8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Blokowanie w transakcjach odbywa się automatycznie, niektóre SZBD pozwalają na wykonanie blokad przez użytkownika, </a:t>
            </a:r>
          </a:p>
          <a:p>
            <a:pPr marL="0" indent="0">
              <a:buNone/>
            </a:pPr>
            <a:r>
              <a:rPr lang="pl-PL" dirty="0"/>
              <a:t>Używa się w tym celu poleceń LOCK TABLE i UNLOCK TABLE, </a:t>
            </a:r>
          </a:p>
          <a:p>
            <a:pPr marL="0" indent="0">
              <a:buNone/>
            </a:pPr>
            <a:r>
              <a:rPr lang="pl-PL" dirty="0"/>
              <a:t>Składnia MySQL: </a:t>
            </a:r>
          </a:p>
          <a:p>
            <a:pPr marL="0" indent="0">
              <a:buNone/>
            </a:pPr>
            <a:r>
              <a:rPr lang="pl-PL" dirty="0"/>
              <a:t>LOCK TABLES tablica [AS alias] {READ [LOCAL] | [LOW_PRIORITY] WRITE} [, tablica [AS alias] {READ [LOCAL] | [LOW_PRIORITY] WRITE}] ... UNLOCK TABLES</a:t>
            </a:r>
          </a:p>
        </p:txBody>
      </p:sp>
    </p:spTree>
    <p:extLst>
      <p:ext uri="{BB962C8B-B14F-4D97-AF65-F5344CB8AC3E}">
        <p14:creationId xmlns:p14="http://schemas.microsoft.com/office/powerpoint/2010/main" val="2733742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B805EF-588C-DA66-D447-A2267CCBC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BLOKOWANIE – INSTRUKCJE - PRZYKŁADY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D65F73-035B-D74C-B39B-0FE7A42BC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LOCK TABLES t1 READ; 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LOCK TABLE t WRITE, t AS t1 READ;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6978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8B0712-B5A4-AC87-A354-70F437814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blokad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A77158-B49B-0754-EC45-1974088C2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Blokada binarna: </a:t>
            </a:r>
          </a:p>
          <a:p>
            <a:pPr marL="0" indent="0">
              <a:buNone/>
            </a:pPr>
            <a:r>
              <a:rPr lang="pl-PL" dirty="0"/>
              <a:t>Jest to blokada posiadająca dwa stany: odblokowany (0) i zablokowany (1), </a:t>
            </a:r>
          </a:p>
          <a:p>
            <a:pPr marL="0" indent="0">
              <a:buNone/>
            </a:pPr>
            <a:r>
              <a:rPr lang="pl-PL" dirty="0"/>
              <a:t>Każdy element ma odrębna blokadę, jeśli jest ustawiona na wartość 1 to na tym elemencie nie mogą być wykonywane operacje bazodanowe, </a:t>
            </a:r>
          </a:p>
          <a:p>
            <a:pPr marL="0" indent="0">
              <a:buNone/>
            </a:pPr>
            <a:r>
              <a:rPr lang="pl-PL" dirty="0"/>
              <a:t>Najczęściej implementuje się w postaci rekordu z 3 polami (</a:t>
            </a:r>
            <a:r>
              <a:rPr lang="pl-PL" dirty="0" err="1"/>
              <a:t>nazwa_elementu</a:t>
            </a:r>
            <a:r>
              <a:rPr lang="pl-PL" dirty="0"/>
              <a:t>, blokada, </a:t>
            </a:r>
            <a:r>
              <a:rPr lang="pl-PL" dirty="0" err="1"/>
              <a:t>transakcja_blokująca</a:t>
            </a:r>
            <a:r>
              <a:rPr lang="pl-PL" dirty="0"/>
              <a:t>) trzymanego w tzw. tabeli blokad, </a:t>
            </a:r>
          </a:p>
          <a:p>
            <a:pPr marL="0" indent="0">
              <a:buNone/>
            </a:pPr>
            <a:r>
              <a:rPr lang="pl-PL" dirty="0"/>
              <a:t>Ten rodzaj blokady jest prosty, ale i ograniczony zatem w praktyce w zasadzie nie stosowany</a:t>
            </a:r>
          </a:p>
        </p:txBody>
      </p:sp>
    </p:spTree>
    <p:extLst>
      <p:ext uri="{BB962C8B-B14F-4D97-AF65-F5344CB8AC3E}">
        <p14:creationId xmlns:p14="http://schemas.microsoft.com/office/powerpoint/2010/main" val="1640265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87C805-DA03-B401-F7B1-BC7CA25F7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blokad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89E564-7038-1B25-4EAB-E76BDD992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Rodzaje blokad: </a:t>
            </a:r>
            <a:r>
              <a:rPr lang="pl-PL" b="1" dirty="0"/>
              <a:t>blokady wyłączne </a:t>
            </a:r>
            <a:r>
              <a:rPr lang="pl-PL" dirty="0"/>
              <a:t>(ang. </a:t>
            </a:r>
            <a:r>
              <a:rPr lang="pl-PL" dirty="0" err="1"/>
              <a:t>exclusive</a:t>
            </a:r>
            <a:r>
              <a:rPr lang="pl-PL" dirty="0"/>
              <a:t> lock, X) oraz </a:t>
            </a:r>
            <a:r>
              <a:rPr lang="pl-PL" b="1" dirty="0"/>
              <a:t>blokady wspólne</a:t>
            </a:r>
            <a:r>
              <a:rPr lang="pl-PL" dirty="0"/>
              <a:t> (ang. </a:t>
            </a:r>
            <a:r>
              <a:rPr lang="pl-PL" dirty="0" err="1"/>
              <a:t>shared</a:t>
            </a:r>
            <a:r>
              <a:rPr lang="pl-PL" dirty="0"/>
              <a:t> lock, S), </a:t>
            </a:r>
          </a:p>
          <a:p>
            <a:pPr marL="0" indent="0">
              <a:buNone/>
            </a:pPr>
            <a:r>
              <a:rPr lang="pl-PL" b="1" dirty="0"/>
              <a:t>Jeśli transakcja nr 1 nakłada na krotkę k blokadę wyłączną to</a:t>
            </a:r>
            <a:r>
              <a:rPr lang="pl-PL" dirty="0"/>
              <a:t> transakcja nr 2 nie może na tę krotkę nałożyć jakiejkolwiek innej blokady, </a:t>
            </a:r>
          </a:p>
          <a:p>
            <a:pPr marL="0" indent="0">
              <a:buNone/>
            </a:pPr>
            <a:r>
              <a:rPr lang="pl-PL" b="1" dirty="0"/>
              <a:t>Jeśli transakcja nr 1 nakłada na krotkę k blokadę wspólną to:  </a:t>
            </a:r>
          </a:p>
          <a:p>
            <a:pPr marL="0" indent="0">
              <a:buNone/>
            </a:pPr>
            <a:r>
              <a:rPr lang="pl-PL" dirty="0"/>
              <a:t>transakcja nr 2 nie może nałożyć innej blokady X na tę krotkę,</a:t>
            </a:r>
          </a:p>
          <a:p>
            <a:pPr marL="0" indent="0">
              <a:buNone/>
            </a:pPr>
            <a:r>
              <a:rPr lang="pl-PL" dirty="0"/>
              <a:t>transakcja nr 2 może nałożyć blokadę S na tę krotkę</a:t>
            </a:r>
          </a:p>
        </p:txBody>
      </p:sp>
    </p:spTree>
    <p:extLst>
      <p:ext uri="{BB962C8B-B14F-4D97-AF65-F5344CB8AC3E}">
        <p14:creationId xmlns:p14="http://schemas.microsoft.com/office/powerpoint/2010/main" val="1745243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B9A5C7-5B97-CF3C-BB12-6F80D5173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KONWERSJA BLOKAD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355561-8E15-D746-FCF3-771AE9ED9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Istnieje możliwość konwersji blokady już nałożonej z jednego stanu do drugiego, </a:t>
            </a:r>
          </a:p>
          <a:p>
            <a:pPr marL="0" indent="0">
              <a:buNone/>
            </a:pPr>
            <a:r>
              <a:rPr lang="pl-PL" dirty="0"/>
              <a:t>Mówimy o rozszerzeniu blokady jeśli konwertujemy ją z S do X, </a:t>
            </a:r>
          </a:p>
          <a:p>
            <a:pPr marL="0" indent="0">
              <a:buNone/>
            </a:pPr>
            <a:r>
              <a:rPr lang="pl-PL" dirty="0"/>
              <a:t>Mówimy o zawężeniu blokady jeśli konwertujemy ją z X do S,</a:t>
            </a:r>
          </a:p>
        </p:txBody>
      </p:sp>
    </p:spTree>
    <p:extLst>
      <p:ext uri="{BB962C8B-B14F-4D97-AF65-F5344CB8AC3E}">
        <p14:creationId xmlns:p14="http://schemas.microsoft.com/office/powerpoint/2010/main" val="17308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DCFF40-F495-B4AB-84E2-80CC6766D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PROTOKÓŁ DOSTĘPU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66DCFA-2E96-BF0B-7287-FE32D5D5A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Mechanizm zapobiegający wymienionym problemom, używający wymienionych blokad, </a:t>
            </a:r>
          </a:p>
          <a:p>
            <a:pPr marL="0" indent="0">
              <a:buNone/>
            </a:pPr>
            <a:r>
              <a:rPr lang="pl-PL" dirty="0"/>
              <a:t>Bazuje na zasadach: </a:t>
            </a:r>
          </a:p>
          <a:p>
            <a:r>
              <a:rPr lang="pl-PL" dirty="0"/>
              <a:t>Transakcja która chce posiadać dostęp do </a:t>
            </a:r>
            <a:r>
              <a:rPr lang="pl-PL" dirty="0" err="1"/>
              <a:t>krotki</a:t>
            </a:r>
            <a:r>
              <a:rPr lang="pl-PL" dirty="0"/>
              <a:t> musi najpierw uzyskać blokadę S na tej krotce, </a:t>
            </a:r>
          </a:p>
          <a:p>
            <a:r>
              <a:rPr lang="pl-PL" dirty="0"/>
              <a:t>Transakcja która chce zmodyfikować krotkę musi najpierw uzyskać blokadę X na tej krotce lub zwiększyć poziom blokady z S na X,</a:t>
            </a:r>
          </a:p>
        </p:txBody>
      </p:sp>
    </p:spTree>
    <p:extLst>
      <p:ext uri="{BB962C8B-B14F-4D97-AF65-F5344CB8AC3E}">
        <p14:creationId xmlns:p14="http://schemas.microsoft.com/office/powerpoint/2010/main" val="3490557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ECC1D1-7E1B-DED1-79E7-37E0E38D5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PROTOKÓŁ DOSTĘPU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0A46A9-4765-3CCC-6DE5-7A173F387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Jeśli transakcja nr 1 uzyskała odmowę nałożenia blokady, ponieważ jest w konflikcie z już założoną blokadą to transakcja ta pozostaje w stanie oczekiwania, oczekiwanie trwa aż do momentu zdjęcia blokady przez drugą transakcję, należy zapewnić aby to oczekiwanie nie trwało w nieskończoność (tzw. </a:t>
            </a:r>
            <a:r>
              <a:rPr lang="pl-PL" dirty="0" err="1"/>
              <a:t>livelock</a:t>
            </a:r>
            <a:r>
              <a:rPr lang="pl-PL" dirty="0"/>
              <a:t>), </a:t>
            </a:r>
          </a:p>
          <a:p>
            <a:pPr marL="0" indent="0">
              <a:buNone/>
            </a:pPr>
            <a:r>
              <a:rPr lang="pl-PL" dirty="0"/>
              <a:t>Blokady X i S utrzymywane są do końca działania transakcji.</a:t>
            </a:r>
          </a:p>
        </p:txBody>
      </p:sp>
    </p:spTree>
    <p:extLst>
      <p:ext uri="{BB962C8B-B14F-4D97-AF65-F5344CB8AC3E}">
        <p14:creationId xmlns:p14="http://schemas.microsoft.com/office/powerpoint/2010/main" val="633286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28DCB0-A7FD-D957-E6D1-2DEAF75B5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ROZWIĄZANIE PROBLEMÓW WSPÓŁBIEŻNOŚCI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0B1068-D738-BBB2-EACE-11EE68908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Problem utraconej modyfikacji</a:t>
            </a:r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76862E2B-A549-58A0-8F67-2B43092A72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5397" y="2971662"/>
            <a:ext cx="6761205" cy="377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012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23AA20-DEFA-6970-775C-6D92ABEC3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ROZWIĄZANIE PROBLEMÓW WSPÓŁBIEŻNOŚCI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6B39BA-86BB-36C1-C5AE-EFD46A3C4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Problem zależności od niezatwierdzonej wartości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E39CA65-AF6A-DFB5-788B-922CF61C5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0925" y="2644555"/>
            <a:ext cx="6378600" cy="3429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8076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1176</Words>
  <Application>Microsoft Office PowerPoint</Application>
  <PresentationFormat>Panoramiczny</PresentationFormat>
  <Paragraphs>94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9" baseType="lpstr">
      <vt:lpstr>Tw Cen MT</vt:lpstr>
      <vt:lpstr>Tw Cen MT Condensed</vt:lpstr>
      <vt:lpstr>Wingdings 3</vt:lpstr>
      <vt:lpstr>Integralny</vt:lpstr>
      <vt:lpstr>Blokady</vt:lpstr>
      <vt:lpstr>BLOKADY</vt:lpstr>
      <vt:lpstr>Rodzaje blokad</vt:lpstr>
      <vt:lpstr>Rodzaje blokad</vt:lpstr>
      <vt:lpstr>KONWERSJA BLOKAD</vt:lpstr>
      <vt:lpstr>PROTOKÓŁ DOSTĘPU DANYCH</vt:lpstr>
      <vt:lpstr>PROTOKÓŁ DOSTĘPU DANYCH</vt:lpstr>
      <vt:lpstr>ROZWIĄZANIE PROBLEMÓW WSPÓŁBIEŻNOŚCI</vt:lpstr>
      <vt:lpstr>ROZWIĄZANIE PROBLEMÓW WSPÓŁBIEŻNOŚCI</vt:lpstr>
      <vt:lpstr>ROZWIĄZANIE PROBLEMÓW WSPÓŁBIEŻNOŚCI</vt:lpstr>
      <vt:lpstr>ZAKLESZCZENIE</vt:lpstr>
      <vt:lpstr>ZAGŁODZENIE</vt:lpstr>
      <vt:lpstr>SZEREGOWALNOŚĆ</vt:lpstr>
      <vt:lpstr>HARMONOGRAMY (HISTORIE) TRANSAKCJI</vt:lpstr>
      <vt:lpstr>DWUFAZOWE BLOKOWANIE</vt:lpstr>
      <vt:lpstr>ZATRZASKI</vt:lpstr>
      <vt:lpstr>ZIARNISTOŚĆ BLOKAD</vt:lpstr>
      <vt:lpstr>BLOKADY ZAPOBIEGAJĄCE</vt:lpstr>
      <vt:lpstr>Macierz kompatybilności</vt:lpstr>
      <vt:lpstr>Eskalacja blokad</vt:lpstr>
      <vt:lpstr>WSPÓŁBIEŻNOŚĆ W SQL – POZIOMY IZOLACJI</vt:lpstr>
      <vt:lpstr>Naruszenia w oparciu o poziomy izolacji</vt:lpstr>
      <vt:lpstr>SET TRANSACTION - PRZYKŁAD</vt:lpstr>
      <vt:lpstr>Blokowanie - instrukcje</vt:lpstr>
      <vt:lpstr>BLOKOWANIE – INSTRUKCJE - PRZYKŁADY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Blokady</dc:title>
  <dc:creator>Damian Radzik</dc:creator>
  <cp:lastModifiedBy>Damian Radzik</cp:lastModifiedBy>
  <cp:revision>1</cp:revision>
  <dcterms:created xsi:type="dcterms:W3CDTF">2022-09-29T07:35:44Z</dcterms:created>
  <dcterms:modified xsi:type="dcterms:W3CDTF">2022-09-29T07:36:12Z</dcterms:modified>
</cp:coreProperties>
</file>