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26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A01F3D62-3E31-4BF6-97AD-0BFC9CCC4C5B}" type="datetimeFigureOut">
              <a:rPr lang="pl-PL" smtClean="0"/>
              <a:t>19.10.2022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5242C-1D09-41E8-B8B2-EA9D2F562A51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4676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F3D62-3E31-4BF6-97AD-0BFC9CCC4C5B}" type="datetimeFigureOut">
              <a:rPr lang="pl-PL" smtClean="0"/>
              <a:t>19.10.2022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5242C-1D09-41E8-B8B2-EA9D2F562A5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02783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F3D62-3E31-4BF6-97AD-0BFC9CCC4C5B}" type="datetimeFigureOut">
              <a:rPr lang="pl-PL" smtClean="0"/>
              <a:t>19.10.2022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5242C-1D09-41E8-B8B2-EA9D2F562A51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1145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F3D62-3E31-4BF6-97AD-0BFC9CCC4C5B}" type="datetimeFigureOut">
              <a:rPr lang="pl-PL" smtClean="0"/>
              <a:t>19.10.2022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5242C-1D09-41E8-B8B2-EA9D2F562A5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01658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F3D62-3E31-4BF6-97AD-0BFC9CCC4C5B}" type="datetimeFigureOut">
              <a:rPr lang="pl-PL" smtClean="0"/>
              <a:t>19.10.2022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5242C-1D09-41E8-B8B2-EA9D2F562A51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3484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F3D62-3E31-4BF6-97AD-0BFC9CCC4C5B}" type="datetimeFigureOut">
              <a:rPr lang="pl-PL" smtClean="0"/>
              <a:t>19.10.2022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5242C-1D09-41E8-B8B2-EA9D2F562A5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53180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F3D62-3E31-4BF6-97AD-0BFC9CCC4C5B}" type="datetimeFigureOut">
              <a:rPr lang="pl-PL" smtClean="0"/>
              <a:t>19.10.2022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5242C-1D09-41E8-B8B2-EA9D2F562A5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61209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F3D62-3E31-4BF6-97AD-0BFC9CCC4C5B}" type="datetimeFigureOut">
              <a:rPr lang="pl-PL" smtClean="0"/>
              <a:t>19.10.2022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5242C-1D09-41E8-B8B2-EA9D2F562A5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3252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F3D62-3E31-4BF6-97AD-0BFC9CCC4C5B}" type="datetimeFigureOut">
              <a:rPr lang="pl-PL" smtClean="0"/>
              <a:t>19.10.2022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5242C-1D09-41E8-B8B2-EA9D2F562A5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8526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F3D62-3E31-4BF6-97AD-0BFC9CCC4C5B}" type="datetimeFigureOut">
              <a:rPr lang="pl-PL" smtClean="0"/>
              <a:t>19.10.2022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5242C-1D09-41E8-B8B2-EA9D2F562A5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83805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F3D62-3E31-4BF6-97AD-0BFC9CCC4C5B}" type="datetimeFigureOut">
              <a:rPr lang="pl-PL" smtClean="0"/>
              <a:t>19.10.2022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5242C-1D09-41E8-B8B2-EA9D2F562A51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453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01F3D62-3E31-4BF6-97AD-0BFC9CCC4C5B}" type="datetimeFigureOut">
              <a:rPr lang="pl-PL" smtClean="0"/>
              <a:t>19.10.2022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135242C-1D09-41E8-B8B2-EA9D2F562A51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6344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3945B74-A594-1FD2-C2D4-65112D68C3E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Indexy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DF2CE60C-52D1-43FF-7ACA-9D8EEE756F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344769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B92E0D2-F33E-A6B1-51AD-2FC9A3414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0" i="0" dirty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Indeks przestrzenny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E71AE17-B9A7-0F52-60E4-FBB2B52810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fontAlgn="base">
              <a:buNone/>
            </a:pPr>
            <a:r>
              <a:rPr lang="pl-PL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W MySQL można tworzyć indeksy na przestrzennych typach danych. Obecnie tylko </a:t>
            </a:r>
            <a:r>
              <a:rPr lang="pl-PL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MyISAM</a:t>
            </a:r>
            <a:r>
              <a:rPr lang="pl-PL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wspiera indeksy przestrzenne typu R-</a:t>
            </a:r>
            <a:r>
              <a:rPr lang="pl-PL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tree</a:t>
            </a:r>
            <a:r>
              <a:rPr lang="pl-PL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 Pozostałe silniki baz danych używają indeksów B-</a:t>
            </a:r>
            <a:r>
              <a:rPr lang="pl-PL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tree</a:t>
            </a:r>
            <a:r>
              <a:rPr lang="pl-PL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na potrzeby indeksowania przestrzennego (za wyjątkiem ARCHIVE, który nie wspiera tego typu indeksowania).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608043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2DE3D14-3790-6A00-C327-D6EB9DDE22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0" i="0" dirty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Indeks na kilku kolumnach</a:t>
            </a:r>
            <a:br>
              <a:rPr lang="pl-PL" b="0" i="0" dirty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4AA6AD2-8468-C718-C3C5-32143EF95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 fontAlgn="base">
              <a:buNone/>
            </a:pPr>
            <a:r>
              <a:rPr lang="pl-PL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MySQL może tworzyć indeksy złożone (tj. takie, które obejmują kilka kolumn jednocześnie). Indeks taki może składać się z max. 16 kolumn. Dla niektórych typów danych można tworzyć indeks który używa tylko pierwszych N znaków z kolumny. </a:t>
            </a:r>
          </a:p>
          <a:p>
            <a:pPr marL="0" indent="0" algn="just" fontAlgn="base">
              <a:buNone/>
            </a:pPr>
            <a:r>
              <a:rPr lang="pl-PL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MySQL może używać indeksów złożonych do zapytań obejmujących wszystkie kolumny indeksu lub tylko ich część. Jeśli podczas definiowania indeksu kolumny zostaną podane w odpowiedniej kolejności pojedynczy indeks złożony może przyspieszać działanie kilku typów zapytań. </a:t>
            </a:r>
          </a:p>
          <a:p>
            <a:pPr marL="0" indent="0" algn="just" fontAlgn="base">
              <a:buNone/>
            </a:pPr>
            <a:r>
              <a:rPr lang="pl-PL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Indeks oparty na kilku kolumnach może być postrzegany jako posortowana macierz, której wiersze zawierają wartości stworzone poprzez konkatenację wartości poszczególnych kolumn.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999816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B74968A-CA2D-D330-C9AA-43552BB16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E63D397-FB90-A1AE-BAF7-A85B2938E4E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 algn="just" fontAlgn="base">
              <a:buNone/>
            </a:pPr>
            <a:r>
              <a:rPr lang="pl-PL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Załóżmy, że tabela posiada następującą specyfikację:</a:t>
            </a:r>
          </a:p>
          <a:p>
            <a:pPr marL="0" indent="0" algn="just" fontAlgn="base">
              <a:buNone/>
            </a:pPr>
            <a:r>
              <a:rPr lang="pl-PL" b="0" i="1" dirty="0">
                <a:solidFill>
                  <a:srgbClr val="222222"/>
                </a:solidFill>
                <a:effectLst/>
                <a:latin typeface="inherit"/>
              </a:rPr>
              <a:t>CREATE TABLE test ( </a:t>
            </a:r>
          </a:p>
          <a:p>
            <a:pPr marL="0" indent="0" algn="just" fontAlgn="base">
              <a:buNone/>
            </a:pPr>
            <a:r>
              <a:rPr lang="pl-PL" b="0" i="1" dirty="0">
                <a:solidFill>
                  <a:srgbClr val="222222"/>
                </a:solidFill>
                <a:effectLst/>
                <a:latin typeface="inherit"/>
              </a:rPr>
              <a:t>id INT NOT NULL, </a:t>
            </a:r>
          </a:p>
          <a:p>
            <a:pPr marL="0" indent="0" algn="just" fontAlgn="base">
              <a:buNone/>
            </a:pPr>
            <a:r>
              <a:rPr lang="pl-PL" b="0" i="1" dirty="0" err="1">
                <a:solidFill>
                  <a:srgbClr val="222222"/>
                </a:solidFill>
                <a:effectLst/>
                <a:latin typeface="inherit"/>
              </a:rPr>
              <a:t>last_name</a:t>
            </a:r>
            <a:r>
              <a:rPr lang="pl-PL" b="0" i="1" dirty="0">
                <a:solidFill>
                  <a:srgbClr val="222222"/>
                </a:solidFill>
                <a:effectLst/>
                <a:latin typeface="inherit"/>
              </a:rPr>
              <a:t> CHAR(30) NOT NULL,</a:t>
            </a:r>
          </a:p>
          <a:p>
            <a:pPr marL="0" indent="0" algn="just" fontAlgn="base">
              <a:buNone/>
            </a:pPr>
            <a:r>
              <a:rPr lang="pl-PL" b="0" i="1" dirty="0"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lang="pl-PL" b="0" i="1" dirty="0" err="1">
                <a:solidFill>
                  <a:srgbClr val="222222"/>
                </a:solidFill>
                <a:effectLst/>
                <a:latin typeface="inherit"/>
              </a:rPr>
              <a:t>first_name</a:t>
            </a:r>
            <a:r>
              <a:rPr lang="pl-PL" b="0" i="1" dirty="0">
                <a:solidFill>
                  <a:srgbClr val="222222"/>
                </a:solidFill>
                <a:effectLst/>
                <a:latin typeface="inherit"/>
              </a:rPr>
              <a:t> CHAR(30) NOT NULL,</a:t>
            </a:r>
          </a:p>
          <a:p>
            <a:pPr marL="0" indent="0" algn="just" fontAlgn="base">
              <a:buNone/>
            </a:pPr>
            <a:r>
              <a:rPr lang="pl-PL" b="0" i="1" dirty="0">
                <a:solidFill>
                  <a:srgbClr val="222222"/>
                </a:solidFill>
                <a:effectLst/>
                <a:latin typeface="inherit"/>
              </a:rPr>
              <a:t>PRIMARY KEY (id), INDEX </a:t>
            </a:r>
            <a:r>
              <a:rPr lang="pl-PL" b="0" i="1" dirty="0" err="1">
                <a:solidFill>
                  <a:srgbClr val="222222"/>
                </a:solidFill>
                <a:effectLst/>
                <a:latin typeface="inherit"/>
              </a:rPr>
              <a:t>name</a:t>
            </a:r>
            <a:r>
              <a:rPr lang="pl-PL" b="0" i="1" dirty="0">
                <a:solidFill>
                  <a:srgbClr val="222222"/>
                </a:solidFill>
                <a:effectLst/>
                <a:latin typeface="inherit"/>
              </a:rPr>
              <a:t> (</a:t>
            </a:r>
            <a:r>
              <a:rPr lang="pl-PL" b="0" i="1" dirty="0" err="1">
                <a:solidFill>
                  <a:srgbClr val="222222"/>
                </a:solidFill>
                <a:effectLst/>
                <a:latin typeface="inherit"/>
              </a:rPr>
              <a:t>last_name,first_name</a:t>
            </a:r>
            <a:r>
              <a:rPr lang="pl-PL" b="0" i="1" dirty="0">
                <a:solidFill>
                  <a:srgbClr val="222222"/>
                </a:solidFill>
                <a:effectLst/>
                <a:latin typeface="inherit"/>
              </a:rPr>
              <a:t>) );</a:t>
            </a:r>
            <a:endParaRPr lang="pl-PL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8734572-1065-2F41-7158-D253E950331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Indeks </a:t>
            </a:r>
            <a:r>
              <a:rPr lang="pl-PL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name</a:t>
            </a:r>
            <a:r>
              <a:rPr lang="pl-PL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jest indeksem na kolumnach </a:t>
            </a:r>
            <a:r>
              <a:rPr lang="pl-PL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last_name</a:t>
            </a:r>
            <a:r>
              <a:rPr lang="pl-PL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i </a:t>
            </a:r>
            <a:r>
              <a:rPr lang="pl-PL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first_name</a:t>
            </a:r>
            <a:r>
              <a:rPr lang="pl-PL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 </a:t>
            </a:r>
          </a:p>
          <a:p>
            <a:pPr marL="0" indent="0">
              <a:buNone/>
            </a:pPr>
            <a:r>
              <a:rPr lang="pl-PL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Indeks ten może być użyty do zapytań, które obejmują kombinację wartości z obu tych kolumn jak i do zapytań o kolumnę </a:t>
            </a:r>
            <a:r>
              <a:rPr lang="pl-PL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last_name</a:t>
            </a:r>
            <a:r>
              <a:rPr lang="pl-PL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z uwagi na fakt, że została ona używa do budowy „początku” indeksu. </a:t>
            </a:r>
          </a:p>
          <a:p>
            <a:pPr marL="0" indent="0">
              <a:buNone/>
            </a:pPr>
            <a:r>
              <a:rPr lang="pl-PL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(W składni kolumna ta znajduje się najbardziej na lewo).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274632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2FFC7AC-7291-C55F-5391-7933032D4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 użycia (poprawny)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64E0904-2EF2-103B-09E8-BBA02F813D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 fontAlgn="base">
              <a:buNone/>
            </a:pPr>
            <a:r>
              <a:rPr lang="pl-PL" b="0" i="1" dirty="0">
                <a:solidFill>
                  <a:srgbClr val="222222"/>
                </a:solidFill>
                <a:effectLst/>
              </a:rPr>
              <a:t>SELECT * FROM test WHERE </a:t>
            </a:r>
            <a:r>
              <a:rPr lang="pl-PL" b="0" i="1" dirty="0" err="1">
                <a:solidFill>
                  <a:srgbClr val="222222"/>
                </a:solidFill>
                <a:effectLst/>
              </a:rPr>
              <a:t>last_name</a:t>
            </a:r>
            <a:r>
              <a:rPr lang="pl-PL" b="0" i="1" dirty="0">
                <a:solidFill>
                  <a:srgbClr val="222222"/>
                </a:solidFill>
                <a:effectLst/>
              </a:rPr>
              <a:t>=’</a:t>
            </a:r>
            <a:r>
              <a:rPr lang="pl-PL" b="0" i="1" dirty="0" err="1">
                <a:solidFill>
                  <a:srgbClr val="222222"/>
                </a:solidFill>
                <a:effectLst/>
              </a:rPr>
              <a:t>Widenius</a:t>
            </a:r>
            <a:r>
              <a:rPr lang="pl-PL" b="0" i="1" dirty="0">
                <a:solidFill>
                  <a:srgbClr val="222222"/>
                </a:solidFill>
                <a:effectLst/>
              </a:rPr>
              <a:t>’;</a:t>
            </a:r>
            <a:endParaRPr lang="pl-PL" b="0" i="0" dirty="0">
              <a:solidFill>
                <a:srgbClr val="222222"/>
              </a:solidFill>
              <a:effectLst/>
            </a:endParaRPr>
          </a:p>
          <a:p>
            <a:pPr marL="0" indent="0" algn="just" fontAlgn="base">
              <a:buNone/>
            </a:pPr>
            <a:r>
              <a:rPr lang="pl-PL" b="0" i="0" dirty="0">
                <a:solidFill>
                  <a:srgbClr val="222222"/>
                </a:solidFill>
                <a:effectLst/>
              </a:rPr>
              <a:t>SELECT * FROM test WHERE </a:t>
            </a:r>
            <a:r>
              <a:rPr lang="pl-PL" b="0" i="0" dirty="0" err="1">
                <a:solidFill>
                  <a:srgbClr val="222222"/>
                </a:solidFill>
                <a:effectLst/>
              </a:rPr>
              <a:t>last_name</a:t>
            </a:r>
            <a:r>
              <a:rPr lang="pl-PL" b="0" i="0" dirty="0">
                <a:solidFill>
                  <a:srgbClr val="222222"/>
                </a:solidFill>
                <a:effectLst/>
              </a:rPr>
              <a:t>=’</a:t>
            </a:r>
            <a:r>
              <a:rPr lang="pl-PL" b="0" i="0" dirty="0" err="1">
                <a:solidFill>
                  <a:srgbClr val="222222"/>
                </a:solidFill>
                <a:effectLst/>
              </a:rPr>
              <a:t>Widenius</a:t>
            </a:r>
            <a:r>
              <a:rPr lang="pl-PL" b="0" i="0" dirty="0">
                <a:solidFill>
                  <a:srgbClr val="222222"/>
                </a:solidFill>
                <a:effectLst/>
              </a:rPr>
              <a:t>’ AND </a:t>
            </a:r>
            <a:r>
              <a:rPr lang="pl-PL" b="0" i="0" dirty="0" err="1">
                <a:solidFill>
                  <a:srgbClr val="222222"/>
                </a:solidFill>
                <a:effectLst/>
              </a:rPr>
              <a:t>first_name</a:t>
            </a:r>
            <a:r>
              <a:rPr lang="pl-PL" b="0" i="0" dirty="0">
                <a:solidFill>
                  <a:srgbClr val="222222"/>
                </a:solidFill>
                <a:effectLst/>
              </a:rPr>
              <a:t>=’Michael’;</a:t>
            </a:r>
          </a:p>
          <a:p>
            <a:pPr marL="0" indent="0" algn="just" fontAlgn="base">
              <a:buNone/>
            </a:pPr>
            <a:r>
              <a:rPr lang="pl-PL" b="0" i="0" dirty="0">
                <a:solidFill>
                  <a:srgbClr val="222222"/>
                </a:solidFill>
                <a:effectLst/>
              </a:rPr>
              <a:t>SELECT * FROM test WHERE </a:t>
            </a:r>
            <a:r>
              <a:rPr lang="pl-PL" b="0" i="0" dirty="0" err="1">
                <a:solidFill>
                  <a:srgbClr val="222222"/>
                </a:solidFill>
                <a:effectLst/>
              </a:rPr>
              <a:t>last_name</a:t>
            </a:r>
            <a:r>
              <a:rPr lang="pl-PL" b="0" i="0" dirty="0">
                <a:solidFill>
                  <a:srgbClr val="222222"/>
                </a:solidFill>
                <a:effectLst/>
              </a:rPr>
              <a:t>=’</a:t>
            </a:r>
            <a:r>
              <a:rPr lang="pl-PL" b="0" i="0" dirty="0" err="1">
                <a:solidFill>
                  <a:srgbClr val="222222"/>
                </a:solidFill>
                <a:effectLst/>
              </a:rPr>
              <a:t>Widenius</a:t>
            </a:r>
            <a:r>
              <a:rPr lang="pl-PL" b="0" i="0" dirty="0">
                <a:solidFill>
                  <a:srgbClr val="222222"/>
                </a:solidFill>
                <a:effectLst/>
              </a:rPr>
              <a:t>’ AND (</a:t>
            </a:r>
            <a:r>
              <a:rPr lang="pl-PL" b="0" i="0" dirty="0" err="1">
                <a:solidFill>
                  <a:srgbClr val="222222"/>
                </a:solidFill>
                <a:effectLst/>
              </a:rPr>
              <a:t>first_name</a:t>
            </a:r>
            <a:r>
              <a:rPr lang="pl-PL" b="0" i="0" dirty="0">
                <a:solidFill>
                  <a:srgbClr val="222222"/>
                </a:solidFill>
                <a:effectLst/>
              </a:rPr>
              <a:t>=’Michael’ OR </a:t>
            </a:r>
            <a:r>
              <a:rPr lang="pl-PL" b="0" i="0" dirty="0" err="1">
                <a:solidFill>
                  <a:srgbClr val="222222"/>
                </a:solidFill>
                <a:effectLst/>
              </a:rPr>
              <a:t>first_name</a:t>
            </a:r>
            <a:r>
              <a:rPr lang="pl-PL" b="0" i="0" dirty="0">
                <a:solidFill>
                  <a:srgbClr val="222222"/>
                </a:solidFill>
                <a:effectLst/>
              </a:rPr>
              <a:t>=’Monty’);</a:t>
            </a:r>
          </a:p>
          <a:p>
            <a:pPr marL="0" indent="0" algn="just" fontAlgn="base">
              <a:buNone/>
            </a:pPr>
            <a:r>
              <a:rPr lang="pl-PL" b="0" i="0" dirty="0">
                <a:solidFill>
                  <a:srgbClr val="222222"/>
                </a:solidFill>
                <a:effectLst/>
              </a:rPr>
              <a:t>SELECT * FROM test WHERE </a:t>
            </a:r>
            <a:r>
              <a:rPr lang="pl-PL" b="0" i="0" dirty="0" err="1">
                <a:solidFill>
                  <a:srgbClr val="222222"/>
                </a:solidFill>
                <a:effectLst/>
              </a:rPr>
              <a:t>last_name</a:t>
            </a:r>
            <a:r>
              <a:rPr lang="pl-PL" b="0" i="0" dirty="0">
                <a:solidFill>
                  <a:srgbClr val="222222"/>
                </a:solidFill>
                <a:effectLst/>
              </a:rPr>
              <a:t>=’</a:t>
            </a:r>
            <a:r>
              <a:rPr lang="pl-PL" b="0" i="0" dirty="0" err="1">
                <a:solidFill>
                  <a:srgbClr val="222222"/>
                </a:solidFill>
                <a:effectLst/>
              </a:rPr>
              <a:t>Widenius</a:t>
            </a:r>
            <a:r>
              <a:rPr lang="pl-PL" b="0" i="0" dirty="0">
                <a:solidFill>
                  <a:srgbClr val="222222"/>
                </a:solidFill>
                <a:effectLst/>
              </a:rPr>
              <a:t>’ AND </a:t>
            </a:r>
            <a:r>
              <a:rPr lang="pl-PL" b="0" i="0" dirty="0" err="1">
                <a:solidFill>
                  <a:srgbClr val="222222"/>
                </a:solidFill>
                <a:effectLst/>
              </a:rPr>
              <a:t>first_name</a:t>
            </a:r>
            <a:r>
              <a:rPr lang="pl-PL" b="0" i="0" dirty="0">
                <a:solidFill>
                  <a:srgbClr val="222222"/>
                </a:solidFill>
                <a:effectLst/>
              </a:rPr>
              <a:t> &gt;=’M’ AND </a:t>
            </a:r>
            <a:r>
              <a:rPr lang="pl-PL" b="0" i="0" dirty="0" err="1">
                <a:solidFill>
                  <a:srgbClr val="222222"/>
                </a:solidFill>
                <a:effectLst/>
              </a:rPr>
              <a:t>first_name</a:t>
            </a:r>
            <a:r>
              <a:rPr lang="pl-PL" b="0" i="0" dirty="0">
                <a:solidFill>
                  <a:srgbClr val="222222"/>
                </a:solidFill>
                <a:effectLst/>
              </a:rPr>
              <a:t> &lt; ‚N’;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203618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556F18B-C8CD-B3AD-AF91-B99B40506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 użycia (niepoprawny)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B6ED327-B557-B4E5-AACA-25EF4791EF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fontAlgn="base"/>
            <a:r>
              <a:rPr lang="pl-PL" b="0" i="1" dirty="0">
                <a:solidFill>
                  <a:srgbClr val="222222"/>
                </a:solidFill>
                <a:effectLst/>
              </a:rPr>
              <a:t>SELECT * FROM test WHERE </a:t>
            </a:r>
            <a:r>
              <a:rPr lang="pl-PL" b="0" i="1" dirty="0" err="1">
                <a:solidFill>
                  <a:srgbClr val="222222"/>
                </a:solidFill>
                <a:effectLst/>
              </a:rPr>
              <a:t>last_name</a:t>
            </a:r>
            <a:r>
              <a:rPr lang="pl-PL" b="0" i="1" dirty="0">
                <a:solidFill>
                  <a:srgbClr val="222222"/>
                </a:solidFill>
                <a:effectLst/>
              </a:rPr>
              <a:t>=’</a:t>
            </a:r>
            <a:r>
              <a:rPr lang="pl-PL" b="0" i="1" dirty="0" err="1">
                <a:solidFill>
                  <a:srgbClr val="222222"/>
                </a:solidFill>
                <a:effectLst/>
              </a:rPr>
              <a:t>Widenius</a:t>
            </a:r>
            <a:r>
              <a:rPr lang="pl-PL" b="0" i="1" dirty="0">
                <a:solidFill>
                  <a:srgbClr val="222222"/>
                </a:solidFill>
                <a:effectLst/>
              </a:rPr>
              <a:t>’;</a:t>
            </a:r>
            <a:endParaRPr lang="pl-PL" b="0" i="0" dirty="0">
              <a:solidFill>
                <a:srgbClr val="222222"/>
              </a:solidFill>
              <a:effectLst/>
            </a:endParaRPr>
          </a:p>
          <a:p>
            <a:pPr algn="just" fontAlgn="base"/>
            <a:r>
              <a:rPr lang="pl-PL" b="0" i="0" dirty="0">
                <a:solidFill>
                  <a:srgbClr val="222222"/>
                </a:solidFill>
                <a:effectLst/>
              </a:rPr>
              <a:t>SELECT * FROM test WHERE </a:t>
            </a:r>
            <a:r>
              <a:rPr lang="pl-PL" b="0" i="0" dirty="0" err="1">
                <a:solidFill>
                  <a:srgbClr val="222222"/>
                </a:solidFill>
                <a:effectLst/>
              </a:rPr>
              <a:t>last_name</a:t>
            </a:r>
            <a:r>
              <a:rPr lang="pl-PL" b="0" i="0" dirty="0">
                <a:solidFill>
                  <a:srgbClr val="222222"/>
                </a:solidFill>
                <a:effectLst/>
              </a:rPr>
              <a:t>=’</a:t>
            </a:r>
            <a:r>
              <a:rPr lang="pl-PL" b="0" i="0" dirty="0" err="1">
                <a:solidFill>
                  <a:srgbClr val="222222"/>
                </a:solidFill>
                <a:effectLst/>
              </a:rPr>
              <a:t>Widenius</a:t>
            </a:r>
            <a:r>
              <a:rPr lang="pl-PL" b="0" i="0" dirty="0">
                <a:solidFill>
                  <a:srgbClr val="222222"/>
                </a:solidFill>
                <a:effectLst/>
              </a:rPr>
              <a:t>’ AND </a:t>
            </a:r>
            <a:r>
              <a:rPr lang="pl-PL" b="0" i="0" dirty="0" err="1">
                <a:solidFill>
                  <a:srgbClr val="222222"/>
                </a:solidFill>
                <a:effectLst/>
              </a:rPr>
              <a:t>first_name</a:t>
            </a:r>
            <a:r>
              <a:rPr lang="pl-PL" b="0" i="0" dirty="0">
                <a:solidFill>
                  <a:srgbClr val="222222"/>
                </a:solidFill>
                <a:effectLst/>
              </a:rPr>
              <a:t>=’Michael’;</a:t>
            </a:r>
          </a:p>
          <a:p>
            <a:pPr algn="just" fontAlgn="base"/>
            <a:r>
              <a:rPr lang="pl-PL" b="0" i="0" dirty="0">
                <a:solidFill>
                  <a:srgbClr val="222222"/>
                </a:solidFill>
                <a:effectLst/>
              </a:rPr>
              <a:t>SELECT * FROM test WHERE </a:t>
            </a:r>
            <a:r>
              <a:rPr lang="pl-PL" b="0" i="0" dirty="0" err="1">
                <a:solidFill>
                  <a:srgbClr val="222222"/>
                </a:solidFill>
                <a:effectLst/>
              </a:rPr>
              <a:t>last_name</a:t>
            </a:r>
            <a:r>
              <a:rPr lang="pl-PL" b="0" i="0" dirty="0">
                <a:solidFill>
                  <a:srgbClr val="222222"/>
                </a:solidFill>
                <a:effectLst/>
              </a:rPr>
              <a:t>=’</a:t>
            </a:r>
            <a:r>
              <a:rPr lang="pl-PL" b="0" i="0" dirty="0" err="1">
                <a:solidFill>
                  <a:srgbClr val="222222"/>
                </a:solidFill>
                <a:effectLst/>
              </a:rPr>
              <a:t>Widenius</a:t>
            </a:r>
            <a:r>
              <a:rPr lang="pl-PL" b="0" i="0" dirty="0">
                <a:solidFill>
                  <a:srgbClr val="222222"/>
                </a:solidFill>
                <a:effectLst/>
              </a:rPr>
              <a:t>’ AND (</a:t>
            </a:r>
            <a:r>
              <a:rPr lang="pl-PL" b="0" i="0" dirty="0" err="1">
                <a:solidFill>
                  <a:srgbClr val="222222"/>
                </a:solidFill>
                <a:effectLst/>
              </a:rPr>
              <a:t>first_name</a:t>
            </a:r>
            <a:r>
              <a:rPr lang="pl-PL" b="0" i="0" dirty="0">
                <a:solidFill>
                  <a:srgbClr val="222222"/>
                </a:solidFill>
                <a:effectLst/>
              </a:rPr>
              <a:t>=’Michael’ OR </a:t>
            </a:r>
            <a:r>
              <a:rPr lang="pl-PL" b="0" i="0" dirty="0" err="1">
                <a:solidFill>
                  <a:srgbClr val="222222"/>
                </a:solidFill>
                <a:effectLst/>
              </a:rPr>
              <a:t>first_name</a:t>
            </a:r>
            <a:r>
              <a:rPr lang="pl-PL" b="0" i="0" dirty="0">
                <a:solidFill>
                  <a:srgbClr val="222222"/>
                </a:solidFill>
                <a:effectLst/>
              </a:rPr>
              <a:t>=’Monty’);</a:t>
            </a:r>
          </a:p>
          <a:p>
            <a:pPr algn="just" fontAlgn="base"/>
            <a:r>
              <a:rPr lang="pl-PL" b="0" i="0" dirty="0">
                <a:solidFill>
                  <a:srgbClr val="222222"/>
                </a:solidFill>
                <a:effectLst/>
              </a:rPr>
              <a:t>SELECT * FROM test WHERE </a:t>
            </a:r>
            <a:r>
              <a:rPr lang="pl-PL" b="0" i="0" dirty="0" err="1">
                <a:solidFill>
                  <a:srgbClr val="222222"/>
                </a:solidFill>
                <a:effectLst/>
              </a:rPr>
              <a:t>last_name</a:t>
            </a:r>
            <a:r>
              <a:rPr lang="pl-PL" b="0" i="0" dirty="0">
                <a:solidFill>
                  <a:srgbClr val="222222"/>
                </a:solidFill>
                <a:effectLst/>
              </a:rPr>
              <a:t>=’</a:t>
            </a:r>
            <a:r>
              <a:rPr lang="pl-PL" b="0" i="0" dirty="0" err="1">
                <a:solidFill>
                  <a:srgbClr val="222222"/>
                </a:solidFill>
                <a:effectLst/>
              </a:rPr>
              <a:t>Widenius</a:t>
            </a:r>
            <a:r>
              <a:rPr lang="pl-PL" b="0" i="0" dirty="0">
                <a:solidFill>
                  <a:srgbClr val="222222"/>
                </a:solidFill>
                <a:effectLst/>
              </a:rPr>
              <a:t>’ AND </a:t>
            </a:r>
            <a:r>
              <a:rPr lang="pl-PL" b="0" i="0" dirty="0" err="1">
                <a:solidFill>
                  <a:srgbClr val="222222"/>
                </a:solidFill>
                <a:effectLst/>
              </a:rPr>
              <a:t>first_name</a:t>
            </a:r>
            <a:r>
              <a:rPr lang="pl-PL" b="0" i="0" dirty="0">
                <a:solidFill>
                  <a:srgbClr val="222222"/>
                </a:solidFill>
                <a:effectLst/>
              </a:rPr>
              <a:t> &gt;=’M’ AND </a:t>
            </a:r>
            <a:r>
              <a:rPr lang="pl-PL" b="0" i="0" dirty="0" err="1">
                <a:solidFill>
                  <a:srgbClr val="222222"/>
                </a:solidFill>
                <a:effectLst/>
              </a:rPr>
              <a:t>first_name</a:t>
            </a:r>
            <a:r>
              <a:rPr lang="pl-PL" b="0" i="0" dirty="0">
                <a:solidFill>
                  <a:srgbClr val="222222"/>
                </a:solidFill>
                <a:effectLst/>
              </a:rPr>
              <a:t> &lt; ‚N’;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660683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0134F3DA-F00E-7075-B4AE-EE9F81D1B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Inny 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8223032-B372-9818-48A8-3F40904D0E3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 algn="just" fontAlgn="base">
              <a:buNone/>
            </a:pPr>
            <a:r>
              <a:rPr lang="pl-PL" b="0" i="0" dirty="0">
                <a:solidFill>
                  <a:srgbClr val="222222"/>
                </a:solidFill>
                <a:effectLst/>
              </a:rPr>
              <a:t>Załóżmy, że wykonujemy następujące zapytanie:</a:t>
            </a:r>
          </a:p>
          <a:p>
            <a:pPr marL="0" indent="0" algn="just" fontAlgn="base">
              <a:buNone/>
            </a:pPr>
            <a:r>
              <a:rPr lang="pl-PL" b="0" i="1" dirty="0">
                <a:solidFill>
                  <a:srgbClr val="222222"/>
                </a:solidFill>
                <a:effectLst/>
              </a:rPr>
              <a:t>SELECT * FROM </a:t>
            </a:r>
            <a:r>
              <a:rPr lang="pl-PL" b="0" i="1" dirty="0" err="1">
                <a:solidFill>
                  <a:srgbClr val="222222"/>
                </a:solidFill>
                <a:effectLst/>
              </a:rPr>
              <a:t>tbl_name</a:t>
            </a:r>
            <a:r>
              <a:rPr lang="pl-PL" b="0" i="1" dirty="0">
                <a:solidFill>
                  <a:srgbClr val="222222"/>
                </a:solidFill>
                <a:effectLst/>
              </a:rPr>
              <a:t> WHERE col1=val1 AND col2=val2;</a:t>
            </a:r>
            <a:endParaRPr lang="pl-PL" b="0" i="0" dirty="0">
              <a:solidFill>
                <a:srgbClr val="222222"/>
              </a:solidFill>
              <a:effectLst/>
            </a:endParaRP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C35AE87A-E6A3-565F-4A8D-E71DF768390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Jeśli indeks wielokolumnowy istnieje dla col1 i col2 odpowiednie rekordy mogą zostać znalezione bezpośrednio.</a:t>
            </a:r>
          </a:p>
          <a:p>
            <a:pPr marL="0" indent="0">
              <a:buNone/>
            </a:pPr>
            <a:r>
              <a:rPr lang="pl-PL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Jeśli istnieją oddzielne indeksy dla col1 i col2 optymalizator użyje funkcji </a:t>
            </a:r>
            <a:r>
              <a:rPr lang="pl-PL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Index </a:t>
            </a:r>
            <a:r>
              <a:rPr lang="pl-PL" b="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Merge</a:t>
            </a:r>
            <a:r>
              <a:rPr lang="pl-PL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pl-PL" b="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optimization</a:t>
            </a:r>
            <a:r>
              <a:rPr lang="pl-PL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bądź też użyje najbardziej ograniczającego indeksu poprzez sprawdzenie, który indeks wykluczy więcej wierszy.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67891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9C7A17D-8E13-9BCC-1D74-D14B3DC4B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Wstęp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BD3EC3B-82E5-6183-714E-C4406F9E97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Najlepszym sposobem zwiększenia wydajności operacji wyszukiwania w bazie danych (instrukcja SELECT) jest tworzenie indeksów. </a:t>
            </a:r>
          </a:p>
          <a:p>
            <a:pPr marL="0" indent="0">
              <a:buNone/>
            </a:pPr>
            <a:r>
              <a:rPr lang="pl-PL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Indeksy można tworzyć na jednej lub kilku kolumnach, które zamierzamy sprawdzić w zapytaniu. </a:t>
            </a:r>
          </a:p>
        </p:txBody>
      </p:sp>
    </p:spTree>
    <p:extLst>
      <p:ext uri="{BB962C8B-B14F-4D97-AF65-F5344CB8AC3E}">
        <p14:creationId xmlns:p14="http://schemas.microsoft.com/office/powerpoint/2010/main" val="1868703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3D94700-8291-05E1-D0D4-2EC0CD003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Co to index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8672CC0-CB66-147D-4F9D-274EF7B611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Indeksy to struktury danych na dysku umożliwiające szybkie wyszukiwanie danych w bazie danych na podstawie wartości kluczy wyszukiwania. Wpisy indeksu działają jak wskaźniki do wierszy w tabeli, co pozwala na szybkie znalezienie wierszy pasujących do określonych kryteriów podanych w zapytaniu (instrukcja WHERE) i pobranie wartości kolumn dla tych wierszy. Wszystkie typy danych w MySQL mogą być indeksowane.</a:t>
            </a: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95876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D86A146-DB19-ACC1-1133-5E0875B29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Problemy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A681122-993F-B8E2-5439-0790DE6A71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Początkującym użytkownikom baz danych, bardzo często, najlepszym rozwiązaniem wydaje się tworzenie indeksów dla wszystkich kolumn używanych w zapytaniu. </a:t>
            </a:r>
          </a:p>
          <a:p>
            <a:pPr marL="0" indent="0">
              <a:buNone/>
            </a:pPr>
            <a:r>
              <a:rPr lang="pl-PL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Niestety takie postępowanie prowadzi jedynie do niepotrzebnej utraty miejsca na dysku oraz opóźnień w działaniu MySQL, który traci czas na ustalanie, którego indeksu należy użyć. </a:t>
            </a:r>
          </a:p>
          <a:p>
            <a:pPr marL="0" indent="0">
              <a:buNone/>
            </a:pPr>
            <a:r>
              <a:rPr lang="pl-PL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Praca z bazą danych polega na znalezieniu złotego środka umożliwiającego uzyskanie szybkich odpowiedzi na zapytania przy użyciu optymalnej ilości indeksów.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135386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480D764-2461-AB42-EAA2-C4A46A6C5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Index na pojedynczej kolumnie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3608CEA-ADE9-CEEF-D84A-7B82885ABE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 fontAlgn="base">
              <a:buNone/>
            </a:pPr>
            <a:r>
              <a:rPr lang="pl-PL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Najczęściej spotyka się indeksy zakładane na pojedyncze kolumny. W uproszczeniu stworzenie indeksu powoduje przekopiowanie części danych z kolumny w sposób umożliwiający szybkie przeglądanie wierszy odpowiadających wartością w kolumnie. Struktura B-</a:t>
            </a:r>
            <a:r>
              <a:rPr lang="pl-PL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tree</a:t>
            </a:r>
            <a:r>
              <a:rPr lang="pl-PL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pozwala na szybkie odnalezienie konkretnej wartości, zestawu, zakresu co odpowiada operatorom takim jak: =, &gt;, ≤, BETWEEN, IN w instrukcji WHERE.</a:t>
            </a:r>
          </a:p>
        </p:txBody>
      </p:sp>
    </p:spTree>
    <p:extLst>
      <p:ext uri="{BB962C8B-B14F-4D97-AF65-F5344CB8AC3E}">
        <p14:creationId xmlns:p14="http://schemas.microsoft.com/office/powerpoint/2010/main" val="11042108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48BE65D-56F9-63B8-05A9-FA23C1C773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Limity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14DF1E7-E704-FFC0-638B-09BACB5987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Max. ilość indeksów jaką można utworzyć dla pojedynczej tabeli jest definiowana dla konkretnego silnika bazy danych. Wszystkie silniki dopuszczają min. 16 indeksów dla pojedynczej tabeli o całkowitej min. długości 256 bajtów. Większość silników ma ustawione większe limity.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128502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5717510-B302-1280-C1E5-06BA44C5C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0" i="0" dirty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Prefiks Indeks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F29E329-9AFD-1189-8204-883C29B512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 fontAlgn="base">
              <a:buNone/>
            </a:pPr>
            <a:r>
              <a:rPr lang="pl-PL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Za pomocą składni </a:t>
            </a:r>
            <a:r>
              <a:rPr lang="pl-PL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col_name</a:t>
            </a:r>
            <a:r>
              <a:rPr lang="pl-PL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(N) można w MySQL stworzyć indeks, który używa tylko pierwszych N znaków z kolumny. Dzięki takiemu rozwiązaniu można stworzyć znacznie mniejszy indeks. Podczas tworzenia indeksu na kolumnie typu BLOB lub TEXT musimy podać długość indeksu. Na przykład:</a:t>
            </a:r>
          </a:p>
          <a:p>
            <a:pPr marL="0" indent="0" algn="just" fontAlgn="base">
              <a:buNone/>
            </a:pPr>
            <a:r>
              <a:rPr lang="pl-PL" b="0" i="1" dirty="0">
                <a:solidFill>
                  <a:srgbClr val="222222"/>
                </a:solidFill>
                <a:effectLst/>
                <a:latin typeface="inherit"/>
              </a:rPr>
              <a:t>CREATE TABLE test (</a:t>
            </a:r>
            <a:r>
              <a:rPr lang="pl-PL" b="0" i="1" dirty="0" err="1">
                <a:solidFill>
                  <a:srgbClr val="222222"/>
                </a:solidFill>
                <a:effectLst/>
                <a:latin typeface="inherit"/>
              </a:rPr>
              <a:t>blob_col</a:t>
            </a:r>
            <a:r>
              <a:rPr lang="pl-PL" b="0" i="1" dirty="0">
                <a:solidFill>
                  <a:srgbClr val="222222"/>
                </a:solidFill>
                <a:effectLst/>
                <a:latin typeface="inherit"/>
              </a:rPr>
              <a:t> BLOB, INDEX(</a:t>
            </a:r>
            <a:r>
              <a:rPr lang="pl-PL" b="0" i="1" dirty="0" err="1">
                <a:solidFill>
                  <a:srgbClr val="222222"/>
                </a:solidFill>
                <a:effectLst/>
                <a:latin typeface="inherit"/>
              </a:rPr>
              <a:t>blob_col</a:t>
            </a:r>
            <a:r>
              <a:rPr lang="pl-PL" b="0" i="1" dirty="0">
                <a:solidFill>
                  <a:srgbClr val="222222"/>
                </a:solidFill>
                <a:effectLst/>
                <a:latin typeface="inherit"/>
              </a:rPr>
              <a:t>(10)));</a:t>
            </a:r>
            <a:endParaRPr lang="pl-PL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marL="0" indent="0" algn="just" fontAlgn="base">
              <a:buNone/>
            </a:pPr>
            <a:r>
              <a:rPr lang="pl-PL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Prefiks może mieć długość do 1000 bajtów (767 dla tabeli </a:t>
            </a:r>
            <a:r>
              <a:rPr lang="pl-PL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InnoDB</a:t>
            </a:r>
            <a:r>
              <a:rPr lang="pl-PL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). Należy zwrócić uwagę, że max. długość indeksów mierzona jest w bajtach a podczas gdy w instrukcji CREATE TABLE długość należy podać jako liczbę znaków.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351744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4E0E2A2-2181-B33F-C1CE-0220F96B6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0" i="0" dirty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Indeks </a:t>
            </a:r>
            <a:r>
              <a:rPr lang="pl-PL" b="0" i="0" dirty="0" err="1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pełnotekstowy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0BD6D80-9DB5-C5A8-61B2-671661A927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 fontAlgn="base">
              <a:buNone/>
            </a:pPr>
            <a:r>
              <a:rPr lang="pl-PL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W MySQL dopuszcza się tworzenie indeksów </a:t>
            </a:r>
            <a:r>
              <a:rPr lang="pl-PL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pełnotekstowych</a:t>
            </a:r>
            <a:r>
              <a:rPr lang="pl-PL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(ang. FULLTEXT index) . Są one używane do wyszukiwania </a:t>
            </a:r>
            <a:r>
              <a:rPr lang="pl-PL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pełnotekstowego</a:t>
            </a:r>
            <a:r>
              <a:rPr lang="pl-PL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 Jedynie silniki baz danych </a:t>
            </a:r>
            <a:r>
              <a:rPr lang="pl-PL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InnoDB</a:t>
            </a:r>
            <a:r>
              <a:rPr lang="pl-PL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oraz </a:t>
            </a:r>
            <a:r>
              <a:rPr lang="pl-PL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MyISAM</a:t>
            </a:r>
            <a:r>
              <a:rPr lang="pl-PL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wspierają indeksy </a:t>
            </a:r>
            <a:r>
              <a:rPr lang="pl-PL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pełnotekstowe</a:t>
            </a:r>
            <a:r>
              <a:rPr lang="pl-PL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 Indeksy takie można zakładać na kolumnach typu: CHAR, VARCHAR i TEXT.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149757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2ACB9BB-6287-C81F-B6D5-4CEC39872F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Indeks </a:t>
            </a:r>
            <a:r>
              <a:rPr lang="pl-PL" dirty="0" err="1"/>
              <a:t>pełnotekstowy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19C169A-29F5-2BCF-9116-C53315504D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 fontAlgn="base">
              <a:buNone/>
            </a:pPr>
            <a:r>
              <a:rPr lang="pl-PL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Dla niektórych przeszukań </a:t>
            </a:r>
            <a:r>
              <a:rPr lang="pl-PL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pełnotekstowych</a:t>
            </a:r>
            <a:r>
              <a:rPr lang="pl-PL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na pojedynczej tabeli </a:t>
            </a:r>
            <a:r>
              <a:rPr lang="pl-PL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InnoDB</a:t>
            </a:r>
            <a:r>
              <a:rPr lang="pl-PL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w MySQL stosuje optymalizację. Następujące zapytania są najbardziej efektywne:</a:t>
            </a:r>
          </a:p>
          <a:p>
            <a:pPr algn="just" fontAlgn="base">
              <a:buFont typeface="Arial" panose="020B0604020202020204" pitchFamily="34" charset="0"/>
              <a:buChar char="•"/>
            </a:pPr>
            <a:r>
              <a:rPr lang="pl-PL" b="0" i="0" dirty="0">
                <a:solidFill>
                  <a:srgbClr val="222222"/>
                </a:solidFill>
                <a:effectLst/>
                <a:latin typeface="inherit"/>
              </a:rPr>
              <a:t>zapytania, które zwracają ID dokumentu lub ID dokumentu oraz zakres wyszukiwania.</a:t>
            </a:r>
          </a:p>
          <a:p>
            <a:pPr algn="just" fontAlgn="base">
              <a:buFont typeface="Arial" panose="020B0604020202020204" pitchFamily="34" charset="0"/>
              <a:buChar char="•"/>
            </a:pPr>
            <a:r>
              <a:rPr lang="pl-PL" b="0" i="0" dirty="0">
                <a:solidFill>
                  <a:srgbClr val="222222"/>
                </a:solidFill>
                <a:effectLst/>
                <a:latin typeface="inherit"/>
              </a:rPr>
              <a:t>zapytania, które zwracają posortowane malejąco rekordy i zakładają klauzulę LIMIT na N pierwszych rekordów. Przy tego typu optymalizacji nie może występować instrukcja WHERE natomiast instrukcja ORDER BY może wystąpić tylko raz i wymuszać sortowanie malejące</a:t>
            </a:r>
          </a:p>
          <a:p>
            <a:pPr algn="just" fontAlgn="base">
              <a:buFont typeface="Arial" panose="020B0604020202020204" pitchFamily="34" charset="0"/>
              <a:buChar char="•"/>
            </a:pPr>
            <a:r>
              <a:rPr lang="pl-PL" b="0" i="0" dirty="0">
                <a:solidFill>
                  <a:srgbClr val="222222"/>
                </a:solidFill>
                <a:effectLst/>
                <a:latin typeface="inherit"/>
              </a:rPr>
              <a:t>zapytania, które zwracają jedynie wartość COUNT(*) dla rekordów odpowiadających zapytaniu bez użycia frazy WHERE. Instrukcję WHERE należy podać jako </a:t>
            </a:r>
            <a:r>
              <a:rPr lang="pl-PL" b="0" i="1" dirty="0">
                <a:solidFill>
                  <a:srgbClr val="222222"/>
                </a:solidFill>
                <a:effectLst/>
                <a:latin typeface="inherit"/>
              </a:rPr>
              <a:t>WHERE MATCH(</a:t>
            </a:r>
            <a:r>
              <a:rPr lang="pl-PL" b="0" i="1" dirty="0" err="1">
                <a:solidFill>
                  <a:srgbClr val="222222"/>
                </a:solidFill>
                <a:effectLst/>
                <a:latin typeface="inherit"/>
              </a:rPr>
              <a:t>text</a:t>
            </a:r>
            <a:r>
              <a:rPr lang="pl-PL" b="0" i="1" dirty="0">
                <a:solidFill>
                  <a:srgbClr val="222222"/>
                </a:solidFill>
                <a:effectLst/>
                <a:latin typeface="inherit"/>
              </a:rPr>
              <a:t>) AGAINST (‚</a:t>
            </a:r>
            <a:r>
              <a:rPr lang="pl-PL" b="0" i="1" dirty="0" err="1">
                <a:solidFill>
                  <a:srgbClr val="222222"/>
                </a:solidFill>
                <a:effectLst/>
                <a:latin typeface="inherit"/>
              </a:rPr>
              <a:t>other_text</a:t>
            </a:r>
            <a:r>
              <a:rPr lang="pl-PL" b="0" i="1" dirty="0">
                <a:solidFill>
                  <a:srgbClr val="222222"/>
                </a:solidFill>
                <a:effectLst/>
                <a:latin typeface="inherit"/>
              </a:rPr>
              <a:t>’)</a:t>
            </a:r>
            <a:r>
              <a:rPr lang="pl-PL" b="0" i="0" dirty="0">
                <a:solidFill>
                  <a:srgbClr val="222222"/>
                </a:solidFill>
                <a:effectLst/>
                <a:latin typeface="inherit"/>
              </a:rPr>
              <a:t> bez użycia operatora </a:t>
            </a:r>
            <a:r>
              <a:rPr lang="pl-PL" b="0" i="1" dirty="0">
                <a:solidFill>
                  <a:srgbClr val="222222"/>
                </a:solidFill>
                <a:effectLst/>
                <a:latin typeface="inherit"/>
              </a:rPr>
              <a:t>&gt;0</a:t>
            </a:r>
            <a:r>
              <a:rPr lang="pl-PL" b="0" i="0" dirty="0">
                <a:solidFill>
                  <a:srgbClr val="222222"/>
                </a:solidFill>
                <a:effectLst/>
                <a:latin typeface="inherit"/>
              </a:rPr>
              <a:t>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757479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0</TotalTime>
  <Words>1058</Words>
  <Application>Microsoft Office PowerPoint</Application>
  <PresentationFormat>Panoramiczny</PresentationFormat>
  <Paragraphs>56</Paragraphs>
  <Slides>15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21" baseType="lpstr">
      <vt:lpstr>Arial</vt:lpstr>
      <vt:lpstr>inherit</vt:lpstr>
      <vt:lpstr>Tw Cen MT</vt:lpstr>
      <vt:lpstr>Tw Cen MT Condensed</vt:lpstr>
      <vt:lpstr>Wingdings 3</vt:lpstr>
      <vt:lpstr>Integralny</vt:lpstr>
      <vt:lpstr>Indexy</vt:lpstr>
      <vt:lpstr>Wstęp</vt:lpstr>
      <vt:lpstr>Co to index</vt:lpstr>
      <vt:lpstr>Problemy</vt:lpstr>
      <vt:lpstr>Index na pojedynczej kolumnie</vt:lpstr>
      <vt:lpstr>Limity</vt:lpstr>
      <vt:lpstr>Prefiks Indeks</vt:lpstr>
      <vt:lpstr>Indeks pełnotekstowy</vt:lpstr>
      <vt:lpstr>Indeks pełnotekstowy</vt:lpstr>
      <vt:lpstr>Indeks przestrzenny</vt:lpstr>
      <vt:lpstr>Indeks na kilku kolumnach </vt:lpstr>
      <vt:lpstr>Przykład</vt:lpstr>
      <vt:lpstr>Przykład użycia (poprawny)</vt:lpstr>
      <vt:lpstr>Przykład użycia (niepoprawny)</vt:lpstr>
      <vt:lpstr>Inny przykład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Indexy</dc:title>
  <dc:creator>Damian Radzik</dc:creator>
  <cp:lastModifiedBy>Damian Radzik</cp:lastModifiedBy>
  <cp:revision>1</cp:revision>
  <dcterms:created xsi:type="dcterms:W3CDTF">2022-10-19T08:23:22Z</dcterms:created>
  <dcterms:modified xsi:type="dcterms:W3CDTF">2022-10-19T08:23:34Z</dcterms:modified>
</cp:coreProperties>
</file>