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95316FF1-7D70-4B31-AEE1-28B2F87F8CFD}"/>
    <pc:docChg chg="modSld">
      <pc:chgData name="Damian Radzik" userId="9b6437a5cc3fe03b" providerId="LiveId" clId="{95316FF1-7D70-4B31-AEE1-28B2F87F8CFD}" dt="2024-01-02T07:05:16.522" v="3" actId="1076"/>
      <pc:docMkLst>
        <pc:docMk/>
      </pc:docMkLst>
      <pc:sldChg chg="modSp">
        <pc:chgData name="Damian Radzik" userId="9b6437a5cc3fe03b" providerId="LiveId" clId="{95316FF1-7D70-4B31-AEE1-28B2F87F8CFD}" dt="2024-01-02T07:05:16.522" v="3" actId="1076"/>
        <pc:sldMkLst>
          <pc:docMk/>
          <pc:sldMk cId="4178502253" sldId="276"/>
        </pc:sldMkLst>
        <pc:picChg chg="mod">
          <ac:chgData name="Damian Radzik" userId="9b6437a5cc3fe03b" providerId="LiveId" clId="{95316FF1-7D70-4B31-AEE1-28B2F87F8CFD}" dt="2024-01-02T07:05:16.522" v="3" actId="1076"/>
          <ac:picMkLst>
            <pc:docMk/>
            <pc:sldMk cId="4178502253" sldId="276"/>
            <ac:picMk id="3074" creationId="{A3AA425F-96D2-C28F-2EFA-1C78CA9DBD7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33D02AA-D201-4AD8-9CEB-8D26D3B8F9F6}" type="datetimeFigureOut">
              <a:rPr lang="pl-PL" smtClean="0"/>
              <a:t>02.01.2024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81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02.01.2024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37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02.01.2024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21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02.01.2024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619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02.01.2024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99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02.01.2024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06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02.01.2024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203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02.01.2024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348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02.01.2024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118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02.01.2024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782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02AA-D201-4AD8-9CEB-8D26D3B8F9F6}" type="datetimeFigureOut">
              <a:rPr lang="pl-PL" smtClean="0"/>
              <a:t>02.01.2024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46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33D02AA-D201-4AD8-9CEB-8D26D3B8F9F6}" type="datetimeFigureOut">
              <a:rPr lang="pl-PL" smtClean="0"/>
              <a:t>02.01.2024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C8676BA-D0F4-44A8-9F91-3ECFE4326DE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2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83FB56-7E7F-2824-04FF-5F97810788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Silniki bazodanowe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5A283FA-8CF8-A647-B7A3-377F101825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030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4B0773-80E3-D786-AEBF-B3610813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Modyfikacja parametru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E0D66C-C937-215C-1567-7A59C6D3C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Jeżeli parametr ten przyjmuje wartość 0, dane z buforów są zapisywane raz na sekundę do pliku logów. W przypadku wartości 2, dane z buforów są zapisywane po każdym </a:t>
            </a:r>
            <a:r>
              <a:rPr lang="pl-PL" dirty="0" err="1"/>
              <a:t>commicie</a:t>
            </a:r>
            <a:r>
              <a:rPr lang="pl-PL" dirty="0"/>
              <a:t>, lecz nie jest wykonywany </a:t>
            </a:r>
            <a:r>
              <a:rPr lang="pl-PL" dirty="0" err="1"/>
              <a:t>flush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Funkcja </a:t>
            </a:r>
            <a:r>
              <a:rPr lang="pl-PL" dirty="0" err="1"/>
              <a:t>flush</a:t>
            </a:r>
            <a:r>
              <a:rPr lang="pl-PL" dirty="0"/>
              <a:t> wykonywana jest raz na sekundę. Nie daje to jednak 100% pewności, że nie utracimy danych. Aby uzyskać maksymalną trwałość i spójność danych, można w pliku </a:t>
            </a:r>
            <a:r>
              <a:rPr lang="pl-PL" dirty="0" err="1"/>
              <a:t>my.cnf</a:t>
            </a:r>
            <a:r>
              <a:rPr lang="pl-PL" dirty="0"/>
              <a:t> ustawić opcje: </a:t>
            </a:r>
            <a:r>
              <a:rPr lang="pl-PL" dirty="0" err="1"/>
              <a:t>innodb_flush_log_at_trx_commit</a:t>
            </a:r>
            <a:r>
              <a:rPr lang="pl-PL" dirty="0"/>
              <a:t> = 1 i </a:t>
            </a:r>
            <a:r>
              <a:rPr lang="pl-PL" dirty="0" err="1"/>
              <a:t>sync_binlog</a:t>
            </a:r>
            <a:r>
              <a:rPr lang="pl-PL" dirty="0"/>
              <a:t> = 1.</a:t>
            </a:r>
          </a:p>
        </p:txBody>
      </p:sp>
    </p:spTree>
    <p:extLst>
      <p:ext uri="{BB962C8B-B14F-4D97-AF65-F5344CB8AC3E}">
        <p14:creationId xmlns:p14="http://schemas.microsoft.com/office/powerpoint/2010/main" val="3039438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A97271-096F-04DD-6D38-82D42869E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Sztuczki dysków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829239-5A94-CCF2-D9CB-295BDFE5F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Wiele systemów operacyjnych oraz kontrolerów dysków twardych udaje operacje </a:t>
            </a:r>
            <a:r>
              <a:rPr lang="pl-PL" dirty="0" err="1"/>
              <a:t>flush</a:t>
            </a:r>
            <a:r>
              <a:rPr lang="pl-PL" dirty="0"/>
              <a:t>(). Zgłaszają one informację, że dane zostały zapisane na dysku, podczas gdy dalej znajdują się w buforach urządzenia. Jeżeli dojdzie do przerwy w zasilaniu możemy stracić dane (o ile kontroler nie posiada podtrzymania zasilania przez baterie). W systemie Linux, można wyłączyć </a:t>
            </a:r>
            <a:r>
              <a:rPr lang="pl-PL" dirty="0" err="1"/>
              <a:t>cachowanie</a:t>
            </a:r>
            <a:r>
              <a:rPr lang="pl-PL" dirty="0"/>
              <a:t> danych za pomocą polecenia </a:t>
            </a:r>
            <a:r>
              <a:rPr lang="pl-PL" dirty="0" err="1"/>
              <a:t>hdparm</a:t>
            </a:r>
            <a:r>
              <a:rPr lang="pl-PL" dirty="0"/>
              <a:t> -W0 /</a:t>
            </a:r>
            <a:r>
              <a:rPr lang="pl-PL" dirty="0" err="1"/>
              <a:t>dev</a:t>
            </a:r>
            <a:r>
              <a:rPr lang="pl-PL" dirty="0"/>
              <a:t>/</a:t>
            </a:r>
            <a:r>
              <a:rPr lang="pl-PL" dirty="0" err="1"/>
              <a:t>sda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9038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9D1E13-B0FA-F105-1076-36CB565CC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Uszkodzenie </a:t>
            </a:r>
            <a:r>
              <a:rPr lang="pl-PL" dirty="0" err="1"/>
              <a:t>InnoDB</a:t>
            </a:r>
            <a:r>
              <a:rPr lang="pl-PL" dirty="0"/>
              <a:t> –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497C3A-5CD8-62AE-1F12-CE01FC197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Podczas uruchamiania serwera jest przeglądany log transakcji. Wszystkie operacje jakie nie zostały zakończone </a:t>
            </a:r>
            <a:r>
              <a:rPr lang="pl-PL" dirty="0" err="1"/>
              <a:t>commitem</a:t>
            </a:r>
            <a:r>
              <a:rPr lang="pl-PL" dirty="0"/>
              <a:t> są cofane, a pozostałe nanoszone na tabele. Proces ten trwa zazwyczaj bardzo krótko.</a:t>
            </a:r>
          </a:p>
        </p:txBody>
      </p:sp>
    </p:spTree>
    <p:extLst>
      <p:ext uri="{BB962C8B-B14F-4D97-AF65-F5344CB8AC3E}">
        <p14:creationId xmlns:p14="http://schemas.microsoft.com/office/powerpoint/2010/main" val="875125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EA2D10-4DB6-71C1-E412-8C1057C06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Kopie zapasowe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AF12FC-EEF0-1184-7503-3F5326642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Jeżeli dojdzie już do awarii serwera, a domyślne metody naprawienia tabel nie działają, będziemy musieli skorzystać z kopii zapasowej. </a:t>
            </a:r>
          </a:p>
          <a:p>
            <a:pPr marL="0" indent="0">
              <a:buNone/>
            </a:pPr>
            <a:r>
              <a:rPr lang="pl-PL" dirty="0"/>
              <a:t>Najbardziej popularną metodą jest skorzystanie z programu </a:t>
            </a:r>
            <a:r>
              <a:rPr lang="pl-PL" dirty="0" err="1"/>
              <a:t>mysqldump</a:t>
            </a:r>
            <a:r>
              <a:rPr lang="pl-PL" dirty="0"/>
              <a:t>. Zrzucamy w ten sposób dane do formatu SQL, które potem bezproblemowo możemy zaimportować do serwera. Operacje te trwają dość długo w przypadku ogromnych baz danych, jednak import pliku SQL będzie szybszy dla silnika </a:t>
            </a:r>
            <a:r>
              <a:rPr lang="pl-PL" dirty="0" err="1"/>
              <a:t>MyISAM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Silnik </a:t>
            </a:r>
            <a:r>
              <a:rPr lang="pl-PL" dirty="0" err="1"/>
              <a:t>InnoDB</a:t>
            </a:r>
            <a:r>
              <a:rPr lang="pl-PL" dirty="0"/>
              <a:t> podczas importowania nie potrafi zbudować indeksu przy pomocy sortowania, dlatego operacja importu trwa znaczniej dłużej.</a:t>
            </a:r>
          </a:p>
        </p:txBody>
      </p:sp>
    </p:spTree>
    <p:extLst>
      <p:ext uri="{BB962C8B-B14F-4D97-AF65-F5344CB8AC3E}">
        <p14:creationId xmlns:p14="http://schemas.microsoft.com/office/powerpoint/2010/main" val="1990489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192D35-BEAA-C6FB-0024-C0EF996E6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Pliki </a:t>
            </a:r>
            <a:r>
              <a:rPr lang="pl-PL" dirty="0" err="1"/>
              <a:t>MyISAM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330FCB-95CD-A766-8E91-F460E97F1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Kolejną metodą jest wykonanie kopii zapasowej plików z danymi. Dla tabel </a:t>
            </a:r>
            <a:r>
              <a:rPr lang="pl-PL" dirty="0" err="1"/>
              <a:t>MyISAM</a:t>
            </a:r>
            <a:r>
              <a:rPr lang="pl-PL" dirty="0"/>
              <a:t>, dane przechowywane są w plikach:</a:t>
            </a:r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frm</a:t>
            </a:r>
            <a:r>
              <a:rPr lang="pl-PL" dirty="0"/>
              <a:t> – definicja tabeli</a:t>
            </a:r>
          </a:p>
          <a:p>
            <a:pPr marL="0" indent="0">
              <a:buNone/>
            </a:pPr>
            <a:r>
              <a:rPr lang="pl-PL" dirty="0"/>
              <a:t>.MYD (</a:t>
            </a:r>
            <a:r>
              <a:rPr lang="pl-PL" dirty="0" err="1"/>
              <a:t>MYData</a:t>
            </a:r>
            <a:r>
              <a:rPr lang="pl-PL" dirty="0"/>
              <a:t>) – plik z danymi</a:t>
            </a:r>
          </a:p>
          <a:p>
            <a:pPr marL="0" indent="0">
              <a:buNone/>
            </a:pPr>
            <a:r>
              <a:rPr lang="pl-PL" dirty="0"/>
              <a:t>.MYI (</a:t>
            </a:r>
            <a:r>
              <a:rPr lang="pl-PL" dirty="0" err="1"/>
              <a:t>MYIndex</a:t>
            </a:r>
            <a:r>
              <a:rPr lang="pl-PL" dirty="0"/>
              <a:t>) – indeksy tabeli</a:t>
            </a:r>
          </a:p>
        </p:txBody>
      </p:sp>
    </p:spTree>
    <p:extLst>
      <p:ext uri="{BB962C8B-B14F-4D97-AF65-F5344CB8AC3E}">
        <p14:creationId xmlns:p14="http://schemas.microsoft.com/office/powerpoint/2010/main" val="894370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E84108-5751-8BB5-5004-96752B14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Pliki </a:t>
            </a:r>
            <a:r>
              <a:rPr lang="pl-PL" dirty="0" err="1"/>
              <a:t>InnoDB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79F2D3-2DFA-20C1-AFD0-CF5C9DA91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Silnik </a:t>
            </a:r>
            <a:r>
              <a:rPr lang="pl-PL" dirty="0" err="1"/>
              <a:t>InnoDB</a:t>
            </a:r>
            <a:r>
              <a:rPr lang="pl-PL" dirty="0"/>
              <a:t>, w zależności od ustawień serwera, </a:t>
            </a:r>
            <a:r>
              <a:rPr lang="pl-PL" dirty="0" err="1"/>
              <a:t>przechoduje</a:t>
            </a:r>
            <a:r>
              <a:rPr lang="pl-PL" dirty="0"/>
              <a:t> dane również w plikach .</a:t>
            </a:r>
            <a:r>
              <a:rPr lang="pl-PL" dirty="0" err="1"/>
              <a:t>frm</a:t>
            </a:r>
            <a:r>
              <a:rPr lang="pl-PL" dirty="0"/>
              <a:t> (definicja tabel), natomiast dane trzymane są w jednej lub większej ilości plików, które składają się na </a:t>
            </a:r>
            <a:r>
              <a:rPr lang="pl-PL" dirty="0" err="1"/>
              <a:t>tablespace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Za ustawienia odpowiada zmienna </a:t>
            </a:r>
            <a:r>
              <a:rPr lang="pl-PL" dirty="0" err="1"/>
              <a:t>innodb_file_per_table</a:t>
            </a:r>
            <a:r>
              <a:rPr lang="pl-PL" dirty="0"/>
              <a:t>. Domyślnie od wersji serwera &gt;= 5.5.7 ustawiona jest na OFF. Dla serwera MySQL w wersjach &gt;= 5.5.0, &lt;= 5.5.6, domyślnie była ustawiona na ON. </a:t>
            </a:r>
          </a:p>
          <a:p>
            <a:pPr marL="0" indent="0">
              <a:buNone/>
            </a:pPr>
            <a:r>
              <a:rPr lang="pl-PL" dirty="0"/>
              <a:t>Włączenie tej opcji oznacza tworzenie osobnego pliku </a:t>
            </a:r>
            <a:r>
              <a:rPr lang="pl-PL" dirty="0" err="1"/>
              <a:t>tablespace</a:t>
            </a:r>
            <a:r>
              <a:rPr lang="pl-PL" dirty="0"/>
              <a:t> dla każdej tabeli. Wtedy zostanie również stworzony plik .</a:t>
            </a:r>
            <a:r>
              <a:rPr lang="pl-PL" dirty="0" err="1"/>
              <a:t>idb</a:t>
            </a:r>
            <a:r>
              <a:rPr lang="pl-PL" dirty="0"/>
              <a:t>, który zawiera dane i indeksy danej tabeli.</a:t>
            </a:r>
          </a:p>
        </p:txBody>
      </p:sp>
    </p:spTree>
    <p:extLst>
      <p:ext uri="{BB962C8B-B14F-4D97-AF65-F5344CB8AC3E}">
        <p14:creationId xmlns:p14="http://schemas.microsoft.com/office/powerpoint/2010/main" val="117315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93E83F-186B-1304-9970-783D37B06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Kopia jako kopia plików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321108-380E-0424-3A24-2AB99D23D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Skopiowanie odpowiednich plików jest proste i dość szybkie. W przypadku </a:t>
            </a:r>
            <a:r>
              <a:rPr lang="pl-PL" dirty="0" err="1"/>
              <a:t>MyISAM</a:t>
            </a:r>
            <a:r>
              <a:rPr lang="pl-PL" dirty="0"/>
              <a:t> musimy zablokować dostęp do zapisu dla tabel poleceniem FLUSH TABLES WITH READ LOCK; lub po prostu zatrzymać serwer.</a:t>
            </a:r>
          </a:p>
          <a:p>
            <a:pPr marL="0" indent="0">
              <a:buNone/>
            </a:pPr>
            <a:r>
              <a:rPr lang="pl-PL" dirty="0"/>
              <a:t>Niestety rozwiązanie to nie jest wydajne bo musimy odciąć dostęp do zapisu do serwera. W przypadku silnika </a:t>
            </a:r>
            <a:r>
              <a:rPr lang="pl-PL" dirty="0" err="1"/>
              <a:t>InnoDB</a:t>
            </a:r>
            <a:r>
              <a:rPr lang="pl-PL" dirty="0"/>
              <a:t> możemy skorzystać z oprogramowania </a:t>
            </a:r>
            <a:r>
              <a:rPr lang="pl-PL" dirty="0" err="1"/>
              <a:t>Percona</a:t>
            </a:r>
            <a:r>
              <a:rPr lang="pl-PL" dirty="0"/>
              <a:t> </a:t>
            </a:r>
            <a:r>
              <a:rPr lang="pl-PL" dirty="0" err="1"/>
              <a:t>XtraBackup</a:t>
            </a:r>
            <a:r>
              <a:rPr lang="pl-PL" dirty="0"/>
              <a:t> i wykonać kopię bez zatrzymywania bazy danych.</a:t>
            </a:r>
          </a:p>
        </p:txBody>
      </p:sp>
    </p:spTree>
    <p:extLst>
      <p:ext uri="{BB962C8B-B14F-4D97-AF65-F5344CB8AC3E}">
        <p14:creationId xmlns:p14="http://schemas.microsoft.com/office/powerpoint/2010/main" val="3473675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6854D2-D7E8-758F-0ACA-6D6019090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Wydajność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5D4266-A61B-8640-2EA0-DC3080224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Bardzo często można spotkać się z opinią, że silnik </a:t>
            </a:r>
            <a:r>
              <a:rPr lang="pl-PL" dirty="0" err="1"/>
              <a:t>MyISAM</a:t>
            </a:r>
            <a:r>
              <a:rPr lang="pl-PL" dirty="0"/>
              <a:t> jest szybszy od </a:t>
            </a:r>
            <a:r>
              <a:rPr lang="pl-PL" dirty="0" err="1"/>
              <a:t>InnoDB</a:t>
            </a:r>
            <a:r>
              <a:rPr lang="pl-PL" dirty="0"/>
              <a:t>. Jakieś 5 lat temu może tak było. Jednak w ostatnim czasie i z każdą nową wersją serwera MySQL, firma Oracle rozwija silnik </a:t>
            </a:r>
            <a:r>
              <a:rPr lang="pl-PL" dirty="0" err="1"/>
              <a:t>InnoDB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Prace przy </a:t>
            </a:r>
            <a:r>
              <a:rPr lang="pl-PL" dirty="0" err="1"/>
              <a:t>MyISAM</a:t>
            </a:r>
            <a:r>
              <a:rPr lang="pl-PL" dirty="0"/>
              <a:t> praktycznie stoją w miejscu. Również </a:t>
            </a:r>
            <a:r>
              <a:rPr lang="pl-PL" dirty="0" err="1"/>
              <a:t>Percona</a:t>
            </a:r>
            <a:r>
              <a:rPr lang="pl-PL" dirty="0"/>
              <a:t> pracuje nad własną wersją </a:t>
            </a:r>
            <a:r>
              <a:rPr lang="pl-PL" dirty="0" err="1"/>
              <a:t>InnoDB</a:t>
            </a:r>
            <a:r>
              <a:rPr lang="pl-PL" dirty="0"/>
              <a:t> o nazwie </a:t>
            </a:r>
            <a:r>
              <a:rPr lang="pl-PL" dirty="0" err="1"/>
              <a:t>XtraDB</a:t>
            </a:r>
            <a:r>
              <a:rPr lang="pl-PL" dirty="0"/>
              <a:t>. Średnio co kilka miesięcy pojawia się kolejna wersja serwera. Warto zwrócić uwagę na fakt, że od MySQL 5.4, </a:t>
            </a:r>
            <a:r>
              <a:rPr lang="pl-PL" dirty="0" err="1"/>
              <a:t>MyISAM</a:t>
            </a:r>
            <a:r>
              <a:rPr lang="pl-PL" dirty="0"/>
              <a:t> przestał być domyślnym silnikiem.</a:t>
            </a:r>
          </a:p>
        </p:txBody>
      </p:sp>
    </p:spTree>
    <p:extLst>
      <p:ext uri="{BB962C8B-B14F-4D97-AF65-F5344CB8AC3E}">
        <p14:creationId xmlns:p14="http://schemas.microsoft.com/office/powerpoint/2010/main" val="1346955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1C23F4-1312-B162-17E8-D535C9083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Wydajność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E884F1-39D6-A9C2-4D38-982102CBB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Zawsze uważano, że </a:t>
            </a:r>
            <a:r>
              <a:rPr lang="pl-PL" dirty="0" err="1"/>
              <a:t>MyISAM</a:t>
            </a:r>
            <a:r>
              <a:rPr lang="pl-PL" dirty="0"/>
              <a:t> jest szybszy, głównie dla zapytań typu SELECT. Jak się jednak okazuje nie jest to takie oczywiste. </a:t>
            </a:r>
          </a:p>
          <a:p>
            <a:pPr marL="0" indent="0">
              <a:buNone/>
            </a:pPr>
            <a:r>
              <a:rPr lang="pl-PL" dirty="0" err="1"/>
              <a:t>InnoDB</a:t>
            </a:r>
            <a:r>
              <a:rPr lang="pl-PL" dirty="0"/>
              <a:t> wykorzystuje mechanizm </a:t>
            </a:r>
            <a:r>
              <a:rPr lang="pl-PL" dirty="0" err="1"/>
              <a:t>klastrowania</a:t>
            </a:r>
            <a:r>
              <a:rPr lang="pl-PL" dirty="0"/>
              <a:t> indeksów, co w niektórych przypadkach znacząco przyspiesza działanie bazy. </a:t>
            </a:r>
          </a:p>
          <a:p>
            <a:pPr marL="0" indent="0">
              <a:buNone/>
            </a:pPr>
            <a:r>
              <a:rPr lang="pl-PL" dirty="0"/>
              <a:t>Działanie takich indeksów polega na przechowywanie również i danych w obrębie indeksu. Podczas przeszukiwania tablic, przeglądane są posortowane indeksy, a następnie sięga się po dane jakie wskazuje indeks. W takim wypadku baza wykonuje dwie operacje: odczyt indeksu a potem odczyt danych. </a:t>
            </a:r>
          </a:p>
          <a:p>
            <a:pPr marL="0" indent="0">
              <a:buNone/>
            </a:pPr>
            <a:r>
              <a:rPr lang="pl-PL" dirty="0" err="1"/>
              <a:t>Klastrowanie</a:t>
            </a:r>
            <a:r>
              <a:rPr lang="pl-PL" dirty="0"/>
              <a:t> indeksów znacząco przyspiesza te operacje. Oszczędzamy na każdym zapytaniu jedną operację odczytu danych.</a:t>
            </a:r>
          </a:p>
        </p:txBody>
      </p:sp>
    </p:spTree>
    <p:extLst>
      <p:ext uri="{BB962C8B-B14F-4D97-AF65-F5344CB8AC3E}">
        <p14:creationId xmlns:p14="http://schemas.microsoft.com/office/powerpoint/2010/main" val="1504511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C00710-BA95-E5CD-095E-6E1939009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Wydajność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B9A153-E60C-3E42-022E-D8011B590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Ale korzystanie z bazy danych to nie tylko wyszukiwanie i pobieranie rekordów. To również ich dodawanie, kasowanie czy modyfikowanie. Jak tutaj radzi sobie </a:t>
            </a:r>
            <a:r>
              <a:rPr lang="pl-PL" dirty="0" err="1"/>
              <a:t>MyISAM</a:t>
            </a:r>
            <a:r>
              <a:rPr lang="pl-PL" dirty="0"/>
              <a:t> a jak </a:t>
            </a:r>
            <a:r>
              <a:rPr lang="pl-PL" dirty="0" err="1"/>
              <a:t>InnoDB</a:t>
            </a:r>
            <a:r>
              <a:rPr lang="pl-PL" dirty="0"/>
              <a:t>? </a:t>
            </a:r>
          </a:p>
          <a:p>
            <a:pPr marL="0" indent="0">
              <a:buNone/>
            </a:pPr>
            <a:r>
              <a:rPr lang="pl-PL" dirty="0"/>
              <a:t>W przypadku pierwszego silnika mamy do czynienia z blokowaniem na poziomie tabeli. Dodając rekordy do tabeli, blokujemy ją na czas całej operacji. Inne zapytania jakie odwołują się w tym czasie do tej tabeli, muszą poczekać w kolejce. Sprawia to, że w przypadku dużej ilości zapytań oraz modyfikowanych rekordów – wydajność bazy spada. </a:t>
            </a:r>
          </a:p>
          <a:p>
            <a:pPr marL="0" indent="0">
              <a:buNone/>
            </a:pPr>
            <a:r>
              <a:rPr lang="pl-PL" dirty="0"/>
              <a:t>W przypadku </a:t>
            </a:r>
            <a:r>
              <a:rPr lang="pl-PL" dirty="0" err="1"/>
              <a:t>InnoDB</a:t>
            </a:r>
            <a:r>
              <a:rPr lang="pl-PL" dirty="0"/>
              <a:t> mamy do czynienia z blokowaniem na poziomie rekordów, dzięki czemu możliwe jest działanie równoległych zapytań na tej samej tabeli.</a:t>
            </a:r>
          </a:p>
          <a:p>
            <a:pPr marL="0" indent="0">
              <a:buNone/>
            </a:pPr>
            <a:r>
              <a:rPr lang="pl-PL" dirty="0" err="1"/>
              <a:t>MyISAM</a:t>
            </a:r>
            <a:r>
              <a:rPr lang="pl-PL" dirty="0"/>
              <a:t> w wielu sytuacjach potrafi zdecydowanie działać szybciej niż </a:t>
            </a:r>
            <a:r>
              <a:rPr lang="pl-PL" dirty="0" err="1"/>
              <a:t>InnoDB</a:t>
            </a:r>
            <a:r>
              <a:rPr lang="pl-PL" dirty="0"/>
              <a:t>, ale dzieje się to kosztem integralności danych. W nim po prostu nie ma takiej funkcjonalności.</a:t>
            </a:r>
          </a:p>
        </p:txBody>
      </p:sp>
    </p:spTree>
    <p:extLst>
      <p:ext uri="{BB962C8B-B14F-4D97-AF65-F5344CB8AC3E}">
        <p14:creationId xmlns:p14="http://schemas.microsoft.com/office/powerpoint/2010/main" val="342771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17019E-A63D-C0CC-0F96-57E7E8F4B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818EFE-F063-E6FD-D17E-B240CB31C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Silnik bazy danych ma za zadanie wyciągać odpowiednie dane zaciągać je do programu pod odpowiednio wybrany algorytm zapisany w formie programu, następnie zmodyfikowany element umieścić w odpowiednim katalogu. </a:t>
            </a:r>
          </a:p>
        </p:txBody>
      </p:sp>
    </p:spTree>
    <p:extLst>
      <p:ext uri="{BB962C8B-B14F-4D97-AF65-F5344CB8AC3E}">
        <p14:creationId xmlns:p14="http://schemas.microsoft.com/office/powerpoint/2010/main" val="168232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4BE4FF-FF64-9BCE-E370-BDDE5F9EC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Wydajność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03CDF3-AA18-C4A9-73CF-F37A5D223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Różnicą w obu silnikach jest również zarządzanie pamięcią. </a:t>
            </a:r>
          </a:p>
          <a:p>
            <a:pPr marL="0" indent="0">
              <a:buNone/>
            </a:pPr>
            <a:r>
              <a:rPr lang="pl-PL" dirty="0" err="1"/>
              <a:t>MyISAM</a:t>
            </a:r>
            <a:r>
              <a:rPr lang="pl-PL" dirty="0"/>
              <a:t> posiada możliwość buforowania tylko indeksów, gdzie wielkość bufora określa zmienna </a:t>
            </a:r>
            <a:r>
              <a:rPr lang="pl-PL" dirty="0" err="1"/>
              <a:t>key_buffer_size</a:t>
            </a:r>
            <a:r>
              <a:rPr lang="pl-PL" dirty="0"/>
              <a:t>. Zalecana wielkość takiego bufora to 25% całej pamięci jaką posiada serwer. </a:t>
            </a:r>
          </a:p>
          <a:p>
            <a:pPr marL="0" indent="0">
              <a:buNone/>
            </a:pPr>
            <a:r>
              <a:rPr lang="pl-PL" dirty="0"/>
              <a:t>W przypadku drugiego silnika mamy możliwość buforowania wszystkich danych a nie tylko indeksów. Odpowiada za to parametr </a:t>
            </a:r>
            <a:r>
              <a:rPr lang="pl-PL" dirty="0" err="1"/>
              <a:t>innodb_buffer_pool_size</a:t>
            </a:r>
            <a:r>
              <a:rPr lang="pl-PL" dirty="0"/>
              <a:t>, który domyślnie ustawia wielkość buforów na 128MB. Zalecane jest ustawienie tego bufora na 80% całej pamięci jaką posiada serwer.</a:t>
            </a:r>
          </a:p>
        </p:txBody>
      </p:sp>
    </p:spTree>
    <p:extLst>
      <p:ext uri="{BB962C8B-B14F-4D97-AF65-F5344CB8AC3E}">
        <p14:creationId xmlns:p14="http://schemas.microsoft.com/office/powerpoint/2010/main" val="2555720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222F31-0FA6-3330-29BD-E0C4635AF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Prędkość dla SELECT</a:t>
            </a:r>
          </a:p>
        </p:txBody>
      </p:sp>
      <p:pic>
        <p:nvPicPr>
          <p:cNvPr id="2050" name="Picture 2" descr="MyISAM vs InnoDB">
            <a:extLst>
              <a:ext uri="{FF2B5EF4-FFF2-40B4-BE49-F238E27FC236}">
                <a16:creationId xmlns:a16="http://schemas.microsoft.com/office/drawing/2014/main" id="{657CA1EE-ABBA-FC7E-ECA1-2D340CC910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128" y="1208351"/>
            <a:ext cx="8716162" cy="521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280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9B5B35-3EFF-CE64-385C-4C52FC3A7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Prędkość dla UPDATE</a:t>
            </a:r>
          </a:p>
        </p:txBody>
      </p:sp>
      <p:pic>
        <p:nvPicPr>
          <p:cNvPr id="3074" name="Picture 2" descr="MyISAM vs InnoDB">
            <a:extLst>
              <a:ext uri="{FF2B5EF4-FFF2-40B4-BE49-F238E27FC236}">
                <a16:creationId xmlns:a16="http://schemas.microsoft.com/office/drawing/2014/main" id="{A3AA425F-96D2-C28F-2EFA-1C78CA9DBD7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184" y="1603023"/>
            <a:ext cx="7807960" cy="466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502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E7D165-CE49-C4C1-C84E-DA8A1BDF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Prędkość LIKE dla bazy 35GB</a:t>
            </a:r>
          </a:p>
        </p:txBody>
      </p:sp>
      <p:pic>
        <p:nvPicPr>
          <p:cNvPr id="4098" name="Picture 2" descr="MyISAM vs InnoDB">
            <a:extLst>
              <a:ext uri="{FF2B5EF4-FFF2-40B4-BE49-F238E27FC236}">
                <a16:creationId xmlns:a16="http://schemas.microsoft.com/office/drawing/2014/main" id="{67A7B241-8427-FCE5-CDAB-AFA8FEB775B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728" y="1569257"/>
            <a:ext cx="8120543" cy="485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6441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C546B7-A9E0-6C9C-C0DD-E02C67502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MyISAM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B6128EE-2669-C64B-9356-2578DF9162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Zalety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7540557-C590-87C4-5242-665CEA13F6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475978"/>
                </a:solidFill>
                <a:effectLst/>
                <a:latin typeface="Asap"/>
              </a:rPr>
              <a:t>szybki odczyt z tabel</a:t>
            </a:r>
          </a:p>
          <a:p>
            <a:r>
              <a:rPr lang="pl-PL" b="0" i="0" dirty="0">
                <a:solidFill>
                  <a:srgbClr val="475978"/>
                </a:solidFill>
                <a:effectLst/>
                <a:latin typeface="Asap"/>
              </a:rPr>
              <a:t>prostsze wykonywanie kopii zapasowych</a:t>
            </a:r>
          </a:p>
          <a:p>
            <a:r>
              <a:rPr lang="pl-PL" b="0" i="0" dirty="0">
                <a:solidFill>
                  <a:srgbClr val="475978"/>
                </a:solidFill>
                <a:effectLst/>
                <a:latin typeface="Asap"/>
              </a:rPr>
              <a:t>odpowiedni dla tabel z małą ilością danych</a:t>
            </a:r>
          </a:p>
          <a:p>
            <a:pPr marL="0" indent="0" algn="l">
              <a:buNone/>
            </a:pPr>
            <a:endParaRPr lang="pl-PL" b="0" i="0" dirty="0">
              <a:solidFill>
                <a:srgbClr val="475978"/>
              </a:solidFill>
              <a:effectLst/>
              <a:latin typeface="Asap"/>
            </a:endParaRPr>
          </a:p>
          <a:p>
            <a:pPr marL="0" indent="0" algn="l">
              <a:buNone/>
            </a:pPr>
            <a:endParaRPr lang="pl-PL" b="0" i="0" dirty="0">
              <a:solidFill>
                <a:srgbClr val="475978"/>
              </a:solidFill>
              <a:effectLst/>
              <a:latin typeface="Asap"/>
            </a:endParaRP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EABA4F3-E6F5-A1E4-CA3B-2C7A2825BF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Wady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BED8F57-5372-DF6A-C5AA-F3DABB56574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/>
              <a:t>brak obsługi transakcji</a:t>
            </a:r>
          </a:p>
          <a:p>
            <a:r>
              <a:rPr lang="pl-PL" dirty="0"/>
              <a:t>brak mechanizmów odpowiedzialnych za integralność danych</a:t>
            </a:r>
          </a:p>
          <a:p>
            <a:r>
              <a:rPr lang="pl-PL" dirty="0"/>
              <a:t>przy dużych tabelach, długie czasy wykonywania REPAIR TABLE po awarii serwera</a:t>
            </a:r>
          </a:p>
        </p:txBody>
      </p:sp>
    </p:spTree>
    <p:extLst>
      <p:ext uri="{BB962C8B-B14F-4D97-AF65-F5344CB8AC3E}">
        <p14:creationId xmlns:p14="http://schemas.microsoft.com/office/powerpoint/2010/main" val="3837493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2E9978-8C90-042F-56DE-7D9B2B031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InnoDB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2888D0-4677-0595-0865-A26F089318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Zalety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BC1802F-F58B-DBCB-6561-BFA5892F36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/>
              <a:t>obsługa transakcji</a:t>
            </a:r>
          </a:p>
          <a:p>
            <a:r>
              <a:rPr lang="pl-PL" dirty="0"/>
              <a:t>gwarantuje integralność danych</a:t>
            </a:r>
          </a:p>
          <a:p>
            <a:r>
              <a:rPr lang="pl-PL" dirty="0"/>
              <a:t>domyślny silnik od MySQL 5.5</a:t>
            </a:r>
          </a:p>
          <a:p>
            <a:r>
              <a:rPr lang="pl-PL" dirty="0"/>
              <a:t>lepiej sprawuje się podczas replikacji typu master – </a:t>
            </a:r>
            <a:r>
              <a:rPr lang="pl-PL" dirty="0" err="1"/>
              <a:t>slave</a:t>
            </a: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018CDF3-3519-6F76-5337-60B2DF920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Wady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9FF8D9C-B08E-6A13-A4BC-21732BF4C7E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/>
              <a:t>wolniejszy odczyt danych</a:t>
            </a:r>
          </a:p>
          <a:p>
            <a:r>
              <a:rPr lang="pl-PL" dirty="0"/>
              <a:t>trudniejsze wykonywanie backupów</a:t>
            </a:r>
          </a:p>
        </p:txBody>
      </p:sp>
    </p:spTree>
    <p:extLst>
      <p:ext uri="{BB962C8B-B14F-4D97-AF65-F5344CB8AC3E}">
        <p14:creationId xmlns:p14="http://schemas.microsoft.com/office/powerpoint/2010/main" val="521721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447C9D-1FD1-E997-3C3A-2E00D4CB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MySQL rodzaje silników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D01D70-2D8A-FA8B-572D-DE5E9B535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MyISAM</a:t>
            </a:r>
            <a:endParaRPr lang="pl-PL" dirty="0"/>
          </a:p>
          <a:p>
            <a:r>
              <a:rPr lang="pl-PL" dirty="0" err="1"/>
              <a:t>InnoDB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Pierwszy z nich jest domyślnym mechanizmem składowania danych w starszych seriach MySQL. Dane zapisywane są w plikach (</a:t>
            </a:r>
            <a:r>
              <a:rPr lang="pl-PL" dirty="0" err="1"/>
              <a:t>frm</a:t>
            </a:r>
            <a:r>
              <a:rPr lang="pl-PL" dirty="0"/>
              <a:t> – definicja tabeli, .MYD (</a:t>
            </a:r>
            <a:r>
              <a:rPr lang="pl-PL" dirty="0" err="1"/>
              <a:t>MYData</a:t>
            </a:r>
            <a:r>
              <a:rPr lang="pl-PL" dirty="0"/>
              <a:t>) – plik z danymi, .MYI (</a:t>
            </a:r>
            <a:r>
              <a:rPr lang="pl-PL" dirty="0" err="1"/>
              <a:t>MYIndex</a:t>
            </a:r>
            <a:r>
              <a:rPr lang="pl-PL" dirty="0"/>
              <a:t>) – indeksy tabeli). </a:t>
            </a:r>
          </a:p>
          <a:p>
            <a:pPr marL="0" indent="0">
              <a:buNone/>
            </a:pPr>
            <a:r>
              <a:rPr lang="pl-PL" dirty="0"/>
              <a:t>Drugim silnikiem (który jest domyślny od MySQL 5.5) jest </a:t>
            </a:r>
            <a:r>
              <a:rPr lang="pl-PL" dirty="0" err="1"/>
              <a:t>InnoDB</a:t>
            </a:r>
            <a:r>
              <a:rPr lang="pl-PL" dirty="0"/>
              <a:t>. Posiada on takie mechanizmy jak obsługa transakcji czy klucze obce.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7082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A7443A-3DE5-D23E-0B9D-8A71436E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XtraDB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D4E456-1229-8994-5874-D615F7740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Mechanizm składowania danych dostępny dla baz danych </a:t>
            </a:r>
            <a:r>
              <a:rPr lang="pl-PL" dirty="0" err="1"/>
              <a:t>MariaDB</a:t>
            </a:r>
            <a:r>
              <a:rPr lang="pl-PL" dirty="0"/>
              <a:t> i </a:t>
            </a:r>
            <a:r>
              <a:rPr lang="pl-PL" dirty="0" err="1"/>
              <a:t>Percona</a:t>
            </a:r>
            <a:r>
              <a:rPr lang="pl-PL" dirty="0"/>
              <a:t> Server, stworzony przez </a:t>
            </a:r>
            <a:r>
              <a:rPr lang="pl-PL" dirty="0" err="1"/>
              <a:t>Percona</a:t>
            </a:r>
            <a:r>
              <a:rPr lang="pl-PL" dirty="0"/>
              <a:t> jako </a:t>
            </a:r>
            <a:r>
              <a:rPr lang="pl-PL" dirty="0" err="1"/>
              <a:t>fork</a:t>
            </a:r>
            <a:r>
              <a:rPr lang="pl-PL" dirty="0"/>
              <a:t> </a:t>
            </a:r>
            <a:r>
              <a:rPr lang="pl-PL" dirty="0" err="1"/>
              <a:t>InnoDB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System dziedziczy większość cech swojego pierwowzoru, jak standard ACID i mechanizm kontroli współbieżności, eliminując przy tym liczne ograniczenia </a:t>
            </a:r>
            <a:r>
              <a:rPr lang="pl-PL" dirty="0" err="1"/>
              <a:t>InnoDB</a:t>
            </a:r>
            <a:r>
              <a:rPr lang="pl-PL" dirty="0"/>
              <a:t> wynikające z wiekowości technologii, m.in. optymalizując pracę z uwzględnieniem systemów wieloprocesorowych.</a:t>
            </a:r>
          </a:p>
        </p:txBody>
      </p:sp>
    </p:spTree>
    <p:extLst>
      <p:ext uri="{BB962C8B-B14F-4D97-AF65-F5344CB8AC3E}">
        <p14:creationId xmlns:p14="http://schemas.microsoft.com/office/powerpoint/2010/main" val="360143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C7192F-6B92-B7EC-B9BE-9B047AE0D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różnice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B5DA85-03D4-D249-A0EB-96D577A63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Zawsze uważano silnik </a:t>
            </a:r>
            <a:r>
              <a:rPr lang="pl-PL" dirty="0" err="1"/>
              <a:t>MyISAM</a:t>
            </a:r>
            <a:r>
              <a:rPr lang="pl-PL" dirty="0"/>
              <a:t> jako taki, który szybciej wykonuje zapytania SELECT, prościej się nim zarządza, wykonuje kopie zapasowe czy odtwarza dane. </a:t>
            </a:r>
          </a:p>
          <a:p>
            <a:pPr marL="0" indent="0">
              <a:buNone/>
            </a:pPr>
            <a:r>
              <a:rPr lang="pl-PL" dirty="0"/>
              <a:t>Natomiast </a:t>
            </a:r>
            <a:r>
              <a:rPr lang="pl-PL" dirty="0" err="1"/>
              <a:t>InnoDB</a:t>
            </a:r>
            <a:r>
              <a:rPr lang="pl-PL" dirty="0"/>
              <a:t> uważany był za wolniejszy, jednak wspierający transakcje i klucze obce.</a:t>
            </a:r>
          </a:p>
        </p:txBody>
      </p:sp>
    </p:spTree>
    <p:extLst>
      <p:ext uri="{BB962C8B-B14F-4D97-AF65-F5344CB8AC3E}">
        <p14:creationId xmlns:p14="http://schemas.microsoft.com/office/powerpoint/2010/main" val="157884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9C6EC3-6C6F-FCBF-07F6-0153E5BD6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Wpływ awarii na dane serwera (</a:t>
            </a:r>
            <a:r>
              <a:rPr lang="pl-PL" dirty="0" err="1"/>
              <a:t>MyISAM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6FF7E3-1803-DFA6-37C2-42B2F98E8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Nie posiada obsługi transakcji, dlatego może się zdarzyć że podczas awarii serwera część danych zostanie w bazie dopisana, skasowana lub zmieniona a część nie. </a:t>
            </a:r>
          </a:p>
          <a:p>
            <a:pPr marL="0" indent="0">
              <a:buNone/>
            </a:pPr>
            <a:r>
              <a:rPr lang="pl-PL" dirty="0"/>
              <a:t>Wyobraźmy sobie, że podczas wykonywania zapytania typu UPDATE doszło do wyłączenia serwera. Podczas startowania serwera, uruchomi się proces naprawy tabel, który może trwać bardzo długo w przypadku obszernych baz danych. Może się zdarzyć, że będzie to trwała nawet kilka godzin. W tym czasie będzie bardzo obciążony dysk oraz procesor serwera. Następnie uruchomi się nam baza, z częściowo zmienioną zawartością rekordów. Dane w bazie będą niespójne.</a:t>
            </a:r>
          </a:p>
        </p:txBody>
      </p:sp>
    </p:spTree>
    <p:extLst>
      <p:ext uri="{BB962C8B-B14F-4D97-AF65-F5344CB8AC3E}">
        <p14:creationId xmlns:p14="http://schemas.microsoft.com/office/powerpoint/2010/main" val="1683002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DBA9C7-FD8D-F760-6B92-B55A9DEF1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Wpływ awarii na dane serwera (</a:t>
            </a:r>
            <a:r>
              <a:rPr lang="pl-PL" dirty="0" err="1"/>
              <a:t>InnoDB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65A56A-8EF8-76E4-1763-8F37F3301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Zazwyczaj po awarii serwer wstanie bardzo szybko i elegancko, chyba że zostanie uszkodzony plik logu transakcji. Wtedy sytuacja się troszkę komplikuje. Silnik </a:t>
            </a:r>
            <a:r>
              <a:rPr lang="pl-PL" dirty="0" err="1"/>
              <a:t>InnoDB</a:t>
            </a:r>
            <a:r>
              <a:rPr lang="pl-PL" dirty="0"/>
              <a:t> jest silnikiem transakcyjnym, który wspiera ACID. ACID jest skrótem od angielskich słów: </a:t>
            </a:r>
            <a:r>
              <a:rPr lang="pl-PL" dirty="0" err="1"/>
              <a:t>atomicity</a:t>
            </a:r>
            <a:r>
              <a:rPr lang="pl-PL" dirty="0"/>
              <a:t> – atomowość, </a:t>
            </a:r>
            <a:r>
              <a:rPr lang="pl-PL" dirty="0" err="1"/>
              <a:t>consistency</a:t>
            </a:r>
            <a:r>
              <a:rPr lang="pl-PL" dirty="0"/>
              <a:t> – spójność, </a:t>
            </a:r>
            <a:r>
              <a:rPr lang="pl-PL" dirty="0" err="1"/>
              <a:t>isolation</a:t>
            </a:r>
            <a:r>
              <a:rPr lang="pl-PL" dirty="0"/>
              <a:t> – izolacja, </a:t>
            </a:r>
            <a:r>
              <a:rPr lang="pl-PL" dirty="0" err="1"/>
              <a:t>durability</a:t>
            </a:r>
            <a:r>
              <a:rPr lang="pl-PL" dirty="0"/>
              <a:t> – trwałość.</a:t>
            </a:r>
          </a:p>
        </p:txBody>
      </p:sp>
    </p:spTree>
    <p:extLst>
      <p:ext uri="{BB962C8B-B14F-4D97-AF65-F5344CB8AC3E}">
        <p14:creationId xmlns:p14="http://schemas.microsoft.com/office/powerpoint/2010/main" val="2497790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E093F0-E140-5B1E-BC95-3CF02F66F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ACID - przypomnienie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917AA6-1012-85DC-E456-97E26CDC3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Atomowość transakcji oznacza, że albo wykonujemy ją w całości albo wcale. Nie może dojść do sytuacji, w której wykona się część zapytań jak w przypadku </a:t>
            </a:r>
            <a:r>
              <a:rPr lang="pl-PL" dirty="0" err="1"/>
              <a:t>MyISAM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Spójność oznacza to, że po wykonaniu transakcji system będzie spójny, czyli nie zostaną naruszone żadne zasady integralności. </a:t>
            </a:r>
          </a:p>
          <a:p>
            <a:pPr marL="0" indent="0">
              <a:buNone/>
            </a:pPr>
            <a:r>
              <a:rPr lang="pl-PL" dirty="0"/>
              <a:t>Izolacja transakcji oznacza, iż jeżeli dwie transakcje wykonują się współbieżnie, to zazwyczaj (zależnie od poziomu izolacji) nie widzą zmian przez siebie wprowadzanych. </a:t>
            </a:r>
          </a:p>
          <a:p>
            <a:pPr marL="0" indent="0">
              <a:buNone/>
            </a:pPr>
            <a:r>
              <a:rPr lang="pl-PL" dirty="0"/>
              <a:t>Trwałość danych oznacza, że system potrafi uruchomić się i udostępnić spójne, nienaruszone i aktualne dane zapisane w ramach zatwierdzonych transakcji, na przykład po nagłej awarii zasilania.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9845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F531BA-B1F0-E162-74A8-B9EAC76E7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ACID w MySQL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C8D2DA-05D6-493B-FC56-BA5D61ECE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Domyślnie silnik powinien działać w pełnym trybie zgodności z ACID (parametr </a:t>
            </a:r>
            <a:r>
              <a:rPr lang="pl-PL" dirty="0" err="1"/>
              <a:t>innodb_flush_log_at_trx_commit</a:t>
            </a:r>
            <a:r>
              <a:rPr lang="pl-PL" dirty="0"/>
              <a:t> ma wartość 1), czyli po każdym poleceniu COMMIT, dane z buforów zapisywane są na dysku i wywoływana jest funkcja </a:t>
            </a:r>
            <a:r>
              <a:rPr lang="pl-PL" dirty="0" err="1"/>
              <a:t>flush</a:t>
            </a:r>
            <a:r>
              <a:rPr lang="pl-PL" dirty="0"/>
              <a:t>(). </a:t>
            </a:r>
          </a:p>
          <a:p>
            <a:pPr marL="0" indent="0">
              <a:buNone/>
            </a:pPr>
            <a:r>
              <a:rPr lang="pl-PL" dirty="0"/>
              <a:t>Niestety taka opcja zmniejsza maksymalną ilość obsługiwanych transakcji, oraz wpływa na wydajność bazy. Jednak możemy być pewnie, że dane są zapisywane na dysku.</a:t>
            </a:r>
          </a:p>
        </p:txBody>
      </p:sp>
    </p:spTree>
    <p:extLst>
      <p:ext uri="{BB962C8B-B14F-4D97-AF65-F5344CB8AC3E}">
        <p14:creationId xmlns:p14="http://schemas.microsoft.com/office/powerpoint/2010/main" val="797235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58</TotalTime>
  <Words>1589</Words>
  <Application>Microsoft Office PowerPoint</Application>
  <PresentationFormat>Panoramiczny</PresentationFormat>
  <Paragraphs>88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30" baseType="lpstr">
      <vt:lpstr>Asap</vt:lpstr>
      <vt:lpstr>Tw Cen MT</vt:lpstr>
      <vt:lpstr>Tw Cen MT Condensed</vt:lpstr>
      <vt:lpstr>Wingdings 3</vt:lpstr>
      <vt:lpstr>Integralny</vt:lpstr>
      <vt:lpstr>Silniki bazodanowe</vt:lpstr>
      <vt:lpstr>Wstęp</vt:lpstr>
      <vt:lpstr>MySQL rodzaje silników</vt:lpstr>
      <vt:lpstr>XtraDB</vt:lpstr>
      <vt:lpstr>Główne różnice</vt:lpstr>
      <vt:lpstr>Wpływ awarii na dane serwera (MyISAM)</vt:lpstr>
      <vt:lpstr>Wpływ awarii na dane serwera (InnoDB)</vt:lpstr>
      <vt:lpstr>ACID - przypomnienie</vt:lpstr>
      <vt:lpstr>ACID w MySQL</vt:lpstr>
      <vt:lpstr>Modyfikacja parametru</vt:lpstr>
      <vt:lpstr>Sztuczki dysków</vt:lpstr>
      <vt:lpstr>Uszkodzenie InnoDB – cd.</vt:lpstr>
      <vt:lpstr>Kopie zapasowe</vt:lpstr>
      <vt:lpstr>Pliki MyISAM</vt:lpstr>
      <vt:lpstr>Pliki InnoDB</vt:lpstr>
      <vt:lpstr>Kopia jako kopia plików</vt:lpstr>
      <vt:lpstr>Wydajność</vt:lpstr>
      <vt:lpstr>Wydajność cd.</vt:lpstr>
      <vt:lpstr>Wydajność cd.</vt:lpstr>
      <vt:lpstr>Wydajność cd.</vt:lpstr>
      <vt:lpstr>Prędkość dla SELECT</vt:lpstr>
      <vt:lpstr>Prędkość dla UPDATE</vt:lpstr>
      <vt:lpstr>Prędkość LIKE dla bazy 35GB</vt:lpstr>
      <vt:lpstr>MyISAM</vt:lpstr>
      <vt:lpstr>InnoDB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Silniki bazodanowe</dc:title>
  <dc:creator>Damian Radzik</dc:creator>
  <cp:lastModifiedBy>Damian Radzik</cp:lastModifiedBy>
  <cp:revision>1</cp:revision>
  <dcterms:created xsi:type="dcterms:W3CDTF">2022-10-20T08:09:10Z</dcterms:created>
  <dcterms:modified xsi:type="dcterms:W3CDTF">2024-01-02T08:01:43Z</dcterms:modified>
</cp:coreProperties>
</file>