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DC369C97-AFD2-4529-8F72-07DA9064C338}"/>
    <pc:docChg chg="modSld">
      <pc:chgData name="Damian Radzik" userId="9b6437a5cc3fe03b" providerId="LiveId" clId="{DC369C97-AFD2-4529-8F72-07DA9064C338}" dt="2022-11-17T09:01:26.344" v="0"/>
      <pc:docMkLst>
        <pc:docMk/>
      </pc:docMkLst>
      <pc:sldChg chg="modSp mod">
        <pc:chgData name="Damian Radzik" userId="9b6437a5cc3fe03b" providerId="LiveId" clId="{DC369C97-AFD2-4529-8F72-07DA9064C338}" dt="2022-11-17T09:01:26.344" v="0"/>
        <pc:sldMkLst>
          <pc:docMk/>
          <pc:sldMk cId="3344352748" sldId="272"/>
        </pc:sldMkLst>
        <pc:spChg chg="mod">
          <ac:chgData name="Damian Radzik" userId="9b6437a5cc3fe03b" providerId="LiveId" clId="{DC369C97-AFD2-4529-8F72-07DA9064C338}" dt="2022-11-17T09:01:26.344" v="0"/>
          <ac:spMkLst>
            <pc:docMk/>
            <pc:sldMk cId="3344352748" sldId="272"/>
            <ac:spMk id="3" creationId="{4B57DB20-94DB-C71D-087B-52BBCE32C0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35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223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09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146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8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04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303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22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652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75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11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B26645-ABFB-4D1B-BF5A-98928CD41B11}" type="datetimeFigureOut">
              <a:rPr lang="pl-PL" smtClean="0"/>
              <a:t>17.11.2022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B786316-1480-4B88-979F-0DB127C325C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30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F38791-EE14-BDC5-F1D1-6D726EF45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Wyrażenia regularne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DD62BF9-BECD-AFD4-D34D-7A3C2F3B24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686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F7A1A6-6796-69A1-EA97-A3CB46C1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Backslash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21F5B8-8B9B-D336-9157-DECC94B2E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Znaki specjalne poprzedzone odwrotnym ukośnikiem "\" powodują, że poprzedzanym znakom nie są nadawane żadne dodatkowe znaczenia - oznaczają same siebie, np.:</a:t>
            </a:r>
          </a:p>
          <a:p>
            <a:pPr marL="0" indent="0">
              <a:buNone/>
            </a:pPr>
            <a:r>
              <a:rPr lang="pl-PL" dirty="0"/>
              <a:t>"\." oznacza znak kropki (nie dowolny znak) </a:t>
            </a:r>
          </a:p>
          <a:p>
            <a:pPr marL="0" indent="0">
              <a:buNone/>
            </a:pPr>
            <a:r>
              <a:rPr lang="pl-PL" dirty="0"/>
              <a:t>"\\" oznacza odwrotny ukośnik </a:t>
            </a:r>
          </a:p>
          <a:p>
            <a:pPr marL="0" indent="0">
              <a:buNone/>
            </a:pPr>
            <a:r>
              <a:rPr lang="pl-PL" dirty="0"/>
              <a:t>".*\.</a:t>
            </a:r>
            <a:r>
              <a:rPr lang="pl-PL" dirty="0" err="1"/>
              <a:t>roz</a:t>
            </a:r>
            <a:r>
              <a:rPr lang="pl-PL" dirty="0"/>
              <a:t>" wyrażenie typu </a:t>
            </a:r>
            <a:r>
              <a:rPr lang="pl-PL" dirty="0" err="1"/>
              <a:t>dowolna_nazwa_pliku.roz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793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01426D-A2D4-F309-587A-6531BA2C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Backslash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C4041-E983-E565-F83E-CCDB46E37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Za pomocą odwrotnego ukośnika są oznaczane znaki niedrukowalne w wyrażeniach, dzięki czemu można je rozróżnić w zapisie. np.: </a:t>
            </a:r>
          </a:p>
          <a:p>
            <a:pPr marL="0" indent="0">
              <a:buNone/>
            </a:pPr>
            <a:r>
              <a:rPr lang="pl-PL" dirty="0"/>
              <a:t>"\e" oznacza znak „</a:t>
            </a:r>
            <a:r>
              <a:rPr lang="pl-PL" dirty="0" err="1"/>
              <a:t>escape</a:t>
            </a:r>
            <a:r>
              <a:rPr lang="pl-PL" dirty="0"/>
              <a:t>” </a:t>
            </a:r>
          </a:p>
          <a:p>
            <a:pPr marL="0" indent="0">
              <a:buNone/>
            </a:pPr>
            <a:r>
              <a:rPr lang="pl-PL" dirty="0"/>
              <a:t>"\f" oznacza nową stronę </a:t>
            </a:r>
          </a:p>
          <a:p>
            <a:pPr marL="0" indent="0">
              <a:buNone/>
            </a:pPr>
            <a:r>
              <a:rPr lang="pl-PL" dirty="0"/>
              <a:t>"\n" oznacza nowy wiersz </a:t>
            </a:r>
          </a:p>
          <a:p>
            <a:pPr marL="0" indent="0">
              <a:buNone/>
            </a:pPr>
            <a:r>
              <a:rPr lang="pl-PL" dirty="0"/>
              <a:t>"\r" oznacza powrót karetki </a:t>
            </a:r>
          </a:p>
          <a:p>
            <a:pPr marL="0" indent="0">
              <a:buNone/>
            </a:pPr>
            <a:r>
              <a:rPr lang="pl-PL" dirty="0"/>
              <a:t>"\t" oznacza tabulację </a:t>
            </a:r>
          </a:p>
          <a:p>
            <a:pPr marL="0" indent="0">
              <a:buNone/>
            </a:pPr>
            <a:r>
              <a:rPr lang="pl-PL" dirty="0"/>
              <a:t>"\cx" znak "</a:t>
            </a:r>
            <a:r>
              <a:rPr lang="pl-PL" dirty="0" err="1"/>
              <a:t>control</a:t>
            </a:r>
            <a:r>
              <a:rPr lang="pl-PL" dirty="0"/>
              <a:t>-x " , x jest dowolnym znakiem </a:t>
            </a:r>
          </a:p>
          <a:p>
            <a:pPr marL="0" indent="0">
              <a:buNone/>
            </a:pPr>
            <a:r>
              <a:rPr lang="pl-PL" dirty="0"/>
              <a:t>"\</a:t>
            </a:r>
            <a:r>
              <a:rPr lang="pl-PL" dirty="0" err="1"/>
              <a:t>xhh</a:t>
            </a:r>
            <a:r>
              <a:rPr lang="pl-PL" dirty="0"/>
              <a:t>" Znak o kodzie szesnastkowym </a:t>
            </a:r>
          </a:p>
          <a:p>
            <a:pPr marL="0" indent="0">
              <a:buNone/>
            </a:pPr>
            <a:r>
              <a:rPr lang="pl-PL" dirty="0"/>
              <a:t>"\a" Sygnał dźwiękowy, czyli znak BEL</a:t>
            </a:r>
          </a:p>
        </p:txBody>
      </p:sp>
    </p:spTree>
    <p:extLst>
      <p:ext uri="{BB962C8B-B14F-4D97-AF65-F5344CB8AC3E}">
        <p14:creationId xmlns:p14="http://schemas.microsoft.com/office/powerpoint/2010/main" val="1963300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C3CAF1-9529-95E7-9C58-27B39E07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Rozszerzenia perla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2E4656-6314-F03C-C380-21E8B0D85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Odwrotny ukośnik jest używany do oznaczania określonych rodzajów znaków: </a:t>
            </a:r>
          </a:p>
          <a:p>
            <a:pPr marL="0" indent="0">
              <a:buNone/>
            </a:pPr>
            <a:r>
              <a:rPr lang="pl-PL" dirty="0"/>
              <a:t>"\d" Dowolna cyfra dziesiętna </a:t>
            </a:r>
          </a:p>
          <a:p>
            <a:pPr marL="0" indent="0">
              <a:buNone/>
            </a:pPr>
            <a:r>
              <a:rPr lang="pl-PL" dirty="0"/>
              <a:t>"\D" Dowolny znak nie będący cyfrą dziesiętną </a:t>
            </a:r>
          </a:p>
          <a:p>
            <a:pPr marL="0" indent="0">
              <a:buNone/>
            </a:pPr>
            <a:r>
              <a:rPr lang="pl-PL" dirty="0"/>
              <a:t>"\s" Dowolny znak drukowalnego odstępu (spacja) </a:t>
            </a:r>
          </a:p>
          <a:p>
            <a:pPr marL="0" indent="0">
              <a:buNone/>
            </a:pPr>
            <a:r>
              <a:rPr lang="pl-PL" dirty="0"/>
              <a:t>"\S" Dowolny znak nie będący drukowalną spacją </a:t>
            </a:r>
          </a:p>
          <a:p>
            <a:pPr marL="0" indent="0">
              <a:buNone/>
            </a:pPr>
            <a:r>
              <a:rPr lang="pl-PL" dirty="0"/>
              <a:t>"\w" Dowolny znak należący do "słowa„ </a:t>
            </a:r>
          </a:p>
          <a:p>
            <a:pPr marL="0" indent="0">
              <a:buNone/>
            </a:pPr>
            <a:r>
              <a:rPr lang="pl-PL" dirty="0"/>
              <a:t>	"pi\w" oznacza wyrażenia zaczynające się od pi </a:t>
            </a:r>
          </a:p>
          <a:p>
            <a:pPr marL="0" indent="0">
              <a:buNone/>
            </a:pPr>
            <a:r>
              <a:rPr lang="pl-PL" dirty="0"/>
              <a:t>	"\</a:t>
            </a:r>
            <a:r>
              <a:rPr lang="pl-PL" dirty="0" err="1"/>
              <a:t>wka</a:t>
            </a:r>
            <a:r>
              <a:rPr lang="pl-PL" dirty="0"/>
              <a:t>" oznacza wyrażenia kończące się na ka </a:t>
            </a:r>
          </a:p>
          <a:p>
            <a:pPr marL="0" indent="0">
              <a:buNone/>
            </a:pPr>
            <a:r>
              <a:rPr lang="pl-PL" dirty="0"/>
              <a:t> "\W" Dowolny znak spoza "słowa" </a:t>
            </a:r>
          </a:p>
        </p:txBody>
      </p:sp>
    </p:spTree>
    <p:extLst>
      <p:ext uri="{BB962C8B-B14F-4D97-AF65-F5344CB8AC3E}">
        <p14:creationId xmlns:p14="http://schemas.microsoft.com/office/powerpoint/2010/main" val="4053904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FD2D3D-CA6E-213A-9336-938DDF5A9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Granice wyrazów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C37DF4-0731-7F13-56F8-CBDE93362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"/&lt;" oznacza początek słowa</a:t>
            </a:r>
          </a:p>
          <a:p>
            <a:pPr marL="0" indent="0">
              <a:buNone/>
            </a:pPr>
            <a:r>
              <a:rPr lang="pl-PL" dirty="0"/>
              <a:t>np.:</a:t>
            </a:r>
          </a:p>
          <a:p>
            <a:pPr marL="0" indent="0">
              <a:buNone/>
            </a:pPr>
            <a:r>
              <a:rPr lang="pl-PL" dirty="0"/>
              <a:t>"/&lt;fi" wyrazy zaczynające się od fi (fizyk, fizyka, fiołek…)</a:t>
            </a:r>
          </a:p>
          <a:p>
            <a:pPr marL="0" indent="0">
              <a:buNone/>
            </a:pPr>
            <a:r>
              <a:rPr lang="pl-PL" dirty="0"/>
              <a:t> "/&gt;" oznacza koniec słowa</a:t>
            </a:r>
          </a:p>
          <a:p>
            <a:pPr marL="0" indent="0">
              <a:buNone/>
            </a:pPr>
            <a:r>
              <a:rPr lang="pl-PL" dirty="0"/>
              <a:t>np.:</a:t>
            </a:r>
          </a:p>
          <a:p>
            <a:pPr marL="0" indent="0">
              <a:buNone/>
            </a:pPr>
            <a:r>
              <a:rPr lang="pl-PL" dirty="0"/>
              <a:t>"ot/&gt;" wyrazy kończące się na ot (kot, lot, plot…)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np.:</a:t>
            </a:r>
          </a:p>
          <a:p>
            <a:pPr marL="0" indent="0">
              <a:buNone/>
            </a:pPr>
            <a:r>
              <a:rPr lang="pl-PL" dirty="0"/>
              <a:t>"\&lt;słowo/&gt;" oznacza że słowo jest wyrazem samodzielnym</a:t>
            </a:r>
          </a:p>
          <a:p>
            <a:pPr marL="0" indent="0">
              <a:buNone/>
            </a:pPr>
            <a:r>
              <a:rPr lang="pl-PL" dirty="0"/>
              <a:t>"\&lt;</a:t>
            </a:r>
            <a:r>
              <a:rPr lang="pl-PL" dirty="0" err="1"/>
              <a:t>słow</a:t>
            </a:r>
            <a:r>
              <a:rPr lang="pl-PL" dirty="0"/>
              <a:t>(</a:t>
            </a:r>
            <a:r>
              <a:rPr lang="pl-PL" dirty="0" err="1"/>
              <a:t>o|a</a:t>
            </a:r>
            <a:r>
              <a:rPr lang="pl-PL" dirty="0"/>
              <a:t>)/&gt;" to słowo i słowa</a:t>
            </a:r>
          </a:p>
        </p:txBody>
      </p:sp>
    </p:spTree>
    <p:extLst>
      <p:ext uri="{BB962C8B-B14F-4D97-AF65-F5344CB8AC3E}">
        <p14:creationId xmlns:p14="http://schemas.microsoft.com/office/powerpoint/2010/main" val="986994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BCFBD-19BC-3FBD-CB76-CA55EAC0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 znaków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E527-B019-62B9-AAEF-28A97915F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Rozszerzony zapis przedziałów, wprowadzenie klas znaków np.: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digit</a:t>
            </a:r>
            <a:r>
              <a:rPr lang="pl-PL" dirty="0"/>
              <a:t>:]]" oznacza dowolną cyfrę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alpha</a:t>
            </a:r>
            <a:r>
              <a:rPr lang="pl-PL" dirty="0"/>
              <a:t>:]]" literę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alnum</a:t>
            </a:r>
            <a:r>
              <a:rPr lang="pl-PL" dirty="0"/>
              <a:t>:]]" literę lub cyfrę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xdigit</a:t>
            </a:r>
            <a:r>
              <a:rPr lang="pl-PL" dirty="0"/>
              <a:t>:]]" liczby w systemie szesnastkowym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lower</a:t>
            </a:r>
            <a:r>
              <a:rPr lang="pl-PL" dirty="0"/>
              <a:t>:]]" małe litery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upper</a:t>
            </a:r>
            <a:r>
              <a:rPr lang="pl-PL" dirty="0"/>
              <a:t>:]]" duże litery</a:t>
            </a:r>
          </a:p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punct</a:t>
            </a:r>
            <a:r>
              <a:rPr lang="pl-PL" dirty="0"/>
              <a:t>:]]" znaki interpunkcji</a:t>
            </a:r>
          </a:p>
        </p:txBody>
      </p:sp>
    </p:spTree>
    <p:extLst>
      <p:ext uri="{BB962C8B-B14F-4D97-AF65-F5344CB8AC3E}">
        <p14:creationId xmlns:p14="http://schemas.microsoft.com/office/powerpoint/2010/main" val="718459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C16A04-6EC8-4169-0021-EA6A47A60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4D316-D7C0-0BF4-89EA-724206B3F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"[[:</a:t>
            </a:r>
            <a:r>
              <a:rPr lang="pl-PL" dirty="0" err="1"/>
              <a:t>digit</a:t>
            </a:r>
            <a:r>
              <a:rPr lang="pl-PL" dirty="0"/>
              <a:t>:]]{2}" oznacza dwucyfrowy ciąg</a:t>
            </a:r>
          </a:p>
          <a:p>
            <a:pPr marL="0" indent="0">
              <a:buNone/>
            </a:pPr>
            <a:r>
              <a:rPr lang="pl-PL" dirty="0"/>
              <a:t> "\&lt;[[:</a:t>
            </a:r>
            <a:r>
              <a:rPr lang="pl-PL" dirty="0" err="1"/>
              <a:t>digit</a:t>
            </a:r>
            <a:r>
              <a:rPr lang="pl-PL" dirty="0"/>
              <a:t>:]]{2,4}&gt;\" oznacza liczby dwu, trzy i czterocyfrowe</a:t>
            </a:r>
          </a:p>
          <a:p>
            <a:pPr marL="0" indent="0">
              <a:buNone/>
            </a:pPr>
            <a:r>
              <a:rPr lang="pl-PL" dirty="0"/>
              <a:t>"\&lt;[[:</a:t>
            </a:r>
            <a:r>
              <a:rPr lang="pl-PL" dirty="0" err="1"/>
              <a:t>alnum</a:t>
            </a:r>
            <a:r>
              <a:rPr lang="pl-PL" dirty="0"/>
              <a:t>:]]{0,8}\.[[:</a:t>
            </a:r>
            <a:r>
              <a:rPr lang="pl-PL" dirty="0" err="1"/>
              <a:t>alnum</a:t>
            </a:r>
            <a:r>
              <a:rPr lang="pl-PL" dirty="0"/>
              <a:t>:]]{3}\&gt;" </a:t>
            </a:r>
            <a:r>
              <a:rPr lang="pl-PL" dirty="0" err="1"/>
              <a:t>DOSowskie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nazwy plików</a:t>
            </a:r>
          </a:p>
        </p:txBody>
      </p:sp>
    </p:spTree>
    <p:extLst>
      <p:ext uri="{BB962C8B-B14F-4D97-AF65-F5344CB8AC3E}">
        <p14:creationId xmlns:p14="http://schemas.microsoft.com/office/powerpoint/2010/main" val="4029217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0162C3-3F82-84EA-982E-D834D508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Powtórznienia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6B2D9F-0000-6E0D-ECDB-D953220C8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Możliwość precyzyjnego określenia liczby wystąpień danego </a:t>
            </a:r>
          </a:p>
          <a:p>
            <a:pPr marL="0" indent="0">
              <a:buNone/>
            </a:pPr>
            <a:r>
              <a:rPr lang="pl-PL" dirty="0"/>
              <a:t>wyrażenia</a:t>
            </a:r>
          </a:p>
          <a:p>
            <a:pPr marL="0" indent="0">
              <a:buNone/>
            </a:pPr>
            <a:r>
              <a:rPr lang="pl-PL" dirty="0"/>
              <a:t>Wyrażenie {N} oznacza dokładnie N wystąpień</a:t>
            </a:r>
          </a:p>
          <a:p>
            <a:pPr marL="0" indent="0">
              <a:buNone/>
            </a:pPr>
            <a:r>
              <a:rPr lang="pl-PL" dirty="0"/>
              <a:t>Wyrażenie {N,} co najmniej N wystąpień wyrażenia {0,}=* {1,}=+</a:t>
            </a:r>
          </a:p>
          <a:p>
            <a:pPr marL="0" indent="0">
              <a:buNone/>
            </a:pPr>
            <a:r>
              <a:rPr lang="pl-PL" dirty="0"/>
              <a:t>Wyrażenie {,M} co najwyżej M wystąpień wyrażenia</a:t>
            </a:r>
          </a:p>
          <a:p>
            <a:pPr marL="0" indent="0">
              <a:buNone/>
            </a:pPr>
            <a:r>
              <a:rPr lang="pl-PL" dirty="0"/>
              <a:t>Wyrażenie {N,M} od N do M wystąpień wyrażenia {0,1}=?</a:t>
            </a:r>
          </a:p>
        </p:txBody>
      </p:sp>
    </p:spTree>
    <p:extLst>
      <p:ext uri="{BB962C8B-B14F-4D97-AF65-F5344CB8AC3E}">
        <p14:creationId xmlns:p14="http://schemas.microsoft.com/office/powerpoint/2010/main" val="1402360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CC46C-A48A-24D3-B688-4877715E6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57DB20-94DB-C71D-087B-52BBCE32C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SELECT KLIENCI.NAZWISKO FROM KLIENCI WHERE KLIENCI.NAZWISKO REGEXP '^No';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435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C13E24-D5E7-F8A6-6848-520DDEED5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CC822-497B-FCAF-54DE-6FD8E714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ang. </a:t>
            </a:r>
            <a:r>
              <a:rPr lang="pl-PL" dirty="0" err="1"/>
              <a:t>Regular</a:t>
            </a:r>
            <a:r>
              <a:rPr lang="pl-PL" dirty="0"/>
              <a:t> </a:t>
            </a:r>
            <a:r>
              <a:rPr lang="pl-PL" dirty="0" err="1"/>
              <a:t>expressions</a:t>
            </a:r>
            <a:r>
              <a:rPr lang="pl-PL" dirty="0"/>
              <a:t> (</a:t>
            </a:r>
            <a:r>
              <a:rPr lang="pl-PL" dirty="0" err="1"/>
              <a:t>regexp</a:t>
            </a:r>
            <a:r>
              <a:rPr lang="pl-PL" dirty="0"/>
              <a:t>) Wyrażenia regularne są narzędziem służącym do dopasowywania wzorców. Wykorzystywane są tam, gdzie potrzebne jest narzędzie do wyszukiwania tekstu spełniającego pewne kryteria.</a:t>
            </a:r>
          </a:p>
        </p:txBody>
      </p:sp>
    </p:spTree>
    <p:extLst>
      <p:ext uri="{BB962C8B-B14F-4D97-AF65-F5344CB8AC3E}">
        <p14:creationId xmlns:p14="http://schemas.microsoft.com/office/powerpoint/2010/main" val="411764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CB29A6-3C95-0664-6537-1DBA572E9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znaków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43530B-102D-26B6-31F0-E2792CB43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Znaki zwyczajne</a:t>
            </a:r>
          </a:p>
          <a:p>
            <a:pPr marL="0" indent="0">
              <a:buNone/>
            </a:pPr>
            <a:r>
              <a:rPr lang="pl-PL" dirty="0"/>
              <a:t>a, A, b, B, z, Z, 0, 1, 9, , ! …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Znaki specjalne (</a:t>
            </a:r>
            <a:r>
              <a:rPr lang="pl-PL" dirty="0" err="1"/>
              <a:t>metaznaki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Rozróżnia się dwa zbiory </a:t>
            </a:r>
            <a:r>
              <a:rPr lang="pl-PL" dirty="0" err="1"/>
              <a:t>metaznaków</a:t>
            </a:r>
            <a:r>
              <a:rPr lang="pl-PL" dirty="0"/>
              <a:t>: </a:t>
            </a:r>
          </a:p>
          <a:p>
            <a:pPr marL="0" indent="0">
              <a:buNone/>
            </a:pPr>
            <a:r>
              <a:rPr lang="pl-PL" dirty="0" err="1"/>
              <a:t>metaznaki</a:t>
            </a:r>
            <a:r>
              <a:rPr lang="pl-PL" dirty="0"/>
              <a:t> rozpoznawane w dowolnym miejscu wzorca poza nawiasami kwadratowymi ^ , $, * , +, ?, ., (, ), [, ], {, }, \ </a:t>
            </a:r>
          </a:p>
          <a:p>
            <a:pPr marL="0" indent="0">
              <a:buNone/>
            </a:pPr>
            <a:r>
              <a:rPr lang="pl-PL" dirty="0" err="1"/>
              <a:t>metaznaki</a:t>
            </a:r>
            <a:r>
              <a:rPr lang="pl-PL" dirty="0"/>
              <a:t> rozpoznawane wewnątrz nawiasów kwadratowych. \, ^ , -, ]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Część wzorca ujęta w nawiasy kwadratowe jest zwana "klasą znaków"</a:t>
            </a:r>
          </a:p>
        </p:txBody>
      </p:sp>
    </p:spTree>
    <p:extLst>
      <p:ext uri="{BB962C8B-B14F-4D97-AF65-F5344CB8AC3E}">
        <p14:creationId xmlns:p14="http://schemas.microsoft.com/office/powerpoint/2010/main" val="17207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6E6983-1FAC-F5CE-94EF-177C96170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Dopasowywanie tekstu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B7CE74-07A9-8AD6-F5F0-49D18EB5C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Każdy znak oprócz znaków specjalnych określa sam siebie, np.: </a:t>
            </a:r>
          </a:p>
          <a:p>
            <a:pPr marL="0" indent="0">
              <a:buNone/>
            </a:pPr>
            <a:r>
              <a:rPr lang="pl-PL" dirty="0"/>
              <a:t>"a" określa łańcuch złożony ze znaku 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Kolejne symbole oznaczają, że w łańcuchu muszą wystąpić dokładnie te symbole w dokładnie takiej samej kolejności, np.: </a:t>
            </a:r>
          </a:p>
          <a:p>
            <a:pPr marL="0" indent="0">
              <a:buNone/>
            </a:pPr>
            <a:r>
              <a:rPr lang="pl-PL" dirty="0"/>
              <a:t>"ab3" oznacza łańcuch składający się z liter a, b i cyfry 3 </a:t>
            </a:r>
          </a:p>
          <a:p>
            <a:pPr marL="0" indent="0">
              <a:buNone/>
            </a:pPr>
            <a:r>
              <a:rPr lang="pl-PL" dirty="0"/>
              <a:t>"wyrażenie regularne" oznacza wyrażenie regularne</a:t>
            </a:r>
          </a:p>
        </p:txBody>
      </p:sp>
    </p:spTree>
    <p:extLst>
      <p:ext uri="{BB962C8B-B14F-4D97-AF65-F5344CB8AC3E}">
        <p14:creationId xmlns:p14="http://schemas.microsoft.com/office/powerpoint/2010/main" val="143229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2EEF48-AFD2-AA95-24ED-3935EA92A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Znaki specjalne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385DD7-9C8F-BCA7-5E3D-51446C0AC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Kropka "." oznacza dowolny znak z wyjątkiem znaku nowego wiersza np.: 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r.k</a:t>
            </a:r>
            <a:r>
              <a:rPr lang="pl-PL" dirty="0"/>
              <a:t>" - pasuje do słów rak, rok, ryk itd... </a:t>
            </a:r>
          </a:p>
          <a:p>
            <a:pPr marL="0" indent="0">
              <a:buNone/>
            </a:pPr>
            <a:r>
              <a:rPr lang="pl-PL" dirty="0"/>
              <a:t>".a." - mak, rak, lat itd... </a:t>
            </a:r>
          </a:p>
          <a:p>
            <a:pPr marL="0" indent="0">
              <a:buNone/>
            </a:pPr>
            <a:r>
              <a:rPr lang="pl-PL" dirty="0"/>
              <a:t>".</a:t>
            </a:r>
            <a:r>
              <a:rPr lang="pl-PL" dirty="0" err="1"/>
              <a:t>o.a</a:t>
            </a:r>
            <a:r>
              <a:rPr lang="pl-PL" dirty="0"/>
              <a:t>" - </a:t>
            </a:r>
            <a:r>
              <a:rPr lang="pl-PL" dirty="0" err="1"/>
              <a:t>lola</a:t>
            </a:r>
            <a:r>
              <a:rPr lang="pl-PL" dirty="0"/>
              <a:t>, wola, cola, rola, kolano! </a:t>
            </a:r>
            <a:r>
              <a:rPr lang="pl-PL" dirty="0" err="1"/>
              <a:t>itd</a:t>
            </a:r>
            <a:r>
              <a:rPr lang="pl-PL" dirty="0"/>
              <a:t>… </a:t>
            </a:r>
          </a:p>
          <a:p>
            <a:pPr marL="0" indent="0">
              <a:buNone/>
            </a:pPr>
            <a:r>
              <a:rPr lang="pl-PL" dirty="0"/>
              <a:t>Pałka "|" to operator OR np.: Jeśli napiszemy "</a:t>
            </a:r>
            <a:r>
              <a:rPr lang="pl-PL" dirty="0" err="1"/>
              <a:t>a|b|c</a:t>
            </a:r>
            <a:r>
              <a:rPr lang="pl-PL" dirty="0"/>
              <a:t>" oznacza to, że w danym wyrażeniu może wystąpić a, b lub c </a:t>
            </a:r>
          </a:p>
          <a:p>
            <a:pPr marL="0" indent="0">
              <a:buNone/>
            </a:pPr>
            <a:r>
              <a:rPr lang="pl-PL" dirty="0"/>
              <a:t>Jeśli napiszemy "</a:t>
            </a:r>
            <a:r>
              <a:rPr lang="pl-PL" dirty="0" err="1"/>
              <a:t>Ala|Ola</a:t>
            </a:r>
            <a:r>
              <a:rPr lang="pl-PL" dirty="0"/>
              <a:t>" oznacza to, że w danym wyrażeniu wystąpić może Ala lub Ola </a:t>
            </a:r>
          </a:p>
        </p:txBody>
      </p:sp>
    </p:spTree>
    <p:extLst>
      <p:ext uri="{BB962C8B-B14F-4D97-AF65-F5344CB8AC3E}">
        <p14:creationId xmlns:p14="http://schemas.microsoft.com/office/powerpoint/2010/main" val="275312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61CFB-007F-91EA-960A-CA04A0A5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Grupowanie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F5E1B5-2A28-0855-9BCC-8F19341C4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Podwzorzec</a:t>
            </a:r>
            <a:r>
              <a:rPr lang="pl-PL" dirty="0"/>
              <a:t> może być zamknięty w niepodzielnej grupie za pomocą nawiasów "( )". W ten sposób można użyć gałęzi nie tylko dla całego wzorca, ale też dla jego fragmentów. np.: </a:t>
            </a:r>
          </a:p>
          <a:p>
            <a:pPr marL="0" indent="0">
              <a:buNone/>
            </a:pPr>
            <a:r>
              <a:rPr lang="pl-PL" dirty="0"/>
              <a:t>Wzorzec "</a:t>
            </a:r>
            <a:r>
              <a:rPr lang="pl-PL" dirty="0" err="1"/>
              <a:t>Fizy</a:t>
            </a:r>
            <a:r>
              <a:rPr lang="pl-PL" dirty="0"/>
              <a:t>(</a:t>
            </a:r>
            <a:r>
              <a:rPr lang="pl-PL" dirty="0" err="1"/>
              <a:t>k|cy</a:t>
            </a:r>
            <a:r>
              <a:rPr lang="pl-PL" dirty="0"/>
              <a:t>)" oznacza Fizyk i Fizycy </a:t>
            </a:r>
          </a:p>
          <a:p>
            <a:pPr marL="0" indent="0">
              <a:buNone/>
            </a:pPr>
            <a:r>
              <a:rPr lang="pl-PL" dirty="0"/>
              <a:t>Zestaw znaków między nawiasami kwadratowymi oznacza dowolny znak objęty nawiasami kwadratowymi, np.: </a:t>
            </a:r>
          </a:p>
          <a:p>
            <a:pPr marL="0" indent="0">
              <a:buNone/>
            </a:pPr>
            <a:r>
              <a:rPr lang="pl-PL" dirty="0"/>
              <a:t>"[abc]" oznacza a, b lub c. Można używać także przedziałów: "[a-c]„</a:t>
            </a:r>
          </a:p>
          <a:p>
            <a:pPr marL="0" indent="0">
              <a:buNone/>
            </a:pPr>
            <a:r>
              <a:rPr lang="pl-PL" dirty="0"/>
              <a:t> "pi[</a:t>
            </a:r>
            <a:r>
              <a:rPr lang="pl-PL" dirty="0" err="1"/>
              <a:t>wk</a:t>
            </a:r>
            <a:r>
              <a:rPr lang="pl-PL" dirty="0"/>
              <a:t>]o" oznacza wzorce piwo i piko </a:t>
            </a:r>
          </a:p>
        </p:txBody>
      </p:sp>
    </p:spTree>
    <p:extLst>
      <p:ext uri="{BB962C8B-B14F-4D97-AF65-F5344CB8AC3E}">
        <p14:creationId xmlns:p14="http://schemas.microsoft.com/office/powerpoint/2010/main" val="326123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B3A1F-CE05-A0B1-4EAB-7E730047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Zakotwiczenia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1AA797-E8C2-7BF1-B6A0-D2E875EF9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Daszek "^" oznacza początek wiersza, dolar "$" oznacza koniec wiersza. np.: </a:t>
            </a:r>
          </a:p>
          <a:p>
            <a:pPr marL="0" indent="0">
              <a:buNone/>
            </a:pPr>
            <a:r>
              <a:rPr lang="pl-PL" dirty="0"/>
              <a:t>"^.</a:t>
            </a:r>
            <a:r>
              <a:rPr lang="pl-PL" dirty="0" err="1"/>
              <a:t>o.a</a:t>
            </a:r>
            <a:r>
              <a:rPr lang="pl-PL" dirty="0"/>
              <a:t>$" – Wyrażenie odpowiada ciągowi dokładnie czterech znaków typu cola, soja, pola itd... występujących samotnie w wierszu </a:t>
            </a:r>
          </a:p>
          <a:p>
            <a:pPr marL="0" indent="0">
              <a:buNone/>
            </a:pPr>
            <a:r>
              <a:rPr lang="pl-PL" dirty="0"/>
              <a:t>"^Do.*</a:t>
            </a:r>
            <a:r>
              <a:rPr lang="pl-PL" dirty="0" err="1"/>
              <a:t>zuk</a:t>
            </a:r>
            <a:r>
              <a:rPr lang="pl-PL" dirty="0"/>
              <a:t>$" - Do biedronki przyszedł </a:t>
            </a:r>
            <a:r>
              <a:rPr lang="pl-PL" dirty="0" err="1"/>
              <a:t>zuk</a:t>
            </a: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/>
              <a:t>Daszek "^" na początku zestawu oznacza wszystkie znaki oprócz tych z zestawu. Większość znaków specjalnych w tym miejscu traci swoje znaczenie np.: </a:t>
            </a:r>
          </a:p>
          <a:p>
            <a:pPr marL="0" indent="0">
              <a:buNone/>
            </a:pPr>
            <a:r>
              <a:rPr lang="pl-PL" dirty="0"/>
              <a:t>"[^piwo]" wyszukuje łańcuchy w których nie występuje piwo </a:t>
            </a:r>
          </a:p>
          <a:p>
            <a:pPr marL="0" indent="0">
              <a:buNone/>
            </a:pPr>
            <a:r>
              <a:rPr lang="pl-PL" dirty="0"/>
              <a:t>"pi[^</a:t>
            </a:r>
            <a:r>
              <a:rPr lang="pl-PL" dirty="0" err="1"/>
              <a:t>wk</a:t>
            </a:r>
            <a:r>
              <a:rPr lang="pl-PL" dirty="0"/>
              <a:t>]o" wyklucza wyrażenia piwo piko ale nie wyklucza ciągu pilot</a:t>
            </a:r>
          </a:p>
        </p:txBody>
      </p:sp>
    </p:spTree>
    <p:extLst>
      <p:ext uri="{BB962C8B-B14F-4D97-AF65-F5344CB8AC3E}">
        <p14:creationId xmlns:p14="http://schemas.microsoft.com/office/powerpoint/2010/main" val="258919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347F64-AC1D-7881-4701-AB6089A8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Powtórzenia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00097A-D62D-3AE8-7E60-104D157BB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Znak zapytania "?" po symbolu oznacza najwyżej jedno (być może zero) wystąpienie poprzedzającego wyrażenia </a:t>
            </a:r>
          </a:p>
          <a:p>
            <a:pPr marL="0" indent="0">
              <a:buNone/>
            </a:pPr>
            <a:r>
              <a:rPr lang="pl-PL" dirty="0"/>
              <a:t>Gwiazdka "*" po symbolu, (nawiasie, pojedynczym znaku) nazywana jest dopełnieniem </a:t>
            </a:r>
            <a:r>
              <a:rPr lang="pl-PL" dirty="0" err="1"/>
              <a:t>Kleene'a</a:t>
            </a:r>
            <a:r>
              <a:rPr lang="pl-PL" dirty="0"/>
              <a:t> i oznacza zero lub więcej wystąpień poprzedzającego wyrażenia </a:t>
            </a:r>
          </a:p>
          <a:p>
            <a:pPr marL="0" indent="0">
              <a:buNone/>
            </a:pPr>
            <a:r>
              <a:rPr lang="pl-PL" dirty="0"/>
              <a:t>Plus "+" po symbolu oznacza co najmniej jedno wystąpienie poprzedzającego go wyrażenia </a:t>
            </a:r>
          </a:p>
        </p:txBody>
      </p:sp>
    </p:spTree>
    <p:extLst>
      <p:ext uri="{BB962C8B-B14F-4D97-AF65-F5344CB8AC3E}">
        <p14:creationId xmlns:p14="http://schemas.microsoft.com/office/powerpoint/2010/main" val="65625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FAB5B-9E0D-11F4-99E7-9864CAA40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Porównianie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743377-64DC-04F9-427B-5B9D0D336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ko?t</a:t>
            </a:r>
            <a:r>
              <a:rPr lang="pl-PL" dirty="0"/>
              <a:t>" - pasuje do wzorców </a:t>
            </a:r>
            <a:r>
              <a:rPr lang="pl-PL" dirty="0" err="1"/>
              <a:t>kt</a:t>
            </a:r>
            <a:r>
              <a:rPr lang="pl-PL" dirty="0"/>
              <a:t>, kot </a:t>
            </a:r>
          </a:p>
          <a:p>
            <a:pPr marL="0" indent="0">
              <a:buNone/>
            </a:pPr>
            <a:r>
              <a:rPr lang="pl-PL" dirty="0"/>
              <a:t>"ko*t" - pasuje do wzorców </a:t>
            </a:r>
            <a:r>
              <a:rPr lang="pl-PL" dirty="0" err="1"/>
              <a:t>kt</a:t>
            </a:r>
            <a:r>
              <a:rPr lang="pl-PL" dirty="0"/>
              <a:t>, kot, </a:t>
            </a:r>
            <a:r>
              <a:rPr lang="pl-PL" dirty="0" err="1"/>
              <a:t>koot</a:t>
            </a:r>
            <a:r>
              <a:rPr lang="pl-PL" dirty="0"/>
              <a:t>, </a:t>
            </a:r>
            <a:r>
              <a:rPr lang="pl-PL" dirty="0" err="1"/>
              <a:t>kooot</a:t>
            </a:r>
            <a:r>
              <a:rPr lang="pl-PL" dirty="0"/>
              <a:t>, </a:t>
            </a:r>
            <a:r>
              <a:rPr lang="pl-PL" dirty="0" err="1"/>
              <a:t>koooot</a:t>
            </a:r>
            <a:r>
              <a:rPr lang="pl-PL" dirty="0"/>
              <a:t>, ... </a:t>
            </a:r>
          </a:p>
          <a:p>
            <a:pPr marL="0" indent="0">
              <a:buNone/>
            </a:pPr>
            <a:r>
              <a:rPr lang="pl-PL" dirty="0"/>
              <a:t>"</a:t>
            </a:r>
            <a:r>
              <a:rPr lang="pl-PL" dirty="0" err="1"/>
              <a:t>ko+t</a:t>
            </a:r>
            <a:r>
              <a:rPr lang="pl-PL" dirty="0"/>
              <a:t>" - pasuje do wzorców kot, </a:t>
            </a:r>
            <a:r>
              <a:rPr lang="pl-PL" dirty="0" err="1"/>
              <a:t>koot</a:t>
            </a:r>
            <a:r>
              <a:rPr lang="pl-PL" dirty="0"/>
              <a:t>, </a:t>
            </a:r>
            <a:r>
              <a:rPr lang="pl-PL" dirty="0" err="1"/>
              <a:t>kooot</a:t>
            </a:r>
            <a:r>
              <a:rPr lang="pl-PL" dirty="0"/>
              <a:t>, </a:t>
            </a:r>
            <a:r>
              <a:rPr lang="pl-PL" dirty="0" err="1"/>
              <a:t>koooot</a:t>
            </a:r>
            <a:r>
              <a:rPr lang="pl-PL" dirty="0"/>
              <a:t>, ..</a:t>
            </a:r>
          </a:p>
        </p:txBody>
      </p:sp>
    </p:spTree>
    <p:extLst>
      <p:ext uri="{BB962C8B-B14F-4D97-AF65-F5344CB8AC3E}">
        <p14:creationId xmlns:p14="http://schemas.microsoft.com/office/powerpoint/2010/main" val="2142271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1023</Words>
  <Application>Microsoft Office PowerPoint</Application>
  <PresentationFormat>Panoramiczny</PresentationFormat>
  <Paragraphs>107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Tw Cen MT</vt:lpstr>
      <vt:lpstr>Tw Cen MT Condensed</vt:lpstr>
      <vt:lpstr>Wingdings 3</vt:lpstr>
      <vt:lpstr>Integralny</vt:lpstr>
      <vt:lpstr>Wyrażenia regularne</vt:lpstr>
      <vt:lpstr>Wstęp</vt:lpstr>
      <vt:lpstr>Podział znaków</vt:lpstr>
      <vt:lpstr>Dopasowywanie tekstu</vt:lpstr>
      <vt:lpstr>Znaki specjalne</vt:lpstr>
      <vt:lpstr>Grupowanie</vt:lpstr>
      <vt:lpstr>Zakotwiczenia</vt:lpstr>
      <vt:lpstr>Powtórzenia</vt:lpstr>
      <vt:lpstr>Porównianie</vt:lpstr>
      <vt:lpstr>Backslash</vt:lpstr>
      <vt:lpstr>Backslash</vt:lpstr>
      <vt:lpstr>Rozszerzenia perla</vt:lpstr>
      <vt:lpstr>Granice wyrazów</vt:lpstr>
      <vt:lpstr>Klasy znaków</vt:lpstr>
      <vt:lpstr>Przykłady</vt:lpstr>
      <vt:lpstr>Powtórznienia </vt:lpstr>
      <vt:lpstr>Przykład MySQL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Wyrażenia regularne</dc:title>
  <dc:creator>Damian Radzik</dc:creator>
  <cp:lastModifiedBy>Damian Radzik</cp:lastModifiedBy>
  <cp:revision>1</cp:revision>
  <dcterms:created xsi:type="dcterms:W3CDTF">2022-11-17T09:00:00Z</dcterms:created>
  <dcterms:modified xsi:type="dcterms:W3CDTF">2022-11-17T09:01:28Z</dcterms:modified>
</cp:coreProperties>
</file>