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0"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6" d="100"/>
          <a:sy n="76" d="100"/>
        </p:scale>
        <p:origin x="26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A13A87F1-A369-4ED7-8E12-2963B880A7D8}" type="datetimeFigureOut">
              <a:rPr lang="pl-PL" smtClean="0"/>
              <a:t>14.12.2022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72FC089-8E94-4A8C-8B6E-35479D90970E}"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8476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13A87F1-A369-4ED7-8E12-2963B880A7D8}" type="datetimeFigureOut">
              <a:rPr lang="pl-PL" smtClean="0"/>
              <a:t>14.12.2022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72FC089-8E94-4A8C-8B6E-35479D90970E}" type="slidenum">
              <a:rPr lang="pl-PL" smtClean="0"/>
              <a:t>‹#›</a:t>
            </a:fld>
            <a:endParaRPr lang="pl-PL"/>
          </a:p>
        </p:txBody>
      </p:sp>
    </p:spTree>
    <p:extLst>
      <p:ext uri="{BB962C8B-B14F-4D97-AF65-F5344CB8AC3E}">
        <p14:creationId xmlns:p14="http://schemas.microsoft.com/office/powerpoint/2010/main" val="255326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13A87F1-A369-4ED7-8E12-2963B880A7D8}" type="datetimeFigureOut">
              <a:rPr lang="pl-PL" smtClean="0"/>
              <a:t>14.12.2022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72FC089-8E94-4A8C-8B6E-35479D90970E}"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6484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13A87F1-A369-4ED7-8E12-2963B880A7D8}" type="datetimeFigureOut">
              <a:rPr lang="pl-PL" smtClean="0"/>
              <a:t>14.12.2022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72FC089-8E94-4A8C-8B6E-35479D90970E}" type="slidenum">
              <a:rPr lang="pl-PL" smtClean="0"/>
              <a:t>‹#›</a:t>
            </a:fld>
            <a:endParaRPr lang="pl-PL"/>
          </a:p>
        </p:txBody>
      </p:sp>
    </p:spTree>
    <p:extLst>
      <p:ext uri="{BB962C8B-B14F-4D97-AF65-F5344CB8AC3E}">
        <p14:creationId xmlns:p14="http://schemas.microsoft.com/office/powerpoint/2010/main" val="4170026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A13A87F1-A369-4ED7-8E12-2963B880A7D8}" type="datetimeFigureOut">
              <a:rPr lang="pl-PL" smtClean="0"/>
              <a:t>14.12.2022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72FC089-8E94-4A8C-8B6E-35479D90970E}"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5113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A13A87F1-A369-4ED7-8E12-2963B880A7D8}" type="datetimeFigureOut">
              <a:rPr lang="pl-PL" smtClean="0"/>
              <a:t>14.12.2022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72FC089-8E94-4A8C-8B6E-35479D90970E}" type="slidenum">
              <a:rPr lang="pl-PL" smtClean="0"/>
              <a:t>‹#›</a:t>
            </a:fld>
            <a:endParaRPr lang="pl-PL"/>
          </a:p>
        </p:txBody>
      </p:sp>
    </p:spTree>
    <p:extLst>
      <p:ext uri="{BB962C8B-B14F-4D97-AF65-F5344CB8AC3E}">
        <p14:creationId xmlns:p14="http://schemas.microsoft.com/office/powerpoint/2010/main" val="330125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A13A87F1-A369-4ED7-8E12-2963B880A7D8}" type="datetimeFigureOut">
              <a:rPr lang="pl-PL" smtClean="0"/>
              <a:t>14.12.2022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72FC089-8E94-4A8C-8B6E-35479D90970E}" type="slidenum">
              <a:rPr lang="pl-PL" smtClean="0"/>
              <a:t>‹#›</a:t>
            </a:fld>
            <a:endParaRPr lang="pl-PL"/>
          </a:p>
        </p:txBody>
      </p:sp>
    </p:spTree>
    <p:extLst>
      <p:ext uri="{BB962C8B-B14F-4D97-AF65-F5344CB8AC3E}">
        <p14:creationId xmlns:p14="http://schemas.microsoft.com/office/powerpoint/2010/main" val="3780719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A13A87F1-A369-4ED7-8E12-2963B880A7D8}" type="datetimeFigureOut">
              <a:rPr lang="pl-PL" smtClean="0"/>
              <a:t>14.12.2022</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72FC089-8E94-4A8C-8B6E-35479D90970E}" type="slidenum">
              <a:rPr lang="pl-PL" smtClean="0"/>
              <a:t>‹#›</a:t>
            </a:fld>
            <a:endParaRPr lang="pl-PL"/>
          </a:p>
        </p:txBody>
      </p:sp>
    </p:spTree>
    <p:extLst>
      <p:ext uri="{BB962C8B-B14F-4D97-AF65-F5344CB8AC3E}">
        <p14:creationId xmlns:p14="http://schemas.microsoft.com/office/powerpoint/2010/main" val="16884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3A87F1-A369-4ED7-8E12-2963B880A7D8}" type="datetimeFigureOut">
              <a:rPr lang="pl-PL" smtClean="0"/>
              <a:t>14.12.2022</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72FC089-8E94-4A8C-8B6E-35479D90970E}" type="slidenum">
              <a:rPr lang="pl-PL" smtClean="0"/>
              <a:t>‹#›</a:t>
            </a:fld>
            <a:endParaRPr lang="pl-PL"/>
          </a:p>
        </p:txBody>
      </p:sp>
    </p:spTree>
    <p:extLst>
      <p:ext uri="{BB962C8B-B14F-4D97-AF65-F5344CB8AC3E}">
        <p14:creationId xmlns:p14="http://schemas.microsoft.com/office/powerpoint/2010/main" val="3499426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A13A87F1-A369-4ED7-8E12-2963B880A7D8}" type="datetimeFigureOut">
              <a:rPr lang="pl-PL" smtClean="0"/>
              <a:t>14.12.2022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72FC089-8E94-4A8C-8B6E-35479D90970E}" type="slidenum">
              <a:rPr lang="pl-PL" smtClean="0"/>
              <a:t>‹#›</a:t>
            </a:fld>
            <a:endParaRPr lang="pl-PL"/>
          </a:p>
        </p:txBody>
      </p:sp>
    </p:spTree>
    <p:extLst>
      <p:ext uri="{BB962C8B-B14F-4D97-AF65-F5344CB8AC3E}">
        <p14:creationId xmlns:p14="http://schemas.microsoft.com/office/powerpoint/2010/main" val="4116347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A13A87F1-A369-4ED7-8E12-2963B880A7D8}" type="datetimeFigureOut">
              <a:rPr lang="pl-PL" smtClean="0"/>
              <a:t>14.12.2022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72FC089-8E94-4A8C-8B6E-35479D90970E}"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4786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13A87F1-A369-4ED7-8E12-2963B880A7D8}" type="datetimeFigureOut">
              <a:rPr lang="pl-PL" smtClean="0"/>
              <a:t>14.12.2022</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72FC089-8E94-4A8C-8B6E-35479D90970E}"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3954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E6AC0F-A2BB-40DA-EF97-AEBB68676DBA}"/>
              </a:ext>
            </a:extLst>
          </p:cNvPr>
          <p:cNvSpPr>
            <a:spLocks noGrp="1"/>
          </p:cNvSpPr>
          <p:nvPr>
            <p:ph type="ctrTitle"/>
          </p:nvPr>
        </p:nvSpPr>
        <p:spPr/>
        <p:txBody>
          <a:bodyPr/>
          <a:lstStyle/>
          <a:p>
            <a:r>
              <a:rPr lang="pl-PL" dirty="0"/>
              <a:t>Optymalizacja zapytań </a:t>
            </a:r>
          </a:p>
        </p:txBody>
      </p:sp>
      <p:sp>
        <p:nvSpPr>
          <p:cNvPr id="3" name="Podtytuł 2">
            <a:extLst>
              <a:ext uri="{FF2B5EF4-FFF2-40B4-BE49-F238E27FC236}">
                <a16:creationId xmlns:a16="http://schemas.microsoft.com/office/drawing/2014/main" id="{B1DCE577-E434-BF1E-C8A3-C85A63D70751}"/>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653952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7DD71B-DB62-9881-90E0-7E62074DD4C9}"/>
              </a:ext>
            </a:extLst>
          </p:cNvPr>
          <p:cNvSpPr>
            <a:spLocks noGrp="1"/>
          </p:cNvSpPr>
          <p:nvPr>
            <p:ph type="title"/>
          </p:nvPr>
        </p:nvSpPr>
        <p:spPr/>
        <p:txBody>
          <a:bodyPr/>
          <a:lstStyle/>
          <a:p>
            <a:r>
              <a:rPr lang="pl-PL" dirty="0"/>
              <a:t>Krok 1</a:t>
            </a:r>
          </a:p>
        </p:txBody>
      </p:sp>
      <p:sp>
        <p:nvSpPr>
          <p:cNvPr id="3" name="Symbol zastępczy zawartości 2">
            <a:extLst>
              <a:ext uri="{FF2B5EF4-FFF2-40B4-BE49-F238E27FC236}">
                <a16:creationId xmlns:a16="http://schemas.microsoft.com/office/drawing/2014/main" id="{DC80A50B-0DE4-970A-68BE-D0A54D2B218D}"/>
              </a:ext>
            </a:extLst>
          </p:cNvPr>
          <p:cNvSpPr>
            <a:spLocks noGrp="1"/>
          </p:cNvSpPr>
          <p:nvPr>
            <p:ph idx="1"/>
          </p:nvPr>
        </p:nvSpPr>
        <p:spPr/>
        <p:txBody>
          <a:bodyPr/>
          <a:lstStyle/>
          <a:p>
            <a:pPr marL="0" indent="0">
              <a:buNone/>
            </a:pPr>
            <a:r>
              <a:rPr lang="pl-PL" dirty="0"/>
              <a:t>Pierwszym krokiem jest określenie, które zapytania można poprawić, a można to sprawdzić za pomocą narzędzi, takich jak </a:t>
            </a:r>
            <a:r>
              <a:rPr lang="pl-PL" dirty="0" err="1"/>
              <a:t>profiler</a:t>
            </a:r>
            <a:r>
              <a:rPr lang="pl-PL" dirty="0"/>
              <a:t> SQL. Czasem, źle napisane zapytania rozpoznać można po tym, że ich wykonanie zajmuje tak długo, że baza danych jest przeciążona.</a:t>
            </a:r>
          </a:p>
        </p:txBody>
      </p:sp>
    </p:spTree>
    <p:extLst>
      <p:ext uri="{BB962C8B-B14F-4D97-AF65-F5344CB8AC3E}">
        <p14:creationId xmlns:p14="http://schemas.microsoft.com/office/powerpoint/2010/main" val="2296831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EE7436-BA6F-C0AA-CA62-2006C40455A6}"/>
              </a:ext>
            </a:extLst>
          </p:cNvPr>
          <p:cNvSpPr>
            <a:spLocks noGrp="1"/>
          </p:cNvSpPr>
          <p:nvPr>
            <p:ph type="title"/>
          </p:nvPr>
        </p:nvSpPr>
        <p:spPr/>
        <p:txBody>
          <a:bodyPr/>
          <a:lstStyle/>
          <a:p>
            <a:r>
              <a:rPr lang="pl-PL" dirty="0"/>
              <a:t>Krok 2</a:t>
            </a:r>
          </a:p>
        </p:txBody>
      </p:sp>
      <p:sp>
        <p:nvSpPr>
          <p:cNvPr id="3" name="Symbol zastępczy zawartości 2">
            <a:extLst>
              <a:ext uri="{FF2B5EF4-FFF2-40B4-BE49-F238E27FC236}">
                <a16:creationId xmlns:a16="http://schemas.microsoft.com/office/drawing/2014/main" id="{A1C72BB5-01D1-7711-E6AB-359D430D6A58}"/>
              </a:ext>
            </a:extLst>
          </p:cNvPr>
          <p:cNvSpPr>
            <a:spLocks noGrp="1"/>
          </p:cNvSpPr>
          <p:nvPr>
            <p:ph idx="1"/>
          </p:nvPr>
        </p:nvSpPr>
        <p:spPr/>
        <p:txBody>
          <a:bodyPr>
            <a:normAutofit/>
          </a:bodyPr>
          <a:lstStyle/>
          <a:p>
            <a:pPr marL="0" indent="0">
              <a:buNone/>
            </a:pPr>
            <a:r>
              <a:rPr lang="pl-PL" dirty="0"/>
              <a:t>Następnym krokiem jest zrozumienie jak dany silnik SQL wykonuje zapytanie, a każdy system SQL ma zaimplementowane wytłumaczenie jak działa silnik. </a:t>
            </a:r>
          </a:p>
          <a:p>
            <a:pPr marL="0" indent="0">
              <a:buNone/>
            </a:pPr>
            <a:r>
              <a:rPr lang="pl-PL" dirty="0"/>
              <a:t>Najczęstszym problemem w zapytaniach jest nieszczęsne SELECT *. Im więcej danych wyciągamy, tym gorzej. Baza zwraca większe pakiety danych co jak wiadomo ujemnie wpływa na wydajność. Definiuje się na sztywno, z których kolumn dane są potrzebne. Każda kolumna niepotrzebnie zwrócona w zapytaniu to marnotrawstwo.</a:t>
            </a:r>
          </a:p>
          <a:p>
            <a:pPr marL="0" indent="0">
              <a:buNone/>
            </a:pPr>
            <a:r>
              <a:rPr lang="pl-PL" dirty="0"/>
              <a:t>Fajną sprawą jest też funkcja EXPLAIN. Dzięki niej można sprawdzić jak silnik bazy podchodzi do konkretnego zapytania, czy używa indeksów, jeżeli tak to jakich.</a:t>
            </a:r>
          </a:p>
          <a:p>
            <a:pPr marL="0" indent="0">
              <a:buNone/>
            </a:pPr>
            <a:r>
              <a:rPr lang="pl-PL" dirty="0"/>
              <a:t>Czytaj więcej o funkcji EXPLAIN w oficjalnej dokumentacji: https://dev.mysql.com/doc/refman/8.0/en/explain.html</a:t>
            </a:r>
          </a:p>
        </p:txBody>
      </p:sp>
    </p:spTree>
    <p:extLst>
      <p:ext uri="{BB962C8B-B14F-4D97-AF65-F5344CB8AC3E}">
        <p14:creationId xmlns:p14="http://schemas.microsoft.com/office/powerpoint/2010/main" val="795477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14027E-C2B4-3E0D-E17E-963760653642}"/>
              </a:ext>
            </a:extLst>
          </p:cNvPr>
          <p:cNvSpPr>
            <a:spLocks noGrp="1"/>
          </p:cNvSpPr>
          <p:nvPr>
            <p:ph type="title"/>
          </p:nvPr>
        </p:nvSpPr>
        <p:spPr/>
        <p:txBody>
          <a:bodyPr/>
          <a:lstStyle/>
          <a:p>
            <a:r>
              <a:rPr lang="pl-PL" dirty="0"/>
              <a:t>Krok 3</a:t>
            </a:r>
          </a:p>
        </p:txBody>
      </p:sp>
      <p:sp>
        <p:nvSpPr>
          <p:cNvPr id="3" name="Symbol zastępczy zawartości 2">
            <a:extLst>
              <a:ext uri="{FF2B5EF4-FFF2-40B4-BE49-F238E27FC236}">
                <a16:creationId xmlns:a16="http://schemas.microsoft.com/office/drawing/2014/main" id="{7BC97400-D041-8530-B641-1A52A69EA7B1}"/>
              </a:ext>
            </a:extLst>
          </p:cNvPr>
          <p:cNvSpPr>
            <a:spLocks noGrp="1"/>
          </p:cNvSpPr>
          <p:nvPr>
            <p:ph idx="1"/>
          </p:nvPr>
        </p:nvSpPr>
        <p:spPr/>
        <p:txBody>
          <a:bodyPr>
            <a:normAutofit/>
          </a:bodyPr>
          <a:lstStyle/>
          <a:p>
            <a:pPr marL="0" indent="0">
              <a:buNone/>
            </a:pPr>
            <a:r>
              <a:rPr lang="pl-PL" dirty="0"/>
              <a:t>Ręczna optymalizacja, która poprawi plan. To część, która często zależy od silnika SQL i od szczególnych cech danych.</a:t>
            </a:r>
          </a:p>
          <a:p>
            <a:pPr marL="0" indent="0">
              <a:buNone/>
            </a:pPr>
            <a:r>
              <a:rPr lang="pl-PL" dirty="0"/>
              <a:t>Na przykład dla zapytanie z prezentacji: </a:t>
            </a:r>
          </a:p>
          <a:p>
            <a:pPr marL="0" indent="0">
              <a:buNone/>
            </a:pPr>
            <a:r>
              <a:rPr lang="pl-PL" dirty="0"/>
              <a:t>Gdybyśmy wiedzieli, że chcemy wykonać setki zapytań, które wykorzystywały WHERE na kolumnie 'autor', to moglibyśmy stworzyć indeks korzystając z CREATE INDEX. Następnie silnik SQL mógłby użyć tego indeksu do wydajniejszego znalezienia pasujących wierszy. </a:t>
            </a:r>
          </a:p>
        </p:txBody>
      </p:sp>
    </p:spTree>
    <p:extLst>
      <p:ext uri="{BB962C8B-B14F-4D97-AF65-F5344CB8AC3E}">
        <p14:creationId xmlns:p14="http://schemas.microsoft.com/office/powerpoint/2010/main" val="2584583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DFB52B-4137-FD46-E4DB-10D25AE773DE}"/>
              </a:ext>
            </a:extLst>
          </p:cNvPr>
          <p:cNvSpPr>
            <a:spLocks noGrp="1"/>
          </p:cNvSpPr>
          <p:nvPr>
            <p:ph type="title"/>
          </p:nvPr>
        </p:nvSpPr>
        <p:spPr/>
        <p:txBody>
          <a:bodyPr/>
          <a:lstStyle/>
          <a:p>
            <a:r>
              <a:rPr lang="pl-PL" dirty="0"/>
              <a:t>Inne elementy wpływające na wydajność</a:t>
            </a:r>
          </a:p>
        </p:txBody>
      </p:sp>
      <p:sp>
        <p:nvSpPr>
          <p:cNvPr id="3" name="Symbol zastępczy zawartości 2">
            <a:extLst>
              <a:ext uri="{FF2B5EF4-FFF2-40B4-BE49-F238E27FC236}">
                <a16:creationId xmlns:a16="http://schemas.microsoft.com/office/drawing/2014/main" id="{F38E4DC8-339E-0F2B-4DCD-CCF07468EC4C}"/>
              </a:ext>
            </a:extLst>
          </p:cNvPr>
          <p:cNvSpPr>
            <a:spLocks noGrp="1"/>
          </p:cNvSpPr>
          <p:nvPr>
            <p:ph idx="1"/>
          </p:nvPr>
        </p:nvSpPr>
        <p:spPr/>
        <p:txBody>
          <a:bodyPr/>
          <a:lstStyle/>
          <a:p>
            <a:pPr marL="0" indent="0" algn="l">
              <a:buNone/>
            </a:pPr>
            <a:r>
              <a:rPr lang="pl-PL" dirty="0"/>
              <a:t>Kolejność kolumn </a:t>
            </a:r>
          </a:p>
          <a:p>
            <a:pPr marL="514350" indent="-514350">
              <a:buFont typeface="+mj-lt"/>
              <a:buAutoNum type="arabicPeriod"/>
            </a:pPr>
            <a:r>
              <a:rPr lang="pl-PL" b="0" i="0" dirty="0">
                <a:solidFill>
                  <a:srgbClr val="0E0E0E"/>
                </a:solidFill>
                <a:effectLst/>
                <a:latin typeface="Inter"/>
              </a:rPr>
              <a:t>Kolumna z kluczem głównym (</a:t>
            </a:r>
            <a:r>
              <a:rPr lang="pl-PL" b="0" i="0" dirty="0" err="1">
                <a:solidFill>
                  <a:srgbClr val="0E0E0E"/>
                </a:solidFill>
                <a:effectLst/>
                <a:latin typeface="Inter"/>
              </a:rPr>
              <a:t>Primary</a:t>
            </a:r>
            <a:r>
              <a:rPr lang="pl-PL" b="0" i="0" dirty="0">
                <a:solidFill>
                  <a:srgbClr val="0E0E0E"/>
                </a:solidFill>
                <a:effectLst/>
                <a:latin typeface="Inter"/>
              </a:rPr>
              <a:t> </a:t>
            </a:r>
            <a:r>
              <a:rPr lang="pl-PL" b="0" i="0" dirty="0" err="1">
                <a:solidFill>
                  <a:srgbClr val="0E0E0E"/>
                </a:solidFill>
                <a:effectLst/>
                <a:latin typeface="Inter"/>
              </a:rPr>
              <a:t>Key</a:t>
            </a:r>
            <a:r>
              <a:rPr lang="pl-PL" b="0" i="0" dirty="0">
                <a:solidFill>
                  <a:srgbClr val="0E0E0E"/>
                </a:solidFill>
                <a:effectLst/>
                <a:latin typeface="Inter"/>
              </a:rPr>
              <a:t>)</a:t>
            </a:r>
          </a:p>
          <a:p>
            <a:pPr marL="514350" indent="-514350">
              <a:buFont typeface="+mj-lt"/>
              <a:buAutoNum type="arabicPeriod"/>
            </a:pPr>
            <a:r>
              <a:rPr lang="pl-PL" b="0" i="0" dirty="0">
                <a:solidFill>
                  <a:srgbClr val="0E0E0E"/>
                </a:solidFill>
                <a:effectLst/>
                <a:latin typeface="Inter"/>
              </a:rPr>
              <a:t>Kolumna z kluczem obcym (</a:t>
            </a:r>
            <a:r>
              <a:rPr lang="pl-PL" b="0" i="0" dirty="0" err="1">
                <a:solidFill>
                  <a:srgbClr val="0E0E0E"/>
                </a:solidFill>
                <a:effectLst/>
                <a:latin typeface="Inter"/>
              </a:rPr>
              <a:t>Foreign</a:t>
            </a:r>
            <a:r>
              <a:rPr lang="pl-PL" b="0" i="0" dirty="0">
                <a:solidFill>
                  <a:srgbClr val="0E0E0E"/>
                </a:solidFill>
                <a:effectLst/>
                <a:latin typeface="Inter"/>
              </a:rPr>
              <a:t> </a:t>
            </a:r>
            <a:r>
              <a:rPr lang="pl-PL" b="0" i="0" dirty="0" err="1">
                <a:solidFill>
                  <a:srgbClr val="0E0E0E"/>
                </a:solidFill>
                <a:effectLst/>
                <a:latin typeface="Inter"/>
              </a:rPr>
              <a:t>Key</a:t>
            </a:r>
            <a:r>
              <a:rPr lang="pl-PL" b="0" i="0" dirty="0">
                <a:solidFill>
                  <a:srgbClr val="0E0E0E"/>
                </a:solidFill>
                <a:effectLst/>
                <a:latin typeface="Inter"/>
              </a:rPr>
              <a:t>)</a:t>
            </a:r>
          </a:p>
          <a:p>
            <a:pPr marL="514350" indent="-514350">
              <a:buFont typeface="+mj-lt"/>
              <a:buAutoNum type="arabicPeriod"/>
            </a:pPr>
            <a:r>
              <a:rPr lang="pl-PL" b="0" i="0" dirty="0">
                <a:solidFill>
                  <a:srgbClr val="0E0E0E"/>
                </a:solidFill>
                <a:effectLst/>
                <a:latin typeface="Inter"/>
              </a:rPr>
              <a:t>Kolumny często wyszukiwane (najczęściej padające po słowie WHERE)</a:t>
            </a:r>
          </a:p>
          <a:p>
            <a:pPr marL="514350" indent="-514350">
              <a:buFont typeface="+mj-lt"/>
              <a:buAutoNum type="arabicPeriod"/>
            </a:pPr>
            <a:r>
              <a:rPr lang="pl-PL" b="0" i="0" dirty="0">
                <a:solidFill>
                  <a:srgbClr val="0E0E0E"/>
                </a:solidFill>
                <a:effectLst/>
                <a:latin typeface="Inter"/>
              </a:rPr>
              <a:t>Kolumny często uaktualniane (najczęściej padające po słowie SET)</a:t>
            </a:r>
          </a:p>
          <a:p>
            <a:pPr marL="514350" indent="-514350">
              <a:buFont typeface="+mj-lt"/>
              <a:buAutoNum type="arabicPeriod"/>
            </a:pPr>
            <a:r>
              <a:rPr lang="pl-PL" b="0" i="0" dirty="0">
                <a:solidFill>
                  <a:srgbClr val="0E0E0E"/>
                </a:solidFill>
                <a:effectLst/>
                <a:latin typeface="Inter"/>
              </a:rPr>
              <a:t>Częściej używane kolumny typu NULL</a:t>
            </a:r>
          </a:p>
          <a:p>
            <a:pPr marL="514350" indent="-514350">
              <a:buFont typeface="+mj-lt"/>
              <a:buAutoNum type="arabicPeriod"/>
            </a:pPr>
            <a:r>
              <a:rPr lang="pl-PL" b="0" i="0" dirty="0">
                <a:solidFill>
                  <a:srgbClr val="0E0E0E"/>
                </a:solidFill>
                <a:effectLst/>
                <a:latin typeface="Inter"/>
              </a:rPr>
              <a:t>Rzadziej używane kolumny typu NULL</a:t>
            </a:r>
          </a:p>
          <a:p>
            <a:endParaRPr lang="pl-PL" dirty="0"/>
          </a:p>
        </p:txBody>
      </p:sp>
    </p:spTree>
    <p:extLst>
      <p:ext uri="{BB962C8B-B14F-4D97-AF65-F5344CB8AC3E}">
        <p14:creationId xmlns:p14="http://schemas.microsoft.com/office/powerpoint/2010/main" val="1786679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83352B-3485-AF1E-7220-CE93668EAA76}"/>
              </a:ext>
            </a:extLst>
          </p:cNvPr>
          <p:cNvSpPr>
            <a:spLocks noGrp="1"/>
          </p:cNvSpPr>
          <p:nvPr>
            <p:ph type="title"/>
          </p:nvPr>
        </p:nvSpPr>
        <p:spPr/>
        <p:txBody>
          <a:bodyPr/>
          <a:lstStyle/>
          <a:p>
            <a:r>
              <a:rPr lang="pl-PL" dirty="0"/>
              <a:t>Wielowątkowość</a:t>
            </a:r>
          </a:p>
        </p:txBody>
      </p:sp>
      <p:sp>
        <p:nvSpPr>
          <p:cNvPr id="3" name="Symbol zastępczy zawartości 2">
            <a:extLst>
              <a:ext uri="{FF2B5EF4-FFF2-40B4-BE49-F238E27FC236}">
                <a16:creationId xmlns:a16="http://schemas.microsoft.com/office/drawing/2014/main" id="{C9EC428B-9070-BDDA-804C-D9574FC743FA}"/>
              </a:ext>
            </a:extLst>
          </p:cNvPr>
          <p:cNvSpPr>
            <a:spLocks noGrp="1"/>
          </p:cNvSpPr>
          <p:nvPr>
            <p:ph idx="1"/>
          </p:nvPr>
        </p:nvSpPr>
        <p:spPr/>
        <p:txBody>
          <a:bodyPr/>
          <a:lstStyle/>
          <a:p>
            <a:pPr marL="0" indent="0">
              <a:buNone/>
            </a:pPr>
            <a:r>
              <a:rPr lang="pl-PL" dirty="0"/>
              <a:t>MySQL wspiera wielowątkowość procesora i sam silnik bazy danych jest wyspecjalizowany do przetwarzania danych zawartych w bazach danych. </a:t>
            </a:r>
          </a:p>
          <a:p>
            <a:pPr marL="0" indent="0">
              <a:buNone/>
            </a:pPr>
            <a:r>
              <a:rPr lang="pl-PL" dirty="0"/>
              <a:t>Dlatego jeżeli np. chcesz wyciągnąć średnią lub zsumować rekordy zazwyczaj lepiej jest użyć wbudowanych funkcji w MySQL niż tworzyć sobie „własne pętelki” w PHP. Właśnie po to są tworzone funkcje jak AVG() i SUM() aby przyspieszyć aplikacje i przy okazji ułatwić pracę programistom.</a:t>
            </a:r>
          </a:p>
        </p:txBody>
      </p:sp>
    </p:spTree>
    <p:extLst>
      <p:ext uri="{BB962C8B-B14F-4D97-AF65-F5344CB8AC3E}">
        <p14:creationId xmlns:p14="http://schemas.microsoft.com/office/powerpoint/2010/main" val="1552182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3394EC-E026-E305-D0C2-6E7A095EF2AB}"/>
              </a:ext>
            </a:extLst>
          </p:cNvPr>
          <p:cNvSpPr>
            <a:spLocks noGrp="1"/>
          </p:cNvSpPr>
          <p:nvPr>
            <p:ph type="title"/>
          </p:nvPr>
        </p:nvSpPr>
        <p:spPr/>
        <p:txBody>
          <a:bodyPr/>
          <a:lstStyle/>
          <a:p>
            <a:r>
              <a:rPr lang="pl-PL" dirty="0"/>
              <a:t>Redundancja</a:t>
            </a:r>
          </a:p>
        </p:txBody>
      </p:sp>
      <p:sp>
        <p:nvSpPr>
          <p:cNvPr id="3" name="Symbol zastępczy zawartości 2">
            <a:extLst>
              <a:ext uri="{FF2B5EF4-FFF2-40B4-BE49-F238E27FC236}">
                <a16:creationId xmlns:a16="http://schemas.microsoft.com/office/drawing/2014/main" id="{FDACFD7F-FC77-A5BD-7A0F-61389E83E84D}"/>
              </a:ext>
            </a:extLst>
          </p:cNvPr>
          <p:cNvSpPr>
            <a:spLocks noGrp="1"/>
          </p:cNvSpPr>
          <p:nvPr>
            <p:ph idx="1"/>
          </p:nvPr>
        </p:nvSpPr>
        <p:spPr/>
        <p:txBody>
          <a:bodyPr/>
          <a:lstStyle/>
          <a:p>
            <a:pPr marL="0" indent="0">
              <a:buNone/>
            </a:pPr>
            <a:r>
              <a:rPr lang="pl-PL" dirty="0"/>
              <a:t>Redundancja danych czyli celowe </a:t>
            </a:r>
            <a:r>
              <a:rPr lang="pl-PL" dirty="0" err="1"/>
              <a:t>zdenormalizowanie</a:t>
            </a:r>
            <a:r>
              <a:rPr lang="pl-PL" dirty="0"/>
              <a:t> danych w celu przyspieszenia ich przetwarzania. Optymalizacja ta polega na specjalnym złamaniem reguły normalizacji baz danych i przechowywania tych samych informacji w dwóch miejscach po to by te dane szybciej wyciągnąć. </a:t>
            </a:r>
          </a:p>
          <a:p>
            <a:pPr marL="0" indent="0">
              <a:buNone/>
            </a:pPr>
            <a:r>
              <a:rPr lang="pl-PL" dirty="0"/>
              <a:t>Niby nie powinno się tego robić bo łamie sens relacyjnych baz danych ale wykonany w przemyślany sposób, (czyli z zabezpieczeniami przed utratą integralności) trik z danymi nadmiarowymi może przynieść niesamowite rezultaty – tym bardziej jeżeli łączone tabele zaczynają się rozrastać.</a:t>
            </a:r>
          </a:p>
        </p:txBody>
      </p:sp>
    </p:spTree>
    <p:extLst>
      <p:ext uri="{BB962C8B-B14F-4D97-AF65-F5344CB8AC3E}">
        <p14:creationId xmlns:p14="http://schemas.microsoft.com/office/powerpoint/2010/main" val="1800284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F9A0D7-02CC-957E-FA37-075AC7867DFF}"/>
              </a:ext>
            </a:extLst>
          </p:cNvPr>
          <p:cNvSpPr>
            <a:spLocks noGrp="1"/>
          </p:cNvSpPr>
          <p:nvPr>
            <p:ph type="title"/>
          </p:nvPr>
        </p:nvSpPr>
        <p:spPr/>
        <p:txBody>
          <a:bodyPr/>
          <a:lstStyle/>
          <a:p>
            <a:r>
              <a:rPr lang="pl-PL" dirty="0"/>
              <a:t>Przykład</a:t>
            </a:r>
          </a:p>
        </p:txBody>
      </p:sp>
      <p:sp>
        <p:nvSpPr>
          <p:cNvPr id="3" name="Symbol zastępczy zawartości 2">
            <a:extLst>
              <a:ext uri="{FF2B5EF4-FFF2-40B4-BE49-F238E27FC236}">
                <a16:creationId xmlns:a16="http://schemas.microsoft.com/office/drawing/2014/main" id="{7DEAC44B-0CC9-E3DE-2335-3CA62434C541}"/>
              </a:ext>
            </a:extLst>
          </p:cNvPr>
          <p:cNvSpPr>
            <a:spLocks noGrp="1"/>
          </p:cNvSpPr>
          <p:nvPr>
            <p:ph idx="1"/>
          </p:nvPr>
        </p:nvSpPr>
        <p:spPr/>
        <p:txBody>
          <a:bodyPr>
            <a:normAutofit/>
          </a:bodyPr>
          <a:lstStyle/>
          <a:p>
            <a:pPr marL="0" indent="0">
              <a:buNone/>
            </a:pPr>
            <a:r>
              <a:rPr lang="pl-PL" dirty="0"/>
              <a:t>Wartość końcowa faktury może być przechowywana w polu </a:t>
            </a:r>
            <a:r>
              <a:rPr lang="pl-PL" dirty="0" err="1"/>
              <a:t>faktury.wartosc_faktury</a:t>
            </a:r>
            <a:r>
              <a:rPr lang="pl-PL" dirty="0"/>
              <a:t> mimo, że można ją otrzymać poprzez zsumowanie </a:t>
            </a:r>
            <a:r>
              <a:rPr lang="pl-PL" dirty="0" err="1"/>
              <a:t>pozycje_faktury.wartosc_pozycji</a:t>
            </a:r>
            <a:r>
              <a:rPr lang="pl-PL" dirty="0"/>
              <a:t>. Wykonując kwerendę odpytującą o np. roczny przychód firmy na podstawie wystawionych faktur wystarczy wtedy zsumować wartość z faktur a nie sumę sum z poszczególnych pozycji.</a:t>
            </a:r>
          </a:p>
          <a:p>
            <a:pPr marL="0" indent="0">
              <a:buNone/>
            </a:pPr>
            <a:endParaRPr lang="pl-PL" dirty="0"/>
          </a:p>
          <a:p>
            <a:pPr marL="0" indent="0">
              <a:buNone/>
            </a:pPr>
            <a:r>
              <a:rPr lang="pl-PL" dirty="0"/>
              <a:t>Dzięki temu zabiegowi, który polega na (mogłoby się wydawać) stworzeniu niepotrzebnego nadmiarowego pola, kwerendy z tego typu raportami mogą się wykonywać szybciej o tyle razy ile wynosi średnia liczba pozycji na fakturze. Jeżeli na fakturach jest zazwyczaj jedna pozycja cały trik jeszcze pogorszy sprawę ale jeżeli na fakturach jest 10 pozycji, raport roczny otrzymamy ok. 10 razy szybciej. </a:t>
            </a:r>
          </a:p>
        </p:txBody>
      </p:sp>
    </p:spTree>
    <p:extLst>
      <p:ext uri="{BB962C8B-B14F-4D97-AF65-F5344CB8AC3E}">
        <p14:creationId xmlns:p14="http://schemas.microsoft.com/office/powerpoint/2010/main" val="1454523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B6F759-4C11-1EEB-FA58-2437F433A036}"/>
              </a:ext>
            </a:extLst>
          </p:cNvPr>
          <p:cNvSpPr>
            <a:spLocks noGrp="1"/>
          </p:cNvSpPr>
          <p:nvPr>
            <p:ph type="title"/>
          </p:nvPr>
        </p:nvSpPr>
        <p:spPr/>
        <p:txBody>
          <a:bodyPr/>
          <a:lstStyle/>
          <a:p>
            <a:r>
              <a:rPr lang="pl-PL" dirty="0"/>
              <a:t>Wstęp</a:t>
            </a:r>
          </a:p>
        </p:txBody>
      </p:sp>
      <p:sp>
        <p:nvSpPr>
          <p:cNvPr id="3" name="Symbol zastępczy zawartości 2">
            <a:extLst>
              <a:ext uri="{FF2B5EF4-FFF2-40B4-BE49-F238E27FC236}">
                <a16:creationId xmlns:a16="http://schemas.microsoft.com/office/drawing/2014/main" id="{87468A69-7353-D652-C162-CFE29B7E2E2A}"/>
              </a:ext>
            </a:extLst>
          </p:cNvPr>
          <p:cNvSpPr>
            <a:spLocks noGrp="1"/>
          </p:cNvSpPr>
          <p:nvPr>
            <p:ph idx="1"/>
          </p:nvPr>
        </p:nvSpPr>
        <p:spPr/>
        <p:txBody>
          <a:bodyPr/>
          <a:lstStyle/>
          <a:p>
            <a:pPr marL="0" indent="0">
              <a:buNone/>
            </a:pPr>
            <a:r>
              <a:rPr lang="pl-PL" dirty="0"/>
              <a:t>SQL jest językiem deklaratywnym - każde zapytanie deklaruje co ma zrobić silnik SQL, ale nie jest powiedziane jak.  Jak się okazuje, to właśnie  „jak” ma wpływ na wydajność zapytań.</a:t>
            </a:r>
          </a:p>
        </p:txBody>
      </p:sp>
    </p:spTree>
    <p:extLst>
      <p:ext uri="{BB962C8B-B14F-4D97-AF65-F5344CB8AC3E}">
        <p14:creationId xmlns:p14="http://schemas.microsoft.com/office/powerpoint/2010/main" val="1193780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6CDD1A-FA81-2379-275D-0F8AF289F8CB}"/>
              </a:ext>
            </a:extLst>
          </p:cNvPr>
          <p:cNvSpPr>
            <a:spLocks noGrp="1"/>
          </p:cNvSpPr>
          <p:nvPr>
            <p:ph type="title"/>
          </p:nvPr>
        </p:nvSpPr>
        <p:spPr/>
        <p:txBody>
          <a:bodyPr/>
          <a:lstStyle/>
          <a:p>
            <a:r>
              <a:rPr lang="en-US" dirty="0"/>
              <a:t>SELECT * FROM books WHERE author = "J K Rowling";</a:t>
            </a:r>
            <a:endParaRPr lang="pl-PL" dirty="0"/>
          </a:p>
        </p:txBody>
      </p:sp>
      <p:sp>
        <p:nvSpPr>
          <p:cNvPr id="3" name="Symbol zastępczy zawartości 2">
            <a:extLst>
              <a:ext uri="{FF2B5EF4-FFF2-40B4-BE49-F238E27FC236}">
                <a16:creationId xmlns:a16="http://schemas.microsoft.com/office/drawing/2014/main" id="{6FFCD876-F464-7400-1729-2598A068930C}"/>
              </a:ext>
            </a:extLst>
          </p:cNvPr>
          <p:cNvSpPr>
            <a:spLocks noGrp="1"/>
          </p:cNvSpPr>
          <p:nvPr>
            <p:ph idx="1"/>
          </p:nvPr>
        </p:nvSpPr>
        <p:spPr/>
        <p:txBody>
          <a:bodyPr/>
          <a:lstStyle/>
          <a:p>
            <a:pPr marL="0" indent="0">
              <a:buNone/>
            </a:pPr>
            <a:r>
              <a:rPr lang="pl-PL" dirty="0"/>
              <a:t>W tym zapytaniu, SQL może znaleźć wynik na dwa sposoby:</a:t>
            </a:r>
          </a:p>
          <a:p>
            <a:r>
              <a:rPr lang="pl-PL" dirty="0"/>
              <a:t>Wykonać "pełny skan tabeli": sprawdzić każdy wiersz tabeli, a następnie zwrócić zgodne wiersze.</a:t>
            </a:r>
          </a:p>
          <a:p>
            <a:r>
              <a:rPr lang="pl-PL" dirty="0"/>
              <a:t>Stworzyć "index": Stworzyć kopię tabeli posortowanej według autora, wykonać wyszukiwanie binarne, aby znaleźć wiersz, którego autor to "J K </a:t>
            </a:r>
            <a:r>
              <a:rPr lang="pl-PL" dirty="0" err="1"/>
              <a:t>Rowling</a:t>
            </a:r>
            <a:r>
              <a:rPr lang="pl-PL" dirty="0"/>
              <a:t>", znaleźć pasujące ID, a następnie wykonać wyszukiwanie binarne na oryginalnej tabeli, które zwróci wiersze, których ID się zgadzają.</a:t>
            </a:r>
          </a:p>
        </p:txBody>
      </p:sp>
    </p:spTree>
    <p:extLst>
      <p:ext uri="{BB962C8B-B14F-4D97-AF65-F5344CB8AC3E}">
        <p14:creationId xmlns:p14="http://schemas.microsoft.com/office/powerpoint/2010/main" val="829048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8B0D66-A294-9642-201B-8AA679D7118D}"/>
              </a:ext>
            </a:extLst>
          </p:cNvPr>
          <p:cNvSpPr>
            <a:spLocks noGrp="1"/>
          </p:cNvSpPr>
          <p:nvPr>
            <p:ph type="title"/>
          </p:nvPr>
        </p:nvSpPr>
        <p:spPr/>
        <p:txBody>
          <a:bodyPr/>
          <a:lstStyle/>
          <a:p>
            <a:r>
              <a:rPr lang="pl-PL" dirty="0"/>
              <a:t>Które szybsze?</a:t>
            </a:r>
          </a:p>
        </p:txBody>
      </p:sp>
      <p:sp>
        <p:nvSpPr>
          <p:cNvPr id="3" name="Symbol zastępczy zawartości 2">
            <a:extLst>
              <a:ext uri="{FF2B5EF4-FFF2-40B4-BE49-F238E27FC236}">
                <a16:creationId xmlns:a16="http://schemas.microsoft.com/office/drawing/2014/main" id="{3A66B8E2-1186-F875-437F-9EF230832298}"/>
              </a:ext>
            </a:extLst>
          </p:cNvPr>
          <p:cNvSpPr>
            <a:spLocks noGrp="1"/>
          </p:cNvSpPr>
          <p:nvPr>
            <p:ph idx="1"/>
          </p:nvPr>
        </p:nvSpPr>
        <p:spPr/>
        <p:txBody>
          <a:bodyPr>
            <a:normAutofit/>
          </a:bodyPr>
          <a:lstStyle/>
          <a:p>
            <a:pPr marL="0" indent="0">
              <a:buNone/>
            </a:pPr>
            <a:r>
              <a:rPr lang="pl-PL" dirty="0"/>
              <a:t>To zależy od danych i od tego jak często zapytanie będzie wykonywane.</a:t>
            </a:r>
          </a:p>
          <a:p>
            <a:pPr marL="0" indent="0">
              <a:buNone/>
            </a:pPr>
            <a:r>
              <a:rPr lang="pl-PL" dirty="0"/>
              <a:t> Jeśli tabela zawiera 10 wierszy, to pełne skanowanie tabeli będzie sprawdzać tylko 10 wierszy, więc w tym wypadku będzie to wydajne rozwiązanie.</a:t>
            </a:r>
          </a:p>
          <a:p>
            <a:pPr marL="0" indent="0">
              <a:buNone/>
            </a:pPr>
            <a:r>
              <a:rPr lang="pl-PL" dirty="0"/>
              <a:t>Jeśli tabela zawierałaby 10 milionów wierszy, to pełne skanowanie wymagałoby sprawdzenia 10 milionów wierszy. Szybciej byłoby wykonać wyszukiwanie binarne na posortowanej tabeli - potrzebowalibyśmy tylko 23 wyszukiwania, aby znaleźć wartość z 10 milionów wierszy. Jednakże, stworzenie posortowanej tabeli trochę potrwa (około 230 milionów operacji, w zależności od silnika). Gdybyśmy wykonywali to zapytanie wiele razy (więcej niż 23 razy) lub mielibyśmy już stworzoną tabelę, to druga opcja byłaby lepsza.</a:t>
            </a:r>
          </a:p>
        </p:txBody>
      </p:sp>
    </p:spTree>
    <p:extLst>
      <p:ext uri="{BB962C8B-B14F-4D97-AF65-F5344CB8AC3E}">
        <p14:creationId xmlns:p14="http://schemas.microsoft.com/office/powerpoint/2010/main" val="2144896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B9937C-1D28-96C2-CF78-6DAFB22A672E}"/>
              </a:ext>
            </a:extLst>
          </p:cNvPr>
          <p:cNvSpPr>
            <a:spLocks noGrp="1"/>
          </p:cNvSpPr>
          <p:nvPr>
            <p:ph type="title"/>
          </p:nvPr>
        </p:nvSpPr>
        <p:spPr/>
        <p:txBody>
          <a:bodyPr/>
          <a:lstStyle/>
          <a:p>
            <a:r>
              <a:rPr lang="pl-PL" dirty="0"/>
              <a:t>Cykl życia zapytania SQL</a:t>
            </a:r>
          </a:p>
        </p:txBody>
      </p:sp>
      <p:pic>
        <p:nvPicPr>
          <p:cNvPr id="2050" name="Picture 2" descr="Parsowanie, Optymalizacja i Wykonywanie">
            <a:extLst>
              <a:ext uri="{FF2B5EF4-FFF2-40B4-BE49-F238E27FC236}">
                <a16:creationId xmlns:a16="http://schemas.microsoft.com/office/drawing/2014/main" id="{F47E4945-DE6F-F404-4DAF-529E840C5D0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43291" y="2460445"/>
            <a:ext cx="8433274" cy="1937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6801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D20D1B-BFE9-8A9D-BB22-7D73559CFA7C}"/>
              </a:ext>
            </a:extLst>
          </p:cNvPr>
          <p:cNvSpPr>
            <a:spLocks noGrp="1"/>
          </p:cNvSpPr>
          <p:nvPr>
            <p:ph type="title"/>
          </p:nvPr>
        </p:nvSpPr>
        <p:spPr/>
        <p:txBody>
          <a:bodyPr/>
          <a:lstStyle/>
          <a:p>
            <a:r>
              <a:rPr lang="pl-PL" dirty="0"/>
              <a:t>Cykl życia - </a:t>
            </a:r>
            <a:r>
              <a:rPr lang="pl-PL" dirty="0" err="1"/>
              <a:t>Parser</a:t>
            </a:r>
            <a:endParaRPr lang="pl-PL" dirty="0"/>
          </a:p>
        </p:txBody>
      </p:sp>
      <p:sp>
        <p:nvSpPr>
          <p:cNvPr id="3" name="Symbol zastępczy zawartości 2">
            <a:extLst>
              <a:ext uri="{FF2B5EF4-FFF2-40B4-BE49-F238E27FC236}">
                <a16:creationId xmlns:a16="http://schemas.microsoft.com/office/drawing/2014/main" id="{35620F93-8776-5693-2369-CB7326BA6541}"/>
              </a:ext>
            </a:extLst>
          </p:cNvPr>
          <p:cNvSpPr>
            <a:spLocks noGrp="1"/>
          </p:cNvSpPr>
          <p:nvPr>
            <p:ph idx="1"/>
          </p:nvPr>
        </p:nvSpPr>
        <p:spPr/>
        <p:txBody>
          <a:bodyPr>
            <a:normAutofit/>
          </a:bodyPr>
          <a:lstStyle/>
          <a:p>
            <a:pPr marL="0" indent="0">
              <a:buNone/>
            </a:pPr>
            <a:r>
              <a:rPr lang="pl-PL" dirty="0" err="1"/>
              <a:t>Parser</a:t>
            </a:r>
            <a:r>
              <a:rPr lang="pl-PL" dirty="0"/>
              <a:t> zapytań upewnia się, że zapytanie jest prawidłowe składniowo (np. czy przecinki są we właściwym miejscu) i semantycznie (czy tabele istnieją), a następnie zwraca błąd jeśli coś się nie zgadza. W przeciwnym wypadku, zapytanie przekształcane jest w wyrażenie algebraiczne i całość przechodzi do następnego kroku.</a:t>
            </a:r>
          </a:p>
        </p:txBody>
      </p:sp>
    </p:spTree>
    <p:extLst>
      <p:ext uri="{BB962C8B-B14F-4D97-AF65-F5344CB8AC3E}">
        <p14:creationId xmlns:p14="http://schemas.microsoft.com/office/powerpoint/2010/main" val="1564350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F4066E-0B98-3238-4041-4D65DED06E65}"/>
              </a:ext>
            </a:extLst>
          </p:cNvPr>
          <p:cNvSpPr>
            <a:spLocks noGrp="1"/>
          </p:cNvSpPr>
          <p:nvPr>
            <p:ph type="title"/>
          </p:nvPr>
        </p:nvSpPr>
        <p:spPr/>
        <p:txBody>
          <a:bodyPr/>
          <a:lstStyle/>
          <a:p>
            <a:r>
              <a:rPr lang="pl-PL" dirty="0"/>
              <a:t>Cykl życia optymalizacja</a:t>
            </a:r>
          </a:p>
        </p:txBody>
      </p:sp>
      <p:sp>
        <p:nvSpPr>
          <p:cNvPr id="3" name="Symbol zastępczy zawartości 2">
            <a:extLst>
              <a:ext uri="{FF2B5EF4-FFF2-40B4-BE49-F238E27FC236}">
                <a16:creationId xmlns:a16="http://schemas.microsoft.com/office/drawing/2014/main" id="{9FD24F8F-3877-AAEA-6876-A3649B657510}"/>
              </a:ext>
            </a:extLst>
          </p:cNvPr>
          <p:cNvSpPr>
            <a:spLocks noGrp="1"/>
          </p:cNvSpPr>
          <p:nvPr>
            <p:ph idx="1"/>
          </p:nvPr>
        </p:nvSpPr>
        <p:spPr/>
        <p:txBody>
          <a:bodyPr/>
          <a:lstStyle/>
          <a:p>
            <a:pPr marL="0" indent="0">
              <a:buNone/>
            </a:pPr>
            <a:r>
              <a:rPr lang="pl-PL" dirty="0"/>
              <a:t>Planowanie i optymalizacja zapytania wykonuje trudną pracę. Na początku przeprowadzane są proste optymalizacje (ulepszenia, które zawsze prowadzą do zwiększenia wydajności, na przykład zmiana 5*10 na 50). Następnie bierze pod uwagę różne "plany zapytań", które są optymalizowane w inny sposób, sprawdza koszt (CPU i czas) każdego planu zapytania na podstawie ilości wierszy i tabeli, a następnie wybiera najbardziej optymalny plan i przekazuje go do następnego kroku.</a:t>
            </a:r>
          </a:p>
          <a:p>
            <a:pPr marL="0" indent="0">
              <a:buNone/>
            </a:pPr>
            <a:endParaRPr lang="pl-PL" dirty="0"/>
          </a:p>
        </p:txBody>
      </p:sp>
    </p:spTree>
    <p:extLst>
      <p:ext uri="{BB962C8B-B14F-4D97-AF65-F5344CB8AC3E}">
        <p14:creationId xmlns:p14="http://schemas.microsoft.com/office/powerpoint/2010/main" val="3409403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793C2C-DE5B-B9FE-C800-EE023DF53400}"/>
              </a:ext>
            </a:extLst>
          </p:cNvPr>
          <p:cNvSpPr>
            <a:spLocks noGrp="1"/>
          </p:cNvSpPr>
          <p:nvPr>
            <p:ph type="title"/>
          </p:nvPr>
        </p:nvSpPr>
        <p:spPr/>
        <p:txBody>
          <a:bodyPr/>
          <a:lstStyle/>
          <a:p>
            <a:r>
              <a:rPr lang="pl-PL" dirty="0"/>
              <a:t>Cykl życia - egzekutor</a:t>
            </a:r>
          </a:p>
        </p:txBody>
      </p:sp>
      <p:sp>
        <p:nvSpPr>
          <p:cNvPr id="3" name="Symbol zastępczy zawartości 2">
            <a:extLst>
              <a:ext uri="{FF2B5EF4-FFF2-40B4-BE49-F238E27FC236}">
                <a16:creationId xmlns:a16="http://schemas.microsoft.com/office/drawing/2014/main" id="{83E81917-8D40-C763-291A-00348FAC20F7}"/>
              </a:ext>
            </a:extLst>
          </p:cNvPr>
          <p:cNvSpPr>
            <a:spLocks noGrp="1"/>
          </p:cNvSpPr>
          <p:nvPr>
            <p:ph idx="1"/>
          </p:nvPr>
        </p:nvSpPr>
        <p:spPr/>
        <p:txBody>
          <a:bodyPr/>
          <a:lstStyle/>
          <a:p>
            <a:pPr marL="0" indent="0">
              <a:buNone/>
            </a:pPr>
            <a:r>
              <a:rPr lang="pl-PL" dirty="0"/>
              <a:t>Egzekutor zapytań przekształca plan w operacje na bazie danych i zwraca wynik, jeśli jakiś istnieje.</a:t>
            </a:r>
          </a:p>
        </p:txBody>
      </p:sp>
    </p:spTree>
    <p:extLst>
      <p:ext uri="{BB962C8B-B14F-4D97-AF65-F5344CB8AC3E}">
        <p14:creationId xmlns:p14="http://schemas.microsoft.com/office/powerpoint/2010/main" val="4207696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F49FA1-C296-4A48-38F4-A1C89C81FAF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2D7857C-5712-F2E8-B8E6-E286FC210133}"/>
              </a:ext>
            </a:extLst>
          </p:cNvPr>
          <p:cNvSpPr>
            <a:spLocks noGrp="1"/>
          </p:cNvSpPr>
          <p:nvPr>
            <p:ph idx="1"/>
          </p:nvPr>
        </p:nvSpPr>
        <p:spPr/>
        <p:txBody>
          <a:bodyPr/>
          <a:lstStyle/>
          <a:p>
            <a:pPr marL="0" indent="0">
              <a:buNone/>
            </a:pPr>
            <a:r>
              <a:rPr lang="pl-PL" dirty="0"/>
              <a:t>Planowanie i optymalizacja jest wykonywana dla każdego zapytania i można używać zapytań SQL nie zdając sobie z tego sprawy. Jednakże, gdy zacznie się pracować z dużymi zbiorami danych, konieczne będzie zwracanie uwagi na szybkość wykonywania zapytań.</a:t>
            </a:r>
          </a:p>
        </p:txBody>
      </p:sp>
    </p:spTree>
    <p:extLst>
      <p:ext uri="{BB962C8B-B14F-4D97-AF65-F5344CB8AC3E}">
        <p14:creationId xmlns:p14="http://schemas.microsoft.com/office/powerpoint/2010/main" val="10957310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7</TotalTime>
  <Words>1029</Words>
  <Application>Microsoft Office PowerPoint</Application>
  <PresentationFormat>Panoramiczny</PresentationFormat>
  <Paragraphs>48</Paragraphs>
  <Slides>16</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16</vt:i4>
      </vt:variant>
    </vt:vector>
  </HeadingPairs>
  <TitlesOfParts>
    <vt:vector size="22" baseType="lpstr">
      <vt:lpstr>Arial</vt:lpstr>
      <vt:lpstr>Inter</vt:lpstr>
      <vt:lpstr>Tw Cen MT</vt:lpstr>
      <vt:lpstr>Tw Cen MT Condensed</vt:lpstr>
      <vt:lpstr>Wingdings 3</vt:lpstr>
      <vt:lpstr>Integralny</vt:lpstr>
      <vt:lpstr>Optymalizacja zapytań </vt:lpstr>
      <vt:lpstr>Wstęp</vt:lpstr>
      <vt:lpstr>SELECT * FROM books WHERE author = "J K Rowling";</vt:lpstr>
      <vt:lpstr>Które szybsze?</vt:lpstr>
      <vt:lpstr>Cykl życia zapytania SQL</vt:lpstr>
      <vt:lpstr>Cykl życia - Parser</vt:lpstr>
      <vt:lpstr>Cykl życia optymalizacja</vt:lpstr>
      <vt:lpstr>Cykl życia - egzekutor</vt:lpstr>
      <vt:lpstr>Prezentacja programu PowerPoint</vt:lpstr>
      <vt:lpstr>Krok 1</vt:lpstr>
      <vt:lpstr>Krok 2</vt:lpstr>
      <vt:lpstr>Krok 3</vt:lpstr>
      <vt:lpstr>Inne elementy wpływające na wydajność</vt:lpstr>
      <vt:lpstr>Wielowątkowość</vt:lpstr>
      <vt:lpstr>Redundancja</vt:lpstr>
      <vt:lpstr>Przykład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Optymalizacja zapytań </dc:title>
  <dc:creator>Damian Radzik</dc:creator>
  <cp:lastModifiedBy>Damian Radzik</cp:lastModifiedBy>
  <cp:revision>1</cp:revision>
  <dcterms:created xsi:type="dcterms:W3CDTF">2022-12-14T08:05:09Z</dcterms:created>
  <dcterms:modified xsi:type="dcterms:W3CDTF">2022-12-14T08:12:27Z</dcterms:modified>
</cp:coreProperties>
</file>