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1FC880B-1E39-4D51-BAD0-A072F8EFD16D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EA13-D7B9-4A83-9002-717D9E26FDF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39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880B-1E39-4D51-BAD0-A072F8EFD16D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EA13-D7B9-4A83-9002-717D9E26FDF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0097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880B-1E39-4D51-BAD0-A072F8EFD16D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EA13-D7B9-4A83-9002-717D9E26FDFF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175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880B-1E39-4D51-BAD0-A072F8EFD16D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EA13-D7B9-4A83-9002-717D9E26FDF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2982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880B-1E39-4D51-BAD0-A072F8EFD16D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EA13-D7B9-4A83-9002-717D9E26FDF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802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880B-1E39-4D51-BAD0-A072F8EFD16D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EA13-D7B9-4A83-9002-717D9E26FDF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368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880B-1E39-4D51-BAD0-A072F8EFD16D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EA13-D7B9-4A83-9002-717D9E26FDF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3437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880B-1E39-4D51-BAD0-A072F8EFD16D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EA13-D7B9-4A83-9002-717D9E26FDF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528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880B-1E39-4D51-BAD0-A072F8EFD16D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EA13-D7B9-4A83-9002-717D9E26FDF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8187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880B-1E39-4D51-BAD0-A072F8EFD16D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EA13-D7B9-4A83-9002-717D9E26FDF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4191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C880B-1E39-4D51-BAD0-A072F8EFD16D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EA13-D7B9-4A83-9002-717D9E26FDF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7794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1FC880B-1E39-4D51-BAD0-A072F8EFD16D}" type="datetimeFigureOut">
              <a:rPr lang="pl-PL" smtClean="0"/>
              <a:t>01.03.2023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0EEEA13-D7B9-4A83-9002-717D9E26FDFF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7838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E70D41-93F6-DB8B-16C2-FB4A87B11C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Partycjonowanie w MySQL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E4423FE-4661-C504-6F6F-5016896E8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2999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217179-88AA-C9E7-1065-738941094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B6F652-74D5-C9F6-3B6B-8D1CD1423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/>
              <a:t>PARTITION </a:t>
            </a:r>
            <a:r>
              <a:rPr lang="pl-PL" dirty="0" err="1"/>
              <a:t>partition_name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[VALUES </a:t>
            </a:r>
          </a:p>
          <a:p>
            <a:pPr marL="0" indent="0">
              <a:buNone/>
            </a:pPr>
            <a:r>
              <a:rPr lang="pl-PL" dirty="0"/>
              <a:t>{LESS THAN {(</a:t>
            </a:r>
            <a:r>
              <a:rPr lang="pl-PL" dirty="0" err="1"/>
              <a:t>expr</a:t>
            </a:r>
            <a:r>
              <a:rPr lang="pl-PL" dirty="0"/>
              <a:t>) | MAXVALUE} </a:t>
            </a:r>
          </a:p>
          <a:p>
            <a:pPr marL="0" indent="0">
              <a:buNone/>
            </a:pPr>
            <a:r>
              <a:rPr lang="pl-PL" dirty="0"/>
              <a:t>| </a:t>
            </a:r>
          </a:p>
          <a:p>
            <a:pPr marL="0" indent="0">
              <a:buNone/>
            </a:pPr>
            <a:r>
              <a:rPr lang="pl-PL" dirty="0"/>
              <a:t>IN (</a:t>
            </a:r>
            <a:r>
              <a:rPr lang="pl-PL" dirty="0" err="1"/>
              <a:t>value_list</a:t>
            </a:r>
            <a:r>
              <a:rPr lang="pl-PL" dirty="0"/>
              <a:t>)}]</a:t>
            </a:r>
          </a:p>
          <a:p>
            <a:pPr marL="0" indent="0">
              <a:buNone/>
            </a:pPr>
            <a:r>
              <a:rPr lang="pl-PL" dirty="0"/>
              <a:t>[[STORAGE] ENGINE [=] </a:t>
            </a:r>
            <a:r>
              <a:rPr lang="pl-PL" dirty="0" err="1"/>
              <a:t>engine_name</a:t>
            </a:r>
            <a:r>
              <a:rPr lang="pl-PL" dirty="0"/>
              <a:t>]</a:t>
            </a:r>
          </a:p>
          <a:p>
            <a:pPr marL="0" indent="0">
              <a:buNone/>
            </a:pPr>
            <a:r>
              <a:rPr lang="pl-PL" dirty="0"/>
              <a:t>[COMMENT [=] '</a:t>
            </a:r>
            <a:r>
              <a:rPr lang="pl-PL" dirty="0" err="1"/>
              <a:t>comment_text</a:t>
            </a:r>
            <a:r>
              <a:rPr lang="pl-PL" dirty="0"/>
              <a:t>' ]</a:t>
            </a:r>
          </a:p>
          <a:p>
            <a:pPr marL="0" indent="0">
              <a:buNone/>
            </a:pPr>
            <a:r>
              <a:rPr lang="pl-PL" dirty="0"/>
              <a:t>[DATA DIRECTORY [=] '</a:t>
            </a:r>
            <a:r>
              <a:rPr lang="pl-PL" dirty="0" err="1"/>
              <a:t>data_dir</a:t>
            </a:r>
            <a:r>
              <a:rPr lang="pl-PL" dirty="0"/>
              <a:t>']</a:t>
            </a:r>
          </a:p>
          <a:p>
            <a:pPr marL="0" indent="0">
              <a:buNone/>
            </a:pPr>
            <a:r>
              <a:rPr lang="pl-PL" dirty="0"/>
              <a:t>[INDEX DIRECTORY [=] '</a:t>
            </a:r>
            <a:r>
              <a:rPr lang="pl-PL" dirty="0" err="1"/>
              <a:t>index_dir</a:t>
            </a:r>
            <a:r>
              <a:rPr lang="pl-PL" dirty="0"/>
              <a:t>']</a:t>
            </a:r>
          </a:p>
          <a:p>
            <a:pPr marL="0" indent="0">
              <a:buNone/>
            </a:pPr>
            <a:r>
              <a:rPr lang="pl-PL" dirty="0"/>
              <a:t>[MAX_ROWS [=] </a:t>
            </a:r>
            <a:r>
              <a:rPr lang="pl-PL" dirty="0" err="1"/>
              <a:t>max_number_of_rows</a:t>
            </a:r>
            <a:r>
              <a:rPr lang="pl-PL" dirty="0"/>
              <a:t>]</a:t>
            </a:r>
          </a:p>
          <a:p>
            <a:pPr marL="0" indent="0">
              <a:buNone/>
            </a:pPr>
            <a:r>
              <a:rPr lang="pl-PL" dirty="0"/>
              <a:t>[MIN_ROWS [=] </a:t>
            </a:r>
            <a:r>
              <a:rPr lang="pl-PL" dirty="0" err="1"/>
              <a:t>min_number_of_rows</a:t>
            </a:r>
            <a:r>
              <a:rPr lang="pl-PL" dirty="0"/>
              <a:t>]</a:t>
            </a:r>
          </a:p>
          <a:p>
            <a:pPr marL="0" indent="0">
              <a:buNone/>
            </a:pPr>
            <a:r>
              <a:rPr lang="pl-PL" dirty="0"/>
              <a:t>[TABLESPACE [=] </a:t>
            </a:r>
            <a:r>
              <a:rPr lang="pl-PL" dirty="0" err="1"/>
              <a:t>tablespace_name</a:t>
            </a:r>
            <a:r>
              <a:rPr lang="pl-PL" dirty="0"/>
              <a:t>]</a:t>
            </a:r>
          </a:p>
          <a:p>
            <a:pPr marL="0" indent="0">
              <a:buNone/>
            </a:pPr>
            <a:r>
              <a:rPr lang="pl-PL" dirty="0"/>
              <a:t>[NODEGROUP [=] </a:t>
            </a:r>
            <a:r>
              <a:rPr lang="pl-PL" dirty="0" err="1"/>
              <a:t>node_group_id</a:t>
            </a:r>
            <a:r>
              <a:rPr lang="pl-PL" dirty="0"/>
              <a:t>]</a:t>
            </a:r>
          </a:p>
          <a:p>
            <a:pPr marL="0" indent="0">
              <a:buNone/>
            </a:pPr>
            <a:r>
              <a:rPr lang="pl-PL" dirty="0"/>
              <a:t>[(</a:t>
            </a:r>
            <a:r>
              <a:rPr lang="pl-PL" dirty="0" err="1"/>
              <a:t>subpartition_definition</a:t>
            </a:r>
            <a:r>
              <a:rPr lang="pl-PL" dirty="0"/>
              <a:t> [, </a:t>
            </a:r>
            <a:r>
              <a:rPr lang="pl-PL" dirty="0" err="1"/>
              <a:t>subpartition_definition</a:t>
            </a:r>
            <a:r>
              <a:rPr lang="pl-PL" dirty="0"/>
              <a:t>] ...)]</a:t>
            </a:r>
          </a:p>
        </p:txBody>
      </p:sp>
    </p:spTree>
    <p:extLst>
      <p:ext uri="{BB962C8B-B14F-4D97-AF65-F5344CB8AC3E}">
        <p14:creationId xmlns:p14="http://schemas.microsoft.com/office/powerpoint/2010/main" val="3367460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2DE348-0218-4395-A431-89D870F58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subdefinicje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A13359-8FAA-2D7E-2635-4C89AD206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SUBPARTITION </a:t>
            </a:r>
            <a:r>
              <a:rPr lang="pl-PL" dirty="0" err="1"/>
              <a:t>logical_name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[[STORAGE] ENGINE [=] </a:t>
            </a:r>
            <a:r>
              <a:rPr lang="pl-PL" dirty="0" err="1"/>
              <a:t>engine_name</a:t>
            </a:r>
            <a:r>
              <a:rPr lang="pl-PL" dirty="0"/>
              <a:t>]</a:t>
            </a:r>
          </a:p>
          <a:p>
            <a:pPr marL="0" indent="0">
              <a:buNone/>
            </a:pPr>
            <a:r>
              <a:rPr lang="pl-PL" dirty="0"/>
              <a:t>[COMMENT [=] '</a:t>
            </a:r>
            <a:r>
              <a:rPr lang="pl-PL" dirty="0" err="1"/>
              <a:t>comment_text</a:t>
            </a:r>
            <a:r>
              <a:rPr lang="pl-PL" dirty="0"/>
              <a:t>' ]</a:t>
            </a:r>
          </a:p>
          <a:p>
            <a:pPr marL="0" indent="0">
              <a:buNone/>
            </a:pPr>
            <a:r>
              <a:rPr lang="pl-PL" dirty="0"/>
              <a:t>[DATA DIRECTORY [=] '</a:t>
            </a:r>
            <a:r>
              <a:rPr lang="pl-PL" dirty="0" err="1"/>
              <a:t>data_dir</a:t>
            </a:r>
            <a:r>
              <a:rPr lang="pl-PL" dirty="0"/>
              <a:t>']</a:t>
            </a:r>
          </a:p>
          <a:p>
            <a:pPr marL="0" indent="0">
              <a:buNone/>
            </a:pPr>
            <a:r>
              <a:rPr lang="pl-PL" dirty="0"/>
              <a:t>[INDEX DIRECTORY [=] '</a:t>
            </a:r>
            <a:r>
              <a:rPr lang="pl-PL" dirty="0" err="1"/>
              <a:t>index_dir</a:t>
            </a:r>
            <a:r>
              <a:rPr lang="pl-PL" dirty="0"/>
              <a:t>']</a:t>
            </a:r>
          </a:p>
          <a:p>
            <a:pPr marL="0" indent="0">
              <a:buNone/>
            </a:pPr>
            <a:r>
              <a:rPr lang="pl-PL" dirty="0"/>
              <a:t>[MAX_ROWS [=] </a:t>
            </a:r>
            <a:r>
              <a:rPr lang="pl-PL" dirty="0" err="1"/>
              <a:t>max_number_of_rows</a:t>
            </a:r>
            <a:r>
              <a:rPr lang="pl-PL" dirty="0"/>
              <a:t>]</a:t>
            </a:r>
          </a:p>
          <a:p>
            <a:pPr marL="0" indent="0">
              <a:buNone/>
            </a:pPr>
            <a:r>
              <a:rPr lang="pl-PL" dirty="0"/>
              <a:t>[MIN_ROWS [=] </a:t>
            </a:r>
            <a:r>
              <a:rPr lang="pl-PL" dirty="0" err="1"/>
              <a:t>min_number_of_rows</a:t>
            </a:r>
            <a:r>
              <a:rPr lang="pl-PL" dirty="0"/>
              <a:t>]</a:t>
            </a:r>
          </a:p>
          <a:p>
            <a:pPr marL="0" indent="0">
              <a:buNone/>
            </a:pPr>
            <a:r>
              <a:rPr lang="pl-PL" dirty="0"/>
              <a:t>[TABLESPACE [=] </a:t>
            </a:r>
            <a:r>
              <a:rPr lang="pl-PL" dirty="0" err="1"/>
              <a:t>tablespace_name</a:t>
            </a:r>
            <a:r>
              <a:rPr lang="pl-PL" dirty="0"/>
              <a:t>]</a:t>
            </a:r>
          </a:p>
          <a:p>
            <a:pPr marL="0" indent="0">
              <a:buNone/>
            </a:pPr>
            <a:r>
              <a:rPr lang="pl-PL" dirty="0"/>
              <a:t>[NODEGROUP [=] </a:t>
            </a:r>
            <a:r>
              <a:rPr lang="pl-PL" dirty="0" err="1"/>
              <a:t>node_group_id</a:t>
            </a:r>
            <a:r>
              <a:rPr lang="pl-PL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269956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8C4EBA-F5DA-E2DF-9539-BC887AECA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Zalety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E11033-1277-542D-6310-7CB23210D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Podczas operacji skanowania optymalizator MySQL uzyskuje dostęp do tych partycji, które spełnią określone zapytanie. </a:t>
            </a:r>
          </a:p>
          <a:p>
            <a:pPr marL="0" indent="0">
              <a:buNone/>
            </a:pPr>
            <a:r>
              <a:rPr lang="pl-PL" dirty="0"/>
              <a:t>Na przykład całoroczną tabelę rekordów sprzedaży można podzielić na 4 partycje (tj. dane sprzedaży z okresu kwiecień-czerwiec (partycja p0), lipiec-wrzesień (partycja p1), październik-grudzień (partycja p2), styczeń-marzec ( partycja p0)) . </a:t>
            </a:r>
          </a:p>
          <a:p>
            <a:pPr marL="0" indent="0">
              <a:buNone/>
            </a:pPr>
            <a:r>
              <a:rPr lang="pl-PL" dirty="0"/>
              <a:t>Jeśli zostanie wysłane zapytanie, które zawiera dane o sprzedaży między kwartałem lipiec-wrzesień, to skanuje tylko partycję p1 zamiast rekordów sumy tabeli, a zapytanie zakończy się znacznie szybciej.</a:t>
            </a:r>
          </a:p>
        </p:txBody>
      </p:sp>
    </p:spTree>
    <p:extLst>
      <p:ext uri="{BB962C8B-B14F-4D97-AF65-F5344CB8AC3E}">
        <p14:creationId xmlns:p14="http://schemas.microsoft.com/office/powerpoint/2010/main" val="3212290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ED46F3-7E02-38B4-34C9-020071A4B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DC8A89-8572-3361-B870-5F5F45E01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Partycjonowanie zapewnia większą kontrolę nad sposobem zarządzania danymi w bazie danych. </a:t>
            </a:r>
          </a:p>
          <a:p>
            <a:pPr marL="0" indent="0">
              <a:buNone/>
            </a:pPr>
            <a:r>
              <a:rPr lang="pl-PL" dirty="0"/>
              <a:t>Na przykład można usunąć określone partycje w partycjonowanej tabeli, w której dane tracą swoją przydatność. W niektórych przypadkach proces dodawania nowych danych można znacznie ułatwić, dodając jedną lub więcej nowych partycji do przechowywania tych danych za pomocą polecenia ALTER TABLE.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37593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322ACC-FA6B-BE2E-F1D9-F2C882EAA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C56583-2FA2-5054-DACA-903D76390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Podczas partycjonowania możliwe jest przechowywanie większej ilości danych w jednej tabeli niż na pojedynczym dysku lub partycji systemu plików.</a:t>
            </a:r>
          </a:p>
          <a:p>
            <a:pPr marL="0" indent="0">
              <a:buNone/>
            </a:pPr>
            <a:r>
              <a:rPr lang="pl-PL" dirty="0"/>
              <a:t>MySQL 5.6 obsługuje jawny wybór partycji dla zapytań. Na przykład SELECT * FROM table1 PARTITION (p0,p1) WHERE col1&lt; 10 wybiera tylko te wiersze w partycjach p0 i p1, które spełniają warunek WHERE, co może znacznie przyspieszyć zapytania</a:t>
            </a:r>
          </a:p>
          <a:p>
            <a:pPr marL="0" indent="0">
              <a:buNone/>
            </a:pPr>
            <a:r>
              <a:rPr lang="pl-PL" dirty="0"/>
              <a:t>Wybór partycji obsługuje również instrukcje modyfikacji danych DELETE, INSERT, REPLACE, UPDATE i LOAD DATA, LOAD XML.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8956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0A9A52-4ADC-44DE-3D0D-5443D0DD7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Typy partycjonowania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EF9708-A8FA-6F10-7BEC-2D701BCE8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RANGE Partitioning</a:t>
            </a:r>
          </a:p>
          <a:p>
            <a:pPr marL="0" indent="0">
              <a:buNone/>
            </a:pPr>
            <a:r>
              <a:rPr lang="en-US" dirty="0"/>
              <a:t>LIST Partitioning</a:t>
            </a:r>
          </a:p>
          <a:p>
            <a:pPr marL="0" indent="0">
              <a:buNone/>
            </a:pPr>
            <a:r>
              <a:rPr lang="en-US" dirty="0"/>
              <a:t>COLUMNS Partitioning</a:t>
            </a:r>
          </a:p>
          <a:p>
            <a:pPr marL="0" indent="0">
              <a:buNone/>
            </a:pPr>
            <a:r>
              <a:rPr lang="en-US" dirty="0"/>
              <a:t>HASH Partitioning</a:t>
            </a:r>
          </a:p>
          <a:p>
            <a:pPr marL="0" indent="0">
              <a:buNone/>
            </a:pPr>
            <a:r>
              <a:rPr lang="en-US" dirty="0"/>
              <a:t>KEY Partitioning</a:t>
            </a:r>
          </a:p>
          <a:p>
            <a:pPr marL="0" indent="0">
              <a:buNone/>
            </a:pPr>
            <a:r>
              <a:rPr lang="en-US" dirty="0" err="1"/>
              <a:t>Subpartitioning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802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57553F-F8F8-9642-2341-8A976C244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MySQL RANGE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66A3F1-5F56-6AD1-D62E-AEC23C575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W MySQL tryb partycjonowania RANGE pozwala nam określić różne zakresy, dla których przypisywane są dane. Zakresy powinny być ciągłe, ale nie nakładać się, i są definiowane za pomocą operatora VALUES LESS THAN. </a:t>
            </a:r>
          </a:p>
          <a:p>
            <a:pPr marL="0" indent="0">
              <a:buNone/>
            </a:pPr>
            <a:r>
              <a:rPr lang="pl-PL" dirty="0"/>
              <a:t>W poniższym przykładzie tabela </a:t>
            </a:r>
            <a:r>
              <a:rPr lang="pl-PL" dirty="0" err="1"/>
              <a:t>sale_mast</a:t>
            </a:r>
            <a:r>
              <a:rPr lang="pl-PL" dirty="0"/>
              <a:t> zawiera cztery kolumny </a:t>
            </a:r>
            <a:r>
              <a:rPr lang="pl-PL" dirty="0" err="1"/>
              <a:t>nr_rachunku</a:t>
            </a:r>
            <a:r>
              <a:rPr lang="pl-PL" dirty="0"/>
              <a:t>, </a:t>
            </a:r>
            <a:r>
              <a:rPr lang="pl-PL" dirty="0" err="1"/>
              <a:t>data_rachunku</a:t>
            </a:r>
            <a:r>
              <a:rPr lang="pl-PL" dirty="0"/>
              <a:t>, </a:t>
            </a:r>
            <a:r>
              <a:rPr lang="pl-PL" dirty="0" err="1"/>
              <a:t>kod_klienta</a:t>
            </a:r>
            <a:r>
              <a:rPr lang="pl-PL" dirty="0"/>
              <a:t> i kwota. Tę tabelę można podzielić według zakresu na różne sposoby, w zależności od wymagań. Przykład: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partition</a:t>
            </a:r>
            <a:r>
              <a:rPr lang="pl-PL" dirty="0"/>
              <a:t> p0 (sprzedaż w okresie od 01-01-2013 do 31-03-2013)</a:t>
            </a:r>
          </a:p>
          <a:p>
            <a:pPr marL="0" indent="0">
              <a:buNone/>
            </a:pPr>
            <a:r>
              <a:rPr lang="pl-PL" dirty="0" err="1"/>
              <a:t>partition</a:t>
            </a:r>
            <a:r>
              <a:rPr lang="pl-PL" dirty="0"/>
              <a:t> p1 (sprzedaż od 01-04-2013 do 30-06-2013)</a:t>
            </a:r>
          </a:p>
          <a:p>
            <a:pPr marL="0" indent="0">
              <a:buNone/>
            </a:pPr>
            <a:r>
              <a:rPr lang="pl-PL" dirty="0" err="1"/>
              <a:t>partition</a:t>
            </a:r>
            <a:r>
              <a:rPr lang="pl-PL" dirty="0"/>
              <a:t> p2 (sprzedaż w dniach 01-07-2013 do 30-09-2013)</a:t>
            </a:r>
          </a:p>
          <a:p>
            <a:pPr marL="0" indent="0">
              <a:buNone/>
            </a:pPr>
            <a:r>
              <a:rPr lang="pl-PL" dirty="0" err="1"/>
              <a:t>partition</a:t>
            </a:r>
            <a:r>
              <a:rPr lang="pl-PL" dirty="0"/>
              <a:t> p3 (sprzedaż w dniach 01-10-2013 do 30-12-2013)</a:t>
            </a:r>
          </a:p>
        </p:txBody>
      </p:sp>
    </p:spTree>
    <p:extLst>
      <p:ext uri="{BB962C8B-B14F-4D97-AF65-F5344CB8AC3E}">
        <p14:creationId xmlns:p14="http://schemas.microsoft.com/office/powerpoint/2010/main" val="1958171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F53705-297C-8499-AB12-A05FA6177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Tworzenie tabeli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17D96C-B4D9-FF68-D6ED-53C26CFA7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CREATE TABLE </a:t>
            </a:r>
            <a:r>
              <a:rPr lang="pl-PL" dirty="0" err="1"/>
              <a:t>sale_mast</a:t>
            </a:r>
            <a:r>
              <a:rPr lang="pl-PL" dirty="0"/>
              <a:t> (</a:t>
            </a:r>
            <a:r>
              <a:rPr lang="pl-PL" dirty="0" err="1"/>
              <a:t>bill_no</a:t>
            </a:r>
            <a:r>
              <a:rPr lang="pl-PL" dirty="0"/>
              <a:t> INT NOT NULL, </a:t>
            </a:r>
            <a:r>
              <a:rPr lang="pl-PL" dirty="0" err="1"/>
              <a:t>bill_date</a:t>
            </a:r>
            <a:r>
              <a:rPr lang="pl-PL" dirty="0"/>
              <a:t> TIMESTAMP NOT NULL, </a:t>
            </a:r>
          </a:p>
          <a:p>
            <a:pPr marL="0" indent="0">
              <a:buNone/>
            </a:pPr>
            <a:r>
              <a:rPr lang="pl-PL" dirty="0" err="1"/>
              <a:t>cust_code</a:t>
            </a:r>
            <a:r>
              <a:rPr lang="pl-PL" dirty="0"/>
              <a:t> VARCHAR(15) NOT NULL, </a:t>
            </a:r>
            <a:r>
              <a:rPr lang="pl-PL" dirty="0" err="1"/>
              <a:t>amount</a:t>
            </a:r>
            <a:r>
              <a:rPr lang="pl-PL" dirty="0"/>
              <a:t> DECIMAL(8,2) NOT NULL)  </a:t>
            </a:r>
          </a:p>
          <a:p>
            <a:pPr marL="0" indent="0">
              <a:buNone/>
            </a:pPr>
            <a:r>
              <a:rPr lang="pl-PL" dirty="0"/>
              <a:t>PARTITION BY RANGE (UNIX_TIMESTAMP(</a:t>
            </a:r>
            <a:r>
              <a:rPr lang="pl-PL" dirty="0" err="1"/>
              <a:t>bill_date</a:t>
            </a:r>
            <a:r>
              <a:rPr lang="pl-PL" dirty="0"/>
              <a:t>))(</a:t>
            </a:r>
          </a:p>
          <a:p>
            <a:pPr marL="0" indent="0">
              <a:buNone/>
            </a:pPr>
            <a:r>
              <a:rPr lang="pl-PL" dirty="0"/>
              <a:t>PARTITION p0 VALUES LESS THAN (UNIX_TIMESTAMP('2013-04-01')), </a:t>
            </a:r>
          </a:p>
          <a:p>
            <a:pPr marL="0" indent="0">
              <a:buNone/>
            </a:pPr>
            <a:r>
              <a:rPr lang="pl-PL" dirty="0"/>
              <a:t>PARTITION p1 VALUES LESS THAN (UNIX_TIMESTAMP('2013-07-01')), </a:t>
            </a:r>
          </a:p>
          <a:p>
            <a:pPr marL="0" indent="0">
              <a:buNone/>
            </a:pPr>
            <a:r>
              <a:rPr lang="pl-PL" dirty="0"/>
              <a:t>PARTITION p2 VALUES LESS THAN (UNIX_TIMESTAMP('2013-10-01')), </a:t>
            </a:r>
          </a:p>
          <a:p>
            <a:pPr marL="0" indent="0">
              <a:buNone/>
            </a:pPr>
            <a:r>
              <a:rPr lang="pl-PL" dirty="0"/>
              <a:t>PARTITION p3 VALUES LESS THAN (UNIX_TIMESTAMP('2014-01-01')));</a:t>
            </a:r>
          </a:p>
        </p:txBody>
      </p:sp>
    </p:spTree>
    <p:extLst>
      <p:ext uri="{BB962C8B-B14F-4D97-AF65-F5344CB8AC3E}">
        <p14:creationId xmlns:p14="http://schemas.microsoft.com/office/powerpoint/2010/main" val="40336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71B26D-C571-8485-0698-2C0D094AE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 </a:t>
            </a:r>
            <a:r>
              <a:rPr lang="pl-PL" dirty="0" err="1"/>
              <a:t>wrzyuceniu</a:t>
            </a:r>
            <a:r>
              <a:rPr lang="pl-PL" dirty="0"/>
              <a:t> danych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3985F5-160F-DCC6-E76A-AA13AF5CA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SELECT PARTITION_NAME, TABLE_ROWS FROM INFORMATION_SCHEMA.PARTITIONS WHERE TABLE_NAME='</a:t>
            </a:r>
            <a:r>
              <a:rPr lang="pl-PL" dirty="0" err="1"/>
              <a:t>sale_mast</a:t>
            </a:r>
            <a:r>
              <a:rPr lang="pl-PL" dirty="0"/>
              <a:t>';</a:t>
            </a:r>
          </a:p>
          <a:p>
            <a:pPr marL="0" indent="0">
              <a:buNone/>
            </a:pPr>
            <a:r>
              <a:rPr lang="pl-PL" dirty="0"/>
              <a:t>+----------------+------------+</a:t>
            </a:r>
          </a:p>
          <a:p>
            <a:pPr marL="0" indent="0">
              <a:buNone/>
            </a:pPr>
            <a:r>
              <a:rPr lang="pl-PL" dirty="0"/>
              <a:t>| PARTITION_NAME | TABLE_ROWS |</a:t>
            </a:r>
          </a:p>
          <a:p>
            <a:pPr marL="0" indent="0">
              <a:buNone/>
            </a:pPr>
            <a:r>
              <a:rPr lang="pl-PL" dirty="0"/>
              <a:t>+----------------+------------+</a:t>
            </a:r>
          </a:p>
          <a:p>
            <a:pPr marL="0" indent="0">
              <a:buNone/>
            </a:pPr>
            <a:r>
              <a:rPr lang="pl-PL" dirty="0"/>
              <a:t>| p0             |          4 |</a:t>
            </a:r>
          </a:p>
          <a:p>
            <a:pPr marL="0" indent="0">
              <a:buNone/>
            </a:pPr>
            <a:r>
              <a:rPr lang="pl-PL" dirty="0"/>
              <a:t>| p1             |          3 |</a:t>
            </a:r>
          </a:p>
          <a:p>
            <a:pPr marL="0" indent="0">
              <a:buNone/>
            </a:pPr>
            <a:r>
              <a:rPr lang="pl-PL" dirty="0"/>
              <a:t>| p2             |          2 |</a:t>
            </a:r>
          </a:p>
          <a:p>
            <a:pPr marL="0" indent="0">
              <a:buNone/>
            </a:pPr>
            <a:r>
              <a:rPr lang="pl-PL" dirty="0"/>
              <a:t>| p3             |          0 |</a:t>
            </a:r>
          </a:p>
          <a:p>
            <a:pPr marL="0" indent="0">
              <a:buNone/>
            </a:pPr>
            <a:r>
              <a:rPr lang="pl-PL" dirty="0"/>
              <a:t>+----------------+------------+</a:t>
            </a:r>
          </a:p>
        </p:txBody>
      </p:sp>
    </p:spTree>
    <p:extLst>
      <p:ext uri="{BB962C8B-B14F-4D97-AF65-F5344CB8AC3E}">
        <p14:creationId xmlns:p14="http://schemas.microsoft.com/office/powerpoint/2010/main" val="3168675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A036CC-B54D-C971-2395-7C30C8B9E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Partycjonowanie LIST MySQL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206627-A431-266A-1B0B-D6FFE77A7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Podział listy pozwala na segmentację danych na podstawie wcześniej zdefiniowanego zestawu wartości (np. 1, 2, 3). </a:t>
            </a:r>
          </a:p>
          <a:p>
            <a:pPr marL="0" indent="0">
              <a:buNone/>
            </a:pPr>
            <a:r>
              <a:rPr lang="pl-PL" dirty="0"/>
              <a:t>Odbywa się to za pomocą PARTITION BY LIST(wyrażenie), gdzie wyrażenie jest wartością kolumny, a następnie zdefiniowaniem każdej partycji za pomocą VALUES IN (</a:t>
            </a:r>
            <a:r>
              <a:rPr lang="pl-PL" dirty="0" err="1"/>
              <a:t>lista_wartości</a:t>
            </a:r>
            <a:r>
              <a:rPr lang="pl-PL" dirty="0"/>
              <a:t>), gdzie </a:t>
            </a:r>
            <a:r>
              <a:rPr lang="pl-PL" dirty="0" err="1"/>
              <a:t>lista_wartości</a:t>
            </a:r>
            <a:r>
              <a:rPr lang="pl-PL" dirty="0"/>
              <a:t> jest oddzieloną przecinkami listą liczb całkowitych. </a:t>
            </a:r>
          </a:p>
          <a:p>
            <a:pPr marL="0" indent="0">
              <a:buNone/>
            </a:pPr>
            <a:r>
              <a:rPr lang="pl-PL" dirty="0"/>
              <a:t>W MySQL 5.6 możliwe jest dopasowanie tylko do listy liczb całkowitych (i NULL) podczas partycjonowania według LISTY. </a:t>
            </a:r>
          </a:p>
        </p:txBody>
      </p:sp>
    </p:spTree>
    <p:extLst>
      <p:ext uri="{BB962C8B-B14F-4D97-AF65-F5344CB8AC3E}">
        <p14:creationId xmlns:p14="http://schemas.microsoft.com/office/powerpoint/2010/main" val="2137204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68A0F2-5A1C-F9CF-EEB6-D15F06FD3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10CA7F-5DDB-C4AA-5173-7F10FB22F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Partycjonowanie (technika projektowania baz danych) poprawia wydajność, łatwość zarządzania, upraszcza konserwację i zmniejsza koszty przechowywania dużych ilości danych. </a:t>
            </a:r>
          </a:p>
          <a:p>
            <a:pPr marL="0" indent="0">
              <a:buNone/>
            </a:pPr>
            <a:r>
              <a:rPr lang="pl-PL" dirty="0"/>
              <a:t>Partycjonowanie można osiągnąć bez dzielenia tabel poprzez fizyczne umieszczanie tabel na poszczególnych dyskach. </a:t>
            </a:r>
          </a:p>
          <a:p>
            <a:pPr marL="0" indent="0">
              <a:buNone/>
            </a:pPr>
            <a:r>
              <a:rPr lang="pl-PL" dirty="0"/>
              <a:t>Partycjonowanie umożliwia dzielenie tabel, indeksów i tabel zorganizowanych według indeksów na mniejsze części, dlatego zapytania, które uzyskują dostęp tylko do części danych, mogą działać szybciej, ponieważ jest mniej danych do przeskanowania. </a:t>
            </a:r>
          </a:p>
        </p:txBody>
      </p:sp>
    </p:spTree>
    <p:extLst>
      <p:ext uri="{BB962C8B-B14F-4D97-AF65-F5344CB8AC3E}">
        <p14:creationId xmlns:p14="http://schemas.microsoft.com/office/powerpoint/2010/main" val="14151584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DC14C9-10A2-FEB4-E46F-3D824F2E3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F21581-B1A1-8663-E5A3-53B1C11FB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CREATE TABLE sale_mast2 (</a:t>
            </a:r>
            <a:r>
              <a:rPr lang="en-US" dirty="0" err="1"/>
              <a:t>bill_no</a:t>
            </a:r>
            <a:r>
              <a:rPr lang="en-US" dirty="0"/>
              <a:t> INT NOT NULL, </a:t>
            </a:r>
            <a:r>
              <a:rPr lang="en-US" dirty="0" err="1"/>
              <a:t>bill_date</a:t>
            </a:r>
            <a:r>
              <a:rPr lang="en-US" dirty="0"/>
              <a:t> TIMESTAMP NOT NULL,</a:t>
            </a:r>
          </a:p>
          <a:p>
            <a:pPr marL="0" indent="0">
              <a:buNone/>
            </a:pPr>
            <a:r>
              <a:rPr lang="en-US" dirty="0" err="1"/>
              <a:t>agent_codE</a:t>
            </a:r>
            <a:r>
              <a:rPr lang="en-US" dirty="0"/>
              <a:t> INT NOT NULL, amount INT NOT NULL) </a:t>
            </a:r>
          </a:p>
          <a:p>
            <a:pPr marL="0" indent="0">
              <a:buNone/>
            </a:pPr>
            <a:r>
              <a:rPr lang="en-US" dirty="0"/>
              <a:t>PARTITION  BY LIST(</a:t>
            </a:r>
            <a:r>
              <a:rPr lang="en-US" dirty="0" err="1"/>
              <a:t>agent_code</a:t>
            </a:r>
            <a:r>
              <a:rPr lang="en-US" dirty="0"/>
              <a:t>) (</a:t>
            </a:r>
          </a:p>
          <a:p>
            <a:pPr marL="0" indent="0">
              <a:buNone/>
            </a:pPr>
            <a:r>
              <a:rPr lang="en-US" dirty="0"/>
              <a:t>PARTITION </a:t>
            </a:r>
            <a:r>
              <a:rPr lang="en-US" dirty="0" err="1"/>
              <a:t>pA</a:t>
            </a:r>
            <a:r>
              <a:rPr lang="en-US" dirty="0"/>
              <a:t> VALUES IN (1,2,3), </a:t>
            </a:r>
          </a:p>
          <a:p>
            <a:pPr marL="0" indent="0">
              <a:buNone/>
            </a:pPr>
            <a:r>
              <a:rPr lang="en-US" dirty="0"/>
              <a:t>PARTITION </a:t>
            </a:r>
            <a:r>
              <a:rPr lang="en-US" dirty="0" err="1"/>
              <a:t>pB</a:t>
            </a:r>
            <a:r>
              <a:rPr lang="en-US" dirty="0"/>
              <a:t> VALUES IN (4,5,6), </a:t>
            </a:r>
          </a:p>
          <a:p>
            <a:pPr marL="0" indent="0">
              <a:buNone/>
            </a:pPr>
            <a:r>
              <a:rPr lang="en-US" dirty="0"/>
              <a:t>PARTITION </a:t>
            </a:r>
            <a:r>
              <a:rPr lang="en-US" dirty="0" err="1"/>
              <a:t>pC</a:t>
            </a:r>
            <a:r>
              <a:rPr lang="en-US" dirty="0"/>
              <a:t> VALUES IN (7,8,9,10,11));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14970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8F559A-A22F-CA18-129F-C6A04B57A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Partycjonowanie MySQL COLUMNS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9BAFE9-DD74-0D3A-4078-BE898D2DB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W partycjonowaniu COLUMNS możliwe jest użycie wielu kolumn w kluczach partycjonowania. Istnieją dwa rodzaje partycjonowania KOLUMNY:</a:t>
            </a:r>
          </a:p>
          <a:p>
            <a:pPr marL="0" indent="0">
              <a:buNone/>
            </a:pPr>
            <a:r>
              <a:rPr lang="pl-PL" dirty="0"/>
              <a:t>RANGE COLUMNS </a:t>
            </a:r>
          </a:p>
          <a:p>
            <a:pPr marL="0" indent="0">
              <a:buNone/>
            </a:pPr>
            <a:r>
              <a:rPr lang="pl-PL" dirty="0"/>
              <a:t>LIST COLUMNS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Ponadto zarówno partycjonowanie na KOLUMNY ZAKRESU, jak i na partycjonowanie na KOLUMNY LIST obsługuje użycie kolumn niecałkowitych do definiowania zakresów wartości lub elementów list. Dozwolone typy danych są pokazane na poniższej liście: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Wszystkie typy liczb całkowitych: TINYINT, SMALLINT, MEDIUMINT, INT (INTEGER) i BIGINT, DATA i DATAGODZINA.</a:t>
            </a:r>
          </a:p>
        </p:txBody>
      </p:sp>
    </p:spTree>
    <p:extLst>
      <p:ext uri="{BB962C8B-B14F-4D97-AF65-F5344CB8AC3E}">
        <p14:creationId xmlns:p14="http://schemas.microsoft.com/office/powerpoint/2010/main" val="37131748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F0E8EC-3EE6-DFDF-AD63-060A7E1C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Range</a:t>
            </a:r>
            <a:r>
              <a:rPr lang="pl-PL" dirty="0"/>
              <a:t> </a:t>
            </a:r>
            <a:r>
              <a:rPr lang="pl-PL" dirty="0" err="1"/>
              <a:t>Columns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3332CB-C806-8F62-5B40-E6B3317D4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Partycjonowanie </a:t>
            </a:r>
            <a:r>
              <a:rPr lang="pl-PL" dirty="0" err="1"/>
              <a:t>tojest</a:t>
            </a:r>
            <a:r>
              <a:rPr lang="pl-PL" dirty="0"/>
              <a:t> podobne do partycjonowania według zakresu, z pewną istotną różnicą. RANGE COLUMNS akceptuje listę jednej lub więcej kolumn jako kluczy partycji. Możesz zdefiniować zakresy za pomocą różnych kolumn typów (wspomnianych powyżej) innych niż typy całkowite.</a:t>
            </a:r>
          </a:p>
        </p:txBody>
      </p:sp>
    </p:spTree>
    <p:extLst>
      <p:ext uri="{BB962C8B-B14F-4D97-AF65-F5344CB8AC3E}">
        <p14:creationId xmlns:p14="http://schemas.microsoft.com/office/powerpoint/2010/main" val="36085329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D4B93E-86FF-E527-1377-AFD7010B1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Składnia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FB341C-6923-42F2-BCB8-B88E29332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CREATE TABLE </a:t>
            </a:r>
            <a:r>
              <a:rPr lang="en-US" dirty="0" err="1"/>
              <a:t>table_name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PARTITIONED BY RANGE COLUMNS(</a:t>
            </a:r>
            <a:r>
              <a:rPr lang="en-US" dirty="0" err="1"/>
              <a:t>column_list</a:t>
            </a:r>
            <a:r>
              <a:rPr lang="en-US" dirty="0"/>
              <a:t>) (</a:t>
            </a:r>
          </a:p>
          <a:p>
            <a:pPr marL="0" indent="0">
              <a:buNone/>
            </a:pPr>
            <a:r>
              <a:rPr lang="en-US" dirty="0"/>
              <a:t>    PARTITION </a:t>
            </a:r>
            <a:r>
              <a:rPr lang="en-US" dirty="0" err="1"/>
              <a:t>partition_name</a:t>
            </a:r>
            <a:r>
              <a:rPr lang="en-US" dirty="0"/>
              <a:t> VALUES LESS THAN (</a:t>
            </a:r>
            <a:r>
              <a:rPr lang="en-US" dirty="0" err="1"/>
              <a:t>value_list</a:t>
            </a:r>
            <a:r>
              <a:rPr lang="en-US" dirty="0"/>
              <a:t>)[,</a:t>
            </a:r>
          </a:p>
          <a:p>
            <a:pPr marL="0" indent="0">
              <a:buNone/>
            </a:pPr>
            <a:r>
              <a:rPr lang="en-US" dirty="0"/>
              <a:t>    PARTITION </a:t>
            </a:r>
            <a:r>
              <a:rPr lang="en-US" dirty="0" err="1"/>
              <a:t>partition_name</a:t>
            </a:r>
            <a:r>
              <a:rPr lang="en-US" dirty="0"/>
              <a:t> VALUES LESS THAN (</a:t>
            </a:r>
            <a:r>
              <a:rPr lang="en-US" dirty="0" err="1"/>
              <a:t>value_list</a:t>
            </a:r>
            <a:r>
              <a:rPr lang="en-US" dirty="0"/>
              <a:t>)][,</a:t>
            </a:r>
          </a:p>
          <a:p>
            <a:pPr marL="0" indent="0">
              <a:buNone/>
            </a:pPr>
            <a:r>
              <a:rPr lang="en-US" dirty="0"/>
              <a:t>    ...]</a:t>
            </a:r>
          </a:p>
          <a:p>
            <a:pPr marL="0" indent="0">
              <a:buNone/>
            </a:pPr>
            <a:r>
              <a:rPr lang="en-US" dirty="0"/>
              <a:t>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column_list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column_name</a:t>
            </a:r>
            <a:r>
              <a:rPr lang="en-US" dirty="0"/>
              <a:t>[, </a:t>
            </a:r>
            <a:r>
              <a:rPr lang="en-US" dirty="0" err="1"/>
              <a:t>column_name</a:t>
            </a:r>
            <a:r>
              <a:rPr lang="en-US" dirty="0"/>
              <a:t>][, ...]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value_list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value[, value][, ...]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78793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8E2473-7793-3AA5-1101-E302C5063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77C654-CE61-DE81-6CAF-57E3FD71A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CREATE TABLE table3 (col1 INT, col2 INT, col3 CHAR(5), col4 INT)</a:t>
            </a:r>
          </a:p>
          <a:p>
            <a:pPr marL="0" indent="0">
              <a:buNone/>
            </a:pPr>
            <a:r>
              <a:rPr lang="pl-PL" dirty="0"/>
              <a:t>PARTITION BY RANGE COLUMNS(col1, col2, col3) </a:t>
            </a:r>
          </a:p>
          <a:p>
            <a:pPr marL="0" indent="0">
              <a:buNone/>
            </a:pPr>
            <a:r>
              <a:rPr lang="pl-PL" dirty="0"/>
              <a:t> (PARTITION p0 VALUES LESS THAN (50, 100, '</a:t>
            </a:r>
            <a:r>
              <a:rPr lang="pl-PL" dirty="0" err="1"/>
              <a:t>aaaaa</a:t>
            </a:r>
            <a:r>
              <a:rPr lang="pl-PL" dirty="0"/>
              <a:t>'), </a:t>
            </a:r>
          </a:p>
          <a:p>
            <a:pPr marL="0" indent="0">
              <a:buNone/>
            </a:pPr>
            <a:r>
              <a:rPr lang="pl-PL" dirty="0"/>
              <a:t> PARTITION p1 VALUES LESS THAN (100,200,'bbbbb'), </a:t>
            </a:r>
          </a:p>
          <a:p>
            <a:pPr marL="0" indent="0">
              <a:buNone/>
            </a:pPr>
            <a:r>
              <a:rPr lang="pl-PL" dirty="0"/>
              <a:t> PARTITION p2 VALUES LESS THAN (150,300,'ccccc'), </a:t>
            </a:r>
          </a:p>
          <a:p>
            <a:pPr marL="0" indent="0">
              <a:buNone/>
            </a:pPr>
            <a:r>
              <a:rPr lang="pl-PL" dirty="0"/>
              <a:t> PARTITION p3 VALUES LESS THAN (MAXVALUE, MAXVALUE, MAXVALUE));</a:t>
            </a:r>
          </a:p>
        </p:txBody>
      </p:sp>
    </p:spTree>
    <p:extLst>
      <p:ext uri="{BB962C8B-B14F-4D97-AF65-F5344CB8AC3E}">
        <p14:creationId xmlns:p14="http://schemas.microsoft.com/office/powerpoint/2010/main" val="32933607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B03C25-2BE3-1438-201A-F2FBCCABF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Partycjonowanie LIST COLUMNS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4DCDB7-22A9-C3B4-11A0-B6E78D86B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LIST COLUMNS akceptuje listę jednej lub więcej kolumn jako kluczy partycji. Możesz użyć różnych kolumn danych typu innego niż typu całkowitego jako kolumn partycjonowania. Możesz użyć typów ciągów, kolumn DATE i DATETIME</a:t>
            </a:r>
          </a:p>
        </p:txBody>
      </p:sp>
    </p:spTree>
    <p:extLst>
      <p:ext uri="{BB962C8B-B14F-4D97-AF65-F5344CB8AC3E}">
        <p14:creationId xmlns:p14="http://schemas.microsoft.com/office/powerpoint/2010/main" val="13005794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D8B18E-CE23-708C-E3D9-C70096A77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7858D4-6066-358B-947F-CED9B2917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CREATE TABLE </a:t>
            </a:r>
            <a:r>
              <a:rPr lang="pl-PL" dirty="0" err="1"/>
              <a:t>salemast</a:t>
            </a:r>
            <a:r>
              <a:rPr lang="pl-PL" dirty="0"/>
              <a:t> ( </a:t>
            </a:r>
            <a:r>
              <a:rPr lang="pl-PL" dirty="0" err="1"/>
              <a:t>agent_id</a:t>
            </a:r>
            <a:r>
              <a:rPr lang="pl-PL" dirty="0"/>
              <a:t> VARCHAR(15), </a:t>
            </a:r>
            <a:r>
              <a:rPr lang="pl-PL" dirty="0" err="1"/>
              <a:t>agent_name</a:t>
            </a:r>
            <a:r>
              <a:rPr lang="pl-PL" dirty="0"/>
              <a:t> VARCHAR(50), </a:t>
            </a:r>
          </a:p>
          <a:p>
            <a:pPr marL="0" indent="0">
              <a:buNone/>
            </a:pPr>
            <a:r>
              <a:rPr lang="pl-PL" dirty="0" err="1"/>
              <a:t>agent_address</a:t>
            </a:r>
            <a:r>
              <a:rPr lang="pl-PL" dirty="0"/>
              <a:t> VARCHAR(100), </a:t>
            </a:r>
            <a:r>
              <a:rPr lang="pl-PL" dirty="0" err="1"/>
              <a:t>city_code</a:t>
            </a:r>
            <a:r>
              <a:rPr lang="pl-PL" dirty="0"/>
              <a:t> VARCHAR(10)) </a:t>
            </a:r>
          </a:p>
          <a:p>
            <a:pPr marL="0" indent="0">
              <a:buNone/>
            </a:pPr>
            <a:r>
              <a:rPr lang="pl-PL" dirty="0"/>
              <a:t>PARTITION BY LIST COLUMNS(</a:t>
            </a:r>
            <a:r>
              <a:rPr lang="pl-PL" dirty="0" err="1"/>
              <a:t>agent_id</a:t>
            </a:r>
            <a:r>
              <a:rPr lang="pl-PL" dirty="0"/>
              <a:t>) ( </a:t>
            </a:r>
          </a:p>
          <a:p>
            <a:pPr marL="0" indent="0">
              <a:buNone/>
            </a:pPr>
            <a:r>
              <a:rPr lang="pl-PL" dirty="0"/>
              <a:t>PARTITION </a:t>
            </a:r>
            <a:r>
              <a:rPr lang="pl-PL" dirty="0" err="1"/>
              <a:t>pcity_a</a:t>
            </a:r>
            <a:r>
              <a:rPr lang="pl-PL" dirty="0"/>
              <a:t> VALUES IN('A1', 'A2', 'A3'), </a:t>
            </a:r>
          </a:p>
          <a:p>
            <a:pPr marL="0" indent="0">
              <a:buNone/>
            </a:pPr>
            <a:r>
              <a:rPr lang="pl-PL" dirty="0"/>
              <a:t>PARTITION </a:t>
            </a:r>
            <a:r>
              <a:rPr lang="pl-PL" dirty="0" err="1"/>
              <a:t>pcity_b</a:t>
            </a:r>
            <a:r>
              <a:rPr lang="pl-PL" dirty="0"/>
              <a:t> VALUES IN('B1', 'B2', 'B3'), </a:t>
            </a:r>
          </a:p>
          <a:p>
            <a:pPr marL="0" indent="0">
              <a:buNone/>
            </a:pPr>
            <a:r>
              <a:rPr lang="pl-PL" dirty="0"/>
              <a:t>PARTITION </a:t>
            </a:r>
            <a:r>
              <a:rPr lang="pl-PL" dirty="0" err="1"/>
              <a:t>pcity_c</a:t>
            </a:r>
            <a:r>
              <a:rPr lang="pl-PL" dirty="0"/>
              <a:t> VALUES IN ('C1', 'C2', 'C3', 'C4', 'C5'));</a:t>
            </a:r>
          </a:p>
        </p:txBody>
      </p:sp>
    </p:spTree>
    <p:extLst>
      <p:ext uri="{BB962C8B-B14F-4D97-AF65-F5344CB8AC3E}">
        <p14:creationId xmlns:p14="http://schemas.microsoft.com/office/powerpoint/2010/main" val="16321923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228FF2-3CDA-F2AE-5E86-F7F256F74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Partycjonowanie MySQL HASH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10CEDE-9CE8-5189-EC54-E5B808276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Partycja MySQL HASH służy do dystrybucji danych między predefiniowaną liczbą partycji według wartości kolumny lub wyrażenia na podstawie wartości kolumny. </a:t>
            </a:r>
          </a:p>
          <a:p>
            <a:pPr marL="0" indent="0">
              <a:buNone/>
            </a:pPr>
            <a:r>
              <a:rPr lang="pl-PL" dirty="0"/>
              <a:t>Odbywa się to za pomocą klauzuli PARTITION BY HASH(</a:t>
            </a:r>
            <a:r>
              <a:rPr lang="pl-PL" dirty="0" err="1"/>
              <a:t>expr</a:t>
            </a:r>
            <a:r>
              <a:rPr lang="pl-PL" dirty="0"/>
              <a:t>), dodając CREATE TABLE STATEMENT. W klauzuli PARTITIONS </a:t>
            </a:r>
            <a:r>
              <a:rPr lang="pl-PL" dirty="0" err="1"/>
              <a:t>num</a:t>
            </a:r>
            <a:r>
              <a:rPr lang="pl-PL" dirty="0"/>
              <a:t> liczba jest dodatnią liczbą całkowitą reprezentującą liczbę partycji tabeli.</a:t>
            </a:r>
          </a:p>
        </p:txBody>
      </p:sp>
    </p:spTree>
    <p:extLst>
      <p:ext uri="{BB962C8B-B14F-4D97-AF65-F5344CB8AC3E}">
        <p14:creationId xmlns:p14="http://schemas.microsoft.com/office/powerpoint/2010/main" val="13969875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172F31-6DB1-1FAF-8EC8-F934A2C65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2DF423-D208-4152-E670-0BB516313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CREATE TABLE student (</a:t>
            </a:r>
            <a:r>
              <a:rPr lang="en-US" dirty="0" err="1"/>
              <a:t>student_id</a:t>
            </a:r>
            <a:r>
              <a:rPr lang="en-US" dirty="0"/>
              <a:t> INT NOT NULL, </a:t>
            </a:r>
          </a:p>
          <a:p>
            <a:pPr marL="0" indent="0">
              <a:buNone/>
            </a:pPr>
            <a:r>
              <a:rPr lang="en-US" dirty="0"/>
              <a:t>class VARCHAR(8), name VARCHAR(40),</a:t>
            </a:r>
          </a:p>
          <a:p>
            <a:pPr marL="0" indent="0">
              <a:buNone/>
            </a:pPr>
            <a:r>
              <a:rPr lang="en-US" dirty="0" err="1"/>
              <a:t>date_of_admission</a:t>
            </a:r>
            <a:r>
              <a:rPr lang="en-US" dirty="0"/>
              <a:t> DATE NOT NULL DEFAULT '2000-01-01') </a:t>
            </a:r>
          </a:p>
          <a:p>
            <a:pPr marL="0" indent="0">
              <a:buNone/>
            </a:pPr>
            <a:r>
              <a:rPr lang="en-US" dirty="0"/>
              <a:t>PARTITION BY HASH(</a:t>
            </a:r>
            <a:r>
              <a:rPr lang="en-US" dirty="0" err="1"/>
              <a:t>student_id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PARTITIONS 4;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38345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EF1793-C065-E8E2-80A9-E93E03D14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Partycjonowanie KEY MySQL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792D21-046D-FB0B-9825-F9250BCFD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Partycja MySQL KEY to specjalna forma partycji HASH, w której funkcja haszująca dla partycjonowania klucza jest dostarczana przez serwer MySQL. </a:t>
            </a:r>
          </a:p>
          <a:p>
            <a:pPr marL="0" indent="0">
              <a:buNone/>
            </a:pPr>
            <a:r>
              <a:rPr lang="pl-PL" dirty="0"/>
              <a:t>Serwer wykorzystuje własną wewnętrzną funkcję haszującą opartą na tym samym algorytmie co PASSWORD(). Odbywa się to za pomocą PARTITION BY KEY, dodając CREATE TABLE STATEMENT. </a:t>
            </a:r>
          </a:p>
          <a:p>
            <a:pPr marL="0" indent="0">
              <a:buNone/>
            </a:pPr>
            <a:r>
              <a:rPr lang="pl-PL" dirty="0"/>
              <a:t>W partycjonowaniu KEY </a:t>
            </a:r>
            <a:r>
              <a:rPr lang="pl-PL" dirty="0" err="1"/>
              <a:t>KEY</a:t>
            </a:r>
            <a:r>
              <a:rPr lang="pl-PL" dirty="0"/>
              <a:t> przyjmuje tylko listę zerową lub więcej nazw kolumn. Każda kolumna używana jako klucz partycjonowania musi zawierać część lub całość klucza podstawowego tabeli, jeśli tabela taki posiada. Jeśli w tabeli istnieje klucz podstawowy, jest on używany jako klucz partycjonowania, gdy żadna kolumna nie jest określona jako klucz partycjonowania.</a:t>
            </a:r>
          </a:p>
        </p:txBody>
      </p:sp>
    </p:spTree>
    <p:extLst>
      <p:ext uri="{BB962C8B-B14F-4D97-AF65-F5344CB8AC3E}">
        <p14:creationId xmlns:p14="http://schemas.microsoft.com/office/powerpoint/2010/main" val="690863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1D97C3-6640-0301-DB7E-1C5C6299B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Partycjonowanie poziome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886EDA-4511-1E3A-5BAB-503B17A28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Partycjonowanie poziome dzieli wiersze tabeli na wiele partycji (w oparciu o logikę). Wszystkie kolumny zdefiniowane dla tabeli znajdują się w każdej partycji, więc nie brakuje żadnych rzeczywistych atrybutów tabeli. Wszystkie partycje mogą być adresowane pojedynczo lub zbiorczo. </a:t>
            </a:r>
          </a:p>
          <a:p>
            <a:pPr marL="0" indent="0">
              <a:buNone/>
            </a:pPr>
            <a:r>
              <a:rPr lang="pl-PL" dirty="0"/>
              <a:t>Na przykład tabela zawierająca całoroczną transakcję sprzedaży podzieloną poziomo na dwanaście odrębnych partycji, z których każda zawiera dane z jednego miesiąca.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13317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D17200-066A-A949-0218-A1BFF0B5B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4749BB-B6A6-332B-5056-39AADD5B0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CREATE TABLE table1 ( id INT NOT NULL PRIMARY KEY, </a:t>
            </a:r>
          </a:p>
          <a:p>
            <a:pPr marL="0" indent="0">
              <a:buNone/>
            </a:pPr>
            <a:r>
              <a:rPr lang="en-US" dirty="0" err="1"/>
              <a:t>fname</a:t>
            </a:r>
            <a:r>
              <a:rPr lang="en-US" dirty="0"/>
              <a:t>  VARCHAR(25), </a:t>
            </a:r>
            <a:r>
              <a:rPr lang="en-US" dirty="0" err="1"/>
              <a:t>lname</a:t>
            </a:r>
            <a:r>
              <a:rPr lang="en-US" dirty="0"/>
              <a:t> VARCHAR(25)) </a:t>
            </a:r>
          </a:p>
          <a:p>
            <a:pPr marL="0" indent="0">
              <a:buNone/>
            </a:pPr>
            <a:r>
              <a:rPr lang="en-US" dirty="0"/>
              <a:t>PARTITION BY KEY() </a:t>
            </a:r>
          </a:p>
          <a:p>
            <a:pPr marL="0" indent="0">
              <a:buNone/>
            </a:pPr>
            <a:r>
              <a:rPr lang="en-US" dirty="0"/>
              <a:t>PARTITIONS 2;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91451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014900-361D-2D9B-D427-1DB8A355D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MySQL </a:t>
            </a:r>
            <a:r>
              <a:rPr lang="en-US" dirty="0" err="1"/>
              <a:t>Subpartitioning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C23E6B-2051-5EFC-670E-F48D5848B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Subpartycjonowanie</a:t>
            </a:r>
            <a:r>
              <a:rPr lang="pl-PL" dirty="0"/>
              <a:t> w MySQL pozwala na dodatkowy podział już istniejącego partycjonowania.</a:t>
            </a:r>
          </a:p>
        </p:txBody>
      </p:sp>
    </p:spTree>
    <p:extLst>
      <p:ext uri="{BB962C8B-B14F-4D97-AF65-F5344CB8AC3E}">
        <p14:creationId xmlns:p14="http://schemas.microsoft.com/office/powerpoint/2010/main" val="34246420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3CD8CB-AC27-3734-0A49-64BBCE5F5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A9BF31-C76D-32D2-E700-3F3B1DE6F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CREATE TABLE table10 (BILL_NO INT, </a:t>
            </a:r>
            <a:r>
              <a:rPr lang="en-US" dirty="0" err="1"/>
              <a:t>sale_date</a:t>
            </a:r>
            <a:r>
              <a:rPr lang="en-US" dirty="0"/>
              <a:t> DATE, </a:t>
            </a:r>
            <a:r>
              <a:rPr lang="en-US" dirty="0" err="1"/>
              <a:t>cust_code</a:t>
            </a:r>
            <a:r>
              <a:rPr lang="en-US" dirty="0"/>
              <a:t> VARCHAR(15), </a:t>
            </a:r>
          </a:p>
          <a:p>
            <a:pPr marL="0" indent="0">
              <a:buNone/>
            </a:pPr>
            <a:r>
              <a:rPr lang="en-US" dirty="0"/>
              <a:t>AMOUNT DECIMAL(8,2))</a:t>
            </a:r>
          </a:p>
          <a:p>
            <a:pPr marL="0" indent="0">
              <a:buNone/>
            </a:pPr>
            <a:r>
              <a:rPr lang="en-US" dirty="0"/>
              <a:t>PARTITION BY RANGE(YEAR(</a:t>
            </a:r>
            <a:r>
              <a:rPr lang="en-US" dirty="0" err="1"/>
              <a:t>sale_date</a:t>
            </a:r>
            <a:r>
              <a:rPr lang="en-US" dirty="0"/>
              <a:t>) )</a:t>
            </a:r>
          </a:p>
          <a:p>
            <a:pPr marL="0" indent="0">
              <a:buNone/>
            </a:pPr>
            <a:r>
              <a:rPr lang="en-US" dirty="0"/>
              <a:t>SUBPARTITION BY HASH(TO_DAYS(</a:t>
            </a:r>
            <a:r>
              <a:rPr lang="en-US" dirty="0" err="1"/>
              <a:t>sale_date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/>
              <a:t>SUBPARTITIONS 4 (</a:t>
            </a:r>
          </a:p>
          <a:p>
            <a:pPr marL="0" indent="0">
              <a:buNone/>
            </a:pPr>
            <a:r>
              <a:rPr lang="en-US" dirty="0"/>
              <a:t>PARTITION p0 VALUES LESS THAN (1990),</a:t>
            </a:r>
          </a:p>
          <a:p>
            <a:pPr marL="0" indent="0">
              <a:buNone/>
            </a:pPr>
            <a:r>
              <a:rPr lang="en-US" dirty="0"/>
              <a:t>PARTITION p1 VALUES LESS THAN (2000),</a:t>
            </a:r>
          </a:p>
          <a:p>
            <a:pPr marL="0" indent="0">
              <a:buNone/>
            </a:pPr>
            <a:r>
              <a:rPr lang="en-US" dirty="0"/>
              <a:t>PARTITION p2 VALUES LESS THAN (2010),</a:t>
            </a:r>
          </a:p>
          <a:p>
            <a:pPr marL="0" indent="0">
              <a:buNone/>
            </a:pPr>
            <a:r>
              <a:rPr lang="en-US" dirty="0"/>
              <a:t>PARTITION p3 VALUES LESS THAN MAXVALUE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80339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DC2828-B52E-E2A3-63BC-669401B90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Wyjaśnienie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7F19EB-EE53-560C-9CE9-64DEB2BD1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Tabela ma 4 partycje RANGE.</a:t>
            </a:r>
          </a:p>
          <a:p>
            <a:pPr marL="0" indent="0">
              <a:buNone/>
            </a:pPr>
            <a:r>
              <a:rPr lang="pl-PL" dirty="0"/>
              <a:t>Każda z tych partycji — p0, p1, p2 i p3 — jest dalej podzielona na 4 </a:t>
            </a:r>
            <a:r>
              <a:rPr lang="pl-PL" dirty="0" err="1"/>
              <a:t>podpartycje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Dlatego cała tabela jest podzielona na 4 * 4 = 16 partycji.</a:t>
            </a:r>
          </a:p>
        </p:txBody>
      </p:sp>
    </p:spTree>
    <p:extLst>
      <p:ext uri="{BB962C8B-B14F-4D97-AF65-F5344CB8AC3E}">
        <p14:creationId xmlns:p14="http://schemas.microsoft.com/office/powerpoint/2010/main" val="3898537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B26261-7AEC-D11B-C103-FC0D31C6F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Partycjonowanie pionowe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2F7417-C1A1-159F-EEB9-C9C3246C7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Partycjonowanie pionowe dzieli tabelę na wiele tabel zawierających mniej kolumn. Podobnie jak w przypadku partycjonowania poziomego, w przypadku partycjonowania pionowego zapytanie skanuje mniej danych, co zwiększa wydajność zapytania. </a:t>
            </a:r>
          </a:p>
          <a:p>
            <a:pPr marL="0" indent="0">
              <a:buNone/>
            </a:pPr>
            <a:r>
              <a:rPr lang="pl-PL" dirty="0"/>
              <a:t>Na przykład tabela, która zawiera wiele bardzo szerokich kolumn tekstowych lub BLOB, które nie są adresowane, jest często dzielona na dwie tabele, które mają najczęściej przywoływane kolumny w jednej tabeli i dane tekstowe lub BLOB w innej.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35934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0B9675-8BD7-8E74-EFC3-205180560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Pluginy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23EB88-FA10-5DA8-4C15-976E04543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MySQL obsługuje podstawowe partycjonowanie tabel, ale nie obsługuje partycjonowania pionowego (MySQL 5.6). </a:t>
            </a:r>
          </a:p>
          <a:p>
            <a:pPr marL="0" indent="0">
              <a:buNone/>
            </a:pPr>
            <a:r>
              <a:rPr lang="pl-PL" dirty="0"/>
              <a:t>Sprawdzając dane wyjściowe instrukcji SHOW PLUGINS będziesz mieć pewność, czy Twój serwer MySQL obsługuje partycję, czy nie.</a:t>
            </a:r>
          </a:p>
        </p:txBody>
      </p:sp>
    </p:spTree>
    <p:extLst>
      <p:ext uri="{BB962C8B-B14F-4D97-AF65-F5344CB8AC3E}">
        <p14:creationId xmlns:p14="http://schemas.microsoft.com/office/powerpoint/2010/main" val="1130862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64E1E6-33A8-3269-45DA-DB5E20FDA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5C1418-96CE-96C1-243F-14CA6C7AB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AA72A36F-2A38-E81C-8E24-396E60819C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9404" y="340079"/>
            <a:ext cx="8324193" cy="5836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891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755FA7-1C71-38D8-0AF5-AB6FB13F5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Uruchomienie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D1F28E-7C51-3C17-9A56-BE6E24D7B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Aby włączyć partycjonowanie (jeśli kompilujesz MySQL 5.6 ze źródła), kompilacja musi być skonfigurowana z opcją -DWITH_PARTITION_STORAGE_ENGINE.</a:t>
            </a:r>
          </a:p>
          <a:p>
            <a:pPr marL="0" indent="0">
              <a:buNone/>
            </a:pPr>
            <a:r>
              <a:rPr lang="pl-PL" dirty="0"/>
              <a:t>Aby wyłączyć obsługę partycjonowania, możesz uruchomić serwer MySQL z opcją --skip-</a:t>
            </a:r>
            <a:r>
              <a:rPr lang="pl-PL" dirty="0" err="1"/>
              <a:t>partition</a:t>
            </a:r>
            <a:r>
              <a:rPr lang="pl-PL" dirty="0"/>
              <a:t>, w którym to przypadku wartość </a:t>
            </a:r>
            <a:r>
              <a:rPr lang="pl-PL" dirty="0" err="1"/>
              <a:t>have_partitioning</a:t>
            </a:r>
            <a:r>
              <a:rPr lang="pl-PL" dirty="0"/>
              <a:t> jest WYŁĄCZONA.</a:t>
            </a:r>
          </a:p>
        </p:txBody>
      </p:sp>
    </p:spTree>
    <p:extLst>
      <p:ext uri="{BB962C8B-B14F-4D97-AF65-F5344CB8AC3E}">
        <p14:creationId xmlns:p14="http://schemas.microsoft.com/office/powerpoint/2010/main" val="714428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7F383E-096C-A472-9CE2-F789DED88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6A54E5-6D40-80FF-BF9E-854B452F8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CREATE [TEMPORARY] TABLE [IF NOT EXISTS] </a:t>
            </a:r>
            <a:r>
              <a:rPr lang="en-US" dirty="0" err="1"/>
              <a:t>tbl_name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create_definition</a:t>
            </a:r>
            <a:r>
              <a:rPr lang="en-US" dirty="0"/>
              <a:t>,...)</a:t>
            </a:r>
          </a:p>
          <a:p>
            <a:pPr marL="0" indent="0">
              <a:buNone/>
            </a:pPr>
            <a:r>
              <a:rPr lang="en-US" dirty="0"/>
              <a:t>[</a:t>
            </a:r>
            <a:r>
              <a:rPr lang="en-US" dirty="0" err="1"/>
              <a:t>table_options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[</a:t>
            </a:r>
            <a:r>
              <a:rPr lang="en-US" dirty="0" err="1"/>
              <a:t>partition_options</a:t>
            </a:r>
            <a:r>
              <a:rPr lang="en-US" dirty="0"/>
              <a:t>]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9492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1C1D4F-0307-1F32-EDC1-27DA9A936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00E7AC-15FE-B6AE-E3DC-16B2A6C69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PARTITION BY</a:t>
            </a:r>
          </a:p>
          <a:p>
            <a:pPr marL="0" indent="0">
              <a:buNone/>
            </a:pPr>
            <a:r>
              <a:rPr lang="pl-PL" dirty="0"/>
              <a:t>{ [LINEAR] HASH(</a:t>
            </a:r>
            <a:r>
              <a:rPr lang="pl-PL" dirty="0" err="1"/>
              <a:t>expr</a:t>
            </a:r>
            <a:r>
              <a:rPr lang="pl-PL" dirty="0"/>
              <a:t>)</a:t>
            </a:r>
          </a:p>
          <a:p>
            <a:pPr marL="0" indent="0">
              <a:buNone/>
            </a:pPr>
            <a:r>
              <a:rPr lang="pl-PL" dirty="0"/>
              <a:t>| [LINEAR] KEY(</a:t>
            </a:r>
            <a:r>
              <a:rPr lang="pl-PL" dirty="0" err="1"/>
              <a:t>column_list</a:t>
            </a:r>
            <a:r>
              <a:rPr lang="pl-PL" dirty="0"/>
              <a:t>)</a:t>
            </a:r>
          </a:p>
          <a:p>
            <a:pPr marL="0" indent="0">
              <a:buNone/>
            </a:pPr>
            <a:r>
              <a:rPr lang="pl-PL" dirty="0"/>
              <a:t>| RANGE(</a:t>
            </a:r>
            <a:r>
              <a:rPr lang="pl-PL" dirty="0" err="1"/>
              <a:t>expr</a:t>
            </a:r>
            <a:r>
              <a:rPr lang="pl-PL" dirty="0"/>
              <a:t>)</a:t>
            </a:r>
          </a:p>
          <a:p>
            <a:pPr marL="0" indent="0">
              <a:buNone/>
            </a:pPr>
            <a:r>
              <a:rPr lang="pl-PL" dirty="0"/>
              <a:t>| LIST(</a:t>
            </a:r>
            <a:r>
              <a:rPr lang="pl-PL" dirty="0" err="1"/>
              <a:t>expr</a:t>
            </a:r>
            <a:r>
              <a:rPr lang="pl-PL" dirty="0"/>
              <a:t>) }</a:t>
            </a:r>
          </a:p>
          <a:p>
            <a:pPr marL="0" indent="0">
              <a:buNone/>
            </a:pPr>
            <a:r>
              <a:rPr lang="pl-PL" dirty="0"/>
              <a:t>[PARTITIONS </a:t>
            </a:r>
            <a:r>
              <a:rPr lang="pl-PL" dirty="0" err="1"/>
              <a:t>num</a:t>
            </a:r>
            <a:r>
              <a:rPr lang="pl-PL" dirty="0"/>
              <a:t>]</a:t>
            </a:r>
          </a:p>
          <a:p>
            <a:pPr marL="0" indent="0">
              <a:buNone/>
            </a:pPr>
            <a:r>
              <a:rPr lang="pl-PL" dirty="0"/>
              <a:t>[SUBPARTITION BY</a:t>
            </a:r>
          </a:p>
          <a:p>
            <a:pPr marL="0" indent="0">
              <a:buNone/>
            </a:pPr>
            <a:r>
              <a:rPr lang="pl-PL" dirty="0"/>
              <a:t>{ [LINEAR] HASH(</a:t>
            </a:r>
            <a:r>
              <a:rPr lang="pl-PL" dirty="0" err="1"/>
              <a:t>expr</a:t>
            </a:r>
            <a:r>
              <a:rPr lang="pl-PL" dirty="0"/>
              <a:t>)</a:t>
            </a:r>
          </a:p>
          <a:p>
            <a:pPr marL="0" indent="0">
              <a:buNone/>
            </a:pPr>
            <a:r>
              <a:rPr lang="pl-PL" dirty="0"/>
              <a:t>| [LINEAR] KEY(</a:t>
            </a:r>
            <a:r>
              <a:rPr lang="pl-PL" dirty="0" err="1"/>
              <a:t>column_list</a:t>
            </a:r>
            <a:r>
              <a:rPr lang="pl-PL" dirty="0"/>
              <a:t>) }</a:t>
            </a:r>
          </a:p>
          <a:p>
            <a:pPr marL="0" indent="0">
              <a:buNone/>
            </a:pPr>
            <a:r>
              <a:rPr lang="pl-PL" dirty="0"/>
              <a:t>[SUBPARTITIONS </a:t>
            </a:r>
            <a:r>
              <a:rPr lang="pl-PL" dirty="0" err="1"/>
              <a:t>num</a:t>
            </a:r>
            <a:r>
              <a:rPr lang="pl-PL" dirty="0"/>
              <a:t>]</a:t>
            </a:r>
          </a:p>
          <a:p>
            <a:pPr marL="0" indent="0">
              <a:buNone/>
            </a:pPr>
            <a:r>
              <a:rPr lang="pl-PL" dirty="0"/>
              <a:t>]</a:t>
            </a:r>
          </a:p>
          <a:p>
            <a:pPr marL="0" indent="0">
              <a:buNone/>
            </a:pPr>
            <a:r>
              <a:rPr lang="pl-PL" dirty="0"/>
              <a:t>[(</a:t>
            </a:r>
            <a:r>
              <a:rPr lang="pl-PL" dirty="0" err="1"/>
              <a:t>partition_definition</a:t>
            </a:r>
            <a:r>
              <a:rPr lang="pl-PL" dirty="0"/>
              <a:t>[, </a:t>
            </a:r>
            <a:r>
              <a:rPr lang="pl-PL" dirty="0" err="1"/>
              <a:t>partition_definition</a:t>
            </a:r>
            <a:r>
              <a:rPr lang="pl-PL" dirty="0"/>
              <a:t>] ...)</a:t>
            </a:r>
          </a:p>
        </p:txBody>
      </p:sp>
    </p:spTree>
    <p:extLst>
      <p:ext uri="{BB962C8B-B14F-4D97-AF65-F5344CB8AC3E}">
        <p14:creationId xmlns:p14="http://schemas.microsoft.com/office/powerpoint/2010/main" val="19047357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2041</Words>
  <Application>Microsoft Office PowerPoint</Application>
  <PresentationFormat>Panoramiczny</PresentationFormat>
  <Paragraphs>186</Paragraphs>
  <Slides>33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8" baseType="lpstr">
      <vt:lpstr>Arial</vt:lpstr>
      <vt:lpstr>Tw Cen MT</vt:lpstr>
      <vt:lpstr>Tw Cen MT Condensed</vt:lpstr>
      <vt:lpstr>Wingdings 3</vt:lpstr>
      <vt:lpstr>Integralny</vt:lpstr>
      <vt:lpstr>Partycjonowanie w MySQL</vt:lpstr>
      <vt:lpstr>Wstęp</vt:lpstr>
      <vt:lpstr>Partycjonowanie poziome</vt:lpstr>
      <vt:lpstr>Partycjonowanie pionowe</vt:lpstr>
      <vt:lpstr>Pluginy</vt:lpstr>
      <vt:lpstr>Prezentacja programu PowerPoint</vt:lpstr>
      <vt:lpstr>Uruchomienie</vt:lpstr>
      <vt:lpstr>Kod</vt:lpstr>
      <vt:lpstr>Opcje</vt:lpstr>
      <vt:lpstr>definicje</vt:lpstr>
      <vt:lpstr>subdefinicje</vt:lpstr>
      <vt:lpstr>Zalety</vt:lpstr>
      <vt:lpstr>Prezentacja programu PowerPoint</vt:lpstr>
      <vt:lpstr>Prezentacja programu PowerPoint</vt:lpstr>
      <vt:lpstr>Typy partycjonowania</vt:lpstr>
      <vt:lpstr>MySQL RANGE</vt:lpstr>
      <vt:lpstr>Tworzenie tabeli</vt:lpstr>
      <vt:lpstr>Po wrzyuceniu danych</vt:lpstr>
      <vt:lpstr>Partycjonowanie LIST MySQL </vt:lpstr>
      <vt:lpstr>Przykład</vt:lpstr>
      <vt:lpstr>Partycjonowanie MySQL COLUMNS</vt:lpstr>
      <vt:lpstr>Range Columns</vt:lpstr>
      <vt:lpstr>Składnia</vt:lpstr>
      <vt:lpstr>Przykład</vt:lpstr>
      <vt:lpstr>Partycjonowanie LIST COLUMNS</vt:lpstr>
      <vt:lpstr>Przykład</vt:lpstr>
      <vt:lpstr>Partycjonowanie MySQL HASH</vt:lpstr>
      <vt:lpstr>Przykład</vt:lpstr>
      <vt:lpstr>Partycjonowanie KEY MySQL</vt:lpstr>
      <vt:lpstr>Przykład</vt:lpstr>
      <vt:lpstr>MySQL Subpartitioning</vt:lpstr>
      <vt:lpstr>Przykład</vt:lpstr>
      <vt:lpstr>Wyjaśnienie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Partycjonowanie w MySQL</dc:title>
  <dc:creator>Damian Radzik</dc:creator>
  <cp:lastModifiedBy>Damian Radzik</cp:lastModifiedBy>
  <cp:revision>1</cp:revision>
  <dcterms:created xsi:type="dcterms:W3CDTF">2023-03-01T08:32:58Z</dcterms:created>
  <dcterms:modified xsi:type="dcterms:W3CDTF">2023-03-01T08:33:18Z</dcterms:modified>
</cp:coreProperties>
</file>