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64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6139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5650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018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79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122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007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48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7295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2852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528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835A6F-E83D-4CAF-96BD-7DD6235D1B06}" type="datetimeFigureOut">
              <a:rPr lang="pl-PL" smtClean="0"/>
              <a:t>17.01.2024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7F9688-1B69-4007-A20E-A32BC93A24B6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15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BD2B63-5169-2FB8-815F-190C32BF87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Hierarchiczna baza danych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531151-D549-179A-441C-86941297A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4338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37DF78-8A67-6ACE-5351-E2789DD7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Funkcje modelu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907D924-A136-46BA-1EE8-DBF97748A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Relacje wiele do wielu: obsługuje tylko relacje jeden do wielu. Relacje od wielu do wielu nie są obsługiwane.</a:t>
            </a:r>
          </a:p>
          <a:p>
            <a:r>
              <a:rPr lang="pl-PL" dirty="0"/>
              <a:t>Problem w usuwaniu: jeśli rodzic zostanie usunięty, dziecko zostanie automatycznie usunięte.</a:t>
            </a:r>
          </a:p>
          <a:p>
            <a:r>
              <a:rPr lang="pl-PL" dirty="0"/>
              <a:t>Hierarchia danych: Dane są reprezentowane w hierarchicznej strukturze drzewiastej.</a:t>
            </a:r>
          </a:p>
          <a:p>
            <a:r>
              <a:rPr lang="pl-PL" dirty="0"/>
              <a:t>Relacja rodzic-dziecko: każde dziecko może mieć tylko jednego rodzica, ale rodzic może mieć więcej niż jedno dziecko.</a:t>
            </a:r>
          </a:p>
          <a:p>
            <a:r>
              <a:rPr lang="pl-PL" dirty="0"/>
              <a:t>Wskaźnik: Wskaźniki są używane do łączenia rekordów, które mówią, który jest rodzicem, a który rekordem potomnym.</a:t>
            </a:r>
          </a:p>
          <a:p>
            <a:r>
              <a:rPr lang="pl-PL" dirty="0"/>
              <a:t>Wejście i wyjście z dysku jest zminimalizowane: Rekordy nadrzędne i podrzędne są umieszczane lub przechowywane blisko siebie na urządzeniu pamięci masowej, co minimalizuje liczbę wejść i wyjść z dysku twardego.</a:t>
            </a:r>
          </a:p>
          <a:p>
            <a:r>
              <a:rPr lang="pl-PL" dirty="0"/>
              <a:t>Szybka nawigacja: ponieważ rodzic i dziecko są przechowywane blisko siebie, czas dostępu jest skrócony, a nawigacja staje się szybsza.</a:t>
            </a:r>
          </a:p>
          <a:p>
            <a:r>
              <a:rPr lang="pl-PL" dirty="0"/>
              <a:t>Predefiniowana relacja: wszystkie relacje między węzłem głównym, macierzystym i potomnym są predefiniowane w schemacie bazy danych.</a:t>
            </a:r>
          </a:p>
          <a:p>
            <a:r>
              <a:rPr lang="pl-PL" dirty="0"/>
              <a:t>Trudność z reorganizacją : Hierarchia zapobiega reorganizacji danych.</a:t>
            </a:r>
          </a:p>
          <a:p>
            <a:r>
              <a:rPr lang="pl-PL" dirty="0"/>
              <a:t>Redundancja: jeden do wielu relacji zwiększa redundancję danych, co prowadzi do pobrania niedokładnych danych.</a:t>
            </a:r>
          </a:p>
        </p:txBody>
      </p:sp>
    </p:spTree>
    <p:extLst>
      <p:ext uri="{BB962C8B-B14F-4D97-AF65-F5344CB8AC3E}">
        <p14:creationId xmlns:p14="http://schemas.microsoft.com/office/powerpoint/2010/main" val="69166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A91019-5A2E-FCAD-E60E-11C3E0089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praktyczny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274AA4-3EE4-2E93-BE8D-EEEBCB364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Weźmy przykład studentów, którzy uczęszczają na różne kursy. Kurs może być przypisany tylko jednemu uczniowi, ale uczeń może wziąć tyle kursów, ile chce, dlatego podążając za relacjami jeden do wielu.</a:t>
            </a:r>
          </a:p>
        </p:txBody>
      </p:sp>
    </p:spTree>
    <p:extLst>
      <p:ext uri="{BB962C8B-B14F-4D97-AF65-F5344CB8AC3E}">
        <p14:creationId xmlns:p14="http://schemas.microsoft.com/office/powerpoint/2010/main" val="1986385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87BB582-8F00-1D99-92BA-A0FE10B4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8" name="Symbol zastępczy zawartości 7">
            <a:extLst>
              <a:ext uri="{FF2B5EF4-FFF2-40B4-BE49-F238E27FC236}">
                <a16:creationId xmlns:a16="http://schemas.microsoft.com/office/drawing/2014/main" id="{2515EF53-707E-AFE2-22A4-BF18C37A47C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23938" y="2664568"/>
            <a:ext cx="4754562" cy="3265588"/>
          </a:xfrm>
        </p:spPr>
      </p:pic>
      <p:pic>
        <p:nvPicPr>
          <p:cNvPr id="10" name="Symbol zastępczy zawartości 9">
            <a:extLst>
              <a:ext uri="{FF2B5EF4-FFF2-40B4-BE49-F238E27FC236}">
                <a16:creationId xmlns:a16="http://schemas.microsoft.com/office/drawing/2014/main" id="{4E963FBF-1A37-367B-2F93-2549C2E3B6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89638" y="2641829"/>
            <a:ext cx="4754562" cy="3311067"/>
          </a:xfrm>
        </p:spPr>
      </p:pic>
    </p:spTree>
    <p:extLst>
      <p:ext uri="{BB962C8B-B14F-4D97-AF65-F5344CB8AC3E}">
        <p14:creationId xmlns:p14="http://schemas.microsoft.com/office/powerpoint/2010/main" val="1999701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2E9B4AFA-25F2-EFA8-5EB8-33101D825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Mainframe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6C94793-DD5A-3DA2-D67D-AA4597323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ang. </a:t>
            </a:r>
            <a:r>
              <a:rPr lang="pl-PL" dirty="0" err="1"/>
              <a:t>main</a:t>
            </a:r>
            <a:r>
              <a:rPr lang="pl-PL" dirty="0"/>
              <a:t> – główny, </a:t>
            </a:r>
            <a:r>
              <a:rPr lang="pl-PL" dirty="0" err="1"/>
              <a:t>frame</a:t>
            </a:r>
            <a:r>
              <a:rPr lang="pl-PL" dirty="0"/>
              <a:t> – struktura (często w Stanach Zjednoczonych nazywany „Big Iron”, dawniejsze polskie określenie to „komputery głównego szeregu”) – klasa komputerów używanych głównie przez duże organizacje dla krytycznych aplikacji (np. finansowych, statystycznych).</a:t>
            </a:r>
          </a:p>
        </p:txBody>
      </p:sp>
    </p:spTree>
    <p:extLst>
      <p:ext uri="{BB962C8B-B14F-4D97-AF65-F5344CB8AC3E}">
        <p14:creationId xmlns:p14="http://schemas.microsoft.com/office/powerpoint/2010/main" val="3987257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E73D54-147D-E61D-3AFC-9AE4CC436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811E49-0C0A-B0EC-89C6-F96C7539C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D4FA9BCB-0AC1-F3BA-7786-02257275B6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11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AD679C-0D11-6C0A-309A-2B9D0780F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D4E10E-B140-903A-F88A-245F8E701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 hierarchicznej bazie danych dane modelu są reprezentowane w strukturze drzewiastej. </a:t>
            </a:r>
          </a:p>
          <a:p>
            <a:pPr marL="0" indent="0">
              <a:buNone/>
            </a:pPr>
            <a:r>
              <a:rPr lang="pl-PL" dirty="0"/>
              <a:t>Reprezentuje relację rodzic-dziecko z samotnym rodzicem dla każdego dziecka.</a:t>
            </a:r>
          </a:p>
          <a:p>
            <a:pPr marL="0" indent="0">
              <a:buNone/>
            </a:pPr>
            <a:r>
              <a:rPr lang="pl-PL" dirty="0"/>
              <a:t>W tym modelu dane są przechowywane w postaci rekordów, które są zbiorem pól. </a:t>
            </a:r>
          </a:p>
          <a:p>
            <a:pPr marL="0" indent="0">
              <a:buNone/>
            </a:pPr>
            <a:r>
              <a:rPr lang="pl-PL" dirty="0"/>
              <a:t>Rekordy są połączone linkami, a rodzaj rekordu informuje, które pole zawiera rekord. Każde pole może zawierać tylko jedną wartość.</a:t>
            </a:r>
          </a:p>
        </p:txBody>
      </p:sp>
    </p:spTree>
    <p:extLst>
      <p:ext uri="{BB962C8B-B14F-4D97-AF65-F5344CB8AC3E}">
        <p14:creationId xmlns:p14="http://schemas.microsoft.com/office/powerpoint/2010/main" val="4084490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C54BCF-74CA-CEC7-61DE-C0D948632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Działanie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B296CB-67AC-3551-2265-875340997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Hierarchiczny model bazy danych musi mieć tylko jeden element nadrzędny dla każdego węzła podrzędnego, ale węzły nadrzędne mogą mieć więcej niż jedno dziecko. </a:t>
            </a:r>
          </a:p>
          <a:p>
            <a:pPr marL="0" indent="0">
              <a:buNone/>
            </a:pPr>
            <a:r>
              <a:rPr lang="pl-PL" dirty="0"/>
              <a:t>Wielu rodziców nie jest dozwolone. </a:t>
            </a:r>
          </a:p>
          <a:p>
            <a:pPr marL="0" indent="0">
              <a:buNone/>
            </a:pPr>
            <a:r>
              <a:rPr lang="pl-PL" dirty="0"/>
              <a:t>Pierwszy węzeł drzewa nazywa się węzłem głównym. </a:t>
            </a:r>
          </a:p>
          <a:p>
            <a:pPr marL="0" indent="0">
              <a:buNone/>
            </a:pPr>
            <a:r>
              <a:rPr lang="pl-PL" dirty="0"/>
              <a:t>Gdy dane muszą zostać pobrane, całe drzewo jest przemieszczane, zaczynając od węzła głównego. </a:t>
            </a:r>
          </a:p>
          <a:p>
            <a:pPr marL="0" indent="0">
              <a:buNone/>
            </a:pPr>
            <a:r>
              <a:rPr lang="pl-PL" dirty="0"/>
              <a:t>Ten model reprezentuje relacje jeden do wielu.</a:t>
            </a:r>
          </a:p>
        </p:txBody>
      </p:sp>
    </p:spTree>
    <p:extLst>
      <p:ext uri="{BB962C8B-B14F-4D97-AF65-F5344CB8AC3E}">
        <p14:creationId xmlns:p14="http://schemas.microsoft.com/office/powerpoint/2010/main" val="4176378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DE19F0-F130-B040-AD67-572E10A01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5D26B9-2652-B98A-C321-E79B5001F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Załóżmy, że mamy katalog główny, który zawiera inne podkatalogi. Każdy podkatalog zawiera więcej plików i katalogów. Każdy katalog lub plik może znajdować się tylko w jednym katalogu, tzn. Ma tylko jednego rodzica.</a:t>
            </a:r>
          </a:p>
        </p:txBody>
      </p:sp>
    </p:spTree>
    <p:extLst>
      <p:ext uri="{BB962C8B-B14F-4D97-AF65-F5344CB8AC3E}">
        <p14:creationId xmlns:p14="http://schemas.microsoft.com/office/powerpoint/2010/main" val="593515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19E87DF7-C3CA-4D8A-6CAE-0FFA7E04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cd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FDD3235D-8BDE-E050-3D85-D934480249B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Tutaj A jest katalog główny, tj. Węzeł główny. B1 i B2 są ich dzieckiem lub podkatalogiem. B1 i B2 mają również dwoje dzieci, odpowiednio C1, C2 i C2, C3 . Mogą to być katalogi lub inne pliki. Przedstawia to relacje jeden do wielu.</a:t>
            </a:r>
          </a:p>
        </p:txBody>
      </p:sp>
      <p:pic>
        <p:nvPicPr>
          <p:cNvPr id="11" name="Symbol zastępczy zawartości 10">
            <a:extLst>
              <a:ext uri="{FF2B5EF4-FFF2-40B4-BE49-F238E27FC236}">
                <a16:creationId xmlns:a16="http://schemas.microsoft.com/office/drawing/2014/main" id="{AA59DDC8-0229-6C15-22B7-DA770A9342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7553906" y="2139652"/>
            <a:ext cx="3185447" cy="2578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8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5C95139-45DF-7ECE-6C10-73A3F1538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Zastosowanie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7C4C678-DDF1-B8CD-DF6C-62FAD0B78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Hierarchiczny model bazy danych był szeroko stosowany w erze komputerów </a:t>
            </a:r>
            <a:r>
              <a:rPr lang="pl-PL" dirty="0" err="1"/>
              <a:t>mainframe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Obecnie hierarchiczny model bazy danych służy głównie do przechowywania systemów plików i informacji geograficznych. </a:t>
            </a:r>
          </a:p>
          <a:p>
            <a:pPr marL="0" indent="0">
              <a:buNone/>
            </a:pPr>
            <a:r>
              <a:rPr lang="pl-PL" dirty="0"/>
              <a:t>Jest stosowany w aplikacjach, w których wymagana jest wysoka wydajność, takich jak telekomunikacja i bankowość. Hierarchiczna baza danych jest również używana dla rejestru Windows w systemie operacyjnym Microsoft Windows..</a:t>
            </a:r>
          </a:p>
        </p:txBody>
      </p:sp>
    </p:spTree>
    <p:extLst>
      <p:ext uri="{BB962C8B-B14F-4D97-AF65-F5344CB8AC3E}">
        <p14:creationId xmlns:p14="http://schemas.microsoft.com/office/powerpoint/2010/main" val="3859221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756B1C-E787-CBBC-C446-249397DAF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Warunki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721D4C-52A7-CE2D-CAD1-8AEBDE0E4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Dane powinny być hierarchiczne, tzn. Muszą istnieć relacje rodzic-dziecko.</a:t>
            </a:r>
          </a:p>
          <a:p>
            <a:pPr marL="0" indent="0">
              <a:buNone/>
            </a:pPr>
            <a:r>
              <a:rPr lang="pl-PL" dirty="0"/>
              <a:t>Dostęp do danych w strukturze hierarchicznej można uzyskać tylko jedną ścieżką</a:t>
            </a:r>
          </a:p>
        </p:txBody>
      </p:sp>
    </p:spTree>
    <p:extLst>
      <p:ext uri="{BB962C8B-B14F-4D97-AF65-F5344CB8AC3E}">
        <p14:creationId xmlns:p14="http://schemas.microsoft.com/office/powerpoint/2010/main" val="442277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4EC58A-C444-453E-CF8D-74AD8FC70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710695-9172-F065-C8FF-DE868BB68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Dane można łatwo odzyskać dzięki wyraźnym powiązaniom między strukturami tabel.</a:t>
            </a:r>
          </a:p>
          <a:p>
            <a:r>
              <a:rPr lang="pl-PL" dirty="0"/>
              <a:t>Zawsze zachowywana jest integralność referencyjna, tzn. Wszelkie zmiany wprowadzone w tabeli nadrzędnej są automatycznie aktualizowane w tabeli podrzędnej.</a:t>
            </a:r>
          </a:p>
          <a:p>
            <a:r>
              <a:rPr lang="pl-PL" dirty="0"/>
              <a:t>Promuje udostępnianie danych.</a:t>
            </a:r>
          </a:p>
          <a:p>
            <a:r>
              <a:rPr lang="pl-PL" dirty="0"/>
              <a:t>Jest to koncepcyjnie proste ze względu na relację rodzic-dziecko.</a:t>
            </a:r>
          </a:p>
          <a:p>
            <a:r>
              <a:rPr lang="pl-PL" dirty="0"/>
              <a:t>Bezpieczeństwo bazy danych jest egzekwowane.</a:t>
            </a:r>
          </a:p>
          <a:p>
            <a:r>
              <a:rPr lang="pl-PL" dirty="0"/>
              <a:t>Wydajny z relacjami 1: N.</a:t>
            </a:r>
          </a:p>
          <a:p>
            <a:r>
              <a:rPr lang="pl-PL" dirty="0"/>
              <a:t>Przejrzysty łańcuch dowodzenia.</a:t>
            </a:r>
          </a:p>
          <a:p>
            <a:r>
              <a:rPr lang="pl-PL" dirty="0"/>
              <a:t>Wysoka wydajność.</a:t>
            </a:r>
          </a:p>
        </p:txBody>
      </p:sp>
    </p:spTree>
    <p:extLst>
      <p:ext uri="{BB962C8B-B14F-4D97-AF65-F5344CB8AC3E}">
        <p14:creationId xmlns:p14="http://schemas.microsoft.com/office/powerpoint/2010/main" val="1639305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5E27B7-816F-0175-0CA9-F3BB9869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D89447-F2C5-1462-31AF-F9ACF08B9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/>
              <a:t>Jeśli tabela nadrzędna i tabela podrzędna nie są ze sobą powiązane, dodanie nowego wpisu do tabeli podrzędnej jest trudne, ponieważ należy dodać dodatkowy wpis do tabeli nadrzędnej.</a:t>
            </a:r>
          </a:p>
          <a:p>
            <a:r>
              <a:rPr lang="pl-PL" dirty="0"/>
              <a:t>Złożone relacje nie są obsługiwane.</a:t>
            </a:r>
          </a:p>
          <a:p>
            <a:r>
              <a:rPr lang="pl-PL" dirty="0"/>
              <a:t>Redundancja, która powoduje niedokładne informacje.</a:t>
            </a:r>
          </a:p>
          <a:p>
            <a:r>
              <a:rPr lang="pl-PL" dirty="0"/>
              <a:t>Zmiana struktury prowadzi do zmian we wszystkich aplikacjach.</a:t>
            </a:r>
          </a:p>
          <a:p>
            <a:r>
              <a:rPr lang="pl-PL" dirty="0"/>
              <a:t>Brak manipulacji danymi lub języka definicji danych.</a:t>
            </a:r>
          </a:p>
          <a:p>
            <a:r>
              <a:rPr lang="pl-PL" dirty="0"/>
              <a:t>Brak standardów.</a:t>
            </a:r>
          </a:p>
          <a:p>
            <a:r>
              <a:rPr lang="pl-PL" dirty="0"/>
              <a:t>Słaba elastyczność</a:t>
            </a:r>
          </a:p>
          <a:p>
            <a:r>
              <a:rPr lang="pl-PL" dirty="0"/>
              <a:t>Bariery komunikacyjne</a:t>
            </a:r>
          </a:p>
          <a:p>
            <a:r>
              <a:rPr lang="pl-PL" dirty="0"/>
              <a:t>Brak jedności organizacyjnej</a:t>
            </a:r>
          </a:p>
          <a:p>
            <a:r>
              <a:rPr lang="pl-PL" dirty="0"/>
              <a:t>Sztywna struktura</a:t>
            </a:r>
          </a:p>
        </p:txBody>
      </p:sp>
    </p:spTree>
    <p:extLst>
      <p:ext uri="{BB962C8B-B14F-4D97-AF65-F5344CB8AC3E}">
        <p14:creationId xmlns:p14="http://schemas.microsoft.com/office/powerpoint/2010/main" val="15500255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722</Words>
  <Application>Microsoft Office PowerPoint</Application>
  <PresentationFormat>Panoramiczny</PresentationFormat>
  <Paragraphs>58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Tw Cen MT</vt:lpstr>
      <vt:lpstr>Tw Cen MT Condensed</vt:lpstr>
      <vt:lpstr>Wingdings 3</vt:lpstr>
      <vt:lpstr>Integralny</vt:lpstr>
      <vt:lpstr>Hierarchiczna baza danych</vt:lpstr>
      <vt:lpstr>Wstęp</vt:lpstr>
      <vt:lpstr>Działanie</vt:lpstr>
      <vt:lpstr>Przykład</vt:lpstr>
      <vt:lpstr>Przykład cd</vt:lpstr>
      <vt:lpstr>Zastosowanie</vt:lpstr>
      <vt:lpstr>Warunki</vt:lpstr>
      <vt:lpstr>Zalety</vt:lpstr>
      <vt:lpstr>Wady</vt:lpstr>
      <vt:lpstr>Funkcje modelu</vt:lpstr>
      <vt:lpstr>Przykład praktyczny</vt:lpstr>
      <vt:lpstr>Prezentacja programu PowerPoint</vt:lpstr>
      <vt:lpstr>Mainframe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Hierarchiczna baza danych</dc:title>
  <dc:creator>Damian Radzik</dc:creator>
  <cp:lastModifiedBy>Damian Radzik</cp:lastModifiedBy>
  <cp:revision>1</cp:revision>
  <dcterms:created xsi:type="dcterms:W3CDTF">2024-01-17T18:11:19Z</dcterms:created>
  <dcterms:modified xsi:type="dcterms:W3CDTF">2024-01-17T18:12:00Z</dcterms:modified>
</cp:coreProperties>
</file>