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531" r:id="rId2"/>
    <p:sldId id="468" r:id="rId3"/>
    <p:sldId id="502" r:id="rId4"/>
    <p:sldId id="532" r:id="rId5"/>
    <p:sldId id="528" r:id="rId6"/>
    <p:sldId id="533" r:id="rId7"/>
    <p:sldId id="529" r:id="rId8"/>
    <p:sldId id="530" r:id="rId9"/>
    <p:sldId id="472" r:id="rId10"/>
    <p:sldId id="534" r:id="rId11"/>
    <p:sldId id="523" r:id="rId12"/>
    <p:sldId id="524" r:id="rId13"/>
    <p:sldId id="469" r:id="rId14"/>
    <p:sldId id="504" r:id="rId15"/>
    <p:sldId id="526" r:id="rId16"/>
    <p:sldId id="474" r:id="rId17"/>
    <p:sldId id="505" r:id="rId18"/>
    <p:sldId id="509" r:id="rId19"/>
    <p:sldId id="473" r:id="rId20"/>
    <p:sldId id="507" r:id="rId21"/>
    <p:sldId id="470" r:id="rId22"/>
    <p:sldId id="508" r:id="rId23"/>
    <p:sldId id="537" r:id="rId24"/>
    <p:sldId id="510" r:id="rId25"/>
    <p:sldId id="506" r:id="rId26"/>
    <p:sldId id="467" r:id="rId27"/>
    <p:sldId id="459" r:id="rId28"/>
    <p:sldId id="499" r:id="rId29"/>
    <p:sldId id="500" r:id="rId30"/>
    <p:sldId id="471" r:id="rId31"/>
    <p:sldId id="476" r:id="rId32"/>
    <p:sldId id="460" r:id="rId33"/>
    <p:sldId id="477" r:id="rId34"/>
    <p:sldId id="478" r:id="rId35"/>
    <p:sldId id="479" r:id="rId36"/>
    <p:sldId id="482" r:id="rId37"/>
    <p:sldId id="483" r:id="rId38"/>
    <p:sldId id="525" r:id="rId39"/>
    <p:sldId id="527" r:id="rId40"/>
    <p:sldId id="481" r:id="rId41"/>
    <p:sldId id="484" r:id="rId42"/>
    <p:sldId id="485" r:id="rId43"/>
    <p:sldId id="480" r:id="rId44"/>
    <p:sldId id="488" r:id="rId45"/>
    <p:sldId id="487" r:id="rId46"/>
    <p:sldId id="538" r:id="rId47"/>
    <p:sldId id="539" r:id="rId48"/>
    <p:sldId id="544" r:id="rId49"/>
    <p:sldId id="541" r:id="rId50"/>
    <p:sldId id="540" r:id="rId51"/>
    <p:sldId id="545" r:id="rId52"/>
    <p:sldId id="486" r:id="rId53"/>
    <p:sldId id="513" r:id="rId54"/>
    <p:sldId id="514" r:id="rId55"/>
    <p:sldId id="512" r:id="rId56"/>
    <p:sldId id="542" r:id="rId57"/>
    <p:sldId id="543" r:id="rId58"/>
    <p:sldId id="490" r:id="rId59"/>
    <p:sldId id="511" r:id="rId60"/>
    <p:sldId id="535" r:id="rId6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FF0000"/>
    <a:srgbClr val="FF9933"/>
    <a:srgbClr val="FFFF00"/>
    <a:srgbClr val="DDDDDD"/>
    <a:srgbClr val="C0C0C0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7543" autoAdjust="0"/>
  </p:normalViewPr>
  <p:slideViewPr>
    <p:cSldViewPr snapToObjects="1">
      <p:cViewPr varScale="1">
        <p:scale>
          <a:sx n="98" d="100"/>
          <a:sy n="98" d="100"/>
        </p:scale>
        <p:origin x="-102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2D877E9-A58D-47E2-95F8-9D2134A4E1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FB76119-31CD-4F74-A940-6A2EC28DA51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83927BD1-962A-4A7B-B075-67F1A447785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1BD92717-26B5-4B49-AD58-3D1A5B261CD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97007795-E931-4FF9-A7DD-06DF6C533CC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F56077F4-9322-44BB-81F9-2BB5B697A2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B31E85-87B2-400D-A9AA-4AF8E950E8BF}" type="slidenum">
              <a:rPr lang="pl-PL" altLang="en-US"/>
              <a:pPr/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F08D37-841C-4A98-A995-056AEB585B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D938D8-2F2C-4711-849F-EAFED77EDC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1C3827-DD89-46E7-9A05-2B2053D845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908B6B-3CF9-46A0-86C7-5451E6D61313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20223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CC1899-412D-4059-9932-3BB92D2F83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FFE603-33B4-4199-AAAD-8D2D2F172B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D0025D-FF65-4D82-B41F-FB90567012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7972B-FB0C-42B2-898E-14EE1E57C917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63213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DB61E1-5E6B-4B38-833C-EA23641F7A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80BD9F-FD7D-42AB-8E9E-995CE3656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E3F02F-FA75-4C73-8234-EB930B09BF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8B7C11-60A6-4BC5-BCC1-E29EB9A323C3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05575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81006A-37CE-44DC-B6CD-77C0567000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9959F0-B44A-472B-BAE5-DBEC7AC55E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F47F2A-FF3F-4341-9A08-786C307BF0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BCA24D-699F-448F-8D85-6FB7DF7DCD90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42964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CF109E-9DBF-45C9-9690-98DD598F77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7A409C-92D1-4B27-A9F5-10FB33223C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09F668-ED0E-4840-840D-71FC1D930D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EDA9F-6843-43D1-8C4A-120E6F1009B1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12634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EF3958-4232-43FE-B7B3-A9B878779F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D9AFB7-EBA8-4AB2-8CBF-DF23492D24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C78615-5C7E-46CB-BD5E-B2FA80A44C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2256FA-5923-46D6-806B-0DAF02CE1F22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8900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B6C3B-3C96-4C0D-942D-EE0F3BC751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161466D-91CC-4F1E-9C81-F15A5B35F6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D7DED91-DB01-473A-BB9A-92326DF1A7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3FCEA0-B0C5-4AE2-A08E-45B95BB9F898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33667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7492344-1A4E-47D8-9124-B3107F92FC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C063639-0DEA-433F-A318-27B9AEF00E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4B15D95-F4FD-4EEC-846E-86C445612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CDCD5-B036-449A-A62F-6D03737966A9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828405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5C791B0-E933-47D8-9736-543482FB25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F8C2ED2-73AB-4B90-87A7-2084DEA7FA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97555CB-58FB-4A44-9CFF-B8CF8AF721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AFC70D-5C48-469C-B377-5B805E718B51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216364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254859-B195-49D3-A51C-01A6B4479B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FF94DF-03F9-4E8C-937B-B7482AD505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890612-A481-4BCB-81A4-07FBCDD59B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44CE6-5F48-4FF9-96ED-FBC86122CCEC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34267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35DA12-F278-4CD0-9A32-04A1EC811B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D4F6E6-7BBD-483C-BA6D-AD036F32C4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9781DD-0CC2-4A5B-9DF1-5B2C3D2030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1DD01-027A-4592-8658-6281EA97A34C}" type="slidenum">
              <a:rPr lang="pl-PL" altLang="en-US"/>
              <a:pPr/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10211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EB9AE06-4217-4D04-8E50-73080160EC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Kliknij, aby edytować styl wzorca tytułu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B574824-04DA-4DA1-8C5E-645F6A9786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Kliknij, aby edytować style wzorca tekstu</a:t>
            </a:r>
          </a:p>
          <a:p>
            <a:pPr lvl="1"/>
            <a:r>
              <a:rPr lang="pl-PL" altLang="en-US"/>
              <a:t>Drugi poziom</a:t>
            </a:r>
          </a:p>
          <a:p>
            <a:pPr lvl="2"/>
            <a:r>
              <a:rPr lang="pl-PL" altLang="en-US"/>
              <a:t>Trzeci poziom</a:t>
            </a:r>
          </a:p>
          <a:p>
            <a:pPr lvl="3"/>
            <a:r>
              <a:rPr lang="pl-PL" altLang="en-US"/>
              <a:t>Czwarty poziom</a:t>
            </a:r>
          </a:p>
          <a:p>
            <a:pPr lvl="4"/>
            <a:r>
              <a:rPr lang="pl-PL" altLang="en-US"/>
              <a:t>Piąty poziom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F1E9AB8-8C37-4761-8F8D-B4AF6D40B1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170A9F-F1CF-42CB-8D60-CFCF36F7D0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AF76A10-BFB1-4DB4-B4DF-D77E93AAC1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45D7BF46-3D1D-43B5-B2B1-2BDE46B3CF94}" type="slidenum">
              <a:rPr lang="pl-PL" altLang="en-US"/>
              <a:pPr/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numeru slajdu 4">
            <a:extLst>
              <a:ext uri="{FF2B5EF4-FFF2-40B4-BE49-F238E27FC236}">
                <a16:creationId xmlns:a16="http://schemas.microsoft.com/office/drawing/2014/main" id="{277CDE69-C12B-45F2-8AD9-9038BA785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CCB437E-9290-4A41-A82B-14E8D7467A6A}" type="slidenum">
              <a:rPr lang="pl-PL" altLang="en-US">
                <a:solidFill>
                  <a:schemeClr val="tx1"/>
                </a:solidFill>
              </a:rPr>
              <a:pPr eaLnBrk="1" hangingPunct="1"/>
              <a:t>1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2C36BE7-F309-4807-B721-ECB799ECC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/>
            <a:r>
              <a:rPr lang="pl-PL" altLang="en-US" sz="2800" b="1" u="sng">
                <a:cs typeface="Times New Roman" panose="02020603050405020304" pitchFamily="18" charset="0"/>
              </a:rPr>
              <a:t>Instrukcja </a:t>
            </a:r>
            <a:r>
              <a:rPr lang="pl-PL" altLang="en-US" sz="2800" b="1" u="sng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800" b="1"/>
              <a:t>: 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A552769B-8011-4740-924B-7B38802F4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557338"/>
            <a:ext cx="8785225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24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1524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1524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1524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1524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800"/>
              </a:spcBef>
            </a:pPr>
            <a:r>
              <a:rPr lang="pl-PL" altLang="en-US" sz="2400" b="1">
                <a:solidFill>
                  <a:srgbClr val="000000"/>
                </a:solidFill>
              </a:rPr>
              <a:t>  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DISTINCT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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{*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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2400" i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wyrażenie_kolumnowe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i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nowa_nazwa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]],[…]}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ts val="1800"/>
              </a:spcBef>
            </a:pP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altLang="en-US" sz="2400" i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NazwaTabeli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pl-PL" altLang="en-US" sz="2400" i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alias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],[...]</a:t>
            </a:r>
          </a:p>
          <a:p>
            <a:pPr eaLnBrk="1" hangingPunct="1">
              <a:spcBef>
                <a:spcPts val="1800"/>
              </a:spcBef>
            </a:pP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altLang="en-US" sz="2400" i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warunek_selekcji_wierszy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ts val="1800"/>
              </a:spcBef>
            </a:pP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altLang="en-US" sz="24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 BY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 i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lista_kolumn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</a:p>
          <a:p>
            <a:pPr algn="r" eaLnBrk="1" hangingPunct="1"/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altLang="en-US" sz="24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HAVING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 i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warunek_selekcji_grup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ts val="1800"/>
              </a:spcBef>
            </a:pP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pl-PL" altLang="en-US" sz="2400" b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 BY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l-PL" altLang="en-US" sz="2400" i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lista_kolumn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pl-PL" altLang="en-US" sz="2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3">
            <a:extLst>
              <a:ext uri="{FF2B5EF4-FFF2-40B4-BE49-F238E27FC236}">
                <a16:creationId xmlns:a16="http://schemas.microsoft.com/office/drawing/2014/main" id="{05278C2C-8767-4163-BE62-0D4DF43D607F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66989B39-5E55-4E68-9B36-520A39214462}" type="slidenum">
              <a:rPr lang="pl-PL" altLang="en-US" sz="1400">
                <a:solidFill>
                  <a:schemeClr val="tx1"/>
                </a:solidFill>
              </a:rPr>
              <a:pPr algn="r" eaLnBrk="1" hangingPunct="1"/>
              <a:t>10</a:t>
            </a:fld>
            <a:endParaRPr lang="pl-PL" altLang="en-US" sz="1400">
              <a:solidFill>
                <a:schemeClr val="tx1"/>
              </a:solidFill>
            </a:endParaRPr>
          </a:p>
        </p:txBody>
      </p:sp>
      <p:graphicFrame>
        <p:nvGraphicFramePr>
          <p:cNvPr id="14348" name="Group 12">
            <a:extLst>
              <a:ext uri="{FF2B5EF4-FFF2-40B4-BE49-F238E27FC236}">
                <a16:creationId xmlns:a16="http://schemas.microsoft.com/office/drawing/2014/main" id="{1DA4201B-360E-42B2-BEEB-A3EEE5C0B21F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457200"/>
          <a:ext cx="8610600" cy="5578475"/>
        </p:xfrm>
        <a:graphic>
          <a:graphicData uri="http://schemas.openxmlformats.org/drawingml/2006/table">
            <a:tbl>
              <a:tblPr/>
              <a:tblGrid>
                <a:gridCol w="861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7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 SELECT </a:t>
                      </a: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personelnr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nazwisko, stanowisko, pensja, </a:t>
                      </a: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pensja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-(SELECT AVG(pensja)FROM personel) AS różnica FROM personel WHERE pensja&gt;(SELECT AVG(pensja) FROM personel) ORDER BY pensja;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+------------+-----------+------------+------------+--------+-----------+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</a:t>
                      </a: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personelnr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</a:t>
                      </a: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| nazwisko   | stanowisko | pensja | różnica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+------------+-----------+------------+------------+--------+-----------+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SL31       | Julia     | Lisicka    | asystent   | 11266  | 2361.8182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SL21       | Paweł 	 | Kowalski   | asystent   | 11366  | 2461.8182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SE23       | Anna 	 | Biały      | asystent   | 11566  | 2661.8182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SL32       | Michał 	 | Brzęczyk   | kierownik  | 13266  | 4361.8182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SE20       | Sabina 	 | Bober      | dyrektor   | 14050  | 5145.8182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SL30       | Jan 	 | Wiśniewski | dyrektor   | 14650  | 5745.8182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SF10       | Jan 	 | Bogacz     | dyrektor   | 16250  | 7345.8182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+------------+-----------+------------+------------+--------+-----------+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 SELECT AVG(pensja) FROM personel;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AVG(pensja)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  8904.1818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numeru slajdu 4">
            <a:extLst>
              <a:ext uri="{FF2B5EF4-FFF2-40B4-BE49-F238E27FC236}">
                <a16:creationId xmlns:a16="http://schemas.microsoft.com/office/drawing/2014/main" id="{B791AB3C-3F83-4121-B769-C769B352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8EBB74E-AA3F-41B4-AD36-D40DA9497052}" type="slidenum">
              <a:rPr lang="pl-PL" altLang="en-US">
                <a:solidFill>
                  <a:schemeClr val="tx1"/>
                </a:solidFill>
              </a:rPr>
              <a:pPr eaLnBrk="1" hangingPunct="1"/>
              <a:t>11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8285D88-D5D9-456D-9AFD-E94529342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010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chemeClr val="tx1"/>
                </a:solidFill>
              </a:rPr>
              <a:t>3</a:t>
            </a:r>
            <a:r>
              <a:rPr lang="pl-PL" altLang="en-US" sz="2400" b="1">
                <a:solidFill>
                  <a:schemeClr val="tx1"/>
                </a:solidFill>
                <a:cs typeface="Times New Roman" panose="02020603050405020304" pitchFamily="18" charset="0"/>
              </a:rPr>
              <a:t>.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000000"/>
                </a:solidFill>
              </a:rPr>
              <a:t>P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odzapytania zagnieżdżone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pl-PL" altLang="en-US" sz="24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Wyświetl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właścicieli nieruchomości</a:t>
            </a:r>
            <a:r>
              <a:rPr lang="pl-PL" altLang="en-US" sz="2400">
                <a:solidFill>
                  <a:srgbClr val="000000"/>
                </a:solidFill>
              </a:rPr>
              <a:t>, którzy mają więcej niż jedną nieruchomość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5A21123A-F563-4C97-9E7F-111F50B5A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534400" cy="360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w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l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cicielnr, nieruchomo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sc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nr, miasto, ulica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n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ieruchomo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sc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WHERE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w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l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cicielnr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IN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w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</a:rPr>
              <a:t>l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</a:rPr>
              <a:t>s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cicielnr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009900"/>
                </a:solidFill>
                <a:latin typeface="Courier New" panose="02070309020205020404" pitchFamily="49" charset="0"/>
              </a:rPr>
              <a:t>n</a:t>
            </a:r>
            <a:r>
              <a:rPr lang="pl-PL" altLang="en-US" sz="2400" b="1">
                <a:solidFill>
                  <a:srgbClr val="0099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ieruchomo</a:t>
            </a:r>
            <a:r>
              <a:rPr lang="pl-PL" altLang="en-US" sz="2400" b="1">
                <a:solidFill>
                  <a:srgbClr val="009900"/>
                </a:solidFill>
                <a:latin typeface="Courier New" panose="02070309020205020404" pitchFamily="49" charset="0"/>
              </a:rPr>
              <a:t>sc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GROUP BY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</a:rPr>
              <a:t>l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</a:rPr>
              <a:t>s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cicielnr 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HAVING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Count(*)&gt;1 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ORDER BY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w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l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cicielnr;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</a:pPr>
            <a:endParaRPr lang="pl-PL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numeru slajdu 3">
            <a:extLst>
              <a:ext uri="{FF2B5EF4-FFF2-40B4-BE49-F238E27FC236}">
                <a16:creationId xmlns:a16="http://schemas.microsoft.com/office/drawing/2014/main" id="{3A012E08-5979-451D-9B36-2EDCF7CD3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DA1525F-7187-48D6-9AF7-B0FF648AABD3}" type="slidenum">
              <a:rPr lang="pl-PL" altLang="en-US">
                <a:solidFill>
                  <a:schemeClr val="tx1"/>
                </a:solidFill>
              </a:rPr>
              <a:pPr eaLnBrk="1" hangingPunct="1"/>
              <a:t>12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14348" name="Group 12">
            <a:extLst>
              <a:ext uri="{FF2B5EF4-FFF2-40B4-BE49-F238E27FC236}">
                <a16:creationId xmlns:a16="http://schemas.microsoft.com/office/drawing/2014/main" id="{0AF2A432-C69A-404D-A46D-D4587B27DEF4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914400"/>
          <a:ext cx="8610600" cy="3932238"/>
        </p:xfrm>
        <a:graphic>
          <a:graphicData uri="http://schemas.openxmlformats.org/drawingml/2006/table">
            <a:tbl>
              <a:tblPr/>
              <a:tblGrid>
                <a:gridCol w="861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 SELECT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wlascicielnr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miasto, ulica FROM </a:t>
                      </a:r>
                      <a:r>
                        <a:rPr kumimoji="0" lang="pl-PL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nieruchomosc</a:t>
                      </a: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WHERE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wlascicielnr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IN (SELECT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wlascicielnr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FROM </a:t>
                      </a:r>
                      <a:r>
                        <a:rPr kumimoji="0" lang="pl-PL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urier New" pitchFamily="49" charset="0"/>
                        </a:rPr>
                        <a:t>nieruchomosc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GROUP BY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wlascicielnr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HAVING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Count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(*)&gt;1 ) ORDER BY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wlascicielnr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+--------------+----------------+-----------+------------+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wlascicielnr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miasto    | ulica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+--------------+----------------+-----------+------------+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CO87         | B21            | Białystok | Dobra 18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CO87         | L94            | Łomża     | Akacjowa 6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CO93         | B16            | Białystok | Nowa 5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CO93         | B17            | Białystok | Mała 2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CO93         | L27            | Łomża     | Inna 7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+--------------+----------------+-----------+------------+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numeru slajdu 4">
            <a:extLst>
              <a:ext uri="{FF2B5EF4-FFF2-40B4-BE49-F238E27FC236}">
                <a16:creationId xmlns:a16="http://schemas.microsoft.com/office/drawing/2014/main" id="{4199D6EA-D3CC-4197-BFD3-380F74DE0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6AE86C2-B39A-45FA-8300-4724093E8DA5}" type="slidenum">
              <a:rPr lang="pl-PL" altLang="en-US">
                <a:solidFill>
                  <a:schemeClr val="tx1"/>
                </a:solidFill>
              </a:rPr>
              <a:pPr eaLnBrk="1" hangingPunct="1"/>
              <a:t>13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C8EDCEEC-FC50-46AA-B64D-A66A5016D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010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FF0000"/>
                </a:solidFill>
              </a:rPr>
              <a:t>lub</a:t>
            </a:r>
            <a:r>
              <a:rPr lang="pl-PL" altLang="en-US" sz="2400" b="1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pl-PL" altLang="en-US" sz="2400" b="1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Wyświetl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pl-PL" altLang="en-US" sz="2400" b="1" i="1">
                <a:solidFill>
                  <a:schemeClr val="accent2"/>
                </a:solidFill>
              </a:rPr>
              <a:t>dane</a:t>
            </a:r>
            <a:r>
              <a:rPr lang="pl-PL" altLang="en-US" sz="2400">
                <a:solidFill>
                  <a:srgbClr val="000000"/>
                </a:solidFill>
              </a:rPr>
              <a:t> 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właścicieli nieruchomości</a:t>
            </a:r>
            <a:r>
              <a:rPr lang="pl-PL" altLang="en-US" sz="2400">
                <a:solidFill>
                  <a:srgbClr val="000000"/>
                </a:solidFill>
              </a:rPr>
              <a:t>, którzy mają więcej niż jedną nieruchomość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DC64FF47-E8F4-4D34-9819-70F5330F8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38400"/>
            <a:ext cx="8382000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w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l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cicielnr, imie, nazwisko, adres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wlasciciel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WHERE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w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l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cicielnr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IN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pl-PL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w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l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s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cicielnr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009900"/>
                </a:solidFill>
                <a:latin typeface="Courier New" panose="02070309020205020404" pitchFamily="49" charset="0"/>
              </a:rPr>
              <a:t>n</a:t>
            </a:r>
            <a:r>
              <a:rPr lang="pl-PL" altLang="en-US" sz="2400" b="1">
                <a:solidFill>
                  <a:srgbClr val="0099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ieruchomo</a:t>
            </a:r>
            <a:r>
              <a:rPr lang="pl-PL" altLang="en-US" sz="2400" b="1">
                <a:solidFill>
                  <a:srgbClr val="009900"/>
                </a:solidFill>
                <a:latin typeface="Courier New" panose="02070309020205020404" pitchFamily="49" charset="0"/>
              </a:rPr>
              <a:t>sc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GROUP BY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l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s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cicielnr </a:t>
            </a:r>
            <a:r>
              <a:rPr lang="pl-PL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HAVING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Count(*)&gt;1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ORDER BY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w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l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s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cicielnr;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</a:pPr>
            <a:endParaRPr lang="pl-PL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numeru slajdu 3">
            <a:extLst>
              <a:ext uri="{FF2B5EF4-FFF2-40B4-BE49-F238E27FC236}">
                <a16:creationId xmlns:a16="http://schemas.microsoft.com/office/drawing/2014/main" id="{BB619E03-150C-49B5-989D-2A5054E4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96AE46B-7360-4A93-82A4-D00DCAC6503E}" type="slidenum">
              <a:rPr lang="pl-PL" altLang="en-US">
                <a:solidFill>
                  <a:schemeClr val="tx1"/>
                </a:solidFill>
              </a:rPr>
              <a:pPr eaLnBrk="1" hangingPunct="1"/>
              <a:t>14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16396" name="Group 12">
            <a:extLst>
              <a:ext uri="{FF2B5EF4-FFF2-40B4-BE49-F238E27FC236}">
                <a16:creationId xmlns:a16="http://schemas.microsoft.com/office/drawing/2014/main" id="{0A33F72D-0876-429F-B6F6-2552B6CA8D0F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914400"/>
          <a:ext cx="8763000" cy="3108325"/>
        </p:xfrm>
        <a:graphic>
          <a:graphicData uri="http://schemas.openxmlformats.org/drawingml/2006/table">
            <a:tbl>
              <a:tblPr/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52500" algn="l"/>
                        </a:tabLst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 SELECT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wlascicielnr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nazwisko, adres FROM </a:t>
                      </a:r>
                      <a:r>
                        <a:rPr kumimoji="0" lang="pl-PL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wlasciciel</a:t>
                      </a: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WHERE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wlascicielnr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IN (SELECT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wlascicielnr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FROM </a:t>
                      </a:r>
                      <a:r>
                        <a:rPr kumimoji="0" lang="pl-PL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urier New" pitchFamily="49" charset="0"/>
                        </a:rPr>
                        <a:t>nieruchomosc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GROUP BY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wlascicielnr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HAVING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Count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(*)&gt;1 );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52500" algn="l"/>
                        </a:tabLst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52500" algn="l"/>
                        </a:tabLst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+------------+------+----------+-----------------------------+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52500" algn="l"/>
                        </a:tabLst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wlascicielnr|imie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|nazwisko  |adres               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52500" algn="l"/>
                        </a:tabLst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+------------+------+----------+-----------------------------+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52500" algn="l"/>
                        </a:tabLst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|CO87        |Karol |Frankowski|15-900 Białystok, Agrestowa 6|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52500" algn="l"/>
                        </a:tabLst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|CO93        |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Tomasz|Szymański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|15-900 Białystok, Parkowa 12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52500" algn="l"/>
                        </a:tabLst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+------------+------+----------+-----------------------------+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52500" algn="l"/>
                        </a:tabLst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numeru slajdu 4">
            <a:extLst>
              <a:ext uri="{FF2B5EF4-FFF2-40B4-BE49-F238E27FC236}">
                <a16:creationId xmlns:a16="http://schemas.microsoft.com/office/drawing/2014/main" id="{4E3B4C1B-708A-4E8E-88D9-135EFF53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8DD620E-50D0-436E-9588-89BA8A67284D}" type="slidenum">
              <a:rPr lang="pl-PL" altLang="en-US">
                <a:solidFill>
                  <a:schemeClr val="tx1"/>
                </a:solidFill>
              </a:rPr>
              <a:pPr eaLnBrk="1" hangingPunct="1"/>
              <a:t>15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999D76D3-C87D-4BBE-84CC-65F4CCE4E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"/>
            <a:ext cx="77724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l-PL" altLang="en-US" sz="2300" b="1">
                <a:solidFill>
                  <a:srgbClr val="000000"/>
                </a:solidFill>
              </a:rPr>
              <a:t>Podaj liczbę pracowników zatrudnionych na poszczególnych stanowiskach we wszystkich biurach w </a:t>
            </a:r>
            <a:r>
              <a:rPr lang="pl-PL" altLang="en-US" sz="2300" b="1" i="1">
                <a:solidFill>
                  <a:schemeClr val="accent2"/>
                </a:solidFill>
              </a:rPr>
              <a:t>Białymstoku</a:t>
            </a:r>
            <a:r>
              <a:rPr lang="pl-PL" altLang="en-US" sz="2300" b="1">
                <a:solidFill>
                  <a:srgbClr val="000000"/>
                </a:solidFill>
              </a:rPr>
              <a:t>:</a:t>
            </a:r>
          </a:p>
        </p:txBody>
      </p:sp>
      <p:graphicFrame>
        <p:nvGraphicFramePr>
          <p:cNvPr id="19469" name="Group 13">
            <a:extLst>
              <a:ext uri="{FF2B5EF4-FFF2-40B4-BE49-F238E27FC236}">
                <a16:creationId xmlns:a16="http://schemas.microsoft.com/office/drawing/2014/main" id="{A026FC3E-10B0-41B8-913D-6494EC1B146B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411538"/>
          <a:ext cx="8458200" cy="2835275"/>
        </p:xfrm>
        <a:graphic>
          <a:graphicData uri="http://schemas.openxmlformats.org/drawingml/2006/table">
            <a:tbl>
              <a:tblPr/>
              <a:tblGrid>
                <a:gridCol w="845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3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mysql&gt; SELECT stanowisko, COUNT(*) AS liczba FROM personel WHERE biuronr IN (SELECT biuronr FROM biuro WHERE miasto='Białystok') GROUP BY stanowisko;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stanowisko | liczba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asystent   |      2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dyrektor   |      2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kierownik  |      1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+------------+--------+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466" name="Text Box 10">
            <a:extLst>
              <a:ext uri="{FF2B5EF4-FFF2-40B4-BE49-F238E27FC236}">
                <a16:creationId xmlns:a16="http://schemas.microsoft.com/office/drawing/2014/main" id="{1A2596AF-6616-4F0D-8630-FED745FCF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57313"/>
            <a:ext cx="8305800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144838" indent="-3144838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</a:rPr>
              <a:t>SELECT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 stanowisko, COUNT(*) AS liczba</a:t>
            </a:r>
          </a:p>
          <a:p>
            <a:pPr algn="just"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</a:rPr>
              <a:t>FROM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 personel</a:t>
            </a: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</a:rPr>
              <a:t>WHERE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 biuronr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</a:rPr>
              <a:t>IN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200" b="1">
                <a:solidFill>
                  <a:srgbClr val="FF0000"/>
                </a:solidFill>
                <a:latin typeface="Courier New" panose="02070309020205020404" pitchFamily="49" charset="0"/>
              </a:rPr>
              <a:t>(</a:t>
            </a:r>
            <a:r>
              <a:rPr lang="pl-PL" altLang="en-US" sz="2200" b="1">
                <a:solidFill>
                  <a:schemeClr val="accent2"/>
                </a:solidFill>
                <a:latin typeface="Courier New" panose="02070309020205020404" pitchFamily="49" charset="0"/>
              </a:rPr>
              <a:t>SELECT</a:t>
            </a:r>
            <a:r>
              <a:rPr lang="pl-PL" altLang="en-US" sz="2200">
                <a:solidFill>
                  <a:schemeClr val="accent2"/>
                </a:solidFill>
                <a:latin typeface="Courier New" panose="02070309020205020404" pitchFamily="49" charset="0"/>
              </a:rPr>
              <a:t> biuronr </a:t>
            </a:r>
            <a:r>
              <a:rPr lang="pl-PL" altLang="en-US" sz="2200" b="1">
                <a:solidFill>
                  <a:schemeClr val="accent2"/>
                </a:solidFill>
                <a:latin typeface="Courier New" panose="02070309020205020404" pitchFamily="49" charset="0"/>
              </a:rPr>
              <a:t>FROM</a:t>
            </a:r>
            <a:r>
              <a:rPr lang="pl-PL" altLang="en-US" sz="2200">
                <a:solidFill>
                  <a:schemeClr val="accent2"/>
                </a:solidFill>
                <a:latin typeface="Courier New" panose="02070309020205020404" pitchFamily="49" charset="0"/>
              </a:rPr>
              <a:t> biuro </a:t>
            </a:r>
            <a:r>
              <a:rPr lang="pl-PL" altLang="en-US" sz="2200" b="1">
                <a:solidFill>
                  <a:schemeClr val="accent2"/>
                </a:solidFill>
                <a:latin typeface="Courier New" panose="02070309020205020404" pitchFamily="49" charset="0"/>
              </a:rPr>
              <a:t>WHERE</a:t>
            </a:r>
            <a:r>
              <a:rPr lang="pl-PL" altLang="en-US" sz="2200">
                <a:solidFill>
                  <a:schemeClr val="accent2"/>
                </a:solidFill>
                <a:latin typeface="Courier New" panose="02070309020205020404" pitchFamily="49" charset="0"/>
              </a:rPr>
              <a:t> miasto='Białystok'</a:t>
            </a:r>
            <a:r>
              <a:rPr lang="pl-PL" altLang="en-US" sz="2200" b="1">
                <a:solidFill>
                  <a:srgbClr val="FF0000"/>
                </a:solidFill>
                <a:latin typeface="Courier New" panose="02070309020205020404" pitchFamily="49" charset="0"/>
              </a:rPr>
              <a:t>)</a:t>
            </a:r>
          </a:p>
          <a:p>
            <a:pPr algn="just"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</a:rPr>
              <a:t>GROUP BY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 stanowisko;</a:t>
            </a:r>
            <a:endParaRPr lang="pl-PL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numeru slajdu 4">
            <a:extLst>
              <a:ext uri="{FF2B5EF4-FFF2-40B4-BE49-F238E27FC236}">
                <a16:creationId xmlns:a16="http://schemas.microsoft.com/office/drawing/2014/main" id="{ECF9487A-72DB-4909-A681-3E16BAA6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7974D25-5CA0-4C42-9034-6B3B47978703}" type="slidenum">
              <a:rPr lang="pl-PL" altLang="en-US">
                <a:solidFill>
                  <a:schemeClr val="tx1"/>
                </a:solidFill>
              </a:rPr>
              <a:pPr eaLnBrk="1" hangingPunct="1"/>
              <a:t>16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CE7ABD95-60DF-4645-A9B0-F98546890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8200"/>
            <a:ext cx="85344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</a:rPr>
              <a:t>4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. Podzapytania zagnieżdżone podwójnie</a:t>
            </a:r>
            <a:r>
              <a:rPr lang="pl-PL" altLang="en-US" sz="2400" b="1">
                <a:solidFill>
                  <a:srgbClr val="000000"/>
                </a:solidFill>
              </a:rPr>
              <a:t> </a:t>
            </a:r>
            <a:endParaRPr lang="pl-PL" altLang="en-US" sz="24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P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odaj </a:t>
            </a:r>
            <a:r>
              <a:rPr lang="pl-PL" altLang="en-US" sz="2400">
                <a:solidFill>
                  <a:srgbClr val="000000"/>
                </a:solidFill>
              </a:rPr>
              <a:t>informacje o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nieruchomości</a:t>
            </a:r>
            <a:r>
              <a:rPr lang="pl-PL" altLang="en-US" sz="2400">
                <a:solidFill>
                  <a:srgbClr val="000000"/>
                </a:solidFill>
              </a:rPr>
              <a:t>ach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nadzorowan</a:t>
            </a:r>
            <a:r>
              <a:rPr lang="pl-PL" altLang="en-US" sz="2400">
                <a:solidFill>
                  <a:srgbClr val="000000"/>
                </a:solidFill>
              </a:rPr>
              <a:t>ych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przez pracowników zatrudnionych w biurze przy ulicy Małej 63: 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EA3F7F29-79A9-4334-A99F-07D93D403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667000"/>
            <a:ext cx="8305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nieruchomoscnr, miasto, ulica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nieruchomosc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personel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 </a:t>
            </a: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endParaRPr lang="pl-PL" altLang="en-US"/>
          </a:p>
        </p:txBody>
      </p:sp>
      <p:sp>
        <p:nvSpPr>
          <p:cNvPr id="20485" name="Text Box 5">
            <a:extLst>
              <a:ext uri="{FF2B5EF4-FFF2-40B4-BE49-F238E27FC236}">
                <a16:creationId xmlns:a16="http://schemas.microsoft.com/office/drawing/2014/main" id="{675167B0-F064-4DA5-ACF1-18A3F07C7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276600"/>
            <a:ext cx="807720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61473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61473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61473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61473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61473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473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473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473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1473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30000"/>
              </a:spcBef>
            </a:pP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personel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 </a:t>
            </a:r>
            <a:r>
              <a:rPr lang="en-US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personel</a:t>
            </a:r>
            <a:r>
              <a:rPr lang="pl-PL" altLang="en-US" sz="2400" b="1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WHERE 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biuro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701681A5-45AD-4A01-9194-08BED1B24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0100" y="4116388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=</a:t>
            </a:r>
          </a:p>
        </p:txBody>
      </p:sp>
      <p:sp>
        <p:nvSpPr>
          <p:cNvPr id="20487" name="Text Box 7">
            <a:extLst>
              <a:ext uri="{FF2B5EF4-FFF2-40B4-BE49-F238E27FC236}">
                <a16:creationId xmlns:a16="http://schemas.microsoft.com/office/drawing/2014/main" id="{70AF8738-205D-44DF-8596-95C7543B0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16388"/>
            <a:ext cx="8305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44751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44751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44751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44751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44751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51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51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51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51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 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biuro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 </a:t>
            </a:r>
            <a:r>
              <a:rPr lang="en-US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 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biuro</a:t>
            </a:r>
            <a:r>
              <a:rPr lang="en-US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WHERE 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ulica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 'Ma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ł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 63'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))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pl-PL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utoUpdateAnimBg="0"/>
      <p:bldP spid="20485" grpId="0" autoUpdateAnimBg="0"/>
      <p:bldP spid="20486" grpId="0" autoUpdateAnimBg="0"/>
      <p:bldP spid="2048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numeru slajdu 3">
            <a:extLst>
              <a:ext uri="{FF2B5EF4-FFF2-40B4-BE49-F238E27FC236}">
                <a16:creationId xmlns:a16="http://schemas.microsoft.com/office/drawing/2014/main" id="{3AF36D41-9131-4374-ADD7-521A0F9CF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9B0FE14-2A8D-46A3-8457-A62218250A11}" type="slidenum">
              <a:rPr lang="pl-PL" altLang="en-US">
                <a:solidFill>
                  <a:schemeClr val="tx1"/>
                </a:solidFill>
              </a:rPr>
              <a:pPr eaLnBrk="1" hangingPunct="1"/>
              <a:t>17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21516" name="Group 12">
            <a:extLst>
              <a:ext uri="{FF2B5EF4-FFF2-40B4-BE49-F238E27FC236}">
                <a16:creationId xmlns:a16="http://schemas.microsoft.com/office/drawing/2014/main" id="{11F6FD43-578C-4963-8BFD-CA6D7B99F431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914400"/>
          <a:ext cx="8001000" cy="3657600"/>
        </p:xfrm>
        <a:graphic>
          <a:graphicData uri="http://schemas.openxmlformats.org/drawingml/2006/table">
            <a:tbl>
              <a:tblPr/>
              <a:tblGrid>
                <a:gridCol w="800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mysql&gt; SELECT nieruchomoscnr, miasto, ulica FROM nieruchomosc  WHERE personelnr IN (SELECT personelnr FROM personel WHERE biuronr = (SELECT biuronr FROM biuro WHERE ulica = 'Mała 63'));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+----------------+-----------+----------+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nieruchomoscNr | miasto    | ulica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+----------------+-----------+----------+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B16            | Białystok | Nowa 5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B17            | Białystok | Mała 2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B18            | Białystok | Leśna 6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B21            | Białystok | Dobra 18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+----------------+-----------+----------+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ymbol zastępczy numeru slajdu 4">
            <a:extLst>
              <a:ext uri="{FF2B5EF4-FFF2-40B4-BE49-F238E27FC236}">
                <a16:creationId xmlns:a16="http://schemas.microsoft.com/office/drawing/2014/main" id="{6ED48A89-FE1E-4335-AC41-7C57098AB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560C23C-EFA2-4E74-B732-334F25930A7C}" type="slidenum">
              <a:rPr lang="pl-PL" altLang="en-US">
                <a:solidFill>
                  <a:schemeClr val="tx1"/>
                </a:solidFill>
              </a:rPr>
              <a:pPr eaLnBrk="1" hangingPunct="1"/>
              <a:t>18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22531" name="Rectangle 9">
            <a:extLst>
              <a:ext uri="{FF2B5EF4-FFF2-40B4-BE49-F238E27FC236}">
                <a16:creationId xmlns:a16="http://schemas.microsoft.com/office/drawing/2014/main" id="{1D5BB5B4-58C7-488A-9288-05A242471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algn="l">
              <a:spcBef>
                <a:spcPct val="50000"/>
              </a:spcBef>
              <a:tabLst>
                <a:tab pos="571500" algn="l"/>
                <a:tab pos="1333500" algn="l"/>
                <a:tab pos="2286000" algn="l"/>
              </a:tabLst>
            </a:pPr>
            <a:r>
              <a:rPr lang="pl-PL" altLang="en-US" sz="3600" b="1">
                <a:solidFill>
                  <a:srgbClr val="FF0000"/>
                </a:solidFill>
              </a:rPr>
              <a:t>Ćwiczenie:</a:t>
            </a:r>
            <a:endParaRPr lang="pl-PL" altLang="en-US" sz="3600">
              <a:solidFill>
                <a:srgbClr val="FF0000"/>
              </a:solidFill>
            </a:endParaRPr>
          </a:p>
        </p:txBody>
      </p:sp>
      <p:sp>
        <p:nvSpPr>
          <p:cNvPr id="22532" name="Text Box 2">
            <a:extLst>
              <a:ext uri="{FF2B5EF4-FFF2-40B4-BE49-F238E27FC236}">
                <a16:creationId xmlns:a16="http://schemas.microsoft.com/office/drawing/2014/main" id="{D7438AD5-24C4-4D43-96DA-25304077E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04938"/>
            <a:ext cx="8534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P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odaj </a:t>
            </a:r>
            <a:r>
              <a:rPr lang="pl-PL" altLang="en-US" sz="2400">
                <a:solidFill>
                  <a:srgbClr val="000000"/>
                </a:solidFill>
              </a:rPr>
              <a:t>informacje o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nieruchomości</a:t>
            </a:r>
            <a:r>
              <a:rPr lang="pl-PL" altLang="en-US" sz="2400">
                <a:solidFill>
                  <a:srgbClr val="000000"/>
                </a:solidFill>
              </a:rPr>
              <a:t>ach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wynajmowanych przez klienta o nazwisku </a:t>
            </a:r>
            <a:r>
              <a:rPr lang="pl-PL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Wierzba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81A904DC-8F4A-4D72-BB0E-956FED843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667000"/>
            <a:ext cx="83058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nieruchomoscnr, miasto, ulica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nieruchomosc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nieruchomoscnr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nieruchomoscnr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wynajecie </a:t>
            </a: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klientnr </a:t>
            </a: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klientnr </a:t>
            </a: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klient </a:t>
            </a: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nazwisko=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'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Wierzba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'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pl-PL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numeru slajdu 4">
            <a:extLst>
              <a:ext uri="{FF2B5EF4-FFF2-40B4-BE49-F238E27FC236}">
                <a16:creationId xmlns:a16="http://schemas.microsoft.com/office/drawing/2014/main" id="{049668FC-A4D3-479F-8BBF-BB6AC4A04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A01A855-E464-47E3-9E70-9E7381961573}" type="slidenum">
              <a:rPr lang="pl-PL" altLang="en-US">
                <a:solidFill>
                  <a:schemeClr val="tx1"/>
                </a:solidFill>
              </a:rPr>
              <a:pPr eaLnBrk="1" hangingPunct="1"/>
              <a:t>19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9FF0544E-34C9-4FC1-8254-C57EA59A6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990600"/>
            <a:ext cx="81534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73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73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73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73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73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73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</a:rPr>
              <a:t>5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r>
              <a:rPr lang="pl-PL" altLang="en-US" sz="2400" b="1">
                <a:solidFill>
                  <a:srgbClr val="000000"/>
                </a:solidFill>
              </a:rPr>
              <a:t>Z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astosowanie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ANY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/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SOME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pl-PL" altLang="en-US" sz="24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Z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najdź wszystkich pracowników, którzy mają pensję wyższą niż </a:t>
            </a:r>
            <a:r>
              <a:rPr lang="pl-PL" altLang="en-US" sz="2400" b="1" i="1">
                <a:solidFill>
                  <a:schemeClr val="accent2"/>
                </a:solidFill>
                <a:cs typeface="Times New Roman" panose="02020603050405020304" pitchFamily="18" charset="0"/>
              </a:rPr>
              <a:t>przynajmniej jeden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pracownik biura o numerze </a:t>
            </a:r>
            <a:r>
              <a:rPr lang="pl-PL" altLang="en-US" sz="2400" b="1" i="1">
                <a:solidFill>
                  <a:schemeClr val="accent2"/>
                </a:solidFill>
                <a:cs typeface="Times New Roman" panose="02020603050405020304" pitchFamily="18" charset="0"/>
              </a:rPr>
              <a:t>B003</a:t>
            </a:r>
            <a:r>
              <a:rPr lang="pl-PL" altLang="en-US" sz="2400" b="1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B3D09DA8-3CB2-4E25-AC69-88C3A87D9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743200"/>
            <a:ext cx="81534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personelnr, imi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e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nazwisko,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stanowisko, pensja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p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ersonel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WHERE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pensja &gt;</a:t>
            </a:r>
            <a:endParaRPr lang="pl-PL" altLang="en-US">
              <a:solidFill>
                <a:srgbClr val="FF0000"/>
              </a:solidFill>
            </a:endParaRP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B1881421-B035-4772-992F-BFE16C660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733800"/>
            <a:ext cx="815340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5226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5226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5226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5226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5226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226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226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226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2266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30000"/>
              </a:spcBef>
            </a:pP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pensja </a:t>
            </a:r>
            <a:r>
              <a:rPr lang="en-US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 p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ersonel </a:t>
            </a:r>
            <a:r>
              <a:rPr lang="en-US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WHERE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r=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'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B003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'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AB47FD88-5F4B-4C36-BD57-81FD187F4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2037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 autoUpdateAnimBg="0"/>
      <p:bldP spid="22533" grpId="0" autoUpdateAnimBg="0"/>
      <p:bldP spid="2253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4">
            <a:extLst>
              <a:ext uri="{FF2B5EF4-FFF2-40B4-BE49-F238E27FC236}">
                <a16:creationId xmlns:a16="http://schemas.microsoft.com/office/drawing/2014/main" id="{4B3064B1-CE39-44E8-B119-46179A986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1AB125E-BD9A-4696-9506-64EBADD17E26}" type="slidenum">
              <a:rPr lang="pl-PL" altLang="en-US">
                <a:solidFill>
                  <a:schemeClr val="tx1"/>
                </a:solidFill>
              </a:rPr>
              <a:pPr eaLnBrk="1" hangingPunct="1"/>
              <a:t>2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1E6E03E-A835-42C2-867C-C4EC3B1DD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7526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pl-PL" altLang="en-US" sz="3600" b="1" i="1">
                <a:solidFill>
                  <a:srgbClr val="0000FF"/>
                </a:solidFill>
                <a:cs typeface="Times New Roman" panose="02020603050405020304" pitchFamily="18" charset="0"/>
              </a:rPr>
              <a:t>Podzapytania</a:t>
            </a:r>
            <a:r>
              <a:rPr lang="pl-PL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br>
              <a:rPr lang="pl-PL" altLang="en-US" sz="2800" b="1">
                <a:solidFill>
                  <a:srgbClr val="000000"/>
                </a:solidFill>
              </a:rPr>
            </a:br>
            <a:r>
              <a:rPr lang="pl-PL" altLang="en-US" sz="2800" b="1">
                <a:solidFill>
                  <a:srgbClr val="000000"/>
                </a:solidFill>
              </a:rPr>
              <a:t>-</a:t>
            </a:r>
            <a:r>
              <a:rPr lang="pl-PL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 zapytania SELECT umieszczone w innym zapytaniu SELECT</a:t>
            </a:r>
            <a:endParaRPr lang="pl-PL" altLang="en-US" sz="2800" b="1">
              <a:solidFill>
                <a:srgbClr val="000000"/>
              </a:solidFill>
            </a:endParaRPr>
          </a:p>
        </p:txBody>
      </p:sp>
      <p:sp>
        <p:nvSpPr>
          <p:cNvPr id="266243" name="Text Box 3">
            <a:extLst>
              <a:ext uri="{FF2B5EF4-FFF2-40B4-BE49-F238E27FC236}">
                <a16:creationId xmlns:a16="http://schemas.microsoft.com/office/drawing/2014/main" id="{1F257039-2610-4506-A206-D5FE170B5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005263"/>
            <a:ext cx="86868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personel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nr, imi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e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nazwisko,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stanowisko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p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ersonel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WHERE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</a:t>
            </a:r>
            <a:endParaRPr lang="pl-PL" altLang="en-US" sz="24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149" name="pole tekstowe 4">
            <a:extLst>
              <a:ext uri="{FF2B5EF4-FFF2-40B4-BE49-F238E27FC236}">
                <a16:creationId xmlns:a16="http://schemas.microsoft.com/office/drawing/2014/main" id="{AC0FC215-DB48-43DE-8FAF-645D59487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349500"/>
            <a:ext cx="85153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</a:rPr>
              <a:t>1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000000"/>
                </a:solidFill>
              </a:rPr>
              <a:t>P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odzapytanie z równością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pl-PL" altLang="en-US" sz="24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P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odaj wszystkich pracowników </a:t>
            </a:r>
            <a:r>
              <a:rPr lang="pl-PL" altLang="en-US" sz="2400">
                <a:solidFill>
                  <a:srgbClr val="000000"/>
                </a:solidFill>
              </a:rPr>
              <a:t> 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zatrudniony</a:t>
            </a:r>
            <a:r>
              <a:rPr lang="pl-PL" altLang="en-US" sz="2400">
                <a:solidFill>
                  <a:srgbClr val="000000"/>
                </a:solidFill>
              </a:rPr>
              <a:t>ch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w biurze przy ulicy </a:t>
            </a:r>
            <a:r>
              <a:rPr lang="pl-PL" altLang="en-US" sz="2400" b="1" i="1">
                <a:solidFill>
                  <a:srgbClr val="0000FF"/>
                </a:solidFill>
              </a:rPr>
              <a:t>Dobre</a:t>
            </a:r>
            <a:r>
              <a:rPr lang="pl-PL" altLang="en-US" sz="2400" b="1" i="1">
                <a:solidFill>
                  <a:srgbClr val="0000FF"/>
                </a:solidFill>
                <a:cs typeface="Times New Roman" panose="02020603050405020304" pitchFamily="18" charset="0"/>
              </a:rPr>
              <a:t>j </a:t>
            </a:r>
            <a:r>
              <a:rPr lang="pl-PL" altLang="en-US" sz="2400" b="1" i="1">
                <a:solidFill>
                  <a:srgbClr val="0000FF"/>
                </a:solidFill>
              </a:rPr>
              <a:t>22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endParaRPr lang="pl-PL" altLang="en-US" sz="240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FC2AFD77-2C78-4602-A153-B7142C063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4854575"/>
            <a:ext cx="3603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BB3C3883-4569-4A60-BFDE-1B7B5B606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4900613"/>
            <a:ext cx="561657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altLang="en-US" sz="2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2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altLang="en-US" sz="2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en-US" sz="2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iuro 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altLang="en-US" sz="2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ulica = 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'Dobra</a:t>
            </a:r>
            <a:r>
              <a:rPr lang="en-US" altLang="en-US" sz="2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22'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 </a:t>
            </a:r>
            <a:endParaRPr lang="pl-PL" altLang="en-US" sz="2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build="p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numeru slajdu 3">
            <a:extLst>
              <a:ext uri="{FF2B5EF4-FFF2-40B4-BE49-F238E27FC236}">
                <a16:creationId xmlns:a16="http://schemas.microsoft.com/office/drawing/2014/main" id="{410EE14A-87B4-4076-BDC1-5703B0EA4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752DCF3-EB25-4FFB-85FB-E2A8EDA7D52A}" type="slidenum">
              <a:rPr lang="pl-PL" altLang="en-US">
                <a:solidFill>
                  <a:schemeClr val="tx1"/>
                </a:solidFill>
              </a:rPr>
              <a:pPr eaLnBrk="1" hangingPunct="1"/>
              <a:t>20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23585" name="Group 33">
            <a:extLst>
              <a:ext uri="{FF2B5EF4-FFF2-40B4-BE49-F238E27FC236}">
                <a16:creationId xmlns:a16="http://schemas.microsoft.com/office/drawing/2014/main" id="{D740A006-C14B-4AE3-A4F8-AFE0BF86B2C8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762000"/>
          <a:ext cx="8610600" cy="4754563"/>
        </p:xfrm>
        <a:graphic>
          <a:graphicData uri="http://schemas.openxmlformats.org/drawingml/2006/table">
            <a:tbl>
              <a:tblPr/>
              <a:tblGrid>
                <a:gridCol w="861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5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mysql&gt; SELECT personelnr, imie, nazwisko, stanowisko, pensja FROM personel WHERE pensja &gt; </a:t>
                      </a:r>
                      <a:r>
                        <a:rPr kumimoji="0" lang="pl-PL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ANY</a:t>
                      </a: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(SELECT pensja FROM personel WHERE biuronr='B003');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+-----------+------------+------------+------------+--------+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personelnr| imie       | nazwisko   | stanowisko | pensja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+-----------+------------+------------+------------+--------+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SE20      | Sabina     | Bober      | dyrektor   |  14050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SE21      | Daniel     | Frankowski | kierownik  |   1500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SE23      | Anna       | Biały      | asystent   |  11566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SF10      | Jan        | Bogacz     | dyrektor   |  16250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SL21      | Paweł      | Kowalski   | asystent   |  11366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SL22      | Monika     | Munk       | asystent   |   1466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SL30      | Jan        | Wiśniewski | dyrektor   |  14650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SL31      | Julia      | Lisicka    | asystent   |  11266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SL32      | Michał     | Brzęczyk   | kierownik  |  13266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+-----------+------------+------------+------------+--------+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numeru slajdu 4">
            <a:extLst>
              <a:ext uri="{FF2B5EF4-FFF2-40B4-BE49-F238E27FC236}">
                <a16:creationId xmlns:a16="http://schemas.microsoft.com/office/drawing/2014/main" id="{7B2AB5C9-02BD-4613-8876-0E07EB922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C262B3F-40A1-4C6D-A9CD-1440BFAD591F}" type="slidenum">
              <a:rPr lang="pl-PL" altLang="en-US">
                <a:solidFill>
                  <a:schemeClr val="tx1"/>
                </a:solidFill>
              </a:rPr>
              <a:pPr eaLnBrk="1" hangingPunct="1"/>
              <a:t>21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322C2905-24CF-4BAE-AEA5-D89CEFFBD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62000"/>
            <a:ext cx="81534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</a:rPr>
              <a:t>6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. zastosowanie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ALL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pl-PL" altLang="en-US" sz="24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Z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najdź wszystkich pracowników, którzy mają pensję wyższą niż pensja </a:t>
            </a:r>
            <a:r>
              <a:rPr lang="pl-PL" altLang="en-US" sz="2400" b="1" i="1">
                <a:solidFill>
                  <a:schemeClr val="accent2"/>
                </a:solidFill>
                <a:cs typeface="Times New Roman" panose="02020603050405020304" pitchFamily="18" charset="0"/>
              </a:rPr>
              <a:t>każdego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z pracowników biura o numerze </a:t>
            </a:r>
            <a:r>
              <a:rPr lang="pl-PL" altLang="en-US" sz="2400" b="1" i="1">
                <a:solidFill>
                  <a:schemeClr val="accent2"/>
                </a:solidFill>
                <a:cs typeface="Times New Roman" panose="02020603050405020304" pitchFamily="18" charset="0"/>
              </a:rPr>
              <a:t>B003</a:t>
            </a:r>
            <a:r>
              <a:rPr lang="pl-PL" altLang="en-US" sz="2400" b="1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0D8D99A6-6585-421B-9EBB-5EEB3D7E3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90800"/>
            <a:ext cx="79248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p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ersonel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nr, imi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e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nazwisko,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stanowisko, pensja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p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ersonel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WHERE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pensja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&gt;</a:t>
            </a:r>
            <a:endParaRPr lang="pl-PL" altLang="en-US">
              <a:solidFill>
                <a:srgbClr val="FF0000"/>
              </a:solidFill>
            </a:endParaRPr>
          </a:p>
        </p:txBody>
      </p:sp>
      <p:sp>
        <p:nvSpPr>
          <p:cNvPr id="24581" name="Text Box 5">
            <a:extLst>
              <a:ext uri="{FF2B5EF4-FFF2-40B4-BE49-F238E27FC236}">
                <a16:creationId xmlns:a16="http://schemas.microsoft.com/office/drawing/2014/main" id="{41E2EA68-C102-42D6-B823-8615457DF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657600"/>
            <a:ext cx="81534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7179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7179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7179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7179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7179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179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179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179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7179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	</a:t>
            </a:r>
          </a:p>
          <a:p>
            <a:pPr eaLnBrk="1" hangingPunct="1">
              <a:spcBef>
                <a:spcPct val="10000"/>
              </a:spcBef>
            </a:pP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pensja </a:t>
            </a:r>
            <a:r>
              <a:rPr lang="en-US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 p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ersonel </a:t>
            </a:r>
            <a:r>
              <a:rPr lang="en-US" altLang="en-US" sz="2400" b="1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WHERE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r=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'</a:t>
            </a:r>
            <a:r>
              <a:rPr lang="en-US" altLang="en-US" sz="2400">
                <a:solidFill>
                  <a:schemeClr val="accent2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B003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'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24582" name="Text Box 6">
            <a:extLst>
              <a:ext uri="{FF2B5EF4-FFF2-40B4-BE49-F238E27FC236}">
                <a16:creationId xmlns:a16="http://schemas.microsoft.com/office/drawing/2014/main" id="{DBBCE693-A8DB-4906-A3C5-DE2055CD0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0513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ALL</a:t>
            </a:r>
            <a:endParaRPr lang="pl-PL" altLang="en-US" sz="2400" b="1">
              <a:solidFill>
                <a:srgbClr val="FF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 autoUpdateAnimBg="0"/>
      <p:bldP spid="24581" grpId="0" autoUpdateAnimBg="0"/>
      <p:bldP spid="2458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numeru slajdu 3">
            <a:extLst>
              <a:ext uri="{FF2B5EF4-FFF2-40B4-BE49-F238E27FC236}">
                <a16:creationId xmlns:a16="http://schemas.microsoft.com/office/drawing/2014/main" id="{E4C8FA73-CCA6-471F-9F3A-D6CAF5FAF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50557DC-B03B-45A7-9986-ADB5BD70FC78}" type="slidenum">
              <a:rPr lang="pl-PL" altLang="en-US">
                <a:solidFill>
                  <a:schemeClr val="tx1"/>
                </a:solidFill>
              </a:rPr>
              <a:pPr eaLnBrk="1" hangingPunct="1"/>
              <a:t>22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25620" name="Group 20">
            <a:extLst>
              <a:ext uri="{FF2B5EF4-FFF2-40B4-BE49-F238E27FC236}">
                <a16:creationId xmlns:a16="http://schemas.microsoft.com/office/drawing/2014/main" id="{1280E8DD-1DF6-4C8A-A8B7-1E5692A2C050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914400"/>
          <a:ext cx="8610600" cy="2835275"/>
        </p:xfrm>
        <a:graphic>
          <a:graphicData uri="http://schemas.openxmlformats.org/drawingml/2006/table">
            <a:tbl>
              <a:tblPr/>
              <a:tblGrid>
                <a:gridCol w="861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3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mysql&gt; SELECT personelnr, imie, nazwisko, stanowisko, pensja  FROM personel WHERE pensja &gt; </a:t>
                      </a:r>
                      <a:r>
                        <a:rPr kumimoji="0" lang="pl-PL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ALL</a:t>
                      </a: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(SELECT pensja FROM personel WHERE biuronr='B003');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+------------+-----------+------------+------------+--------+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personelnr | imie      | nazwisko   | stanowisko | pensja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+------------+-----------+------------+------------+--------+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SF10       | Jan       | Bogacz     | dyrektor   |  16250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SL30       | Jan       | Wiśniewski | dyrektor   |  14650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+------------+-----------+------------+------------+--------+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numeru slajdu 4">
            <a:extLst>
              <a:ext uri="{FF2B5EF4-FFF2-40B4-BE49-F238E27FC236}">
                <a16:creationId xmlns:a16="http://schemas.microsoft.com/office/drawing/2014/main" id="{CBFEAF8E-AD6E-4565-A08B-1696FF4CA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1359F78-4743-4427-8503-62D02F34909F}" type="slidenum">
              <a:rPr lang="pl-PL" altLang="en-US">
                <a:solidFill>
                  <a:schemeClr val="tx1"/>
                </a:solidFill>
              </a:rPr>
              <a:pPr eaLnBrk="1" hangingPunct="1"/>
              <a:t>23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26638" name="Group 14">
            <a:extLst>
              <a:ext uri="{FF2B5EF4-FFF2-40B4-BE49-F238E27FC236}">
                <a16:creationId xmlns:a16="http://schemas.microsoft.com/office/drawing/2014/main" id="{7E00B13E-6989-4D99-B0BE-40C05EF913F8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600200"/>
          <a:ext cx="8001000" cy="3382963"/>
        </p:xfrm>
        <a:graphic>
          <a:graphicData uri="http://schemas.openxmlformats.org/drawingml/2006/table">
            <a:tbl>
              <a:tblPr/>
              <a:tblGrid>
                <a:gridCol w="800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82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mysql&gt; SELECT personelnr, imie, nazwisko, pensja FROM personel WHERE biuronr = 'B003' ORDER BY pensja DESC;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+------------+------------+------------+--------+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personelnr | imie       | nazwisko   | pensja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+------------+------------+------------+--------+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SE20       | Sabina     | Bober      |  14050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SE23       | Anna       | Biały      |  11566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SE21       | Daniel     | Frankowski |   1500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SE22       | Małgorzata | Kowalska   |   1366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+------------+------------+------------+--------+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657" name="Rectangle 9">
            <a:extLst>
              <a:ext uri="{FF2B5EF4-FFF2-40B4-BE49-F238E27FC236}">
                <a16:creationId xmlns:a16="http://schemas.microsoft.com/office/drawing/2014/main" id="{06996F31-5624-43A6-A046-C152F53EBF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eaLnBrk="1" hangingPunct="1"/>
            <a:r>
              <a:rPr lang="pl-PL" altLang="en-US" sz="2800" b="1"/>
              <a:t>Pracownicy biura B003 i ich zarobki: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numeru slajdu 4">
            <a:extLst>
              <a:ext uri="{FF2B5EF4-FFF2-40B4-BE49-F238E27FC236}">
                <a16:creationId xmlns:a16="http://schemas.microsoft.com/office/drawing/2014/main" id="{D9A69C6E-DE8C-47D2-AEF4-DC463CF7B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338C060-8ABE-4343-BF9C-16C068F1EA48}" type="slidenum">
              <a:rPr lang="pl-PL" altLang="en-US">
                <a:solidFill>
                  <a:schemeClr val="tx1"/>
                </a:solidFill>
              </a:rPr>
              <a:pPr eaLnBrk="1" hangingPunct="1"/>
              <a:t>24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27681" name="Group 33">
            <a:extLst>
              <a:ext uri="{FF2B5EF4-FFF2-40B4-BE49-F238E27FC236}">
                <a16:creationId xmlns:a16="http://schemas.microsoft.com/office/drawing/2014/main" id="{42CF6DD0-5C6C-40AA-9A92-4B60B044166A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939800"/>
          <a:ext cx="8610600" cy="5303838"/>
        </p:xfrm>
        <a:graphic>
          <a:graphicData uri="http://schemas.openxmlformats.org/drawingml/2006/table">
            <a:tbl>
              <a:tblPr/>
              <a:tblGrid>
                <a:gridCol w="861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03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mysql&gt; SELECT personelnr, imie, nazwisko, pensja, biuronr FROM personel ORDER BY pensja DESC;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+------------+------------+------------+--------+---------+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personelnr | imie       | nazwisko   | pensja | biuronr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+------------+------------+------------+--------+---------+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SF10       | Jan        | Bogacz     |  16250 | B001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SL30       | Jan        | Wiśniewski |  14650 | B005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SE20       | Sabina     | Bober      |  14050 | B003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SL32       | Michał     | Brzęczyk   |  13266 | B005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SE23       | Anna       | Biały      |  11566 | B003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SL21       | Paweł      | Kowalski   |  11366 | B002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SL31       | Julia      | Lisicka    |  11266 | B005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SE21       | Daniel     | Frankowski |   1500 | B003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SL22       | Monika     | Munk       |   1466 | B002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SE22       | Małgorzata | Kowalska   |   1366 | B003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SL20       | Paweł      | Nowak      |   1200 | B002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+------------+------------+------------+--------+---------+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681" name="Rectangle 8">
            <a:extLst>
              <a:ext uri="{FF2B5EF4-FFF2-40B4-BE49-F238E27FC236}">
                <a16:creationId xmlns:a16="http://schemas.microsoft.com/office/drawing/2014/main" id="{2438696B-D53A-493D-97D8-192B100F1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pPr eaLnBrk="1" hangingPunct="1"/>
            <a:r>
              <a:rPr lang="pl-PL" altLang="en-US" sz="2800" b="1"/>
              <a:t>Wszyscy pracownicy biur i ich zarobki: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numeru slajdu 4">
            <a:extLst>
              <a:ext uri="{FF2B5EF4-FFF2-40B4-BE49-F238E27FC236}">
                <a16:creationId xmlns:a16="http://schemas.microsoft.com/office/drawing/2014/main" id="{992F6BF1-8649-4661-9B3C-3B86D7AC7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E145302-A83C-4DE3-995C-3B89050B9086}" type="slidenum">
              <a:rPr lang="pl-PL" altLang="en-US">
                <a:solidFill>
                  <a:schemeClr val="tx1"/>
                </a:solidFill>
              </a:rPr>
              <a:pPr eaLnBrk="1" hangingPunct="1"/>
              <a:t>25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A2C0A4F-A442-439B-A0AC-D5BB64E658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514600"/>
            <a:ext cx="7772400" cy="1143000"/>
          </a:xfrm>
        </p:spPr>
        <p:txBody>
          <a:bodyPr/>
          <a:lstStyle/>
          <a:p>
            <a:pPr eaLnBrk="1" hangingPunct="1"/>
            <a:r>
              <a:rPr lang="pl-PL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Zapytania dotyczące wielu tabel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numeru slajdu 4">
            <a:extLst>
              <a:ext uri="{FF2B5EF4-FFF2-40B4-BE49-F238E27FC236}">
                <a16:creationId xmlns:a16="http://schemas.microsoft.com/office/drawing/2014/main" id="{F298E28C-D0A8-4A3A-B684-5487150D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9A1F469-FF45-4379-9C0C-572187B5B90B}" type="slidenum">
              <a:rPr lang="pl-PL" altLang="en-US">
                <a:solidFill>
                  <a:schemeClr val="tx1"/>
                </a:solidFill>
              </a:rPr>
              <a:pPr eaLnBrk="1" hangingPunct="1"/>
              <a:t>26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8F4FA8BC-2EDD-446E-8A62-43D28F336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23888"/>
          </a:xfrm>
        </p:spPr>
        <p:txBody>
          <a:bodyPr/>
          <a:lstStyle/>
          <a:p>
            <a:pPr eaLnBrk="1" hangingPunct="1"/>
            <a:r>
              <a:rPr lang="pl-PL" altLang="en-US" sz="2800" b="1">
                <a:solidFill>
                  <a:srgbClr val="000000"/>
                </a:solidFill>
              </a:rPr>
              <a:t>P</a:t>
            </a:r>
            <a:r>
              <a:rPr lang="pl-PL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roste złączenie dwóch tabel</a:t>
            </a:r>
          </a:p>
        </p:txBody>
      </p:sp>
      <p:sp>
        <p:nvSpPr>
          <p:cNvPr id="30724" name="Text Box 3">
            <a:extLst>
              <a:ext uri="{FF2B5EF4-FFF2-40B4-BE49-F238E27FC236}">
                <a16:creationId xmlns:a16="http://schemas.microsoft.com/office/drawing/2014/main" id="{69FCC4C3-9654-43E2-A4C9-AB3ABE97A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23888"/>
            <a:ext cx="66294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200" b="1">
                <a:solidFill>
                  <a:srgbClr val="0099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k.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klientnr, imi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e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nazwisko, nieruchomo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sc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nr, uwagi</a:t>
            </a: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k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lient </a:t>
            </a:r>
            <a:r>
              <a:rPr lang="pl-PL" altLang="en-US" sz="2200" b="1">
                <a:solidFill>
                  <a:srgbClr val="0099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k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w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izyta </a:t>
            </a:r>
            <a:r>
              <a:rPr lang="pl-PL" altLang="en-US" sz="2200" b="1">
                <a:solidFill>
                  <a:srgbClr val="0099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</a:t>
            </a: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WHERE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200" b="1">
                <a:solidFill>
                  <a:srgbClr val="0099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k.</a:t>
            </a:r>
            <a:r>
              <a:rPr lang="pl-PL" altLang="en-US" sz="2200" b="1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klientnr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2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=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200" b="1">
                <a:solidFill>
                  <a:srgbClr val="0099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w.</a:t>
            </a:r>
            <a:r>
              <a:rPr lang="pl-PL" altLang="en-US" sz="2200" b="1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klientnr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endParaRPr lang="pl-PL" altLang="en-US" sz="220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29710" name="Group 14">
            <a:extLst>
              <a:ext uri="{FF2B5EF4-FFF2-40B4-BE49-F238E27FC236}">
                <a16:creationId xmlns:a16="http://schemas.microsoft.com/office/drawing/2014/main" id="{558E10CC-DCD1-4C0C-ACDD-42B4B3A11B3C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2286000"/>
          <a:ext cx="8305800" cy="3578225"/>
        </p:xfrm>
        <a:graphic>
          <a:graphicData uri="http://schemas.openxmlformats.org/drawingml/2006/table">
            <a:tbl>
              <a:tblPr/>
              <a:tblGrid>
                <a:gridCol w="830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7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 SELECT </a:t>
                      </a:r>
                      <a:r>
                        <a:rPr kumimoji="0" 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k.klientnr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nazwisko, </a:t>
                      </a:r>
                      <a:r>
                        <a:rPr kumimoji="0" 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uwagi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FROM klient k, wizyta w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WHERE </a:t>
                      </a:r>
                      <a:r>
                        <a:rPr kumimoji="0" 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k.klientnr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= </a:t>
                      </a:r>
                      <a:r>
                        <a:rPr kumimoji="0" 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w.klientnr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+----------+--------+------------+----------------+--------------+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</a:t>
                      </a:r>
                      <a:r>
                        <a:rPr kumimoji="0" 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klientnr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</a:t>
                      </a:r>
                      <a:r>
                        <a:rPr kumimoji="0" 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| nazwisko   | </a:t>
                      </a:r>
                      <a:r>
                        <a:rPr kumimoji="0" 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uwagi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+----------+--------+------------+----------------+--------------+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CR51     | Michał | Rafalski   | A14            | za mały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CR51     | Michał | Rafalski   | B4 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| Wierzba    | A14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| Wierzba    | B36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| Wierzba    | B4 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CR53     | Janusz | Kalinowski | B4             | za daleko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+----------+--------+------------+----------------+--------------+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96" marB="457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707" name="Rectangle 18">
            <a:extLst>
              <a:ext uri="{FF2B5EF4-FFF2-40B4-BE49-F238E27FC236}">
                <a16:creationId xmlns:a16="http://schemas.microsoft.com/office/drawing/2014/main" id="{C780E1B4-703D-4A26-B54C-51891163E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6059488"/>
            <a:ext cx="75342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l-PL" altLang="en-US">
                <a:solidFill>
                  <a:srgbClr val="000000"/>
                </a:solidFill>
                <a:cs typeface="Times New Roman" panose="02020603050405020304" pitchFamily="18" charset="0"/>
              </a:rPr>
              <a:t>Dla każdej z tabel wymienionych w klauzuli </a:t>
            </a:r>
            <a:r>
              <a:rPr lang="pl-PL" altLang="en-US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>
                <a:solidFill>
                  <a:srgbClr val="000000"/>
                </a:solidFill>
                <a:cs typeface="Times New Roman" panose="02020603050405020304" pitchFamily="18" charset="0"/>
              </a:rPr>
              <a:t> można zdefiniować nazwę zastępczą - </a:t>
            </a:r>
            <a:r>
              <a:rPr lang="pl-PL" altLang="en-US" b="1">
                <a:solidFill>
                  <a:srgbClr val="009900"/>
                </a:solidFill>
                <a:cs typeface="Times New Roman" panose="02020603050405020304" pitchFamily="18" charset="0"/>
              </a:rPr>
              <a:t>alias</a:t>
            </a:r>
            <a:r>
              <a:rPr lang="pl-PL" altLang="en-US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numeru slajdu 4">
            <a:extLst>
              <a:ext uri="{FF2B5EF4-FFF2-40B4-BE49-F238E27FC236}">
                <a16:creationId xmlns:a16="http://schemas.microsoft.com/office/drawing/2014/main" id="{C0248A04-1B0C-4636-8A95-C77B7F58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70AA940-403D-42AA-A798-4CED95989D82}" type="slidenum">
              <a:rPr lang="pl-PL" altLang="en-US">
                <a:solidFill>
                  <a:schemeClr val="tx1"/>
                </a:solidFill>
              </a:rPr>
              <a:pPr eaLnBrk="1" hangingPunct="1"/>
              <a:t>27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31747" name="Rectangle 1026">
            <a:extLst>
              <a:ext uri="{FF2B5EF4-FFF2-40B4-BE49-F238E27FC236}">
                <a16:creationId xmlns:a16="http://schemas.microsoft.com/office/drawing/2014/main" id="{F0D16A34-727C-4F7A-AF2E-BBB006E219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eaLnBrk="1" hangingPunct="1"/>
            <a:r>
              <a:rPr lang="pl-PL" altLang="en-US" sz="2800" b="1">
                <a:cs typeface="Times New Roman" panose="02020603050405020304" pitchFamily="18" charset="0"/>
              </a:rPr>
              <a:t>Złączenia tabel</a:t>
            </a:r>
            <a:r>
              <a:rPr lang="pl-PL" altLang="en-US" sz="2800" b="1"/>
              <a:t>:</a:t>
            </a:r>
          </a:p>
        </p:txBody>
      </p:sp>
      <p:sp>
        <p:nvSpPr>
          <p:cNvPr id="31748" name="Text Box 1027">
            <a:extLst>
              <a:ext uri="{FF2B5EF4-FFF2-40B4-BE49-F238E27FC236}">
                <a16:creationId xmlns:a16="http://schemas.microsoft.com/office/drawing/2014/main" id="{A3F201DC-E3E1-46CF-AB44-5BCAD2838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76400"/>
            <a:ext cx="76962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Instrukcja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o postaci</a:t>
            </a:r>
            <a:r>
              <a:rPr lang="pl-PL" altLang="en-US" sz="2400">
                <a:solidFill>
                  <a:srgbClr val="000000"/>
                </a:solidFill>
              </a:rPr>
              <a:t>: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100000"/>
              </a:spcBef>
            </a:pP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wyrażenie1, wyrażenie2, ...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tabela1, tabela2, ... </a:t>
            </a:r>
            <a:endParaRPr lang="pl-PL" altLang="en-US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100000"/>
              </a:spcBef>
            </a:pP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zwraca tabelę o kolumnach zawierających wartości podanych wyrażeń, obliczone dla iloczynu kartezjańskiego (</a:t>
            </a:r>
            <a:r>
              <a:rPr lang="pl-PL" altLang="en-US" sz="2400" b="1" i="1">
                <a:solidFill>
                  <a:srgbClr val="FF0000"/>
                </a:solidFill>
                <a:cs typeface="Times New Roman" panose="02020603050405020304" pitchFamily="18" charset="0"/>
              </a:rPr>
              <a:t>pełnego złączenia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) podanych tabel.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ymbol zastępczy numeru slajdu 4">
            <a:extLst>
              <a:ext uri="{FF2B5EF4-FFF2-40B4-BE49-F238E27FC236}">
                <a16:creationId xmlns:a16="http://schemas.microsoft.com/office/drawing/2014/main" id="{45145B76-D51E-41C0-A34E-DFB7F3CCF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9B2148E-7B06-472B-820C-78B12840D4B0}" type="slidenum">
              <a:rPr lang="pl-PL" altLang="en-US">
                <a:solidFill>
                  <a:schemeClr val="tx1"/>
                </a:solidFill>
              </a:rPr>
              <a:pPr eaLnBrk="1" hangingPunct="1"/>
              <a:t>28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3D6C8C5-8FBE-4414-B652-B9F447643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00088"/>
            <a:ext cx="8991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k.klientnr, imi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e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nazwisko,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nieruchomo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sc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nr, uwagi</a:t>
            </a:r>
          </a:p>
          <a:p>
            <a:pPr eaLnBrk="1" hangingPunct="1"/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k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lient k,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w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izyta w;</a:t>
            </a:r>
          </a:p>
        </p:txBody>
      </p:sp>
      <p:graphicFrame>
        <p:nvGraphicFramePr>
          <p:cNvPr id="312334" name="Group 14">
            <a:extLst>
              <a:ext uri="{FF2B5EF4-FFF2-40B4-BE49-F238E27FC236}">
                <a16:creationId xmlns:a16="http://schemas.microsoft.com/office/drawing/2014/main" id="{78A20F03-91CE-43DA-8705-4D2254AAEA77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1887538"/>
          <a:ext cx="8534400" cy="4667250"/>
        </p:xfrm>
        <a:graphic>
          <a:graphicData uri="http://schemas.openxmlformats.org/drawingml/2006/table">
            <a:tbl>
              <a:tblPr/>
              <a:tblGrid>
                <a:gridCol w="853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6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</a:t>
                      </a: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 SELECT </a:t>
                      </a:r>
                      <a:r>
                        <a:rPr kumimoji="0" lang="pl-PL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k.klientnr</a:t>
                      </a: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nazwisko, </a:t>
                      </a:r>
                      <a:r>
                        <a:rPr kumimoji="0" lang="pl-PL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uwagi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-&gt; FROM klient k, wizyta w;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+----------+-----------+-------------+----------------+--------------+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</a:t>
                      </a:r>
                      <a:r>
                        <a:rPr kumimoji="0" lang="pl-PL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klientNr</a:t>
                      </a: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</a:t>
                      </a:r>
                      <a:r>
                        <a:rPr kumimoji="0" lang="pl-PL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| nazwisko    | </a:t>
                      </a:r>
                      <a:r>
                        <a:rPr kumimoji="0" lang="pl-PL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uwagi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+----------+-----------+-------------+----------------+--------------+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CO16     | Alicja    | Stefańska   | A14            | za mały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CO16     | Alicja    | Stefańska   | B4 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CO16     | Alicja    | Stefańska   | A14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CO16     | Alicja    | Stefańska   | B36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CO16     | Alicja    | Stefańska   | B4 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CO16     | Alicja    | Stefańska   | B4             | za daleko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CO17     | Katarzyna | Winiarska   | A14            | za mały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CO17     | Katarzyna | Winiarska   | B4 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CO17     | Katarzyna | Winiarska   | A14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CO17     | Katarzyna | Winiarska   | B36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CO17     | Katarzyna | Winiarska   | B4 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CO17     | Katarzyna | Winiarska   | B4             | za daleko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CO18     | Anna      | Nowak       | A14            | za mały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CO18     | Anna      | Nowak       | B4 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CO18     | Anna      | Nowak       | A14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...</a:t>
                      </a:r>
                    </a:p>
                  </a:txBody>
                  <a:tcPr marT="45761" marB="4576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778" name="Rectangle 15">
            <a:extLst>
              <a:ext uri="{FF2B5EF4-FFF2-40B4-BE49-F238E27FC236}">
                <a16:creationId xmlns:a16="http://schemas.microsoft.com/office/drawing/2014/main" id="{6FF340DC-56A6-4628-A763-5C0AF13C5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"/>
            <a:ext cx="7772400" cy="661988"/>
          </a:xfrm>
        </p:spPr>
        <p:txBody>
          <a:bodyPr/>
          <a:lstStyle/>
          <a:p>
            <a:pPr eaLnBrk="1" hangingPunct="1"/>
            <a:r>
              <a:rPr lang="pl-PL" altLang="en-US" sz="2800" b="1">
                <a:solidFill>
                  <a:srgbClr val="000000"/>
                </a:solidFill>
              </a:rPr>
              <a:t>Iloczyn kartezjański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numeru slajdu 3">
            <a:extLst>
              <a:ext uri="{FF2B5EF4-FFF2-40B4-BE49-F238E27FC236}">
                <a16:creationId xmlns:a16="http://schemas.microsoft.com/office/drawing/2014/main" id="{4E772DC5-D080-4343-9E73-296647A9D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0B75135-AA60-4796-A354-EA742C91F719}" type="slidenum">
              <a:rPr lang="pl-PL" altLang="en-US">
                <a:solidFill>
                  <a:schemeClr val="tx1"/>
                </a:solidFill>
              </a:rPr>
              <a:pPr eaLnBrk="1" hangingPunct="1"/>
              <a:t>29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32777" name="Group 9">
            <a:extLst>
              <a:ext uri="{FF2B5EF4-FFF2-40B4-BE49-F238E27FC236}">
                <a16:creationId xmlns:a16="http://schemas.microsoft.com/office/drawing/2014/main" id="{C34C2641-7250-4567-93EB-5F7CE5A55ECA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228600"/>
          <a:ext cx="8534400" cy="6411913"/>
        </p:xfrm>
        <a:graphic>
          <a:graphicData uri="http://schemas.openxmlformats.org/drawingml/2006/table">
            <a:tbl>
              <a:tblPr/>
              <a:tblGrid>
                <a:gridCol w="853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11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CO18     | Anna      | Nowak       | B36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CO18     | Anna      | Nowak       | B4 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CO18     | Anna      | Nowak       | B4             | za daleko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CR51     | Michał    | Rafalski    | A14            | za mały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CR51     | Michał    | Rafalski    | B4 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CR51     | Michał    | Rafalski    | A14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CR51     | Michał    | Rafalski    | B36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CR51     | Michał    | Rafalski    | B4 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CR51     | Michał    | Rafalski    | B4             | za daleko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   | Wierzba     | A14            | za mały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   | Wierzba     | B4 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   | Wierzba     | A14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   | Wierzba     | B36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   | Wierzba     | B4 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   | Wierzba     | B4             | za daleko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CR53     | Janusz    | Kalinowski  | A14            | za mały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CR53     | Janusz    | Kalinowski  | B4 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CR53     | Janusz    | Kalinowski  | A14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CR53     | Janusz    | Kalinowski  | B36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CR53     | Janusz    | Kalinowski  | B4 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CR53     | Janusz    | Kalinowski  | B4             | za daleko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CR54     | Maria     | Tomaszewska | A14            | za mały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CR54     | Maria     | Tomaszewska | B4 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CR54     | Maria     | Tomaszewska | A14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CR54     | Maria     | Tomaszewska | B36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CR54     | Maria     | Tomaszewska | B4 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CR54     | Maria     | Tomaszewska | B4             | za daleko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+----------+-----------+-------------+----------------+--------------+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3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59" marB="457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numeru slajdu 3">
            <a:extLst>
              <a:ext uri="{FF2B5EF4-FFF2-40B4-BE49-F238E27FC236}">
                <a16:creationId xmlns:a16="http://schemas.microsoft.com/office/drawing/2014/main" id="{A081CED1-F524-4CD8-916A-AD2B621E3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258D796-777F-4B13-88EF-9EE8FD21B640}" type="slidenum">
              <a:rPr lang="pl-PL" altLang="en-US">
                <a:solidFill>
                  <a:schemeClr val="tx1"/>
                </a:solidFill>
              </a:rPr>
              <a:pPr eaLnBrk="1" hangingPunct="1"/>
              <a:t>3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7178" name="Group 10">
            <a:extLst>
              <a:ext uri="{FF2B5EF4-FFF2-40B4-BE49-F238E27FC236}">
                <a16:creationId xmlns:a16="http://schemas.microsoft.com/office/drawing/2014/main" id="{C6F493AB-A63A-4F3A-962C-C0DEF16E4409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447800"/>
          <a:ext cx="8305800" cy="3444875"/>
        </p:xfrm>
        <a:graphic>
          <a:graphicData uri="http://schemas.openxmlformats.org/drawingml/2006/table">
            <a:tbl>
              <a:tblPr/>
              <a:tblGrid>
                <a:gridCol w="830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 SELECT </a:t>
                      </a:r>
                      <a:r>
                        <a:rPr kumimoji="0" lang="pl-P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personelnr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nazwisko, stanowisko 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FROM personel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WHERE </a:t>
                      </a:r>
                      <a:r>
                        <a:rPr kumimoji="0" lang="pl-P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biuronr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=(SELECT </a:t>
                      </a:r>
                      <a:r>
                        <a:rPr kumimoji="0" lang="pl-P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biuronr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FROM biuro  WHERE ulica = 'Dobra 22');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+------------+--------+------------+------------+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</a:t>
                      </a:r>
                      <a:r>
                        <a:rPr kumimoji="0" lang="pl-P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personelnr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</a:t>
                      </a:r>
                      <a:r>
                        <a:rPr kumimoji="0" lang="pl-P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| nazwisko   | stanowisko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+------------+--------+------------+------------+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SL30       | Jan    | Wiśniewski | dyrektor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SL31       | Julia  | Lisicka    | asystent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SL32       | Michał | Brzęczyk   | kierownik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+------------+--------+------------+------------+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numeru slajdu 4">
            <a:extLst>
              <a:ext uri="{FF2B5EF4-FFF2-40B4-BE49-F238E27FC236}">
                <a16:creationId xmlns:a16="http://schemas.microsoft.com/office/drawing/2014/main" id="{E1F38544-F2B9-4358-9468-BE9B3A2D6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714250B-EC38-45BC-86C2-721D58C747AE}" type="slidenum">
              <a:rPr lang="pl-PL" altLang="en-US">
                <a:solidFill>
                  <a:schemeClr val="tx1"/>
                </a:solidFill>
              </a:rPr>
              <a:pPr eaLnBrk="1" hangingPunct="1"/>
              <a:t>30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CC70C637-4BB6-47E8-BD91-E13C318EF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990600"/>
          </a:xfrm>
        </p:spPr>
        <p:txBody>
          <a:bodyPr/>
          <a:lstStyle/>
          <a:p>
            <a:pPr eaLnBrk="1" hangingPunct="1"/>
            <a:r>
              <a:rPr lang="pl-PL" altLang="en-US" sz="2800" b="1"/>
              <a:t>Złączenia</a:t>
            </a:r>
          </a:p>
        </p:txBody>
      </p:sp>
      <p:sp>
        <p:nvSpPr>
          <p:cNvPr id="34820" name="Text Box 3">
            <a:extLst>
              <a:ext uri="{FF2B5EF4-FFF2-40B4-BE49-F238E27FC236}">
                <a16:creationId xmlns:a16="http://schemas.microsoft.com/office/drawing/2014/main" id="{DD7E4534-A829-4FF1-87E5-A1F01FF8A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83058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N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ajczęściej bardziej przydatne są zapytania wykorzystujące </a:t>
            </a:r>
            <a:r>
              <a:rPr lang="pl-PL" altLang="en-US" sz="2400" b="1">
                <a:solidFill>
                  <a:schemeClr val="accent2"/>
                </a:solidFill>
                <a:cs typeface="Times New Roman" panose="02020603050405020304" pitchFamily="18" charset="0"/>
              </a:rPr>
              <a:t>równozłączenia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tabel, a nie iloczyny kartezjańskie. </a:t>
            </a:r>
            <a:endParaRPr lang="pl-PL" altLang="en-US" sz="2400">
              <a:solidFill>
                <a:srgbClr val="000000"/>
              </a:solidFill>
            </a:endParaRPr>
          </a:p>
          <a:p>
            <a:pPr eaLnBrk="1" hangingPunct="1">
              <a:spcBef>
                <a:spcPct val="100000"/>
              </a:spcBef>
            </a:pP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Operacja </a:t>
            </a:r>
            <a:r>
              <a:rPr lang="pl-PL" altLang="en-US" sz="2400" b="1">
                <a:solidFill>
                  <a:schemeClr val="accent2"/>
                </a:solidFill>
                <a:cs typeface="Times New Roman" panose="02020603050405020304" pitchFamily="18" charset="0"/>
              </a:rPr>
              <a:t>złączenia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kojarzy dane z dwóch tabel, tworząc pary z wierszy, w których kolumny złączenia mają taką samą wartość.</a:t>
            </a:r>
          </a:p>
          <a:p>
            <a:pPr eaLnBrk="1" hangingPunct="1">
              <a:spcBef>
                <a:spcPct val="100000"/>
              </a:spcBef>
            </a:pP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Dla </a:t>
            </a:r>
            <a:r>
              <a:rPr lang="pl-PL" altLang="en-US" sz="2400" b="1">
                <a:solidFill>
                  <a:schemeClr val="accent2"/>
                </a:solidFill>
                <a:cs typeface="Times New Roman" panose="02020603050405020304" pitchFamily="18" charset="0"/>
              </a:rPr>
              <a:t>złączenia wewnętrznego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– jeżeli wiersz tabeli nie zostanie połączony w parę (z żadnym wierszem z drugiej tabeli), to nie trafia do tabeli wynikowej.</a:t>
            </a:r>
          </a:p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chemeClr val="accent2"/>
                </a:solidFill>
                <a:cs typeface="Times New Roman" panose="02020603050405020304" pitchFamily="18" charset="0"/>
              </a:rPr>
              <a:t>Złączenie zewnętrzne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zachowuje wiersze niespełniające warunku złączenia. 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ymbol zastępczy numeru slajdu 3">
            <a:extLst>
              <a:ext uri="{FF2B5EF4-FFF2-40B4-BE49-F238E27FC236}">
                <a16:creationId xmlns:a16="http://schemas.microsoft.com/office/drawing/2014/main" id="{FB2FB541-3387-48FE-BD6A-4986F88F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BE77257-AEA2-4444-ACF5-881075B37256}" type="slidenum">
              <a:rPr lang="pl-PL" altLang="en-US">
                <a:solidFill>
                  <a:schemeClr val="tx1"/>
                </a:solidFill>
              </a:rPr>
              <a:pPr eaLnBrk="1" hangingPunct="1"/>
              <a:t>31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D47C85BF-DA44-4065-839D-7A0220F58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8229600" cy="593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760413" algn="l"/>
                <a:tab pos="34258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760413" algn="l"/>
                <a:tab pos="34258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760413" algn="l"/>
                <a:tab pos="34258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760413" algn="l"/>
                <a:tab pos="34258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760413" algn="l"/>
                <a:tab pos="34258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0413" algn="l"/>
                <a:tab pos="34258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0413" algn="l"/>
                <a:tab pos="34258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0413" algn="l"/>
                <a:tab pos="34258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0413" algn="l"/>
                <a:tab pos="342582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FF"/>
                </a:solidFill>
              </a:rPr>
              <a:t>Równozłączenia</a:t>
            </a:r>
            <a:r>
              <a:rPr lang="pl-PL" altLang="en-US" sz="2400">
                <a:solidFill>
                  <a:srgbClr val="000000"/>
                </a:solidFill>
              </a:rPr>
              <a:t> d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okonuje się za pomocą odpowiednio dobranego warunku w klauzuli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wyrażenie1, wyrażenie2, ... 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 b="1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tabela1, tabela2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... 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warunek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pl-PL" altLang="en-US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Warunek w klauzuli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powinien być wyrażeniem logicznym dotyczącym kolumn złączanych tabel, dyktuje on </a:t>
            </a:r>
            <a:r>
              <a:rPr lang="pl-PL" altLang="en-US" sz="2400">
                <a:solidFill>
                  <a:schemeClr val="tx1"/>
                </a:solidFill>
                <a:cs typeface="Times New Roman" panose="02020603050405020304" pitchFamily="18" charset="0"/>
              </a:rPr>
              <a:t>które</a:t>
            </a:r>
            <a:r>
              <a:rPr lang="pl-PL" altLang="en-US" sz="2400" b="1">
                <a:solidFill>
                  <a:schemeClr val="accent2"/>
                </a:solidFill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wiersze iloczynu kartezjańskiego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zostaną uwzględnione w złączeniu. </a:t>
            </a:r>
            <a:endParaRPr lang="pl-PL" altLang="en-US" sz="2400">
              <a:solidFill>
                <a:srgbClr val="000000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pl-PL" altLang="en-US" sz="2400">
              <a:solidFill>
                <a:srgbClr val="000000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Zapisy w klauzuli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</a:rPr>
              <a:t>: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pl-PL" altLang="en-US" sz="2400">
              <a:solidFill>
                <a:srgbClr val="000000"/>
              </a:solidFill>
            </a:endParaRPr>
          </a:p>
          <a:p>
            <a:pPr eaLnBrk="1" hangingPunct="1"/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altLang="en-US" sz="2400" b="1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tabela1, tabela2</a:t>
            </a:r>
            <a:endParaRPr lang="pl-PL" altLang="en-US" sz="2400" b="1">
              <a:solidFill>
                <a:srgbClr val="009900"/>
              </a:solidFill>
            </a:endParaRPr>
          </a:p>
          <a:p>
            <a:pPr eaLnBrk="1" hangingPunct="1"/>
            <a:r>
              <a:rPr lang="pl-PL" altLang="en-US" sz="2400" b="1">
                <a:solidFill>
                  <a:srgbClr val="009900"/>
                </a:solidFill>
                <a:latin typeface="Courier New" panose="02070309020205020404" pitchFamily="49" charset="0"/>
              </a:rPr>
              <a:t>	</a:t>
            </a:r>
            <a:r>
              <a:rPr lang="pl-PL" altLang="en-US" sz="2400" b="1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tabela1 INNER JOIN tabela2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400" b="1">
                <a:solidFill>
                  <a:schemeClr val="tx1"/>
                </a:solidFill>
                <a:latin typeface="Courier New" panose="02070309020205020404" pitchFamily="49" charset="0"/>
              </a:rPr>
              <a:t>USING</a:t>
            </a:r>
            <a:r>
              <a:rPr lang="pl-PL" altLang="en-US" sz="2400" b="1">
                <a:solidFill>
                  <a:srgbClr val="009900"/>
                </a:solidFill>
                <a:latin typeface="Courier New" panose="02070309020205020404" pitchFamily="49" charset="0"/>
              </a:rPr>
              <a:t> 			</a:t>
            </a:r>
            <a:r>
              <a:rPr lang="pl-PL" altLang="en-US" sz="2400">
                <a:solidFill>
                  <a:schemeClr val="tx1"/>
                </a:solidFill>
                <a:latin typeface="Courier New" panose="02070309020205020404" pitchFamily="49" charset="0"/>
              </a:rPr>
              <a:t>(kolumna1, kolumna2, ...)</a:t>
            </a:r>
            <a:r>
              <a:rPr lang="pl-PL" altLang="en-US" sz="2400" b="1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</a:p>
          <a:p>
            <a:pPr eaLnBrk="1" hangingPunct="1"/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są równoważne</a:t>
            </a:r>
            <a:r>
              <a:rPr lang="pl-PL" altLang="en-US" sz="240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numeru slajdu 4">
            <a:extLst>
              <a:ext uri="{FF2B5EF4-FFF2-40B4-BE49-F238E27FC236}">
                <a16:creationId xmlns:a16="http://schemas.microsoft.com/office/drawing/2014/main" id="{9BB3E670-B6B1-4F4E-B6D8-F797D31EB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92C9CE7-920D-4B64-ABA3-3E34BBD82C0A}" type="slidenum">
              <a:rPr lang="pl-PL" altLang="en-US">
                <a:solidFill>
                  <a:schemeClr val="tx1"/>
                </a:solidFill>
              </a:rPr>
              <a:pPr eaLnBrk="1" hangingPunct="1"/>
              <a:t>32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36867" name="Text Box 2050">
            <a:extLst>
              <a:ext uri="{FF2B5EF4-FFF2-40B4-BE49-F238E27FC236}">
                <a16:creationId xmlns:a16="http://schemas.microsoft.com/office/drawing/2014/main" id="{BB22532F-1ABB-4E63-BE0A-3B6C2E8FA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153400" cy="575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Z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łączenie </a:t>
            </a:r>
            <a:r>
              <a:rPr lang="pl-PL" altLang="en-US" sz="2400" b="1">
                <a:solidFill>
                  <a:srgbClr val="0000FF"/>
                </a:solidFill>
                <a:cs typeface="Times New Roman" panose="02020603050405020304" pitchFamily="18" charset="0"/>
              </a:rPr>
              <a:t>zewnętrzne</a:t>
            </a:r>
            <a:r>
              <a:rPr lang="pl-PL" altLang="en-US" sz="2400">
                <a:solidFill>
                  <a:srgbClr val="000000"/>
                </a:solidFill>
              </a:rPr>
              <a:t> - i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nny sposób złączenia tabel</a:t>
            </a:r>
            <a:endParaRPr lang="pl-PL" altLang="en-US" sz="2400">
              <a:solidFill>
                <a:srgbClr val="000000"/>
              </a:solidFill>
            </a:endParaRPr>
          </a:p>
          <a:p>
            <a:pPr eaLnBrk="1" hangingPunct="1">
              <a:spcBef>
                <a:spcPct val="100000"/>
              </a:spcBef>
            </a:pP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MySQL implementuje dwie postacie zapisu </a:t>
            </a:r>
            <a:r>
              <a:rPr lang="pl-PL" altLang="en-US" sz="2400" b="1">
                <a:solidFill>
                  <a:srgbClr val="9900CC"/>
                </a:solidFill>
                <a:cs typeface="Times New Roman" panose="02020603050405020304" pitchFamily="18" charset="0"/>
              </a:rPr>
              <a:t>lewostronnego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009900"/>
                </a:solidFill>
              </a:rPr>
              <a:t>(lub prawostronnego)</a:t>
            </a:r>
            <a:r>
              <a:rPr lang="pl-PL" altLang="en-US" sz="2400">
                <a:solidFill>
                  <a:srgbClr val="000000"/>
                </a:solidFill>
              </a:rPr>
              <a:t> 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złączenia zewnętrznego</a:t>
            </a:r>
            <a:r>
              <a:rPr lang="pl-PL" altLang="en-US" sz="2400">
                <a:solidFill>
                  <a:srgbClr val="000000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FF0000"/>
                </a:solidFill>
              </a:rPr>
              <a:t>Pierwsza postać:</a:t>
            </a:r>
            <a:endParaRPr lang="pl-PL" altLang="en-US" sz="240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tabela1 </a:t>
            </a:r>
            <a:r>
              <a:rPr lang="en-US" altLang="en-US" sz="24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[OUTER] </a:t>
            </a:r>
            <a:r>
              <a:rPr lang="en-US" altLang="en-US" sz="24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JOIN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tabela2 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warunek 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pl-PL" altLang="en-US" sz="240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pl-PL" altLang="en-US" sz="2400">
                <a:solidFill>
                  <a:srgbClr val="FF66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tabela1 </a:t>
            </a:r>
            <a:r>
              <a:rPr lang="pl-PL" altLang="en-US" sz="2400" b="1">
                <a:solidFill>
                  <a:srgbClr val="009900"/>
                </a:solidFill>
                <a:latin typeface="Courier New" panose="02070309020205020404" pitchFamily="49" charset="0"/>
              </a:rPr>
              <a:t>RIGHT</a:t>
            </a:r>
            <a:r>
              <a:rPr lang="en-US" altLang="en-US" sz="2400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[OUTER] </a:t>
            </a:r>
            <a:r>
              <a:rPr lang="en-US" altLang="en-US" sz="2400" b="1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JOIN</a:t>
            </a:r>
            <a:r>
              <a:rPr lang="en-US" altLang="en-US" sz="2400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tabela2 </a:t>
            </a:r>
            <a:endParaRPr lang="pl-PL" altLang="en-US" sz="2400">
              <a:solidFill>
                <a:srgbClr val="00990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pl-PL" altLang="en-US" sz="2400">
                <a:solidFill>
                  <a:srgbClr val="0099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400" b="1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n-US" altLang="en-US" sz="2400">
                <a:solidFill>
                  <a:srgbClr val="00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warunek</a:t>
            </a:r>
            <a:r>
              <a:rPr lang="pl-PL" altLang="en-US" sz="2400">
                <a:solidFill>
                  <a:srgbClr val="FF6600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9900"/>
                </a:solidFill>
                <a:latin typeface="Courier New" panose="02070309020205020404" pitchFamily="49" charset="0"/>
              </a:rPr>
              <a:t>)</a:t>
            </a:r>
            <a:endParaRPr lang="pl-PL" altLang="en-US" sz="2400">
              <a:solidFill>
                <a:srgbClr val="0099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gdzie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warunek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po słowie kluczowym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może być dowolnym wyrażeniem logicznym zbudowanym z wykorzystaniem nazw kolumn złączanych tabel</a:t>
            </a:r>
            <a:r>
              <a:rPr lang="pl-PL" altLang="en-US" sz="2400">
                <a:solidFill>
                  <a:srgbClr val="000000"/>
                </a:solidFill>
              </a:rPr>
              <a:t>.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pl-PL" altLang="en-US" sz="24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pl-PL" altLang="en-US" sz="24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numeru slajdu 4">
            <a:extLst>
              <a:ext uri="{FF2B5EF4-FFF2-40B4-BE49-F238E27FC236}">
                <a16:creationId xmlns:a16="http://schemas.microsoft.com/office/drawing/2014/main" id="{30B7E7BA-9731-4E6B-B0F8-70855FAEB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E163043-ECDD-494B-9741-FE17E3A1E67E}" type="slidenum">
              <a:rPr lang="pl-PL" altLang="en-US">
                <a:solidFill>
                  <a:schemeClr val="tx1"/>
                </a:solidFill>
              </a:rPr>
              <a:pPr eaLnBrk="1" hangingPunct="1"/>
              <a:t>33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57A3F8B7-C506-4219-8A08-4DC45644D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4800"/>
            <a:ext cx="8229600" cy="593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FF0000"/>
                </a:solidFill>
              </a:rPr>
              <a:t>Druga postać:</a:t>
            </a:r>
          </a:p>
          <a:p>
            <a:pPr eaLnBrk="1" hangingPunct="1">
              <a:spcBef>
                <a:spcPct val="100000"/>
              </a:spcBef>
            </a:pP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tabela1 </a:t>
            </a:r>
            <a:r>
              <a:rPr lang="en-US" altLang="en-US" sz="24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[OUTER] </a:t>
            </a:r>
            <a:r>
              <a:rPr lang="en-US" altLang="en-US" sz="24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JOIN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tabela2 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(kolumna1, kolumna2, ...) 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Lista nazw kolumn po słowie kluczowym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musi zawierać kolumny występujące w obu złączanych tabelach pod tymi samymi nazwami.</a:t>
            </a:r>
            <a:endParaRPr lang="pl-PL" altLang="en-US" sz="24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P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owyższ</a:t>
            </a:r>
            <a:r>
              <a:rPr lang="pl-PL" altLang="en-US" sz="2400">
                <a:solidFill>
                  <a:srgbClr val="000000"/>
                </a:solidFill>
              </a:rPr>
              <a:t>y zapis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jest równoważn</a:t>
            </a:r>
            <a:r>
              <a:rPr lang="pl-PL" altLang="en-US" sz="2400">
                <a:solidFill>
                  <a:srgbClr val="000000"/>
                </a:solidFill>
              </a:rPr>
              <a:t>y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zapisowi</a:t>
            </a:r>
            <a:r>
              <a:rPr lang="pl-PL" altLang="en-US" sz="2400">
                <a:solidFill>
                  <a:srgbClr val="000000"/>
                </a:solidFill>
              </a:rPr>
              <a:t>: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100000"/>
              </a:spcBef>
            </a:pP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tabela1 </a:t>
            </a:r>
            <a:r>
              <a:rPr lang="pl-PL" altLang="en-US" sz="24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[OUTER] </a:t>
            </a:r>
            <a:r>
              <a:rPr lang="pl-PL" altLang="en-US" sz="2400" b="1">
                <a:solidFill>
                  <a:srgbClr val="99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JOIN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tabela2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tabela1.kolumna1=tabela2.kolumna1 AND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tabela1.kolumna2=tabela2.kolumna2 ... </a:t>
            </a:r>
            <a:endParaRPr lang="pl-PL" altLang="en-US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100000"/>
              </a:spcBef>
            </a:pP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Słowo kluczowe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OUTER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jest opcjonalne i nie ma wpływu na efekt złączenia.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numeru slajdu 4">
            <a:extLst>
              <a:ext uri="{FF2B5EF4-FFF2-40B4-BE49-F238E27FC236}">
                <a16:creationId xmlns:a16="http://schemas.microsoft.com/office/drawing/2014/main" id="{AE82E0BD-3B08-459F-B90A-CEB2EDD1A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E286F31-CB04-4D39-AF32-6792D50863D9}" type="slidenum">
              <a:rPr lang="pl-PL" altLang="en-US">
                <a:solidFill>
                  <a:schemeClr val="tx1"/>
                </a:solidFill>
              </a:rPr>
              <a:pPr eaLnBrk="1" hangingPunct="1"/>
              <a:t>34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7FF7929-5377-4A9C-9901-A59968C20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33400"/>
            <a:ext cx="8001000" cy="556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Definicja </a:t>
            </a:r>
            <a:r>
              <a:rPr lang="pl-PL" altLang="en-US" sz="2400" b="1">
                <a:solidFill>
                  <a:srgbClr val="9900CC"/>
                </a:solidFill>
              </a:rPr>
              <a:t>lewostronnego</a:t>
            </a:r>
            <a:r>
              <a:rPr lang="pl-PL" altLang="en-US" sz="2400">
                <a:solidFill>
                  <a:srgbClr val="9900CC"/>
                </a:solidFill>
              </a:rPr>
              <a:t> </a:t>
            </a:r>
            <a:r>
              <a:rPr lang="pl-PL" altLang="en-US" sz="2400" b="1">
                <a:solidFill>
                  <a:srgbClr val="9900CC"/>
                </a:solidFill>
              </a:rPr>
              <a:t>złączenia zewnętrznego</a:t>
            </a:r>
            <a:r>
              <a:rPr lang="pl-PL" altLang="en-US" sz="2400">
                <a:solidFill>
                  <a:srgbClr val="000000"/>
                </a:solidFill>
              </a:rPr>
              <a:t> oznacza, że jeżeli w „</a:t>
            </a:r>
            <a:r>
              <a:rPr lang="pl-PL" altLang="en-US" sz="2400" b="1">
                <a:solidFill>
                  <a:srgbClr val="0000FF"/>
                </a:solidFill>
              </a:rPr>
              <a:t>prawej</a:t>
            </a:r>
            <a:r>
              <a:rPr lang="pl-PL" altLang="en-US" sz="2400">
                <a:solidFill>
                  <a:srgbClr val="000000"/>
                </a:solidFill>
              </a:rPr>
              <a:t>” tabeli brak wiersza ,,</a:t>
            </a:r>
            <a:r>
              <a:rPr lang="pl-PL" altLang="en-US" sz="2400" b="1">
                <a:solidFill>
                  <a:srgbClr val="0000FF"/>
                </a:solidFill>
              </a:rPr>
              <a:t>pasującego</a:t>
            </a:r>
            <a:r>
              <a:rPr lang="pl-PL" altLang="en-US" sz="2400">
                <a:solidFill>
                  <a:srgbClr val="000000"/>
                </a:solidFill>
              </a:rPr>
              <a:t>” do pewnego wiersza tabeli ,,lewej'' (tzn. spełniającego warunek złączenia), to stworzony zostanie wiersz zawierający wartość </a:t>
            </a:r>
            <a:r>
              <a:rPr lang="pl-PL" altLang="en-US" sz="2400" b="1">
                <a:solidFill>
                  <a:srgbClr val="0000FF"/>
                </a:solidFill>
              </a:rPr>
              <a:t>NULL</a:t>
            </a:r>
            <a:r>
              <a:rPr lang="pl-PL" altLang="en-US" sz="2400">
                <a:solidFill>
                  <a:srgbClr val="000000"/>
                </a:solidFill>
              </a:rPr>
              <a:t> we wszystkich kolumnach pochodzących z tabeli ,,prawej”.</a:t>
            </a:r>
          </a:p>
          <a:p>
            <a:pPr eaLnBrk="1" hangingPunct="1">
              <a:spcBef>
                <a:spcPct val="100000"/>
              </a:spcBef>
            </a:pP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Dodatkowo istnieje operacja naturalnego złączenia lewostronnego: </a:t>
            </a:r>
          </a:p>
          <a:p>
            <a:pPr eaLnBrk="1" hangingPunct="1">
              <a:spcBef>
                <a:spcPct val="100000"/>
              </a:spcBef>
            </a:pP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tabela1 NATURAL LEFT [OUTER] JOIN tabela2 </a:t>
            </a:r>
            <a:endParaRPr lang="pl-PL" altLang="en-US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100000"/>
              </a:spcBef>
            </a:pP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będąca skrótowym zapisem złączenia z klauzulą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zawierającą jako argument listę nazw wszystkich kolumn powtarzających się w obu złączanych tabelach.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numeru slajdu 4">
            <a:extLst>
              <a:ext uri="{FF2B5EF4-FFF2-40B4-BE49-F238E27FC236}">
                <a16:creationId xmlns:a16="http://schemas.microsoft.com/office/drawing/2014/main" id="{09BEFB7F-B2B6-49D1-B0D9-7E790DC87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BF60ABA-5B5E-43DF-9957-E29548355679}" type="slidenum">
              <a:rPr lang="pl-PL" altLang="en-US">
                <a:solidFill>
                  <a:schemeClr val="tx1"/>
                </a:solidFill>
              </a:rPr>
              <a:pPr eaLnBrk="1" hangingPunct="1"/>
              <a:t>35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39939" name="Text Box 2">
            <a:extLst>
              <a:ext uri="{FF2B5EF4-FFF2-40B4-BE49-F238E27FC236}">
                <a16:creationId xmlns:a16="http://schemas.microsoft.com/office/drawing/2014/main" id="{FAEE2D6F-0149-4045-A4D4-128AD7A10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21075"/>
            <a:ext cx="8001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</a:rPr>
              <a:t>P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odaj biura i nieruchomości znajdujące się w tym samym mieście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endParaRPr lang="pl-PL" altLang="en-US" sz="2400">
              <a:latin typeface="Courier New" panose="02070309020205020404" pitchFamily="49" charset="0"/>
            </a:endParaRPr>
          </a:p>
        </p:txBody>
      </p:sp>
      <p:sp>
        <p:nvSpPr>
          <p:cNvPr id="39940" name="Text Box 3">
            <a:extLst>
              <a:ext uri="{FF2B5EF4-FFF2-40B4-BE49-F238E27FC236}">
                <a16:creationId xmlns:a16="http://schemas.microsoft.com/office/drawing/2014/main" id="{132D9C0E-7D02-4C08-B743-74DAFB53F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9530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2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.*, nieruchomo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sc2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.*</a:t>
            </a:r>
          </a:p>
          <a:p>
            <a:pPr eaLnBrk="1" hangingPunct="1"/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2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INNER JOIN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nieruchomo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sc2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ON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2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.miasto = nieruchomo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sc2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.miasto;</a:t>
            </a:r>
            <a:endParaRPr lang="pl-PL" altLang="en-US"/>
          </a:p>
        </p:txBody>
      </p:sp>
      <p:graphicFrame>
        <p:nvGraphicFramePr>
          <p:cNvPr id="38931" name="Group 19">
            <a:extLst>
              <a:ext uri="{FF2B5EF4-FFF2-40B4-BE49-F238E27FC236}">
                <a16:creationId xmlns:a16="http://schemas.microsoft.com/office/drawing/2014/main" id="{83C15FA7-275D-4345-9AA2-F8917C13957B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1203325"/>
          <a:ext cx="3733800" cy="2041525"/>
        </p:xfrm>
        <a:graphic>
          <a:graphicData uri="http://schemas.openxmlformats.org/drawingml/2006/table">
            <a:tbl>
              <a:tblPr/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4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mysql&gt; SELECT * FROM biuro2;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+---------+-----------+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biuronr | miasto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+---------+-----------+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   B002 | </a:t>
                      </a: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Ł</a:t>
                      </a: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om</a:t>
                      </a: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ż</a:t>
                      </a: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a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   B003 | Bia</a:t>
                      </a: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ł</a:t>
                      </a: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ystok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   B004 | Grajewo   |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+---------+-----------+</a:t>
                      </a: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932" name="Group 20">
            <a:extLst>
              <a:ext uri="{FF2B5EF4-FFF2-40B4-BE49-F238E27FC236}">
                <a16:creationId xmlns:a16="http://schemas.microsoft.com/office/drawing/2014/main" id="{E3973C3B-2A6C-4053-A260-D7683AFEADC5}"/>
              </a:ext>
            </a:extLst>
          </p:cNvPr>
          <p:cNvGraphicFramePr>
            <a:graphicFrameLocks noGrp="1"/>
          </p:cNvGraphicFramePr>
          <p:nvPr/>
        </p:nvGraphicFramePr>
        <p:xfrm>
          <a:off x="4343400" y="1203325"/>
          <a:ext cx="4648200" cy="2041525"/>
        </p:xfrm>
        <a:graphic>
          <a:graphicData uri="http://schemas.openxmlformats.org/drawingml/2006/table">
            <a:tbl>
              <a:tblPr/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4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mysql&gt; SELECT * FROM nieruchomosc2;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+---------------+-----------+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nieruchomoscr | miasto    |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+---------------+-----------+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   A14        | Augustów  |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   B4         | Bia</a:t>
                      </a: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ł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ystok |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   L94        | </a:t>
                      </a: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Ł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om</a:t>
                      </a: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ż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a     |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+---------------+-----------+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953" name="Rectangle 24">
            <a:extLst>
              <a:ext uri="{FF2B5EF4-FFF2-40B4-BE49-F238E27FC236}">
                <a16:creationId xmlns:a16="http://schemas.microsoft.com/office/drawing/2014/main" id="{AD9194D4-DB39-409A-B170-7FA15B35B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0663"/>
            <a:ext cx="7772400" cy="769937"/>
          </a:xfrm>
        </p:spPr>
        <p:txBody>
          <a:bodyPr/>
          <a:lstStyle/>
          <a:p>
            <a:pPr eaLnBrk="1" hangingPunct="1"/>
            <a:r>
              <a:rPr lang="pl-PL" altLang="en-US" sz="2800" b="1">
                <a:solidFill>
                  <a:srgbClr val="000000"/>
                </a:solidFill>
              </a:rPr>
              <a:t>1</a:t>
            </a:r>
            <a:r>
              <a:rPr lang="pl-PL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r>
              <a:rPr lang="pl-PL" altLang="en-US" sz="2800" b="1">
                <a:solidFill>
                  <a:srgbClr val="000000"/>
                </a:solidFill>
              </a:rPr>
              <a:t>Z</a:t>
            </a:r>
            <a:r>
              <a:rPr lang="pl-PL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łączenie wewnętrzne</a:t>
            </a:r>
            <a:r>
              <a:rPr lang="pl-PL" altLang="en-US" sz="2800" b="1">
                <a:solidFill>
                  <a:srgbClr val="000000"/>
                </a:solidFill>
              </a:rPr>
              <a:t> - przykłady</a:t>
            </a:r>
          </a:p>
        </p:txBody>
      </p:sp>
      <p:sp>
        <p:nvSpPr>
          <p:cNvPr id="39954" name="Rectangle 25">
            <a:extLst>
              <a:ext uri="{FF2B5EF4-FFF2-40B4-BE49-F238E27FC236}">
                <a16:creationId xmlns:a16="http://schemas.microsoft.com/office/drawing/2014/main" id="{314298FD-2A22-470C-A99C-F5264B66C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343400"/>
            <a:ext cx="3582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FF0000"/>
                </a:solidFill>
              </a:rPr>
              <a:t>Pierwsza postać</a:t>
            </a:r>
            <a:r>
              <a:rPr lang="pl-PL" altLang="en-US" sz="2400">
                <a:solidFill>
                  <a:srgbClr val="000000"/>
                </a:solidFill>
              </a:rPr>
              <a:t> polecenia</a:t>
            </a:r>
            <a:r>
              <a:rPr lang="en-US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  <a:endParaRPr lang="pl-PL" altLang="en-US" sz="24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numeru slajdu 3">
            <a:extLst>
              <a:ext uri="{FF2B5EF4-FFF2-40B4-BE49-F238E27FC236}">
                <a16:creationId xmlns:a16="http://schemas.microsoft.com/office/drawing/2014/main" id="{9664574D-2133-41DC-AE96-4F3E82B5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8BA735D-623A-4A58-8E33-DCB3CAE79B71}" type="slidenum">
              <a:rPr lang="pl-PL" altLang="en-US">
                <a:solidFill>
                  <a:schemeClr val="tx1"/>
                </a:solidFill>
              </a:rPr>
              <a:pPr eaLnBrk="1" hangingPunct="1"/>
              <a:t>36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39947" name="Group 11">
            <a:extLst>
              <a:ext uri="{FF2B5EF4-FFF2-40B4-BE49-F238E27FC236}">
                <a16:creationId xmlns:a16="http://schemas.microsoft.com/office/drawing/2014/main" id="{24D308C0-122C-4A8E-AEAC-945B502BD57A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304800"/>
          <a:ext cx="7924800" cy="2835275"/>
        </p:xfrm>
        <a:graphic>
          <a:graphicData uri="http://schemas.openxmlformats.org/drawingml/2006/table">
            <a:tbl>
              <a:tblPr/>
              <a:tblGrid>
                <a:gridCol w="792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3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mysql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&gt; SELECT biuro2.*, nieruchomosc2.*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FROM biuro2 INNER JOIN nieruchomosc2 ON biuro2.miasto = nieruchomosc2.miasto;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+---------+------------+----------------+------------+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biuronr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| miasto    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nieruchomoscnr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| miasto     |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+---------+------------+----------------+------------+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| B002    | Łomża      | L94            | Łomża      |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| B003    | Białystok  | B4             | Białystok  |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+---------+------------+----------------+------------+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969" name="Text Box 10">
            <a:extLst>
              <a:ext uri="{FF2B5EF4-FFF2-40B4-BE49-F238E27FC236}">
                <a16:creationId xmlns:a16="http://schemas.microsoft.com/office/drawing/2014/main" id="{499400E8-C530-433D-8690-825031A2C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962400"/>
            <a:ext cx="76200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biuro2.*, nieruchomosc2.*</a:t>
            </a:r>
            <a:endParaRPr lang="pl-PL" altLang="en-US" sz="22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pl-PL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200">
                <a:latin typeface="Courier New" panose="02070309020205020404" pitchFamily="49" charset="0"/>
                <a:cs typeface="Courier New" panose="02070309020205020404" pitchFamily="49" charset="0"/>
              </a:rPr>
              <a:t> biuro2 </a:t>
            </a:r>
            <a:r>
              <a:rPr lang="pl-PL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INNER JOIN</a:t>
            </a:r>
            <a:r>
              <a:rPr lang="pl-PL" altLang="en-US" sz="2200">
                <a:latin typeface="Courier New" panose="02070309020205020404" pitchFamily="49" charset="0"/>
                <a:cs typeface="Courier New" panose="02070309020205020404" pitchFamily="49" charset="0"/>
              </a:rPr>
              <a:t> nieruchomosc2 </a:t>
            </a:r>
            <a:r>
              <a:rPr lang="pl-PL" altLang="en-US" sz="22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altLang="en-US" sz="2200">
                <a:latin typeface="Courier New" panose="02070309020205020404" pitchFamily="49" charset="0"/>
                <a:cs typeface="Courier New" panose="02070309020205020404" pitchFamily="49" charset="0"/>
              </a:rPr>
              <a:t>(miasto);</a:t>
            </a:r>
            <a:r>
              <a:rPr lang="pl-PL" altLang="en-US" sz="2200"/>
              <a:t> </a:t>
            </a:r>
          </a:p>
          <a:p>
            <a:pPr eaLnBrk="1" hangingPunct="1">
              <a:spcBef>
                <a:spcPct val="100000"/>
              </a:spcBef>
            </a:pP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biuro2.*, nieruchomosc2.*</a:t>
            </a:r>
            <a:endParaRPr lang="pl-PL" altLang="en-US" sz="22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pl-PL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200">
                <a:latin typeface="Courier New" panose="02070309020205020404" pitchFamily="49" charset="0"/>
                <a:cs typeface="Courier New" panose="02070309020205020404" pitchFamily="49" charset="0"/>
              </a:rPr>
              <a:t> biuro2</a:t>
            </a:r>
            <a:r>
              <a:rPr lang="pl-PL" altLang="en-US" sz="2200" b="1">
                <a:latin typeface="Courier New" panose="02070309020205020404" pitchFamily="49" charset="0"/>
              </a:rPr>
              <a:t>,</a:t>
            </a:r>
            <a:r>
              <a:rPr lang="pl-PL" altLang="en-US" sz="2200">
                <a:latin typeface="Courier New" panose="02070309020205020404" pitchFamily="49" charset="0"/>
                <a:cs typeface="Courier New" panose="02070309020205020404" pitchFamily="49" charset="0"/>
              </a:rPr>
              <a:t> nieruchomosc2 </a:t>
            </a:r>
            <a:endParaRPr lang="pl-PL" altLang="en-US" sz="2200">
              <a:latin typeface="Courier New" panose="02070309020205020404" pitchFamily="49" charset="0"/>
            </a:endParaRPr>
          </a:p>
          <a:p>
            <a:pPr eaLnBrk="1" hangingPunct="1"/>
            <a:r>
              <a:rPr lang="pl-PL" altLang="en-US" sz="22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pl-PL" altLang="en-US" sz="22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biuro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2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.miasto = nieruchomo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sc2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.miasto</a:t>
            </a:r>
            <a:r>
              <a:rPr lang="pl-PL" altLang="en-US" sz="22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40970" name="Rectangle 12">
            <a:extLst>
              <a:ext uri="{FF2B5EF4-FFF2-40B4-BE49-F238E27FC236}">
                <a16:creationId xmlns:a16="http://schemas.microsoft.com/office/drawing/2014/main" id="{2CA2F5F4-5A30-43D6-BEC3-F4CEF2B60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352800"/>
            <a:ext cx="3084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Poleceni</a:t>
            </a:r>
            <a:r>
              <a:rPr lang="pl-PL" altLang="en-US" sz="2400">
                <a:solidFill>
                  <a:srgbClr val="000000"/>
                </a:solidFill>
              </a:rPr>
              <a:t>a</a:t>
            </a:r>
            <a:r>
              <a:rPr lang="en-US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równoważne:</a:t>
            </a:r>
            <a:endParaRPr lang="pl-PL" altLang="en-US" sz="24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ymbol zastępczy numeru slajdu 3">
            <a:extLst>
              <a:ext uri="{FF2B5EF4-FFF2-40B4-BE49-F238E27FC236}">
                <a16:creationId xmlns:a16="http://schemas.microsoft.com/office/drawing/2014/main" id="{8A670BAF-23E9-41B4-BDF4-B8F879E63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46C75C7-A7F5-43B4-9360-E44FC0120801}" type="slidenum">
              <a:rPr lang="pl-PL" altLang="en-US">
                <a:solidFill>
                  <a:schemeClr val="tx1"/>
                </a:solidFill>
              </a:rPr>
              <a:pPr eaLnBrk="1" hangingPunct="1"/>
              <a:t>37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1028" name="Text Box 2">
            <a:extLst>
              <a:ext uri="{FF2B5EF4-FFF2-40B4-BE49-F238E27FC236}">
                <a16:creationId xmlns:a16="http://schemas.microsoft.com/office/drawing/2014/main" id="{A3B89BA8-158E-4F7E-82B1-B3D22344C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4800"/>
            <a:ext cx="89916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Przykład na innych tabelach: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b.biuronr, b.miasto, p.personelnr, p.nazwisko, p.biuronr</a:t>
            </a:r>
            <a:endParaRPr lang="pl-PL" altLang="en-US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</a:t>
            </a:r>
            <a:r>
              <a:rPr lang="pl-PL" altLang="en-US">
                <a:solidFill>
                  <a:srgbClr val="000000"/>
                </a:solidFill>
                <a:latin typeface="Courier New" panose="02070309020205020404" pitchFamily="49" charset="0"/>
              </a:rPr>
              <a:t> b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INNER JOIN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personel</a:t>
            </a:r>
            <a:r>
              <a:rPr lang="pl-PL" altLang="en-US">
                <a:solidFill>
                  <a:srgbClr val="000000"/>
                </a:solidFill>
                <a:latin typeface="Courier New" panose="02070309020205020404" pitchFamily="49" charset="0"/>
              </a:rPr>
              <a:t> p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b.biuronr = p.biuronr;</a:t>
            </a:r>
            <a:endParaRPr lang="pl-PL" altLang="en-US"/>
          </a:p>
        </p:txBody>
      </p:sp>
      <p:graphicFrame>
        <p:nvGraphicFramePr>
          <p:cNvPr id="1026" name="Object 4">
            <a:extLst>
              <a:ext uri="{FF2B5EF4-FFF2-40B4-BE49-F238E27FC236}">
                <a16:creationId xmlns:a16="http://schemas.microsoft.com/office/drawing/2014/main" id="{5FE7429C-045C-4DB4-9C10-2CBF217CBF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9163" y="1933575"/>
          <a:ext cx="6396037" cy="476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kument" r:id="rId3" imgW="6023520" imgH="4501800" progId="Word.Document.8">
                  <p:embed/>
                </p:oleObj>
              </mc:Choice>
              <mc:Fallback>
                <p:oleObj name="Dokument" r:id="rId3" imgW="6023520" imgH="45018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3" y="1933575"/>
                        <a:ext cx="6396037" cy="476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numeru slajdu 4">
            <a:extLst>
              <a:ext uri="{FF2B5EF4-FFF2-40B4-BE49-F238E27FC236}">
                <a16:creationId xmlns:a16="http://schemas.microsoft.com/office/drawing/2014/main" id="{3C2C3A68-1954-43D5-B17C-CC55D26E2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85F8670-3F77-4116-A156-22701A8EEDED}" type="slidenum">
              <a:rPr lang="pl-PL" altLang="en-US">
                <a:solidFill>
                  <a:schemeClr val="tx1"/>
                </a:solidFill>
              </a:rPr>
              <a:pPr eaLnBrk="1" hangingPunct="1"/>
              <a:t>38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E67AFE22-21AE-40BF-82D6-F09D1EAAA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23888"/>
          </a:xfrm>
        </p:spPr>
        <p:txBody>
          <a:bodyPr/>
          <a:lstStyle/>
          <a:p>
            <a:pPr eaLnBrk="1" hangingPunct="1"/>
            <a:r>
              <a:rPr lang="pl-PL" altLang="en-US" sz="2800" b="1">
                <a:solidFill>
                  <a:srgbClr val="000000"/>
                </a:solidFill>
              </a:rPr>
              <a:t>P</a:t>
            </a:r>
            <a:r>
              <a:rPr lang="pl-PL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roste złączenie dwóch tabel</a:t>
            </a:r>
            <a:r>
              <a:rPr lang="pl-PL" altLang="en-US" sz="2800" b="1">
                <a:solidFill>
                  <a:srgbClr val="000000"/>
                </a:solidFill>
              </a:rPr>
              <a:t> - </a:t>
            </a:r>
            <a:r>
              <a:rPr lang="pl-PL" altLang="en-US" sz="2800" b="1">
                <a:solidFill>
                  <a:srgbClr val="0000FF"/>
                </a:solidFill>
              </a:rPr>
              <a:t>równozłączenie:</a:t>
            </a:r>
          </a:p>
        </p:txBody>
      </p:sp>
      <p:sp>
        <p:nvSpPr>
          <p:cNvPr id="41988" name="Text Box 3">
            <a:extLst>
              <a:ext uri="{FF2B5EF4-FFF2-40B4-BE49-F238E27FC236}">
                <a16:creationId xmlns:a16="http://schemas.microsoft.com/office/drawing/2014/main" id="{849E269F-2147-48A3-B9C0-834D681BA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90600"/>
            <a:ext cx="66294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k.klientnr, imi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e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nazwisko, nieruchomo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sc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nr, uwagi</a:t>
            </a: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k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lient k, 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w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izyta w</a:t>
            </a: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WHERE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k.klientnr = w.klientnr;</a:t>
            </a:r>
            <a:endParaRPr lang="pl-PL" altLang="en-US" sz="220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40971" name="Group 11">
            <a:extLst>
              <a:ext uri="{FF2B5EF4-FFF2-40B4-BE49-F238E27FC236}">
                <a16:creationId xmlns:a16="http://schemas.microsoft.com/office/drawing/2014/main" id="{1EBC831A-AFD2-46B3-9B19-977B8D1C8B8A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2590800"/>
          <a:ext cx="8305800" cy="3360738"/>
        </p:xfrm>
        <a:graphic>
          <a:graphicData uri="http://schemas.openxmlformats.org/drawingml/2006/table">
            <a:tbl>
              <a:tblPr/>
              <a:tblGrid>
                <a:gridCol w="830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60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 SELECT </a:t>
                      </a: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k.klientnr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nazwisko, </a:t>
                      </a: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uwagi FROM klient k, wizyta w WHERE </a:t>
                      </a: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k.klientnr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= </a:t>
                      </a: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w.klientnr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+----------+--------+------------+----------------+--------------+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</a:t>
                      </a: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klientnr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</a:t>
                      </a: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| nazwisko   | </a:t>
                      </a:r>
                      <a:r>
                        <a:rPr kumimoji="0" lang="pl-PL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uwagi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+----------+--------+------------+----------------+--------------+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CR51     | Michał | Rafalski   | A14            | za mały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CR51     | Michał | Rafalski   | B4 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| Wierzba    | A14            | brak jadalni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| Wierzba    | B36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| Wierzba    | B4             | NULL  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CR53     | Janusz | Kalinowski | B4             | za daleko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+----------+--------+------------+----------------+--------------+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802" marB="458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ymbol zastępczy numeru slajdu 4">
            <a:extLst>
              <a:ext uri="{FF2B5EF4-FFF2-40B4-BE49-F238E27FC236}">
                <a16:creationId xmlns:a16="http://schemas.microsoft.com/office/drawing/2014/main" id="{DF1FFBF2-EE86-42E4-B571-A679B4035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C22D506-D8AA-4E37-8563-9F73919D3975}" type="slidenum">
              <a:rPr lang="pl-PL" altLang="en-US">
                <a:solidFill>
                  <a:schemeClr val="tx1"/>
                </a:solidFill>
              </a:rPr>
              <a:pPr eaLnBrk="1" hangingPunct="1"/>
              <a:t>39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1126F861-67FA-42FD-9845-8FB8D54C2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83820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l-PL" altLang="en-US" sz="2300" b="1">
                <a:solidFill>
                  <a:srgbClr val="000000"/>
                </a:solidFill>
              </a:rPr>
              <a:t>Podaj </a:t>
            </a:r>
            <a:r>
              <a:rPr lang="pl-PL" altLang="en-US" sz="2300" b="1">
                <a:solidFill>
                  <a:srgbClr val="0000FF"/>
                </a:solidFill>
              </a:rPr>
              <a:t>nazwiska</a:t>
            </a:r>
            <a:r>
              <a:rPr lang="pl-PL" altLang="en-US" sz="2300" b="1">
                <a:solidFill>
                  <a:srgbClr val="000000"/>
                </a:solidFill>
              </a:rPr>
              <a:t> wszystkich dyrektorów biur w kolejności wyznaczonej </a:t>
            </a:r>
            <a:r>
              <a:rPr lang="pl-PL" altLang="en-US" sz="2300" b="1">
                <a:solidFill>
                  <a:srgbClr val="009900"/>
                </a:solidFill>
              </a:rPr>
              <a:t>adresami biur</a:t>
            </a:r>
            <a:r>
              <a:rPr lang="pl-PL" altLang="en-US" sz="2300" b="1">
                <a:solidFill>
                  <a:srgbClr val="000000"/>
                </a:solidFill>
              </a:rPr>
              <a:t>:</a:t>
            </a:r>
            <a:endParaRPr lang="pl-PL" altLang="en-US" sz="220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41998" name="Group 14">
            <a:extLst>
              <a:ext uri="{FF2B5EF4-FFF2-40B4-BE49-F238E27FC236}">
                <a16:creationId xmlns:a16="http://schemas.microsoft.com/office/drawing/2014/main" id="{CF60ADB7-74F3-418A-9F98-55076482D9E4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136900"/>
          <a:ext cx="8458200" cy="3108325"/>
        </p:xfrm>
        <a:graphic>
          <a:graphicData uri="http://schemas.openxmlformats.org/drawingml/2006/table">
            <a:tbl>
              <a:tblPr/>
              <a:tblGrid>
                <a:gridCol w="845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mysql&gt; SELECT biuro.biuronr, miasto, ulica, nazwisko FROM biuro LEFT JOIN personel USING(biuronr) WHERE stanowisko='dyrektor' ORDER BY miasto, ulica;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+---------+------------+---------------+-------------+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biuronr | miasto     | ulica         | nazwisko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+---------+------------+---------------+-------------+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B003    | Białystok  | Mała 63       | Bober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B001    | Białystok  | Piękna 47     | Bogacz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B005    | Łomża      | Dobra 22      | Wiśniewski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+---------+------------+---------------+-------------+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018" name="Text Box 13">
            <a:extLst>
              <a:ext uri="{FF2B5EF4-FFF2-40B4-BE49-F238E27FC236}">
                <a16:creationId xmlns:a16="http://schemas.microsoft.com/office/drawing/2014/main" id="{30B23DE8-0C9D-4DF7-9DF5-BFDD3BCB5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4582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</a:rPr>
              <a:t>SELECT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 biuro.biuronr, miasto, ulica, nazwisko</a:t>
            </a: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</a:rPr>
              <a:t>FROM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 biuro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</a:rPr>
              <a:t>INNER JOIN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 personel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</a:rPr>
              <a:t>USING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(biuronr)</a:t>
            </a: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</a:rPr>
              <a:t>WHERE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 stanowisko='dyrektor'</a:t>
            </a:r>
          </a:p>
          <a:p>
            <a:pPr algn="just"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</a:rPr>
              <a:t>ORDER BY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 miasto, ulica;</a:t>
            </a:r>
          </a:p>
          <a:p>
            <a:pPr eaLnBrk="1" hangingPunct="1">
              <a:spcBef>
                <a:spcPct val="50000"/>
              </a:spcBef>
            </a:pPr>
            <a:endParaRPr lang="pl-PL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numeru slajdu 3">
            <a:extLst>
              <a:ext uri="{FF2B5EF4-FFF2-40B4-BE49-F238E27FC236}">
                <a16:creationId xmlns:a16="http://schemas.microsoft.com/office/drawing/2014/main" id="{59617517-A03F-4007-8608-44EDF97A3163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676024E4-5A7E-4D4E-B26C-4975352BDF46}" type="slidenum">
              <a:rPr lang="pl-PL" altLang="en-US" sz="1400">
                <a:solidFill>
                  <a:schemeClr val="tx1"/>
                </a:solidFill>
              </a:rPr>
              <a:pPr algn="r" eaLnBrk="1" hangingPunct="1"/>
              <a:t>4</a:t>
            </a:fld>
            <a:endParaRPr lang="pl-PL" altLang="en-US" sz="1400">
              <a:solidFill>
                <a:schemeClr val="tx1"/>
              </a:solidFill>
            </a:endParaRPr>
          </a:p>
        </p:txBody>
      </p:sp>
      <p:graphicFrame>
        <p:nvGraphicFramePr>
          <p:cNvPr id="79883" name="Group 11">
            <a:extLst>
              <a:ext uri="{FF2B5EF4-FFF2-40B4-BE49-F238E27FC236}">
                <a16:creationId xmlns:a16="http://schemas.microsoft.com/office/drawing/2014/main" id="{85B049D2-04FA-4C8E-A006-1FA1316BA7CE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533400"/>
          <a:ext cx="8305800" cy="5273675"/>
        </p:xfrm>
        <a:graphic>
          <a:graphicData uri="http://schemas.openxmlformats.org/drawingml/2006/table">
            <a:tbl>
              <a:tblPr/>
              <a:tblGrid>
                <a:gridCol w="830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7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mysql&gt; SELECT * FROM biuro;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+---------+---------------+------------+--------+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biuronr | ulica         | miasto     | kod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+---------+---------------+------------+--------+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B001    | Piękna 47     | Białystok  | 15-900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B002    | Cicha 56      | Łomża      | 18-400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B003    | Mała 63       | Białystok  | 15-900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B004    | Miodowa 32    | Grajewo    | 19-300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B005    | Dobra 22      | Łomża      | 18-400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B006    | Słoneczna 55  | Białystok  | 15-900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B007    | Akacjowa 16   | Augustów   | 16-300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B008    | Miejska 45    | Suwałki    | 16-400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B009    | Wiejska 45    | Grajewo    | 19-300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B010    | Świerkowa 5   | Woźniewo   | 15-200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B011    | Miła 13       | Supraśl    | 16-030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+---------+---------------+------------+--------+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numeru slajdu 4">
            <a:extLst>
              <a:ext uri="{FF2B5EF4-FFF2-40B4-BE49-F238E27FC236}">
                <a16:creationId xmlns:a16="http://schemas.microsoft.com/office/drawing/2014/main" id="{8DE631B4-76E8-4DA5-B3B6-0B6C12C65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02F2479-B013-45D6-BE0E-B50F142A8583}" type="slidenum">
              <a:rPr lang="pl-PL" altLang="en-US">
                <a:solidFill>
                  <a:schemeClr val="tx1"/>
                </a:solidFill>
              </a:rPr>
              <a:pPr eaLnBrk="1" hangingPunct="1"/>
              <a:t>40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44035" name="Text Box 2">
            <a:extLst>
              <a:ext uri="{FF2B5EF4-FFF2-40B4-BE49-F238E27FC236}">
                <a16:creationId xmlns:a16="http://schemas.microsoft.com/office/drawing/2014/main" id="{1C13B16F-5237-444C-B914-D8A80EC21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8991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857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2857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2857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2857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2857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</a:rPr>
              <a:t>P</a:t>
            </a:r>
            <a:r>
              <a:rPr lang="pl-PL" altLang="en-US" sz="2200" b="1">
                <a:solidFill>
                  <a:srgbClr val="000000"/>
                </a:solidFill>
                <a:cs typeface="Times New Roman" panose="02020603050405020304" pitchFamily="18" charset="0"/>
              </a:rPr>
              <a:t>odaj biura i nieruchomości znajdujące się w tym samym mieście, umieść również te biura, w których nie zarejestrowano żadnej nieruchomości:</a:t>
            </a:r>
            <a:endParaRPr lang="pl-PL" altLang="en-US" sz="2200" b="1">
              <a:latin typeface="Courier New" panose="02070309020205020404" pitchFamily="49" charset="0"/>
            </a:endParaRPr>
          </a:p>
        </p:txBody>
      </p:sp>
      <p:graphicFrame>
        <p:nvGraphicFramePr>
          <p:cNvPr id="43022" name="Group 14">
            <a:extLst>
              <a:ext uri="{FF2B5EF4-FFF2-40B4-BE49-F238E27FC236}">
                <a16:creationId xmlns:a16="http://schemas.microsoft.com/office/drawing/2014/main" id="{515C4EF1-1F75-43BE-AC74-FE00C37AE286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200400"/>
          <a:ext cx="8458200" cy="3108325"/>
        </p:xfrm>
        <a:graphic>
          <a:graphicData uri="http://schemas.openxmlformats.org/drawingml/2006/table">
            <a:tbl>
              <a:tblPr/>
              <a:tblGrid>
                <a:gridCol w="845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mysql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&gt; SELECT biuro2.*, nieruchomosc2.*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FROM biuro2 LEFT JOIN nieruchomosc2 ON biuro2.miasto = nieruchomosc2.miasto;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+---------+------------+----------------+------------+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biuronr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| miasto    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nieruchomoscnr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| miasto     |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+---------+------------+----------------+------------+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| B002    | Łomża      | L94            | Łomża      |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| B003    | Białystok  | B4             | Białystok  |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B004    | Grajewo    | </a:t>
                      </a: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         | </a:t>
                      </a:r>
                      <a:r>
                        <a:rPr kumimoji="0" lang="pl-PL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+---------+------------+----------------+------------+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4042" name="Rectangle 12">
            <a:extLst>
              <a:ext uri="{FF2B5EF4-FFF2-40B4-BE49-F238E27FC236}">
                <a16:creationId xmlns:a16="http://schemas.microsoft.com/office/drawing/2014/main" id="{7CB34F33-34D8-408D-9000-49B50AA721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762000"/>
          </a:xfrm>
        </p:spPr>
        <p:txBody>
          <a:bodyPr/>
          <a:lstStyle/>
          <a:p>
            <a:pPr eaLnBrk="1" hangingPunct="1"/>
            <a:r>
              <a:rPr lang="pl-PL" altLang="en-US" sz="2800" b="1">
                <a:solidFill>
                  <a:srgbClr val="000000"/>
                </a:solidFill>
              </a:rPr>
              <a:t>2</a:t>
            </a:r>
            <a:r>
              <a:rPr lang="pl-PL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r>
              <a:rPr lang="pl-PL" altLang="en-US" sz="2800" b="1">
                <a:solidFill>
                  <a:srgbClr val="000000"/>
                </a:solidFill>
              </a:rPr>
              <a:t>L</a:t>
            </a:r>
            <a:r>
              <a:rPr lang="pl-PL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ewostronne złączenie zewnętrzne</a:t>
            </a:r>
            <a:r>
              <a:rPr lang="pl-PL" altLang="en-US" sz="2800" b="1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44043" name="Text Box 11">
            <a:extLst>
              <a:ext uri="{FF2B5EF4-FFF2-40B4-BE49-F238E27FC236}">
                <a16:creationId xmlns:a16="http://schemas.microsoft.com/office/drawing/2014/main" id="{99E58200-B64C-47FE-A280-7664AC73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610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2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.*, nieruchomo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sc2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.*</a:t>
            </a: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2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2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LEFT JOIN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nieruchomo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sc2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ON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2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.miasto = nieruchomo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sc2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.miasto;</a:t>
            </a:r>
            <a:endParaRPr lang="pl-PL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ymbol zastępczy numeru slajdu 3">
            <a:extLst>
              <a:ext uri="{FF2B5EF4-FFF2-40B4-BE49-F238E27FC236}">
                <a16:creationId xmlns:a16="http://schemas.microsoft.com/office/drawing/2014/main" id="{0604941E-679C-4E8B-A2B1-D3F59497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59334E4-E4C4-47CD-A48A-5A7C6953ACCD}" type="slidenum">
              <a:rPr lang="pl-PL" altLang="en-US">
                <a:solidFill>
                  <a:schemeClr val="tx1"/>
                </a:solidFill>
              </a:rPr>
              <a:pPr eaLnBrk="1" hangingPunct="1"/>
              <a:t>41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C105DE53-05DF-4EA6-82BB-AC0605034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3075"/>
            <a:ext cx="815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</a:rPr>
              <a:t>P</a:t>
            </a:r>
            <a:r>
              <a:rPr lang="pl-PL" altLang="en-US" sz="2200" b="1">
                <a:solidFill>
                  <a:srgbClr val="000000"/>
                </a:solidFill>
                <a:cs typeface="Times New Roman" panose="02020603050405020304" pitchFamily="18" charset="0"/>
              </a:rPr>
              <a:t>odaj biura </a:t>
            </a:r>
            <a:r>
              <a:rPr lang="pl-PL" altLang="en-US" sz="2200" b="1">
                <a:solidFill>
                  <a:srgbClr val="000000"/>
                </a:solidFill>
              </a:rPr>
              <a:t>w których</a:t>
            </a:r>
            <a:r>
              <a:rPr lang="pl-PL" altLang="en-US" sz="2200" b="1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pl-PL" altLang="en-US" sz="2200" b="1">
                <a:solidFill>
                  <a:srgbClr val="FF0000"/>
                </a:solidFill>
              </a:rPr>
              <a:t>nie</a:t>
            </a:r>
            <a:r>
              <a:rPr lang="pl-PL" altLang="en-US" sz="2200" b="1">
                <a:solidFill>
                  <a:srgbClr val="000000"/>
                </a:solidFill>
              </a:rPr>
              <a:t> </a:t>
            </a:r>
            <a:r>
              <a:rPr lang="pl-PL" altLang="en-US" sz="2200" b="1">
                <a:solidFill>
                  <a:srgbClr val="000000"/>
                </a:solidFill>
                <a:cs typeface="Times New Roman" panose="02020603050405020304" pitchFamily="18" charset="0"/>
              </a:rPr>
              <a:t>zarejestrowano żadnej nieruchomości 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4044" name="Group 12">
            <a:extLst>
              <a:ext uri="{FF2B5EF4-FFF2-40B4-BE49-F238E27FC236}">
                <a16:creationId xmlns:a16="http://schemas.microsoft.com/office/drawing/2014/main" id="{FC562337-74B6-4FF9-99DE-0D365BA89128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2895600"/>
          <a:ext cx="8458200" cy="2835275"/>
        </p:xfrm>
        <a:graphic>
          <a:graphicData uri="http://schemas.openxmlformats.org/drawingml/2006/table">
            <a:tbl>
              <a:tblPr/>
              <a:tblGrid>
                <a:gridCol w="845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3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mysql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&gt; SELECT biuro2.*, nieruchomosc2.*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FROM biuro2 LEFT JOIN nieruchomosc2 USING(miasto)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WHERE nieruchomosc2.miasto IS NULL;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+---------+---------+----------------+--------+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biuronr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| miasto 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nieruchomoscnr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| miasto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+---------+---------+----------------+--------+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B004    | Grajewo | </a:t>
                      </a: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         | </a:t>
                      </a:r>
                      <a:r>
                        <a:rPr kumimoji="0" lang="pl-PL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+---------+---------+----------------+--------+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066" name="Text Box 11">
            <a:extLst>
              <a:ext uri="{FF2B5EF4-FFF2-40B4-BE49-F238E27FC236}">
                <a16:creationId xmlns:a16="http://schemas.microsoft.com/office/drawing/2014/main" id="{966E7BBA-9BD8-4557-BE88-81444AE41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86106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biuro2.*, nieruchomosc2.*</a:t>
            </a:r>
            <a:endParaRPr lang="pl-PL" altLang="en-US" sz="22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biuro2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 JOIN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nieruchomosc2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(miasto)</a:t>
            </a:r>
            <a:endParaRPr lang="pl-PL" altLang="en-US" sz="22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nieruchomosc2.miasto </a:t>
            </a:r>
            <a:r>
              <a:rPr lang="pl-PL" altLang="en-US" sz="22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NULL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ymbol zastępczy numeru slajdu 3">
            <a:extLst>
              <a:ext uri="{FF2B5EF4-FFF2-40B4-BE49-F238E27FC236}">
                <a16:creationId xmlns:a16="http://schemas.microsoft.com/office/drawing/2014/main" id="{0AA7979C-4571-42E9-B2D7-9DB93FE4D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596497D-5FA6-45B9-9C17-459F94545BCD}" type="slidenum">
              <a:rPr lang="pl-PL" altLang="en-US">
                <a:solidFill>
                  <a:schemeClr val="tx1"/>
                </a:solidFill>
              </a:rPr>
              <a:pPr eaLnBrk="1" hangingPunct="1"/>
              <a:t>42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2052" name="Text Box 2">
            <a:extLst>
              <a:ext uri="{FF2B5EF4-FFF2-40B4-BE49-F238E27FC236}">
                <a16:creationId xmlns:a16="http://schemas.microsoft.com/office/drawing/2014/main" id="{CE7C550E-94C5-4152-80FF-53073D310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4800"/>
            <a:ext cx="89916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Przykład na innych tabelach: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b.biuronr, b.miasto, p.personelnr, p.nazwisko, p.biuronr</a:t>
            </a:r>
            <a:endParaRPr lang="pl-PL" altLang="en-US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</a:t>
            </a:r>
            <a:r>
              <a:rPr lang="pl-PL" altLang="en-US">
                <a:solidFill>
                  <a:srgbClr val="000000"/>
                </a:solidFill>
                <a:latin typeface="Courier New" panose="02070309020205020404" pitchFamily="49" charset="0"/>
              </a:rPr>
              <a:t> b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 JOIN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personel</a:t>
            </a:r>
            <a:r>
              <a:rPr lang="pl-PL" altLang="en-US">
                <a:solidFill>
                  <a:srgbClr val="000000"/>
                </a:solidFill>
                <a:latin typeface="Courier New" panose="02070309020205020404" pitchFamily="49" charset="0"/>
              </a:rPr>
              <a:t> p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b.biuronr = p.biuronr;</a:t>
            </a:r>
            <a:r>
              <a:rPr lang="pl-PL" altLang="en-US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050" name="Object 4">
            <a:extLst>
              <a:ext uri="{FF2B5EF4-FFF2-40B4-BE49-F238E27FC236}">
                <a16:creationId xmlns:a16="http://schemas.microsoft.com/office/drawing/2014/main" id="{3BA3513B-7EEC-4C40-8557-C1C1FD1A12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1752600"/>
          <a:ext cx="6400800" cy="497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kument" r:id="rId3" imgW="5889600" imgH="4741920" progId="Word.Document.8">
                  <p:embed/>
                </p:oleObj>
              </mc:Choice>
              <mc:Fallback>
                <p:oleObj name="Dokument" r:id="rId3" imgW="5889600" imgH="474192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752600"/>
                        <a:ext cx="6400800" cy="497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ymbol zastępczy numeru slajdu 4">
            <a:extLst>
              <a:ext uri="{FF2B5EF4-FFF2-40B4-BE49-F238E27FC236}">
                <a16:creationId xmlns:a16="http://schemas.microsoft.com/office/drawing/2014/main" id="{14E4947D-D966-4A09-A3FE-0A5F1E0C8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76AC9E5-92B1-46EC-9DC8-EA2F2E4E080D}" type="slidenum">
              <a:rPr lang="pl-PL" altLang="en-US">
                <a:solidFill>
                  <a:schemeClr val="tx1"/>
                </a:solidFill>
              </a:rPr>
              <a:pPr eaLnBrk="1" hangingPunct="1"/>
              <a:t>43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46083" name="Text Box 2">
            <a:extLst>
              <a:ext uri="{FF2B5EF4-FFF2-40B4-BE49-F238E27FC236}">
                <a16:creationId xmlns:a16="http://schemas.microsoft.com/office/drawing/2014/main" id="{6894CEE1-9282-48D8-AD12-EB8381CE8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</a:rPr>
              <a:t>P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odaj biura i nieruchomości znajdujące się w tym samym mieście, umieść również nieruchomości nie zarejestrowane w żadnym biurze:</a:t>
            </a:r>
            <a:endParaRPr lang="pl-PL" altLang="en-US" sz="22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621C825B-A882-4D9B-87D3-C154960DA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pl-PL" altLang="en-US" sz="2800" b="1">
                <a:solidFill>
                  <a:srgbClr val="000000"/>
                </a:solidFill>
              </a:rPr>
              <a:t>3</a:t>
            </a:r>
            <a:r>
              <a:rPr lang="pl-PL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. Prawostronne złączenie zewnętrzne</a:t>
            </a:r>
            <a:r>
              <a:rPr lang="pl-PL" altLang="en-US" sz="2800" b="1">
                <a:solidFill>
                  <a:srgbClr val="000000"/>
                </a:solidFill>
              </a:rPr>
              <a:t>:</a:t>
            </a:r>
          </a:p>
        </p:txBody>
      </p:sp>
      <p:graphicFrame>
        <p:nvGraphicFramePr>
          <p:cNvPr id="45071" name="Group 15">
            <a:extLst>
              <a:ext uri="{FF2B5EF4-FFF2-40B4-BE49-F238E27FC236}">
                <a16:creationId xmlns:a16="http://schemas.microsoft.com/office/drawing/2014/main" id="{9DECBFF8-BD0E-4F3C-B7C2-17821DD4ABA6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136900"/>
          <a:ext cx="8458200" cy="3108325"/>
        </p:xfrm>
        <a:graphic>
          <a:graphicData uri="http://schemas.openxmlformats.org/drawingml/2006/table">
            <a:tbl>
              <a:tblPr/>
              <a:tblGrid>
                <a:gridCol w="845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mysql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&gt; SELECT biuro2.*, nieruchomosc2.*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FROM biuro2 RIGHT JOIN nieruchomosc2 ON biuro2.miasto = nieruchomosc2.miasto;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+---------+------------+----------------+------------+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biuro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r |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miasto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   |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nieruchomosc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r |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miasto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+---------+------------+----------------+------------+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NULL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  |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NULL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     | A14            | August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ó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w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B003    |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Bia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ł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ystok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| B4             |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Bia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ł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ystok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B002    |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Ł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om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ż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a      | L94            |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Ł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om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ż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a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+---------+------------+----------------+------------+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091" name="Text Box 12">
            <a:extLst>
              <a:ext uri="{FF2B5EF4-FFF2-40B4-BE49-F238E27FC236}">
                <a16:creationId xmlns:a16="http://schemas.microsoft.com/office/drawing/2014/main" id="{8EF1FFE8-4117-4C25-885C-B63D9B123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05000"/>
            <a:ext cx="82296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biuro2.*, nieruchomosc2.*</a:t>
            </a:r>
            <a:endParaRPr lang="pl-PL" altLang="en-US" sz="22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biuro2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RIGHT JOIN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nieruchomosc2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ON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biuro2.miasto = nieruchomosc2.miasto;</a:t>
            </a:r>
            <a:r>
              <a:rPr lang="pl-PL" altLang="en-US" sz="220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  <a:endParaRPr lang="pl-PL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ymbol zastępczy numeru slajdu 3">
            <a:extLst>
              <a:ext uri="{FF2B5EF4-FFF2-40B4-BE49-F238E27FC236}">
                <a16:creationId xmlns:a16="http://schemas.microsoft.com/office/drawing/2014/main" id="{DF9403B2-37B7-4B59-B7DF-76C03327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3DCEFCF-4F21-4136-B2E1-32D330D371CB}" type="slidenum">
              <a:rPr lang="pl-PL" altLang="en-US">
                <a:solidFill>
                  <a:schemeClr val="tx1"/>
                </a:solidFill>
              </a:rPr>
              <a:pPr eaLnBrk="1" hangingPunct="1"/>
              <a:t>44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F895C967-82F4-45D1-8517-E94CCC805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45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</a:rPr>
              <a:t>P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odaj nieruchomości </a:t>
            </a:r>
            <a:r>
              <a:rPr lang="pl-PL" altLang="en-US" sz="2400" b="1">
                <a:solidFill>
                  <a:srgbClr val="FF0000"/>
                </a:solidFill>
                <a:cs typeface="Times New Roman" panose="02020603050405020304" pitchFamily="18" charset="0"/>
              </a:rPr>
              <a:t>nie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 zarejestrowane w żadnym biurze:</a:t>
            </a:r>
            <a:endParaRPr lang="pl-PL" altLang="en-US" sz="22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6093" name="Group 13">
            <a:extLst>
              <a:ext uri="{FF2B5EF4-FFF2-40B4-BE49-F238E27FC236}">
                <a16:creationId xmlns:a16="http://schemas.microsoft.com/office/drawing/2014/main" id="{82AEB676-477D-477F-B335-1FF400054331}"/>
              </a:ext>
            </a:extLst>
          </p:cNvPr>
          <p:cNvGraphicFramePr>
            <a:graphicFrameLocks noGrp="1"/>
          </p:cNvGraphicFramePr>
          <p:nvPr/>
        </p:nvGraphicFramePr>
        <p:xfrm>
          <a:off x="533400" y="2971800"/>
          <a:ext cx="7924800" cy="2835275"/>
        </p:xfrm>
        <a:graphic>
          <a:graphicData uri="http://schemas.openxmlformats.org/drawingml/2006/table">
            <a:tbl>
              <a:tblPr/>
              <a:tblGrid>
                <a:gridCol w="792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3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mysql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&gt; SELECT biuro2.*, nieruchomosc2.*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FROM biuro2 RIGHT JOIN nieruchomosc2 USING(miasto)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WHERE biuro2.miasto IS NULL;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+---------+--------+----------------+-----------+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biuronr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| miasto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nieruchomoscnr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| miasto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+---------+--------+----------------+-----------+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</a:t>
                      </a: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  | </a:t>
                      </a:r>
                      <a:r>
                        <a:rPr kumimoji="0" lang="pl-PL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 | A14            | August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ó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w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+---------+--------+----------------+-----------+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7114" name="Text Box 10">
            <a:extLst>
              <a:ext uri="{FF2B5EF4-FFF2-40B4-BE49-F238E27FC236}">
                <a16:creationId xmlns:a16="http://schemas.microsoft.com/office/drawing/2014/main" id="{41521B1A-9947-44DD-87FC-B8A0F594F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4582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biuro2.*, nieruchomosc2.*</a:t>
            </a:r>
            <a:endParaRPr lang="pl-PL" altLang="en-US" sz="22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biuro2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 JOIN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nieruchomosc2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(miasto)</a:t>
            </a:r>
            <a:endParaRPr lang="pl-PL" altLang="en-US" sz="22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biuro2.miasto </a:t>
            </a:r>
            <a:r>
              <a:rPr lang="pl-PL" altLang="en-US" sz="22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NULL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ymbol zastępczy numeru slajdu 3">
            <a:extLst>
              <a:ext uri="{FF2B5EF4-FFF2-40B4-BE49-F238E27FC236}">
                <a16:creationId xmlns:a16="http://schemas.microsoft.com/office/drawing/2014/main" id="{44F701F2-78AD-4D74-9171-004F54D59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028B15C-BBC4-443F-A536-A47E0261FA9D}" type="slidenum">
              <a:rPr lang="pl-PL" altLang="en-US">
                <a:solidFill>
                  <a:schemeClr val="tx1"/>
                </a:solidFill>
              </a:rPr>
              <a:pPr eaLnBrk="1" hangingPunct="1"/>
              <a:t>45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6E664FD6-63A4-4399-9C7A-F7E4E29DB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8392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Przykład na innych tabelach: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b.biuronr, b.miasto, p.personelnr, p.nazwisko, p.biuronr</a:t>
            </a:r>
            <a:endParaRPr lang="pl-PL" altLang="en-US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</a:t>
            </a:r>
            <a:r>
              <a:rPr lang="pl-PL" altLang="en-US">
                <a:solidFill>
                  <a:srgbClr val="000000"/>
                </a:solidFill>
                <a:latin typeface="Courier New" panose="02070309020205020404" pitchFamily="49" charset="0"/>
              </a:rPr>
              <a:t> b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RIGHT JOIN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personel</a:t>
            </a:r>
            <a:r>
              <a:rPr lang="pl-PL" altLang="en-US">
                <a:solidFill>
                  <a:srgbClr val="000000"/>
                </a:solidFill>
                <a:latin typeface="Courier New" panose="02070309020205020404" pitchFamily="49" charset="0"/>
              </a:rPr>
              <a:t> p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n-US" altLang="en-US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b.biuronr = p.biuronr;</a:t>
            </a:r>
            <a:r>
              <a:rPr lang="pl-PL" altLang="en-US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074" name="Object 5">
            <a:extLst>
              <a:ext uri="{FF2B5EF4-FFF2-40B4-BE49-F238E27FC236}">
                <a16:creationId xmlns:a16="http://schemas.microsoft.com/office/drawing/2014/main" id="{2DCAE744-9D72-41A0-A0EC-190C498C5F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1560513"/>
          <a:ext cx="5486400" cy="453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kument" r:id="rId3" imgW="5281920" imgH="4501800" progId="Word.Document.8">
                  <p:embed/>
                </p:oleObj>
              </mc:Choice>
              <mc:Fallback>
                <p:oleObj name="Dokument" r:id="rId3" imgW="5281920" imgH="45018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560513"/>
                        <a:ext cx="5486400" cy="453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6">
            <a:extLst>
              <a:ext uri="{FF2B5EF4-FFF2-40B4-BE49-F238E27FC236}">
                <a16:creationId xmlns:a16="http://schemas.microsoft.com/office/drawing/2014/main" id="{2C0FBB75-2586-4C44-8B6C-63DBC1E9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943600"/>
            <a:ext cx="8610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>
                <a:cs typeface="Times New Roman" panose="02020603050405020304" pitchFamily="18" charset="0"/>
              </a:rPr>
              <a:t>Wynik w tym przypadku identyczny jak dla </a:t>
            </a:r>
            <a:r>
              <a:rPr lang="pl-PL" altLang="en-US">
                <a:latin typeface="Courier New" panose="02070309020205020404" pitchFamily="49" charset="0"/>
                <a:cs typeface="Courier New" panose="02070309020205020404" pitchFamily="49" charset="0"/>
              </a:rPr>
              <a:t>INNER JOIN</a:t>
            </a:r>
            <a:r>
              <a:rPr lang="pl-PL" altLang="en-US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>
                <a:cs typeface="Times New Roman" panose="02020603050405020304" pitchFamily="18" charset="0"/>
              </a:rPr>
              <a:t>ze względu na istniejące </a:t>
            </a:r>
            <a:r>
              <a:rPr lang="pl-PL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więzy</a:t>
            </a:r>
            <a:r>
              <a:rPr lang="pl-PL" altLang="en-US">
                <a:cs typeface="Times New Roman" panose="02020603050405020304" pitchFamily="18" charset="0"/>
              </a:rPr>
              <a:t> między tabelami</a:t>
            </a:r>
            <a:r>
              <a:rPr lang="pl-PL" altLang="en-US"/>
              <a:t>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ymbol zastępczy numeru slajdu 4">
            <a:extLst>
              <a:ext uri="{FF2B5EF4-FFF2-40B4-BE49-F238E27FC236}">
                <a16:creationId xmlns:a16="http://schemas.microsoft.com/office/drawing/2014/main" id="{EEAAF9FA-4961-44EF-ACFE-0CE3B2A22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B7ADF93-EADD-4165-9DE0-8FC2A0DB8863}" type="slidenum">
              <a:rPr lang="pl-PL" altLang="en-US">
                <a:solidFill>
                  <a:schemeClr val="tx1"/>
                </a:solidFill>
              </a:rPr>
              <a:pPr eaLnBrk="1" hangingPunct="1"/>
              <a:t>46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48131" name="Rectangle 9">
            <a:extLst>
              <a:ext uri="{FF2B5EF4-FFF2-40B4-BE49-F238E27FC236}">
                <a16:creationId xmlns:a16="http://schemas.microsoft.com/office/drawing/2014/main" id="{C61A2230-04EB-495C-BA60-8A9D4D5084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algn="l">
              <a:spcBef>
                <a:spcPct val="50000"/>
              </a:spcBef>
              <a:tabLst>
                <a:tab pos="571500" algn="l"/>
                <a:tab pos="1333500" algn="l"/>
                <a:tab pos="2286000" algn="l"/>
              </a:tabLst>
            </a:pPr>
            <a:r>
              <a:rPr lang="pl-PL" altLang="en-US" sz="3600" b="1">
                <a:solidFill>
                  <a:srgbClr val="FF0000"/>
                </a:solidFill>
              </a:rPr>
              <a:t>Ćwiczenie 1 – INNER JOIN:</a:t>
            </a:r>
            <a:endParaRPr lang="pl-PL" altLang="en-US" sz="3600">
              <a:solidFill>
                <a:srgbClr val="FF0000"/>
              </a:solidFill>
            </a:endParaRPr>
          </a:p>
        </p:txBody>
      </p:sp>
      <p:sp>
        <p:nvSpPr>
          <p:cNvPr id="48132" name="Text Box 2">
            <a:extLst>
              <a:ext uri="{FF2B5EF4-FFF2-40B4-BE49-F238E27FC236}">
                <a16:creationId xmlns:a16="http://schemas.microsoft.com/office/drawing/2014/main" id="{2FB38A9D-0C6A-4A1A-ADB7-75A9C907F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04938"/>
            <a:ext cx="8534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P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odaj </a:t>
            </a:r>
            <a:r>
              <a:rPr lang="pl-PL" altLang="en-US" sz="2400">
                <a:solidFill>
                  <a:srgbClr val="000000"/>
                </a:solidFill>
              </a:rPr>
              <a:t>dane o nieruchomościach i właścicielach,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którzy mają zgłoszone nieruchomości: 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21058F82-B58B-479B-BACB-05F9D7AF8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667000"/>
            <a:ext cx="8305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wlascicielnr, imie, nazwisko, nieruchomoscnr, czynsz 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wlasciciel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INNER JOIN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nieruchomosc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USING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(wlascicielnr);</a:t>
            </a:r>
            <a:endParaRPr lang="pl-PL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ymbol zastępczy numeru slajdu 4">
            <a:extLst>
              <a:ext uri="{FF2B5EF4-FFF2-40B4-BE49-F238E27FC236}">
                <a16:creationId xmlns:a16="http://schemas.microsoft.com/office/drawing/2014/main" id="{A521D5E6-8D64-40BF-8C19-AF2C43F77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4A16980-4F59-4683-AF8D-A4593B0A06AB}" type="slidenum">
              <a:rPr lang="pl-PL" altLang="en-US">
                <a:solidFill>
                  <a:schemeClr val="tx1"/>
                </a:solidFill>
              </a:rPr>
              <a:pPr eaLnBrk="1" hangingPunct="1"/>
              <a:t>47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49155" name="Rectangle 9">
            <a:extLst>
              <a:ext uri="{FF2B5EF4-FFF2-40B4-BE49-F238E27FC236}">
                <a16:creationId xmlns:a16="http://schemas.microsoft.com/office/drawing/2014/main" id="{A2E26BBB-ADD5-492A-9F3E-FA10394FF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algn="l">
              <a:spcBef>
                <a:spcPct val="50000"/>
              </a:spcBef>
              <a:tabLst>
                <a:tab pos="571500" algn="l"/>
                <a:tab pos="1333500" algn="l"/>
                <a:tab pos="2286000" algn="l"/>
              </a:tabLst>
            </a:pPr>
            <a:r>
              <a:rPr lang="pl-PL" altLang="en-US" sz="3600" b="1">
                <a:solidFill>
                  <a:srgbClr val="FF0000"/>
                </a:solidFill>
              </a:rPr>
              <a:t>Ćwiczenie 2 – LEFT JOIN:</a:t>
            </a:r>
            <a:endParaRPr lang="pl-PL" altLang="en-US" sz="3600">
              <a:solidFill>
                <a:srgbClr val="FF0000"/>
              </a:solidFill>
            </a:endParaRPr>
          </a:p>
        </p:txBody>
      </p:sp>
      <p:sp>
        <p:nvSpPr>
          <p:cNvPr id="49156" name="Text Box 2">
            <a:extLst>
              <a:ext uri="{FF2B5EF4-FFF2-40B4-BE49-F238E27FC236}">
                <a16:creationId xmlns:a16="http://schemas.microsoft.com/office/drawing/2014/main" id="{0BE3D887-F44D-4809-9E5F-21294DA63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04938"/>
            <a:ext cx="8534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P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odaj </a:t>
            </a:r>
            <a:r>
              <a:rPr lang="pl-PL" altLang="en-US" sz="2400">
                <a:solidFill>
                  <a:srgbClr val="000000"/>
                </a:solidFill>
              </a:rPr>
              <a:t>dane o nieruchomościach i właścicielach,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którzy mają zgłoszone nieruchomości, umieść również tych </a:t>
            </a:r>
            <a:r>
              <a:rPr lang="pl-PL" altLang="en-US" sz="2400">
                <a:solidFill>
                  <a:srgbClr val="000000"/>
                </a:solidFill>
              </a:rPr>
              <a:t>właścicieli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, którzy </a:t>
            </a:r>
            <a:r>
              <a:rPr lang="pl-PL" altLang="en-US" sz="2400" b="1">
                <a:solidFill>
                  <a:srgbClr val="009900"/>
                </a:solidFill>
                <a:cs typeface="Times New Roman" panose="02020603050405020304" pitchFamily="18" charset="0"/>
              </a:rPr>
              <a:t>nie mają nieruchomości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EDD62CFB-C3CF-4C01-8C70-0C3B3B90B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667000"/>
            <a:ext cx="8305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wlascicielnr, imie, nazwisko, nieruchomoscnr, czynsz 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wlasciciel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LEFT JOIN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nieruchomosc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USING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(wlascicielnr);</a:t>
            </a:r>
            <a:endParaRPr lang="pl-PL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ymbol zastępczy numeru slajdu 4">
            <a:extLst>
              <a:ext uri="{FF2B5EF4-FFF2-40B4-BE49-F238E27FC236}">
                <a16:creationId xmlns:a16="http://schemas.microsoft.com/office/drawing/2014/main" id="{4F3FDF0A-47FB-48DC-86C3-4C193B723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986D48D-4205-4587-9E47-CCBF3BF8A090}" type="slidenum">
              <a:rPr lang="pl-PL" altLang="en-US">
                <a:solidFill>
                  <a:schemeClr val="tx1"/>
                </a:solidFill>
              </a:rPr>
              <a:pPr eaLnBrk="1" hangingPunct="1"/>
              <a:t>48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50179" name="Rectangle 9">
            <a:extLst>
              <a:ext uri="{FF2B5EF4-FFF2-40B4-BE49-F238E27FC236}">
                <a16:creationId xmlns:a16="http://schemas.microsoft.com/office/drawing/2014/main" id="{98966F6F-55C7-4A91-ADEB-47DBDB9174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algn="l">
              <a:spcBef>
                <a:spcPct val="50000"/>
              </a:spcBef>
              <a:tabLst>
                <a:tab pos="571500" algn="l"/>
                <a:tab pos="1333500" algn="l"/>
                <a:tab pos="2286000" algn="l"/>
              </a:tabLst>
            </a:pPr>
            <a:r>
              <a:rPr lang="pl-PL" altLang="en-US" sz="3600" b="1">
                <a:solidFill>
                  <a:srgbClr val="FF0000"/>
                </a:solidFill>
              </a:rPr>
              <a:t>Ćwiczenie 3 – LEFT JOIN:</a:t>
            </a:r>
            <a:endParaRPr lang="pl-PL" altLang="en-US" sz="3600">
              <a:solidFill>
                <a:srgbClr val="FF0000"/>
              </a:solidFill>
            </a:endParaRPr>
          </a:p>
        </p:txBody>
      </p:sp>
      <p:sp>
        <p:nvSpPr>
          <p:cNvPr id="50180" name="Text Box 2">
            <a:extLst>
              <a:ext uri="{FF2B5EF4-FFF2-40B4-BE49-F238E27FC236}">
                <a16:creationId xmlns:a16="http://schemas.microsoft.com/office/drawing/2014/main" id="{86A892AE-EC59-451B-BEB7-4DD578346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04938"/>
            <a:ext cx="853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P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odaj </a:t>
            </a:r>
            <a:r>
              <a:rPr lang="pl-PL" altLang="en-US" sz="2400">
                <a:solidFill>
                  <a:srgbClr val="000000"/>
                </a:solidFill>
              </a:rPr>
              <a:t>dane o właścicielach,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którzy </a:t>
            </a:r>
            <a:r>
              <a:rPr lang="pl-PL" altLang="en-US" sz="2400" b="1">
                <a:solidFill>
                  <a:srgbClr val="009900"/>
                </a:solidFill>
                <a:cs typeface="Times New Roman" panose="02020603050405020304" pitchFamily="18" charset="0"/>
              </a:rPr>
              <a:t>nie mają nieruchomości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95CAB859-DA5D-43C2-93A2-5366AF544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667000"/>
            <a:ext cx="8305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wlascicielnr, imie, nazwisko, nieruchomoscnr, czynsz 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wlasciciel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LEFT JOIN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nieruchomosc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USING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(wlascicielnr)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nieruchomosc.wlascicielnr 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NULL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ymbol zastępczy numeru slajdu 4">
            <a:extLst>
              <a:ext uri="{FF2B5EF4-FFF2-40B4-BE49-F238E27FC236}">
                <a16:creationId xmlns:a16="http://schemas.microsoft.com/office/drawing/2014/main" id="{5E400778-D885-4A05-B253-CF2773CE0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E509379-345F-419D-A784-8C5A57AC3F88}" type="slidenum">
              <a:rPr lang="pl-PL" altLang="en-US">
                <a:solidFill>
                  <a:schemeClr val="tx1"/>
                </a:solidFill>
              </a:rPr>
              <a:pPr eaLnBrk="1" hangingPunct="1"/>
              <a:t>49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51203" name="Rectangle 9">
            <a:extLst>
              <a:ext uri="{FF2B5EF4-FFF2-40B4-BE49-F238E27FC236}">
                <a16:creationId xmlns:a16="http://schemas.microsoft.com/office/drawing/2014/main" id="{B647E0DC-B72F-472A-85A9-1F06C9F8B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algn="l">
              <a:spcBef>
                <a:spcPct val="50000"/>
              </a:spcBef>
              <a:tabLst>
                <a:tab pos="571500" algn="l"/>
                <a:tab pos="1333500" algn="l"/>
                <a:tab pos="2286000" algn="l"/>
              </a:tabLst>
            </a:pPr>
            <a:r>
              <a:rPr lang="pl-PL" altLang="en-US" sz="3600" b="1">
                <a:solidFill>
                  <a:srgbClr val="FF0000"/>
                </a:solidFill>
              </a:rPr>
              <a:t>Ćwiczenie 4 – INNER JOIN:</a:t>
            </a:r>
            <a:endParaRPr lang="pl-PL" altLang="en-US" sz="3600">
              <a:solidFill>
                <a:srgbClr val="FF0000"/>
              </a:solidFill>
            </a:endParaRPr>
          </a:p>
        </p:txBody>
      </p:sp>
      <p:sp>
        <p:nvSpPr>
          <p:cNvPr id="51204" name="Text Box 2">
            <a:extLst>
              <a:ext uri="{FF2B5EF4-FFF2-40B4-BE49-F238E27FC236}">
                <a16:creationId xmlns:a16="http://schemas.microsoft.com/office/drawing/2014/main" id="{BC69D535-DE95-4053-A8A8-F935B4209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04938"/>
            <a:ext cx="8534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P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odaj </a:t>
            </a:r>
            <a:r>
              <a:rPr lang="pl-PL" altLang="en-US" sz="2400">
                <a:solidFill>
                  <a:srgbClr val="000000"/>
                </a:solidFill>
              </a:rPr>
              <a:t>dane o o pracownikach i biurach, do których są przypisani pracownicy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A8DC3C8D-65AB-4E4D-BADF-AAFFA53F4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667000"/>
            <a:ext cx="8305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biuronr, ulica, miasto, personelnr, imie, nazwisko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biuro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INNER JOIN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personel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(biuronr);</a:t>
            </a:r>
            <a:endParaRPr lang="pl-PL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numeru slajdu 4">
            <a:extLst>
              <a:ext uri="{FF2B5EF4-FFF2-40B4-BE49-F238E27FC236}">
                <a16:creationId xmlns:a16="http://schemas.microsoft.com/office/drawing/2014/main" id="{CE137F58-E0F1-4E68-AEE7-1E596C304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5E5F674-F5F2-40B3-B270-F7DCF820915D}" type="slidenum">
              <a:rPr lang="pl-PL" altLang="en-US">
                <a:solidFill>
                  <a:schemeClr val="tx1"/>
                </a:solidFill>
              </a:rPr>
              <a:pPr eaLnBrk="1" hangingPunct="1"/>
              <a:t>5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A21DE8B2-4218-4122-9C47-D41DE6993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0625"/>
            <a:ext cx="8153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nazwisko</a:t>
            </a:r>
          </a:p>
          <a:p>
            <a:pPr algn="just" eaLnBrk="1" hangingPunct="1"/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personel</a:t>
            </a:r>
          </a:p>
          <a:p>
            <a:pPr eaLnBrk="1" hangingPunct="1"/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WHERE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biuronr</a:t>
            </a:r>
          </a:p>
        </p:txBody>
      </p:sp>
      <p:graphicFrame>
        <p:nvGraphicFramePr>
          <p:cNvPr id="8205" name="Group 13">
            <a:extLst>
              <a:ext uri="{FF2B5EF4-FFF2-40B4-BE49-F238E27FC236}">
                <a16:creationId xmlns:a16="http://schemas.microsoft.com/office/drawing/2014/main" id="{7C49F84F-252D-4E7C-AB5F-DC34143D3E59}"/>
              </a:ext>
            </a:extLst>
          </p:cNvPr>
          <p:cNvGraphicFramePr>
            <a:graphicFrameLocks noGrp="1"/>
          </p:cNvGraphicFramePr>
          <p:nvPr/>
        </p:nvGraphicFramePr>
        <p:xfrm>
          <a:off x="304800" y="3276600"/>
          <a:ext cx="8458200" cy="3140075"/>
        </p:xfrm>
        <a:graphic>
          <a:graphicData uri="http://schemas.openxmlformats.org/drawingml/2006/table">
            <a:tbl>
              <a:tblPr/>
              <a:tblGrid>
                <a:gridCol w="845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 SELECT nazwisko FROM personel WHERE </a:t>
                      </a:r>
                      <a:r>
                        <a:rPr kumimoji="0" lang="pl-P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biuronr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=(SELECT </a:t>
                      </a:r>
                      <a:r>
                        <a:rPr kumimoji="0" lang="pl-P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biuronr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FROM personel WHERE </a:t>
                      </a:r>
                      <a:r>
                        <a:rPr kumimoji="0" lang="pl-P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nazwisko='Bober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') AND </a:t>
                      </a:r>
                      <a:r>
                        <a:rPr kumimoji="0" lang="pl-PL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nazwisko&lt;&gt;'Bober</a:t>
                      </a: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';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nazwisko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Frankowski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Kowalska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Biały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+------------+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39D8467D-7106-43F8-85F5-6F90D05AF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1928813"/>
            <a:ext cx="287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7C53A0A-C060-4C2A-B795-F4CDF572A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1928813"/>
            <a:ext cx="5559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3663" indent="-93663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(</a:t>
            </a:r>
            <a:r>
              <a:rPr lang="pl-PL" altLang="en-US" sz="2400" b="1">
                <a:solidFill>
                  <a:schemeClr val="accent2"/>
                </a:solidFill>
                <a:latin typeface="Courier New" panose="02070309020205020404" pitchFamily="49" charset="0"/>
              </a:rPr>
              <a:t>SELECT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 biuronr </a:t>
            </a:r>
            <a:r>
              <a:rPr lang="pl-PL" altLang="en-US" sz="2400" b="1">
                <a:solidFill>
                  <a:schemeClr val="accent2"/>
                </a:solidFill>
                <a:latin typeface="Courier New" panose="02070309020205020404" pitchFamily="49" charset="0"/>
              </a:rPr>
              <a:t>FROM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 personel </a:t>
            </a:r>
            <a:r>
              <a:rPr lang="pl-PL" altLang="en-US" sz="2400" b="1">
                <a:solidFill>
                  <a:schemeClr val="accent2"/>
                </a:solidFill>
                <a:latin typeface="Courier New" panose="02070309020205020404" pitchFamily="49" charset="0"/>
              </a:rPr>
              <a:t>WHERE</a:t>
            </a:r>
            <a:r>
              <a:rPr lang="pl-PL" altLang="en-US" sz="2400">
                <a:solidFill>
                  <a:schemeClr val="accent2"/>
                </a:solidFill>
                <a:latin typeface="Courier New" panose="02070309020205020404" pitchFamily="49" charset="0"/>
              </a:rPr>
              <a:t> nazwisko='Bober'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)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7A7EC88-80F8-4513-ACCB-894587E95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528888"/>
            <a:ext cx="44751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AND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nazwisko&lt;&gt;'Bober';</a:t>
            </a:r>
            <a:endParaRPr lang="pl-PL" altLang="en-US" sz="2400"/>
          </a:p>
        </p:txBody>
      </p:sp>
      <p:sp>
        <p:nvSpPr>
          <p:cNvPr id="9229" name="pole tekstowe 7">
            <a:extLst>
              <a:ext uri="{FF2B5EF4-FFF2-40B4-BE49-F238E27FC236}">
                <a16:creationId xmlns:a16="http://schemas.microsoft.com/office/drawing/2014/main" id="{DCABADD4-A4DB-4E8A-9C69-79186DBD3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3375"/>
            <a:ext cx="8588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l-PL" altLang="en-US" sz="2400" b="1">
                <a:solidFill>
                  <a:srgbClr val="000000"/>
                </a:solidFill>
              </a:rPr>
              <a:t>Podaj nazwiska wszystkich pracowników podległych określonemu dyrektorowi o nazwisku </a:t>
            </a:r>
            <a:r>
              <a:rPr lang="pl-PL" altLang="en-US" sz="2400" b="1" i="1">
                <a:solidFill>
                  <a:srgbClr val="0000FF"/>
                </a:solidFill>
              </a:rPr>
              <a:t>Bober</a:t>
            </a:r>
            <a:r>
              <a:rPr lang="pl-PL" altLang="en-US" sz="2400" b="1">
                <a:solidFill>
                  <a:srgbClr val="000000"/>
                </a:solidFill>
              </a:rPr>
              <a:t>:</a:t>
            </a:r>
            <a:endParaRPr lang="pl-PL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5" grpId="0"/>
      <p:bldP spid="6" grpId="0"/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ymbol zastępczy numeru slajdu 4">
            <a:extLst>
              <a:ext uri="{FF2B5EF4-FFF2-40B4-BE49-F238E27FC236}">
                <a16:creationId xmlns:a16="http://schemas.microsoft.com/office/drawing/2014/main" id="{CC9AC5E7-8A7C-464C-BBC4-21F70620B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A7A1FA2-89CA-49D9-8803-0AF9F17162FA}" type="slidenum">
              <a:rPr lang="pl-PL" altLang="en-US">
                <a:solidFill>
                  <a:schemeClr val="tx1"/>
                </a:solidFill>
              </a:rPr>
              <a:pPr eaLnBrk="1" hangingPunct="1"/>
              <a:t>50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52227" name="Rectangle 9">
            <a:extLst>
              <a:ext uri="{FF2B5EF4-FFF2-40B4-BE49-F238E27FC236}">
                <a16:creationId xmlns:a16="http://schemas.microsoft.com/office/drawing/2014/main" id="{2D1996A8-8CB8-410F-8FC9-6FE6CA45E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algn="l">
              <a:spcBef>
                <a:spcPct val="50000"/>
              </a:spcBef>
              <a:tabLst>
                <a:tab pos="571500" algn="l"/>
                <a:tab pos="1333500" algn="l"/>
                <a:tab pos="2286000" algn="l"/>
              </a:tabLst>
            </a:pPr>
            <a:r>
              <a:rPr lang="pl-PL" altLang="en-US" sz="3600" b="1">
                <a:solidFill>
                  <a:srgbClr val="FF0000"/>
                </a:solidFill>
              </a:rPr>
              <a:t>Ćwiczenie 5 – LEFT JOIN:</a:t>
            </a:r>
            <a:endParaRPr lang="pl-PL" altLang="en-US" sz="3600">
              <a:solidFill>
                <a:srgbClr val="FF0000"/>
              </a:solidFill>
            </a:endParaRPr>
          </a:p>
        </p:txBody>
      </p:sp>
      <p:sp>
        <p:nvSpPr>
          <p:cNvPr id="52228" name="Text Box 2">
            <a:extLst>
              <a:ext uri="{FF2B5EF4-FFF2-40B4-BE49-F238E27FC236}">
                <a16:creationId xmlns:a16="http://schemas.microsoft.com/office/drawing/2014/main" id="{E5621ACE-8AC5-48D5-82D7-643AB37C1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04938"/>
            <a:ext cx="8534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P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odaj </a:t>
            </a:r>
            <a:r>
              <a:rPr lang="pl-PL" altLang="en-US" sz="2400">
                <a:solidFill>
                  <a:srgbClr val="000000"/>
                </a:solidFill>
              </a:rPr>
              <a:t>dane o pracownikach i biurach, do których są przypisani pracownicy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, umieść również te </a:t>
            </a:r>
            <a:r>
              <a:rPr lang="pl-PL" altLang="en-US" sz="2400">
                <a:solidFill>
                  <a:srgbClr val="000000"/>
                </a:solidFill>
              </a:rPr>
              <a:t>biura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, które </a:t>
            </a:r>
            <a:r>
              <a:rPr lang="pl-PL" altLang="en-US" sz="2400" b="1">
                <a:solidFill>
                  <a:srgbClr val="009900"/>
                </a:solidFill>
                <a:cs typeface="Times New Roman" panose="02020603050405020304" pitchFamily="18" charset="0"/>
              </a:rPr>
              <a:t>nie mają pracowników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2C72211B-6447-4DC7-897A-726B176D5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667000"/>
            <a:ext cx="8305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biuronr, ulica, miasto, personelnr, imie, nazwisko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biuro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 JOIN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personel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(biuronr);</a:t>
            </a:r>
            <a:endParaRPr lang="pl-PL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ymbol zastępczy numeru slajdu 4">
            <a:extLst>
              <a:ext uri="{FF2B5EF4-FFF2-40B4-BE49-F238E27FC236}">
                <a16:creationId xmlns:a16="http://schemas.microsoft.com/office/drawing/2014/main" id="{6CDF792E-6D10-4E50-AA37-73FC24DB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A49A35A-F4BE-4A9F-B41B-7F672FD3D10F}" type="slidenum">
              <a:rPr lang="pl-PL" altLang="en-US">
                <a:solidFill>
                  <a:schemeClr val="tx1"/>
                </a:solidFill>
              </a:rPr>
              <a:pPr eaLnBrk="1" hangingPunct="1"/>
              <a:t>51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53251" name="Rectangle 9">
            <a:extLst>
              <a:ext uri="{FF2B5EF4-FFF2-40B4-BE49-F238E27FC236}">
                <a16:creationId xmlns:a16="http://schemas.microsoft.com/office/drawing/2014/main" id="{B159D10E-96D9-4C2A-BC03-D735B3DA3B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algn="l">
              <a:spcBef>
                <a:spcPct val="50000"/>
              </a:spcBef>
              <a:tabLst>
                <a:tab pos="571500" algn="l"/>
                <a:tab pos="1333500" algn="l"/>
                <a:tab pos="2286000" algn="l"/>
              </a:tabLst>
            </a:pPr>
            <a:r>
              <a:rPr lang="pl-PL" altLang="en-US" sz="3600" b="1">
                <a:solidFill>
                  <a:srgbClr val="FF0000"/>
                </a:solidFill>
              </a:rPr>
              <a:t>Ćwiczenie 6 – LEFT JOIN:</a:t>
            </a:r>
            <a:endParaRPr lang="pl-PL" altLang="en-US" sz="3600">
              <a:solidFill>
                <a:srgbClr val="FF0000"/>
              </a:solidFill>
            </a:endParaRPr>
          </a:p>
        </p:txBody>
      </p:sp>
      <p:sp>
        <p:nvSpPr>
          <p:cNvPr id="53252" name="Text Box 2">
            <a:extLst>
              <a:ext uri="{FF2B5EF4-FFF2-40B4-BE49-F238E27FC236}">
                <a16:creationId xmlns:a16="http://schemas.microsoft.com/office/drawing/2014/main" id="{1226C756-D2EC-4D16-83CB-040E4FF33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04938"/>
            <a:ext cx="853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333500" algn="l"/>
                <a:tab pos="2286000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P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odaj </a:t>
            </a:r>
            <a:r>
              <a:rPr lang="pl-PL" altLang="en-US" sz="2400">
                <a:solidFill>
                  <a:srgbClr val="000000"/>
                </a:solidFill>
              </a:rPr>
              <a:t>dane o biurach,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które </a:t>
            </a:r>
            <a:r>
              <a:rPr lang="pl-PL" altLang="en-US" sz="2400" b="1">
                <a:solidFill>
                  <a:srgbClr val="009900"/>
                </a:solidFill>
                <a:cs typeface="Times New Roman" panose="02020603050405020304" pitchFamily="18" charset="0"/>
              </a:rPr>
              <a:t>nie mają pracowników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BF21F6FC-B9AF-46E2-8F84-47BADAEDB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667000"/>
            <a:ext cx="8077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biuronr, ulica, miasto, personelnr, imie, nazwisko</a:t>
            </a:r>
            <a:endParaRPr lang="pl-PL" altLang="en-US" sz="24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biuro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 JOIN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personel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(biuronr)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personel.biuronr 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NULL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l-PL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ymbol zastępczy numeru slajdu 4">
            <a:extLst>
              <a:ext uri="{FF2B5EF4-FFF2-40B4-BE49-F238E27FC236}">
                <a16:creationId xmlns:a16="http://schemas.microsoft.com/office/drawing/2014/main" id="{02EE6CA4-F2E0-4A8C-812C-3E082031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D6868DD-93B6-4E46-9A72-E87681B9EE2E}" type="slidenum">
              <a:rPr lang="pl-PL" altLang="en-US">
                <a:solidFill>
                  <a:schemeClr val="tx1"/>
                </a:solidFill>
              </a:rPr>
              <a:pPr eaLnBrk="1" hangingPunct="1"/>
              <a:t>52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54275" name="Text Box 2">
            <a:extLst>
              <a:ext uri="{FF2B5EF4-FFF2-40B4-BE49-F238E27FC236}">
                <a16:creationId xmlns:a16="http://schemas.microsoft.com/office/drawing/2014/main" id="{76930AD6-4DCD-4727-8C28-460AA824B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400"/>
            <a:ext cx="84582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Wyświetl 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biura i nieruchomości znajdujące się w tym samym mieście, umieść również te biura, w których nie zarejestrowano żadnej nieruchomości oraz nieruchomości nie zarejestrowane w żadnym biurze:</a:t>
            </a:r>
            <a:endParaRPr lang="pl-PL" altLang="en-US" sz="2400">
              <a:solidFill>
                <a:srgbClr val="000000"/>
              </a:solidFill>
            </a:endParaRPr>
          </a:p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</a:rPr>
              <a:t>	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2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.*, nieruchomo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sc2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.*</a:t>
            </a:r>
          </a:p>
          <a:p>
            <a:pPr eaLnBrk="1" hangingPunct="1"/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biuro2 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FULL JOIN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nieruchomo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sc2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	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USING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miasto);</a:t>
            </a:r>
          </a:p>
        </p:txBody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D9194B6B-6F8E-4D5D-B707-93A95F010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/>
            <a:r>
              <a:rPr lang="pl-PL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Pełne złączenie zewnętrzne</a:t>
            </a:r>
            <a:r>
              <a:rPr lang="pl-PL" altLang="en-US" sz="2800" b="1">
                <a:solidFill>
                  <a:srgbClr val="000000"/>
                </a:solidFill>
              </a:rPr>
              <a:t> (w standardzie SQL)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ymbol zastępczy numeru slajdu 4">
            <a:extLst>
              <a:ext uri="{FF2B5EF4-FFF2-40B4-BE49-F238E27FC236}">
                <a16:creationId xmlns:a16="http://schemas.microsoft.com/office/drawing/2014/main" id="{643B1981-3140-4B07-B7A0-92BCB0C90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C2412E8-F845-438E-95A4-D312BD38E06C}" type="slidenum">
              <a:rPr lang="pl-PL" altLang="en-US">
                <a:solidFill>
                  <a:schemeClr val="tx1"/>
                </a:solidFill>
              </a:rPr>
              <a:pPr eaLnBrk="1" hangingPunct="1"/>
              <a:t>53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E6F4BE8C-DF2E-444F-8991-648F396ED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845820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4175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70000"/>
              </a:spcBef>
            </a:pP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biuro2.biuronr, biuro2.miasto, nieruchomosc2.nieruchomoscNr, nieruchomosc2.miasto AS miasto2 </a:t>
            </a:r>
            <a:endParaRPr lang="pl-PL" altLang="en-US" sz="22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biuro2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LEFT JOIN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nieruchomosc2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(miasto)) </a:t>
            </a:r>
            <a:endParaRPr lang="pl-PL" altLang="en-US" sz="22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70000"/>
              </a:spcBef>
            </a:pPr>
            <a:r>
              <a:rPr lang="pl-PL" altLang="en-US" sz="22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pl-PL" altLang="en-US" sz="22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70000"/>
              </a:spcBef>
            </a:pP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biuro2.biuronr, biuro2.miasto, nieruchomosc2.nieruchomoscNr, nieruchomosc2.miasto AS miasto2 </a:t>
            </a:r>
            <a:endParaRPr lang="pl-PL" altLang="en-US" sz="220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biuro2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RIGHT JOIN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nieruchomosc2 </a:t>
            </a:r>
            <a:r>
              <a:rPr lang="pl-PL" altLang="en-US" sz="22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(miasto))</a:t>
            </a:r>
            <a:r>
              <a:rPr lang="pl-PL" altLang="en-US" sz="22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 </a:t>
            </a:r>
          </a:p>
        </p:txBody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0DD3DB0C-2D5B-4D9E-865E-06718BB7E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pPr eaLnBrk="1" hangingPunct="1"/>
            <a:r>
              <a:rPr lang="pl-PL" altLang="en-US" sz="2800" b="1">
                <a:solidFill>
                  <a:srgbClr val="000000"/>
                </a:solidFill>
                <a:cs typeface="Times New Roman" panose="02020603050405020304" pitchFamily="18" charset="0"/>
              </a:rPr>
              <a:t>Utworzenie pełnego złączenia</a:t>
            </a:r>
            <a:r>
              <a:rPr lang="pl-PL" altLang="en-US" sz="2800" b="1">
                <a:solidFill>
                  <a:srgbClr val="000000"/>
                </a:solidFill>
              </a:rPr>
              <a:t> zewnętrznego </a:t>
            </a:r>
            <a:br>
              <a:rPr lang="pl-PL" altLang="en-US" sz="2800" b="1">
                <a:solidFill>
                  <a:srgbClr val="000000"/>
                </a:solidFill>
              </a:rPr>
            </a:br>
            <a:r>
              <a:rPr lang="pl-PL" altLang="en-US" sz="2800" b="1">
                <a:solidFill>
                  <a:srgbClr val="000000"/>
                </a:solidFill>
              </a:rPr>
              <a:t>(w MySQL z wykorzystaniem </a:t>
            </a:r>
            <a:r>
              <a:rPr lang="pl-PL" altLang="en-US" sz="2800" b="1">
                <a:solidFill>
                  <a:srgbClr val="FF0000"/>
                </a:solidFill>
                <a:latin typeface="Courier New" panose="02070309020205020404" pitchFamily="49" charset="0"/>
              </a:rPr>
              <a:t>UNION</a:t>
            </a:r>
            <a:r>
              <a:rPr lang="pl-PL" altLang="en-US" sz="2800" b="1">
                <a:solidFill>
                  <a:srgbClr val="000000"/>
                </a:solidFill>
              </a:rPr>
              <a:t>):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numeru slajdu 4">
            <a:extLst>
              <a:ext uri="{FF2B5EF4-FFF2-40B4-BE49-F238E27FC236}">
                <a16:creationId xmlns:a16="http://schemas.microsoft.com/office/drawing/2014/main" id="{771E0BCC-D115-4B06-9F8F-A387BAF99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5645824-36A9-4E97-97BC-127BCEE2A4D7}" type="slidenum">
              <a:rPr lang="pl-PL" altLang="en-US">
                <a:solidFill>
                  <a:schemeClr val="tx1"/>
                </a:solidFill>
              </a:rPr>
              <a:pPr eaLnBrk="1" hangingPunct="1"/>
              <a:t>54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49165" name="Group 13">
            <a:extLst>
              <a:ext uri="{FF2B5EF4-FFF2-40B4-BE49-F238E27FC236}">
                <a16:creationId xmlns:a16="http://schemas.microsoft.com/office/drawing/2014/main" id="{DDFFD1C7-33B7-4D36-9F53-4CA87B1A8592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692150"/>
          <a:ext cx="8763000" cy="4754563"/>
        </p:xfrm>
        <a:graphic>
          <a:graphicData uri="http://schemas.openxmlformats.org/drawingml/2006/table">
            <a:tbl>
              <a:tblPr/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5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 (SELECT biuro2.biuronr, biuro2.miasto, nieruchomosc2.nieruchomoscnr, nieruchomosc2.miasto AS miasto2  FROM biuro2 LEFT JOIN nieruchomosc2 USING(miasto))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UNION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(SELECT biuro2.biuronr, biuro2.miasto,       nieruchomosc2.nieruchomoscnr, nieruchomosc2.miasto AS miasto2 FROM biuro2 RIGHT JOIN nieruchomosc2 USING(miasto));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+---------+-----------+----------------+-----------+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biuronr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miasto   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miasto2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+---------+-----------+----------------+-----------+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B002    | Łomża     | L94            | Łomża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B003    | Białystok | B4             | Białystok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B004    | Grajewo   | </a:t>
                      </a: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     | </a:t>
                      </a:r>
                      <a:r>
                        <a:rPr kumimoji="0" lang="pl-PL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</a:t>
                      </a: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| </a:t>
                      </a:r>
                      <a:r>
                        <a:rPr kumimoji="0" lang="pl-PL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| A14            | Augustów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+---------+-----------+----------------+-----------+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6329" name="Text Box 8">
            <a:extLst>
              <a:ext uri="{FF2B5EF4-FFF2-40B4-BE49-F238E27FC236}">
                <a16:creationId xmlns:a16="http://schemas.microsoft.com/office/drawing/2014/main" id="{73E35164-40E3-460D-8129-961C1B93A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latin typeface="Courier New" panose="02070309020205020404" pitchFamily="49" charset="0"/>
              </a:rPr>
              <a:t>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ymbol zastępczy numeru slajdu 4">
            <a:extLst>
              <a:ext uri="{FF2B5EF4-FFF2-40B4-BE49-F238E27FC236}">
                <a16:creationId xmlns:a16="http://schemas.microsoft.com/office/drawing/2014/main" id="{5A496DE2-C67D-4091-A369-4B1C72037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CA6DB12-7F97-4A7C-879E-F0F682975270}" type="slidenum">
              <a:rPr lang="pl-PL" altLang="en-US">
                <a:solidFill>
                  <a:schemeClr val="tx1"/>
                </a:solidFill>
              </a:rPr>
              <a:pPr eaLnBrk="1" hangingPunct="1"/>
              <a:t>55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50190" name="Group 14">
            <a:extLst>
              <a:ext uri="{FF2B5EF4-FFF2-40B4-BE49-F238E27FC236}">
                <a16:creationId xmlns:a16="http://schemas.microsoft.com/office/drawing/2014/main" id="{E0A620BE-168D-4AAC-8600-422C89984509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3284538"/>
          <a:ext cx="8686800" cy="2286000"/>
        </p:xfrm>
        <a:graphic>
          <a:graphicData uri="http://schemas.openxmlformats.org/drawingml/2006/table">
            <a:tbl>
              <a:tblPr/>
              <a:tblGrid>
                <a:gridCol w="868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 (SELECT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AS numer, miasto, ulica FROM klient LEFT JOIN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ON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klient.preferencje=nieruchomosc.typ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ORDER BY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UNION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(SELECT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AS numer, miasto, ulica FROM klient RIGHT JOIN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ON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klient.preferencje=nieruchomosc.typ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ORDER BY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353" name="Text Box 8">
            <a:extLst>
              <a:ext uri="{FF2B5EF4-FFF2-40B4-BE49-F238E27FC236}">
                <a16:creationId xmlns:a16="http://schemas.microsoft.com/office/drawing/2014/main" id="{EDB4517C-D675-4702-BCB8-81AFA19FD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57354" name="Rectangle 9">
            <a:extLst>
              <a:ext uri="{FF2B5EF4-FFF2-40B4-BE49-F238E27FC236}">
                <a16:creationId xmlns:a16="http://schemas.microsoft.com/office/drawing/2014/main" id="{C23AF9A9-2114-4325-B28B-D4F029517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pl-PL" altLang="en-US" sz="2800" b="1"/>
              <a:t>Polecenie - </a:t>
            </a:r>
            <a:r>
              <a:rPr lang="pl-PL" altLang="en-US" sz="2800" b="1">
                <a:latin typeface="Courier New" panose="02070309020205020404" pitchFamily="49" charset="0"/>
              </a:rPr>
              <a:t>UNION</a:t>
            </a:r>
          </a:p>
        </p:txBody>
      </p:sp>
      <p:sp>
        <p:nvSpPr>
          <p:cNvPr id="51211" name="Text Box 13">
            <a:extLst>
              <a:ext uri="{FF2B5EF4-FFF2-40B4-BE49-F238E27FC236}">
                <a16:creationId xmlns:a16="http://schemas.microsoft.com/office/drawing/2014/main" id="{CFB3FC2A-D50C-4B05-BBB1-BC4F0B365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82232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l-PL" sz="2400" dirty="0">
                <a:solidFill>
                  <a:srgbClr val="000000"/>
                </a:solidFill>
              </a:rPr>
              <a:t>Wyświetl </a:t>
            </a:r>
            <a:r>
              <a:rPr lang="pl-PL" sz="2400" dirty="0"/>
              <a:t>nieruchomości które odpowiadają preferencjom klientów i informacje o klientach, </a:t>
            </a:r>
            <a:r>
              <a:rPr lang="pl-PL" sz="2400" dirty="0">
                <a:solidFill>
                  <a:srgbClr val="000000"/>
                </a:solidFill>
                <a:cs typeface="Times New Roman" pitchFamily="18" charset="0"/>
              </a:rPr>
              <a:t>umieść również te nieruchomości, do których nie wpisano żadnego typu oraz klientów, którzy nie określili swoich preferencji</a:t>
            </a:r>
            <a:r>
              <a:rPr lang="pl-PL" sz="2400" dirty="0">
                <a:solidFill>
                  <a:srgbClr val="000000"/>
                </a:solidFill>
                <a:latin typeface="+mn-lt"/>
              </a:rPr>
              <a:t>: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ymbol zastępczy numeru slajdu 4">
            <a:extLst>
              <a:ext uri="{FF2B5EF4-FFF2-40B4-BE49-F238E27FC236}">
                <a16:creationId xmlns:a16="http://schemas.microsoft.com/office/drawing/2014/main" id="{ED6E3271-739C-46F2-9A33-65A448FB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4EEAFC1-A36A-4670-91AC-E6FAD05DAD31}" type="slidenum">
              <a:rPr lang="pl-PL" altLang="en-US">
                <a:solidFill>
                  <a:schemeClr val="tx1"/>
                </a:solidFill>
              </a:rPr>
              <a:pPr eaLnBrk="1" hangingPunct="1"/>
              <a:t>56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49165" name="Group 13">
            <a:extLst>
              <a:ext uri="{FF2B5EF4-FFF2-40B4-BE49-F238E27FC236}">
                <a16:creationId xmlns:a16="http://schemas.microsoft.com/office/drawing/2014/main" id="{5DEF7122-EA67-46EF-B887-5955B217A052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533400"/>
          <a:ext cx="8763000" cy="5029200"/>
        </p:xfrm>
        <a:graphic>
          <a:graphicData uri="http://schemas.openxmlformats.org/drawingml/2006/table">
            <a:tbl>
              <a:tblPr/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+----------+-----------+-------+-----------+------------+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| numer | miasto    | ulica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+----------+-----------+-------+-----------+------------+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CO17     | Katarzyna | B16   | Białystok | Nowa 5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CO17     | Katarzyna | B17   | Białystok | Mała 2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CO17     | Katarzyna | B18   | Białystok | Leśna 6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CO17     | Katarzyna | L33   | Łomża     | Pogodna 3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CO17     | Katarzyna | L94   | Łomża     | Akacjowa 6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CO18     | Anna      | B21   | Białystok | Dobra 18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CO18     | Anna      | L27   | Łomża     | Inna 7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CR51     | Michał    | B21   | Białystok | Dobra 18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CR51     | Michał    | L27   | Łomża     | Inna 7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   | B16   | Białystok | Nowa 5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   | B17   | Białystok | Mała 2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   | B18   | Białystok | Leśna 6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   | L33   | Łomża     | Pogodna 3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CR52     | Ludwik    | L94   | Łomża     | Akacjowa 6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8377" name="Text Box 8">
            <a:extLst>
              <a:ext uri="{FF2B5EF4-FFF2-40B4-BE49-F238E27FC236}">
                <a16:creationId xmlns:a16="http://schemas.microsoft.com/office/drawing/2014/main" id="{03533166-6C32-4A99-BE88-FCA4CA936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latin typeface="Courier New" panose="02070309020205020404" pitchFamily="49" charset="0"/>
              </a:rPr>
              <a:t>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ymbol zastępczy numeru slajdu 4">
            <a:extLst>
              <a:ext uri="{FF2B5EF4-FFF2-40B4-BE49-F238E27FC236}">
                <a16:creationId xmlns:a16="http://schemas.microsoft.com/office/drawing/2014/main" id="{FE644D5E-EC88-4BF6-A7D5-1EE1B20D0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33BDEF3-B45E-4241-BE02-406417C9AF61}" type="slidenum">
              <a:rPr lang="pl-PL" altLang="en-US">
                <a:solidFill>
                  <a:schemeClr val="tx1"/>
                </a:solidFill>
              </a:rPr>
              <a:pPr eaLnBrk="1" hangingPunct="1"/>
              <a:t>57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49165" name="Group 13">
            <a:extLst>
              <a:ext uri="{FF2B5EF4-FFF2-40B4-BE49-F238E27FC236}">
                <a16:creationId xmlns:a16="http://schemas.microsoft.com/office/drawing/2014/main" id="{9C97EC2D-6B3A-4F04-837B-A0D6DCA5BE93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533400"/>
          <a:ext cx="8763000" cy="5303838"/>
        </p:xfrm>
        <a:graphic>
          <a:graphicData uri="http://schemas.openxmlformats.org/drawingml/2006/table">
            <a:tbl>
              <a:tblPr/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03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+----------+-----------+-------+-----------+------------+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| numer | miasto    | ulica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+----------+-----------+-------+-----------+------------+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CR53     | Janusz    | B16   | Białystok | Nowa 5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CR53     | Janusz    | B17   | Białystok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MaĹa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2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CR53     | Janusz    | B18   | Białystok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LeĹa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6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CR53     | Janusz    | L33   | Łomża     | Pogodna 3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CR53     | Janusz    | L94   | Łomża     | Akacjowa 6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CR54     | Maria     | B16   | Białystok | Nowa 5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CR54     | Maria     | B17   | Białystok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MaĹa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2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CR54     | Maria     | B18   | Białystok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LeĹa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6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CR54     | Maria     | L33   | Łomża     | Pogodna 3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CR54     | Maria     | L94   | Łomża     | Akacjowa 6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CR55     | Adaś      | NULL 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CR66     | Rafał     | NULL 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CR77     | Jan       | NULL 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NULL    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NULL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| B19   | Białystok | Pogodna 5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+----------+-----------+-------+------------+------------+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9401" name="Text Box 8">
            <a:extLst>
              <a:ext uri="{FF2B5EF4-FFF2-40B4-BE49-F238E27FC236}">
                <a16:creationId xmlns:a16="http://schemas.microsoft.com/office/drawing/2014/main" id="{F30A3EF6-216F-4B13-B720-8254872E4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latin typeface="Courier New" panose="02070309020205020404" pitchFamily="49" charset="0"/>
              </a:rPr>
              <a:t>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ymbol zastępczy numeru slajdu 4">
            <a:extLst>
              <a:ext uri="{FF2B5EF4-FFF2-40B4-BE49-F238E27FC236}">
                <a16:creationId xmlns:a16="http://schemas.microsoft.com/office/drawing/2014/main" id="{D0A9BA86-7610-48D5-BA17-29F7A235C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4703B71-473D-4633-A9C1-4E20C82EE52C}" type="slidenum">
              <a:rPr lang="pl-PL" altLang="en-US">
                <a:solidFill>
                  <a:schemeClr val="tx1"/>
                </a:solidFill>
              </a:rPr>
              <a:pPr eaLnBrk="1" hangingPunct="1"/>
              <a:t>58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51213" name="Group 13">
            <a:extLst>
              <a:ext uri="{FF2B5EF4-FFF2-40B4-BE49-F238E27FC236}">
                <a16:creationId xmlns:a16="http://schemas.microsoft.com/office/drawing/2014/main" id="{ADFBCC1C-C188-4FCB-A6C8-30F118F6589F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2057400"/>
          <a:ext cx="8686800" cy="4479925"/>
        </p:xfrm>
        <a:graphic>
          <a:graphicData uri="http://schemas.openxmlformats.org/drawingml/2006/table">
            <a:tbl>
              <a:tblPr/>
              <a:tblGrid>
                <a:gridCol w="868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7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mysql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&gt; 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(SELECT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AS numer, miasto, ulica FROM klient LEFT JOIN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ON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klient.preferencje=nieruchomosc.typ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ORDER BY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UNION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(SELECT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imie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AS numer, miasto, ulica FROM klient RIGHT JOIN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ON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klient.preferencje=nieruchomosc.typ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ORDER BY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klientnr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LIMIT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;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+----------+-----------+-------+------------+---------+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klientnr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imie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    | numer | miasto     | ulica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+----------+-----------+-------+------------+---------+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CO17     | Katarzyna | B16   | Białystok  | Nowa 5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CO17     | Katarzyna | B17   | Białystok  | Mała 2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+----------+-----------+-------+------------+---------+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425" name="Rectangle 8">
            <a:extLst>
              <a:ext uri="{FF2B5EF4-FFF2-40B4-BE49-F238E27FC236}">
                <a16:creationId xmlns:a16="http://schemas.microsoft.com/office/drawing/2014/main" id="{7B49EE1A-11EE-4E7C-8609-75D59F5A1C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730250"/>
          </a:xfrm>
        </p:spPr>
        <p:txBody>
          <a:bodyPr/>
          <a:lstStyle/>
          <a:p>
            <a:pPr eaLnBrk="1" hangingPunct="1"/>
            <a:r>
              <a:rPr lang="pl-PL" altLang="en-US" sz="2800" b="1"/>
              <a:t>Polecenie - </a:t>
            </a:r>
            <a:r>
              <a:rPr lang="pl-PL" altLang="en-US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LIMIT</a:t>
            </a:r>
          </a:p>
        </p:txBody>
      </p:sp>
      <p:sp>
        <p:nvSpPr>
          <p:cNvPr id="60426" name="Text Box 11">
            <a:extLst>
              <a:ext uri="{FF2B5EF4-FFF2-40B4-BE49-F238E27FC236}">
                <a16:creationId xmlns:a16="http://schemas.microsoft.com/office/drawing/2014/main" id="{8FC7B4F0-77B2-4E7A-863D-B3E134A74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Ograniczenie liczby wyświetlonych rekordów do </a:t>
            </a:r>
            <a:r>
              <a:rPr lang="pl-PL" altLang="en-US" sz="2400" b="1">
                <a:solidFill>
                  <a:srgbClr val="FF0000"/>
                </a:solidFill>
              </a:rPr>
              <a:t>2</a:t>
            </a:r>
            <a:r>
              <a:rPr lang="pl-PL" altLang="en-US" sz="2400">
                <a:solidFill>
                  <a:srgbClr val="000000"/>
                </a:solidFill>
              </a:rPr>
              <a:t>: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ymbol zastępczy numeru slajdu 4">
            <a:extLst>
              <a:ext uri="{FF2B5EF4-FFF2-40B4-BE49-F238E27FC236}">
                <a16:creationId xmlns:a16="http://schemas.microsoft.com/office/drawing/2014/main" id="{F61B213D-2407-43C9-B430-6303410AB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4345F0F-4E9F-4E0F-AE70-A2F8560A4D5A}" type="slidenum">
              <a:rPr lang="pl-PL" altLang="en-US">
                <a:solidFill>
                  <a:schemeClr val="tx1"/>
                </a:solidFill>
              </a:rPr>
              <a:pPr eaLnBrk="1" hangingPunct="1"/>
              <a:t>59</a:t>
            </a:fld>
            <a:endParaRPr lang="pl-PL" altLang="en-US">
              <a:solidFill>
                <a:schemeClr val="tx1"/>
              </a:solidFill>
            </a:endParaRPr>
          </a:p>
        </p:txBody>
      </p:sp>
      <p:graphicFrame>
        <p:nvGraphicFramePr>
          <p:cNvPr id="52236" name="Group 12">
            <a:extLst>
              <a:ext uri="{FF2B5EF4-FFF2-40B4-BE49-F238E27FC236}">
                <a16:creationId xmlns:a16="http://schemas.microsoft.com/office/drawing/2014/main" id="{999D2D59-E886-4AB7-99C6-A41D1D4C59AF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1828800"/>
          <a:ext cx="8686800" cy="4479925"/>
        </p:xfrm>
        <a:graphic>
          <a:graphicData uri="http://schemas.openxmlformats.org/drawingml/2006/table">
            <a:tbl>
              <a:tblPr/>
              <a:tblGrid>
                <a:gridCol w="868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7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mysql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&gt; SELECT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personelnr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imie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, nazwisko, pensja,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biuronr</a:t>
                      </a: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FROM personel </a:t>
                      </a: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LIMIT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+------------+-------------+------------+--------+---------+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personelnr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imie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       | nazwisko   | pensja |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biuronr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+------------+-------------+------------+--------+---------+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SE20       | Sabina      | Bober      |  14050 | B003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SE21       | Daniel      | Frankowski |   1500 | B003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SE22       | Małgorzata  | Kowalska   |   1366 | B003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SE23       | Anna        | Biały      |  11566 | B003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SF10       | Jan         | Bogacz     |  16250 | B001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SL20       | Paweł       | Nowak      |   1200 | B002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SL21       | Paweł       | Kowalski   |  11366 | B002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| SL22       | Monika      | Munk       |   1466 | B002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+------------+-------------+------------+--------+---------+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449" name="Rectangle 8">
            <a:extLst>
              <a:ext uri="{FF2B5EF4-FFF2-40B4-BE49-F238E27FC236}">
                <a16:creationId xmlns:a16="http://schemas.microsoft.com/office/drawing/2014/main" id="{CA04F0E5-4BCD-4CE5-9DAA-62683D12F4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806450"/>
          </a:xfrm>
        </p:spPr>
        <p:txBody>
          <a:bodyPr/>
          <a:lstStyle/>
          <a:p>
            <a:pPr eaLnBrk="1" hangingPunct="1"/>
            <a:r>
              <a:rPr lang="pl-PL" altLang="en-US" sz="2800" b="1"/>
              <a:t>Polecenie - </a:t>
            </a:r>
            <a:r>
              <a:rPr lang="pl-PL" altLang="en-US" sz="2800" b="1">
                <a:latin typeface="Courier New" panose="02070309020205020404" pitchFamily="49" charset="0"/>
                <a:cs typeface="Times New Roman" panose="02020603050405020304" pitchFamily="18" charset="0"/>
              </a:rPr>
              <a:t>LIMIT</a:t>
            </a:r>
          </a:p>
        </p:txBody>
      </p:sp>
      <p:sp>
        <p:nvSpPr>
          <p:cNvPr id="61450" name="Text Box 13">
            <a:extLst>
              <a:ext uri="{FF2B5EF4-FFF2-40B4-BE49-F238E27FC236}">
                <a16:creationId xmlns:a16="http://schemas.microsoft.com/office/drawing/2014/main" id="{A81CFF07-0B85-44B6-BC63-183CD2E6F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Ograniczenie liczby wyświetlonych rekordów do </a:t>
            </a:r>
            <a:r>
              <a:rPr lang="pl-PL" altLang="en-US" sz="2400" b="1">
                <a:solidFill>
                  <a:srgbClr val="FF0000"/>
                </a:solidFill>
              </a:rPr>
              <a:t>8</a:t>
            </a:r>
            <a:r>
              <a:rPr lang="pl-PL" altLang="en-US" sz="2400">
                <a:solidFill>
                  <a:srgbClr val="000000"/>
                </a:solidFill>
              </a:rPr>
              <a:t>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numeru slajdu 3">
            <a:extLst>
              <a:ext uri="{FF2B5EF4-FFF2-40B4-BE49-F238E27FC236}">
                <a16:creationId xmlns:a16="http://schemas.microsoft.com/office/drawing/2014/main" id="{EB564A11-985F-4CD0-AF1F-D9A329BC8BBD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FB1F31A3-767E-48B1-BF48-DED34C2C8F0D}" type="slidenum">
              <a:rPr lang="pl-PL" altLang="en-US" sz="1400">
                <a:solidFill>
                  <a:schemeClr val="tx1"/>
                </a:solidFill>
              </a:rPr>
              <a:pPr algn="r" eaLnBrk="1" hangingPunct="1"/>
              <a:t>6</a:t>
            </a:fld>
            <a:endParaRPr lang="pl-PL" altLang="en-US" sz="1400">
              <a:solidFill>
                <a:schemeClr val="tx1"/>
              </a:solidFill>
            </a:endParaRPr>
          </a:p>
        </p:txBody>
      </p:sp>
      <p:graphicFrame>
        <p:nvGraphicFramePr>
          <p:cNvPr id="10249" name="Group 9">
            <a:extLst>
              <a:ext uri="{FF2B5EF4-FFF2-40B4-BE49-F238E27FC236}">
                <a16:creationId xmlns:a16="http://schemas.microsoft.com/office/drawing/2014/main" id="{D7C59B9D-3FA2-4740-8A08-F37846C46998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914400"/>
          <a:ext cx="8763000" cy="5029200"/>
        </p:xfrm>
        <a:graphic>
          <a:graphicData uri="http://schemas.openxmlformats.org/drawingml/2006/table">
            <a:tbl>
              <a:tblPr/>
              <a:tblGrid>
                <a:gridCol w="876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mysql&gt; SELECT personelnr, imie, nazwisko, stanowisko, biuronr FROM personel;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+-----------+------------+------------+------------+---------+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personelnr| imie       | nazwisko   | stanowisko | biuronr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+-----------+------------+------------+------------+---------+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SE20      | Sabina     | </a:t>
                      </a:r>
                      <a:r>
                        <a:rPr kumimoji="0" lang="pl-PL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Bober</a:t>
                      </a: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  | dyrektor   | </a:t>
                      </a:r>
                      <a:r>
                        <a:rPr kumimoji="0" lang="pl-PL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B003</a:t>
                      </a: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SE21      | Daniel     | Frankowski | kierownik  | B003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SE22      | Małgorzata | Kowalska   | asystent   | B003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SE23      | Anna       | Biały      | asystent   | B003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SF10      | Jan        | Bogacz     | dyrektor   | B001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SL20      | Paweł      | Nowak      | kierownik  | B002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SL21      | Paweł      | Kowalski   | asystent   | B002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SL22      | Monika     | Munk       | asystent   | B002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SL30      | Jan        | Wiśiewski  | dyrektor   | B005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SL31      | Julia      | Lisicka    | asystent   | B005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SL32      | Michał     | Brzęczyk   | kierownik  | B005   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r>
                        <a:rPr kumimoji="0" 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+-----------+------------+------------+------------+---------+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43000" algn="l"/>
                        </a:tabLst>
                      </a:pPr>
                      <a:endParaRPr kumimoji="0" lang="pl-PL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numeru slajdu 4">
            <a:extLst>
              <a:ext uri="{FF2B5EF4-FFF2-40B4-BE49-F238E27FC236}">
                <a16:creationId xmlns:a16="http://schemas.microsoft.com/office/drawing/2014/main" id="{6BBBBEAE-144E-4D16-9AB8-07984E841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7B220CE-C261-4B99-92FB-C463733AB461}" type="slidenum">
              <a:rPr lang="pl-PL" altLang="en-US">
                <a:solidFill>
                  <a:schemeClr val="tx1"/>
                </a:solidFill>
              </a:rPr>
              <a:pPr eaLnBrk="1" hangingPunct="1"/>
              <a:t>60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BB23AD68-5B78-466F-BD8C-963D13E55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eaLnBrk="1" hangingPunct="1">
              <a:defRPr/>
            </a:pPr>
            <a:r>
              <a:rPr lang="pl-PL" sz="2800" b="1" dirty="0">
                <a:solidFill>
                  <a:schemeClr val="tx1"/>
                </a:solidFill>
                <a:latin typeface="+mn-lt"/>
              </a:rPr>
              <a:t>Literatura:</a:t>
            </a:r>
          </a:p>
        </p:txBody>
      </p:sp>
      <p:sp>
        <p:nvSpPr>
          <p:cNvPr id="62468" name="Text Box 3">
            <a:extLst>
              <a:ext uri="{FF2B5EF4-FFF2-40B4-BE49-F238E27FC236}">
                <a16:creationId xmlns:a16="http://schemas.microsoft.com/office/drawing/2014/main" id="{9073F7E5-51B0-45A1-BC8D-3465C7D10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143000"/>
            <a:ext cx="8353425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AutoNum type="arabicPeriod"/>
            </a:pPr>
            <a:r>
              <a:rPr lang="pl-PL" altLang="en-US" sz="2400" i="1"/>
              <a:t>Podstawowy wykład z systemów baz danych </a:t>
            </a:r>
            <a:r>
              <a:rPr lang="pl-PL" altLang="en-US" sz="2400"/>
              <a:t>– J.Ullman, J.Widom, WNT, 2001</a:t>
            </a:r>
          </a:p>
          <a:p>
            <a:pPr eaLnBrk="1" hangingPunct="1">
              <a:spcBef>
                <a:spcPct val="30000"/>
              </a:spcBef>
              <a:buFontTx/>
              <a:buAutoNum type="arabicPeriod"/>
            </a:pPr>
            <a:r>
              <a:rPr lang="pl-PL" altLang="en-US" sz="2400" i="1"/>
              <a:t>Systemy baz danych: praktyczne metody projektowania, implementacji i zarządzania</a:t>
            </a:r>
            <a:r>
              <a:rPr lang="pl-PL" altLang="en-US" sz="2400"/>
              <a:t> T.1 i 2 – T.Connolly, C.Begg, RM, Warszawa, 2004</a:t>
            </a:r>
          </a:p>
          <a:p>
            <a:pPr eaLnBrk="1" hangingPunct="1">
              <a:spcBef>
                <a:spcPct val="30000"/>
              </a:spcBef>
              <a:buFontTx/>
              <a:buAutoNum type="arabicPeriod"/>
            </a:pPr>
            <a:r>
              <a:rPr lang="pl-PL" altLang="en-US" sz="2400" i="1"/>
              <a:t>Wprowadzenie do systemów baz danych </a:t>
            </a:r>
            <a:r>
              <a:rPr lang="pl-PL" altLang="en-US" sz="2400"/>
              <a:t>– C.Date, WNT, 2000</a:t>
            </a:r>
          </a:p>
          <a:p>
            <a:pPr eaLnBrk="1" hangingPunct="1">
              <a:spcBef>
                <a:spcPct val="30000"/>
              </a:spcBef>
              <a:buFontTx/>
              <a:buAutoNum type="arabicPeriod"/>
            </a:pPr>
            <a:r>
              <a:rPr lang="pl-PL" altLang="en-US" sz="2400" i="1"/>
              <a:t>SQL: omówienie standardu języka </a:t>
            </a:r>
            <a:r>
              <a:rPr lang="pl-PL" altLang="en-US" sz="2400"/>
              <a:t>– C.Date, H.Darwen, WNT, 2000</a:t>
            </a:r>
          </a:p>
          <a:p>
            <a:pPr eaLnBrk="1" hangingPunct="1">
              <a:spcBef>
                <a:spcPct val="30000"/>
              </a:spcBef>
              <a:buFontTx/>
              <a:buAutoNum type="arabicPeriod"/>
            </a:pPr>
            <a:r>
              <a:rPr lang="pl-PL" altLang="en-US" sz="2400" i="1"/>
              <a:t>Implementacja systemów baz danych </a:t>
            </a:r>
            <a:r>
              <a:rPr lang="pl-PL" altLang="en-US" sz="2400"/>
              <a:t>– H.Garcia-Molina, J.Ullman, J.Widom, WNT, 2003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numeru slajdu 4">
            <a:extLst>
              <a:ext uri="{FF2B5EF4-FFF2-40B4-BE49-F238E27FC236}">
                <a16:creationId xmlns:a16="http://schemas.microsoft.com/office/drawing/2014/main" id="{3EE44626-97E3-4E8F-B6B7-9F08DDD6A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2C4A077-85DE-4390-ABBD-E798DB9D73AD}" type="slidenum">
              <a:rPr lang="pl-PL" altLang="en-US">
                <a:solidFill>
                  <a:schemeClr val="tx1"/>
                </a:solidFill>
              </a:rPr>
              <a:pPr eaLnBrk="1" hangingPunct="1"/>
              <a:t>7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BCFF0993-8BB9-4312-8222-01BF83EB8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49275"/>
            <a:ext cx="8458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</a:rPr>
              <a:t>Podaj informacje o nieruchomościach nadzorowanych przez określonego pracownika nr </a:t>
            </a:r>
            <a:r>
              <a:rPr lang="pl-PL" altLang="en-US" sz="2400" b="1" i="1">
                <a:solidFill>
                  <a:srgbClr val="0000FF"/>
                </a:solidFill>
              </a:rPr>
              <a:t>SE23</a:t>
            </a:r>
            <a:r>
              <a:rPr lang="pl-PL" altLang="en-US" sz="2400" b="1">
                <a:solidFill>
                  <a:srgbClr val="000000"/>
                </a:solidFill>
              </a:rPr>
              <a:t> lub nazwisko </a:t>
            </a:r>
            <a:r>
              <a:rPr lang="pl-PL" altLang="en-US" sz="2400" b="1" i="1">
                <a:solidFill>
                  <a:srgbClr val="0000FF"/>
                </a:solidFill>
              </a:rPr>
              <a:t>Biały</a:t>
            </a:r>
            <a:r>
              <a:rPr lang="pl-PL" altLang="en-US" sz="2400" b="1">
                <a:solidFill>
                  <a:srgbClr val="000000"/>
                </a:solidFill>
              </a:rPr>
              <a:t>:</a:t>
            </a:r>
          </a:p>
        </p:txBody>
      </p:sp>
      <p:graphicFrame>
        <p:nvGraphicFramePr>
          <p:cNvPr id="9235" name="Group 19">
            <a:extLst>
              <a:ext uri="{FF2B5EF4-FFF2-40B4-BE49-F238E27FC236}">
                <a16:creationId xmlns:a16="http://schemas.microsoft.com/office/drawing/2014/main" id="{4F69B22F-BBAD-4F26-854B-1CEE6CAF3DCA}"/>
              </a:ext>
            </a:extLst>
          </p:cNvPr>
          <p:cNvGraphicFramePr>
            <a:graphicFrameLocks noGrp="1"/>
          </p:cNvGraphicFramePr>
          <p:nvPr/>
        </p:nvGraphicFramePr>
        <p:xfrm>
          <a:off x="0" y="3644900"/>
          <a:ext cx="9144000" cy="2286000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 SELECT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AS nr, kod, miasto, ulica, typ, pokoje, czynsz FROM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WHERE personelnr='SE23';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+-----+--------+-----------+---------+----------+------+--------+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nr  | kod    | miasto    | ulica   | typ      |pokoje| czynsz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+-----+--------+-----------+---------+----------+------+--------+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B17 | 15-900 | Białystok | Mała 2  |mieszkanie|    3 |    412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B18 | 15-900 | Białystok | Leśna 6 |mieszkanie|    3 |    385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+-----+--------+-----------+---------+----------+------+--------+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274" name="pole tekstowe 4">
            <a:extLst>
              <a:ext uri="{FF2B5EF4-FFF2-40B4-BE49-F238E27FC236}">
                <a16:creationId xmlns:a16="http://schemas.microsoft.com/office/drawing/2014/main" id="{F2C0B67D-4E38-4631-AF68-E1B467F07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628775"/>
            <a:ext cx="8458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nieruchomoscnr AS nr, kod, miasto, ulica, typ, pokoje, czynsz</a:t>
            </a:r>
          </a:p>
          <a:p>
            <a:pPr algn="just" eaLnBrk="1" hangingPunct="1"/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nieruchomosc</a:t>
            </a:r>
          </a:p>
          <a:p>
            <a:pPr eaLnBrk="1" hangingPunct="1"/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WHERE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personelnr=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'SE23'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  <a:endParaRPr lang="pl-PL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numeru slajdu 3">
            <a:extLst>
              <a:ext uri="{FF2B5EF4-FFF2-40B4-BE49-F238E27FC236}">
                <a16:creationId xmlns:a16="http://schemas.microsoft.com/office/drawing/2014/main" id="{98440103-E91E-46F0-97D6-E92E499CB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B9B3DF8-7707-4728-A1CD-D66996C9358E}" type="slidenum">
              <a:rPr lang="pl-PL" altLang="en-US">
                <a:solidFill>
                  <a:schemeClr val="tx1"/>
                </a:solidFill>
              </a:rPr>
              <a:pPr eaLnBrk="1" hangingPunct="1"/>
              <a:t>8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D296D0AE-BCD2-441D-A4E2-EAE05FAD8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838200"/>
            <a:ext cx="86868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SELECT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nieruchomoscnr AS nr, kod, miasto, ulica, typ, pokoje, czynsz</a:t>
            </a:r>
          </a:p>
          <a:p>
            <a:pPr algn="just" eaLnBrk="1" hangingPunct="1"/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nieruchomosc</a:t>
            </a:r>
          </a:p>
          <a:p>
            <a:pPr eaLnBrk="1" hangingPunct="1"/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WHERE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personelnr=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(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SELECT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</a:rPr>
              <a:t> personelnr 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FROM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</a:rPr>
              <a:t> 				personel 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WHERE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</a:rPr>
              <a:t> nazwisko=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'Biały'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)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</p:txBody>
      </p:sp>
      <p:graphicFrame>
        <p:nvGraphicFramePr>
          <p:cNvPr id="10258" name="Group 18">
            <a:extLst>
              <a:ext uri="{FF2B5EF4-FFF2-40B4-BE49-F238E27FC236}">
                <a16:creationId xmlns:a16="http://schemas.microsoft.com/office/drawing/2014/main" id="{402F4155-6337-4D36-855B-3D2DE7295D89}"/>
              </a:ext>
            </a:extLst>
          </p:cNvPr>
          <p:cNvGraphicFramePr>
            <a:graphicFrameLocks noGrp="1"/>
          </p:cNvGraphicFramePr>
          <p:nvPr/>
        </p:nvGraphicFramePr>
        <p:xfrm>
          <a:off x="0" y="3141663"/>
          <a:ext cx="9144000" cy="2560637"/>
        </p:xfrm>
        <a:graphic>
          <a:graphicData uri="http://schemas.openxmlformats.org/drawingml/2006/table">
            <a:tbl>
              <a:tblPr/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60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mysql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&gt; SELECT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AS nr, kod, miasto, ulica, typ, pokoje, czynsz FROM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nieruchomosc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WHERE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personelnr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=(SELECT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personelnr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 FROM personel WHERE </a:t>
                      </a:r>
                      <a:r>
                        <a:rPr kumimoji="0" lang="pl-PL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nazwisko='Biały</a:t>
                      </a: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');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+-----+--------+-----------+---------+----------+------+--------+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nr  | kod    | miasto    | ulica   | typ      |pokoje| czynsz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+-----+--------+-----------+---------+----------+------+--------+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B17 | 15-900 | Białystok | Mała 2  |mieszkanie|    3 |    412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| B18 | 15-900 | Białystok | Leśna 6 |mieszkanie|    3 |    385 |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</a:rPr>
                        <a:t>+-----+--------+-----------+---------+----------+------+--------+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298" name="Text Box 10">
            <a:extLst>
              <a:ext uri="{FF2B5EF4-FFF2-40B4-BE49-F238E27FC236}">
                <a16:creationId xmlns:a16="http://schemas.microsoft.com/office/drawing/2014/main" id="{E13E4D98-7976-4B3F-8B41-C193B4BDC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810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FF0000"/>
                </a:solidFill>
              </a:rPr>
              <a:t>lub</a:t>
            </a:r>
            <a:endParaRPr lang="pl-PL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numeru slajdu 3">
            <a:extLst>
              <a:ext uri="{FF2B5EF4-FFF2-40B4-BE49-F238E27FC236}">
                <a16:creationId xmlns:a16="http://schemas.microsoft.com/office/drawing/2014/main" id="{47E4EA67-E8C7-4254-891A-E39BB9086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969BE9F-A57C-4752-A821-DD897A382645}" type="slidenum">
              <a:rPr lang="pl-PL" altLang="en-US">
                <a:solidFill>
                  <a:schemeClr val="tx1"/>
                </a:solidFill>
              </a:rPr>
              <a:pPr eaLnBrk="1" hangingPunct="1"/>
              <a:t>9</a:t>
            </a:fld>
            <a:endParaRPr lang="pl-PL" altLang="en-US">
              <a:solidFill>
                <a:schemeClr val="tx1"/>
              </a:solidFill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A85C6A0A-CBF5-4014-A0B1-96F06B904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10600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</a:rPr>
              <a:t>2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r>
              <a:rPr lang="pl-PL" altLang="en-US" sz="2400" b="1">
                <a:solidFill>
                  <a:srgbClr val="000000"/>
                </a:solidFill>
              </a:rPr>
              <a:t>P</a:t>
            </a:r>
            <a:r>
              <a:rPr lang="pl-PL" altLang="en-US" sz="2400" b="1">
                <a:solidFill>
                  <a:srgbClr val="000000"/>
                </a:solidFill>
                <a:cs typeface="Times New Roman" panose="02020603050405020304" pitchFamily="18" charset="0"/>
              </a:rPr>
              <a:t>odzapytanie z funkcją agregującą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pl-PL" altLang="en-US" sz="24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>
                <a:solidFill>
                  <a:srgbClr val="000000"/>
                </a:solidFill>
              </a:rPr>
              <a:t>P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odaj wszystkich pracowników, których pensja jest wyższa od średniej</a:t>
            </a:r>
            <a:r>
              <a:rPr lang="pl-PL" altLang="en-US" sz="2400">
                <a:solidFill>
                  <a:srgbClr val="000000"/>
                </a:solidFill>
              </a:rPr>
              <a:t>,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pokaż różnice między poszczególnymi pensjami a średnią: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FA4CD9CB-13C4-4BC1-B5A9-0C3A8021A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590800"/>
            <a:ext cx="86106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10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400" b="1">
                <a:solidFill>
                  <a:srgbClr val="000000"/>
                </a:solidFill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personel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nr, imi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e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, nazwisko,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stanowisko,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pensja,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pensja</a:t>
            </a:r>
            <a:r>
              <a:rPr lang="pl-PL" altLang="en-US" sz="24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-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AVG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(pensja)</a:t>
            </a:r>
            <a:r>
              <a:rPr lang="pl-PL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personel</a:t>
            </a:r>
            <a:r>
              <a:rPr lang="pl-PL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AS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r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óż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nica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p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ersonel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WHERE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pensja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&gt;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SELECT</a:t>
            </a:r>
            <a:r>
              <a:rPr lang="en-US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AVG</a:t>
            </a:r>
            <a:r>
              <a:rPr lang="en-US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(pensja)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FROM</a:t>
            </a:r>
            <a:r>
              <a:rPr lang="pl-PL" altLang="en-US" sz="2400">
                <a:solidFill>
                  <a:srgbClr val="0000FF"/>
                </a:solidFill>
                <a:latin typeface="Courier New" panose="02070309020205020404" pitchFamily="49" charset="0"/>
              </a:rPr>
              <a:t> p</a:t>
            </a:r>
            <a:r>
              <a:rPr lang="en-US" altLang="en-US" sz="2400">
                <a:solidFill>
                  <a:srgbClr val="0000FF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ersonel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)</a:t>
            </a:r>
            <a:endParaRPr lang="pl-PL" altLang="en-US" sz="2400" b="1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pl-PL" alt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ORDER BY</a:t>
            </a:r>
            <a:r>
              <a:rPr lang="pl-PL" altLang="en-US" sz="2400">
                <a:solidFill>
                  <a:srgbClr val="000000"/>
                </a:solidFill>
                <a:latin typeface="Courier New" panose="02070309020205020404" pitchFamily="49" charset="0"/>
              </a:rPr>
              <a:t> pensja</a:t>
            </a:r>
            <a:r>
              <a:rPr lang="en-US" altLang="en-US" sz="240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;</a:t>
            </a:r>
            <a:r>
              <a:rPr lang="pl-PL" altLang="en-US" sz="24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pl-PL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12924</TotalTime>
  <Words>4742</Words>
  <Application>Microsoft Office PowerPoint</Application>
  <PresentationFormat>Pokaz na ekranie (4:3)</PresentationFormat>
  <Paragraphs>670</Paragraphs>
  <Slides>60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60</vt:i4>
      </vt:variant>
    </vt:vector>
  </HeadingPairs>
  <TitlesOfParts>
    <vt:vector size="61" baseType="lpstr">
      <vt:lpstr>Projekt domyślny</vt:lpstr>
      <vt:lpstr>Instrukcja SELECT: </vt:lpstr>
      <vt:lpstr>Podzapytania  - zapytania SELECT umieszczone w innym zapytaniu SELECT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Ćwiczenie:</vt:lpstr>
      <vt:lpstr>Prezentacja programu PowerPoint</vt:lpstr>
      <vt:lpstr>Prezentacja programu PowerPoint</vt:lpstr>
      <vt:lpstr>Prezentacja programu PowerPoint</vt:lpstr>
      <vt:lpstr>Prezentacja programu PowerPoint</vt:lpstr>
      <vt:lpstr>Pracownicy biura B003 i ich zarobki:</vt:lpstr>
      <vt:lpstr>Wszyscy pracownicy biur i ich zarobki:</vt:lpstr>
      <vt:lpstr>Zapytania dotyczące wielu tabel</vt:lpstr>
      <vt:lpstr>Proste złączenie dwóch tabel</vt:lpstr>
      <vt:lpstr>Złączenia tabel:</vt:lpstr>
      <vt:lpstr>Iloczyn kartezjański</vt:lpstr>
      <vt:lpstr>Prezentacja programu PowerPoint</vt:lpstr>
      <vt:lpstr>Złączenia</vt:lpstr>
      <vt:lpstr>Prezentacja programu PowerPoint</vt:lpstr>
      <vt:lpstr>Prezentacja programu PowerPoint</vt:lpstr>
      <vt:lpstr>Prezentacja programu PowerPoint</vt:lpstr>
      <vt:lpstr>Prezentacja programu PowerPoint</vt:lpstr>
      <vt:lpstr>1. Złączenie wewnętrzne - przykłady</vt:lpstr>
      <vt:lpstr>Prezentacja programu PowerPoint</vt:lpstr>
      <vt:lpstr>Prezentacja programu PowerPoint</vt:lpstr>
      <vt:lpstr>Proste złączenie dwóch tabel - równozłączenie:</vt:lpstr>
      <vt:lpstr>Prezentacja programu PowerPoint</vt:lpstr>
      <vt:lpstr>2. Lewostronne złączenie zewnętrzne:</vt:lpstr>
      <vt:lpstr>Prezentacja programu PowerPoint</vt:lpstr>
      <vt:lpstr>Prezentacja programu PowerPoint</vt:lpstr>
      <vt:lpstr>3. Prawostronne złączenie zewnętrzne:</vt:lpstr>
      <vt:lpstr>Prezentacja programu PowerPoint</vt:lpstr>
      <vt:lpstr>Prezentacja programu PowerPoint</vt:lpstr>
      <vt:lpstr>Ćwiczenie 1 – INNER JOIN:</vt:lpstr>
      <vt:lpstr>Ćwiczenie 2 – LEFT JOIN:</vt:lpstr>
      <vt:lpstr>Ćwiczenie 3 – LEFT JOIN:</vt:lpstr>
      <vt:lpstr>Ćwiczenie 4 – INNER JOIN:</vt:lpstr>
      <vt:lpstr>Ćwiczenie 5 – LEFT JOIN:</vt:lpstr>
      <vt:lpstr>Ćwiczenie 6 – LEFT JOIN:</vt:lpstr>
      <vt:lpstr>Pełne złączenie zewnętrzne (w standardzie SQL)</vt:lpstr>
      <vt:lpstr>Utworzenie pełnego złączenia zewnętrznego  (w MySQL z wykorzystaniem UNION):</vt:lpstr>
      <vt:lpstr>Prezentacja programu PowerPoint</vt:lpstr>
      <vt:lpstr>Polecenie - UNION</vt:lpstr>
      <vt:lpstr>Prezentacja programu PowerPoint</vt:lpstr>
      <vt:lpstr>Prezentacja programu PowerPoint</vt:lpstr>
      <vt:lpstr>Polecenie - LIMIT</vt:lpstr>
      <vt:lpstr>Polecenie - LIMIT</vt:lpstr>
      <vt:lpstr>Literatura:</vt:lpstr>
    </vt:vector>
  </TitlesOfParts>
  <Company>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Powtórzenie</dc:title>
  <dc:creator>bc</dc:creator>
  <cp:lastModifiedBy>G</cp:lastModifiedBy>
  <cp:revision>185</cp:revision>
  <dcterms:created xsi:type="dcterms:W3CDTF">2005-03-06T16:03:00Z</dcterms:created>
  <dcterms:modified xsi:type="dcterms:W3CDTF">2021-12-21T11:31:08Z</dcterms:modified>
</cp:coreProperties>
</file>