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66"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8" r:id="rId52"/>
    <p:sldId id="307" r:id="rId53"/>
    <p:sldId id="309" r:id="rId54"/>
    <p:sldId id="310" r:id="rId55"/>
    <p:sldId id="311" r:id="rId56"/>
    <p:sldId id="312" r:id="rId57"/>
    <p:sldId id="313" r:id="rId58"/>
    <p:sldId id="314" r:id="rId59"/>
    <p:sldId id="315" r:id="rId60"/>
    <p:sldId id="316" r:id="rId61"/>
    <p:sldId id="317" r:id="rId62"/>
    <p:sldId id="318" r:id="rId63"/>
    <p:sldId id="320" r:id="rId64"/>
    <p:sldId id="321" r:id="rId65"/>
    <p:sldId id="322" r:id="rId66"/>
    <p:sldId id="323" r:id="rId67"/>
    <p:sldId id="324" r:id="rId68"/>
    <p:sldId id="325" r:id="rId69"/>
    <p:sldId id="326" r:id="rId70"/>
    <p:sldId id="327" r:id="rId71"/>
    <p:sldId id="329" r:id="rId72"/>
    <p:sldId id="328"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3" r:id="rId96"/>
    <p:sldId id="354"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an Radzik" userId="9b6437a5cc3fe03b" providerId="LiveId" clId="{7B48ACBA-C19F-4FF2-87BE-1BA27E432699}"/>
    <pc:docChg chg="custSel modSld">
      <pc:chgData name="Damian Radzik" userId="9b6437a5cc3fe03b" providerId="LiveId" clId="{7B48ACBA-C19F-4FF2-87BE-1BA27E432699}" dt="2019-09-26T08:48:20.178" v="8" actId="27636"/>
      <pc:docMkLst>
        <pc:docMk/>
      </pc:docMkLst>
      <pc:sldChg chg="modSp">
        <pc:chgData name="Damian Radzik" userId="9b6437a5cc3fe03b" providerId="LiveId" clId="{7B48ACBA-C19F-4FF2-87BE-1BA27E432699}" dt="2019-09-26T08:48:20.062" v="1" actId="27636"/>
        <pc:sldMkLst>
          <pc:docMk/>
          <pc:sldMk cId="2215537805" sldId="266"/>
        </pc:sldMkLst>
        <pc:spChg chg="mod">
          <ac:chgData name="Damian Radzik" userId="9b6437a5cc3fe03b" providerId="LiveId" clId="{7B48ACBA-C19F-4FF2-87BE-1BA27E432699}" dt="2019-09-26T08:48:20.062" v="1" actId="27636"/>
          <ac:spMkLst>
            <pc:docMk/>
            <pc:sldMk cId="2215537805" sldId="266"/>
            <ac:spMk id="3" creationId="{00000000-0000-0000-0000-000000000000}"/>
          </ac:spMkLst>
        </pc:spChg>
        <pc:spChg chg="mod">
          <ac:chgData name="Damian Radzik" userId="9b6437a5cc3fe03b" providerId="LiveId" clId="{7B48ACBA-C19F-4FF2-87BE-1BA27E432699}" dt="2019-09-26T08:48:20.057" v="0" actId="27636"/>
          <ac:spMkLst>
            <pc:docMk/>
            <pc:sldMk cId="2215537805" sldId="266"/>
            <ac:spMk id="4" creationId="{00000000-0000-0000-0000-000000000000}"/>
          </ac:spMkLst>
        </pc:spChg>
      </pc:sldChg>
      <pc:sldChg chg="modSp">
        <pc:chgData name="Damian Radzik" userId="9b6437a5cc3fe03b" providerId="LiveId" clId="{7B48ACBA-C19F-4FF2-87BE-1BA27E432699}" dt="2019-09-26T08:48:20.103" v="2" actId="27636"/>
        <pc:sldMkLst>
          <pc:docMk/>
          <pc:sldMk cId="2491061727" sldId="305"/>
        </pc:sldMkLst>
        <pc:spChg chg="mod">
          <ac:chgData name="Damian Radzik" userId="9b6437a5cc3fe03b" providerId="LiveId" clId="{7B48ACBA-C19F-4FF2-87BE-1BA27E432699}" dt="2019-09-26T08:48:20.103" v="2" actId="27636"/>
          <ac:spMkLst>
            <pc:docMk/>
            <pc:sldMk cId="2491061727" sldId="305"/>
            <ac:spMk id="3" creationId="{00000000-0000-0000-0000-000000000000}"/>
          </ac:spMkLst>
        </pc:spChg>
      </pc:sldChg>
      <pc:sldChg chg="modSp">
        <pc:chgData name="Damian Radzik" userId="9b6437a5cc3fe03b" providerId="LiveId" clId="{7B48ACBA-C19F-4FF2-87BE-1BA27E432699}" dt="2019-09-26T08:48:20.128" v="4" actId="27636"/>
        <pc:sldMkLst>
          <pc:docMk/>
          <pc:sldMk cId="3056496465" sldId="317"/>
        </pc:sldMkLst>
        <pc:spChg chg="mod">
          <ac:chgData name="Damian Radzik" userId="9b6437a5cc3fe03b" providerId="LiveId" clId="{7B48ACBA-C19F-4FF2-87BE-1BA27E432699}" dt="2019-09-26T08:48:20.128" v="4" actId="27636"/>
          <ac:spMkLst>
            <pc:docMk/>
            <pc:sldMk cId="3056496465" sldId="317"/>
            <ac:spMk id="3" creationId="{E9016B4F-180E-4439-92FE-786F34C5A3B3}"/>
          </ac:spMkLst>
        </pc:spChg>
        <pc:spChg chg="mod">
          <ac:chgData name="Damian Radzik" userId="9b6437a5cc3fe03b" providerId="LiveId" clId="{7B48ACBA-C19F-4FF2-87BE-1BA27E432699}" dt="2019-09-26T08:48:20.127" v="3" actId="27636"/>
          <ac:spMkLst>
            <pc:docMk/>
            <pc:sldMk cId="3056496465" sldId="317"/>
            <ac:spMk id="4" creationId="{9CDF7593-CBE0-4DE4-9E24-A9FEEF8997BD}"/>
          </ac:spMkLst>
        </pc:spChg>
      </pc:sldChg>
      <pc:sldChg chg="modSp">
        <pc:chgData name="Damian Radzik" userId="9b6437a5cc3fe03b" providerId="LiveId" clId="{7B48ACBA-C19F-4FF2-87BE-1BA27E432699}" dt="2019-09-26T08:48:20.137" v="5" actId="27636"/>
        <pc:sldMkLst>
          <pc:docMk/>
          <pc:sldMk cId="2751726031" sldId="323"/>
        </pc:sldMkLst>
        <pc:spChg chg="mod">
          <ac:chgData name="Damian Radzik" userId="9b6437a5cc3fe03b" providerId="LiveId" clId="{7B48ACBA-C19F-4FF2-87BE-1BA27E432699}" dt="2019-09-26T08:48:20.137" v="5" actId="27636"/>
          <ac:spMkLst>
            <pc:docMk/>
            <pc:sldMk cId="2751726031" sldId="323"/>
            <ac:spMk id="3" creationId="{1276D365-67E5-4F73-A543-E2571A36C01A}"/>
          </ac:spMkLst>
        </pc:spChg>
      </pc:sldChg>
      <pc:sldChg chg="modSp">
        <pc:chgData name="Damian Radzik" userId="9b6437a5cc3fe03b" providerId="LiveId" clId="{7B48ACBA-C19F-4FF2-87BE-1BA27E432699}" dt="2019-09-26T08:48:20.167" v="7" actId="27636"/>
        <pc:sldMkLst>
          <pc:docMk/>
          <pc:sldMk cId="491706792" sldId="353"/>
        </pc:sldMkLst>
        <pc:spChg chg="mod">
          <ac:chgData name="Damian Radzik" userId="9b6437a5cc3fe03b" providerId="LiveId" clId="{7B48ACBA-C19F-4FF2-87BE-1BA27E432699}" dt="2019-09-26T08:48:20.167" v="7" actId="27636"/>
          <ac:spMkLst>
            <pc:docMk/>
            <pc:sldMk cId="491706792" sldId="353"/>
            <ac:spMk id="3" creationId="{76DDA239-2F5E-48EF-90D7-8AAD7817CE50}"/>
          </ac:spMkLst>
        </pc:spChg>
        <pc:spChg chg="mod">
          <ac:chgData name="Damian Radzik" userId="9b6437a5cc3fe03b" providerId="LiveId" clId="{7B48ACBA-C19F-4FF2-87BE-1BA27E432699}" dt="2019-09-26T08:48:20.165" v="6" actId="27636"/>
          <ac:spMkLst>
            <pc:docMk/>
            <pc:sldMk cId="491706792" sldId="353"/>
            <ac:spMk id="4" creationId="{9386886A-4C2F-4FE7-A48A-05A5683DCC6B}"/>
          </ac:spMkLst>
        </pc:spChg>
      </pc:sldChg>
      <pc:sldChg chg="modSp">
        <pc:chgData name="Damian Radzik" userId="9b6437a5cc3fe03b" providerId="LiveId" clId="{7B48ACBA-C19F-4FF2-87BE-1BA27E432699}" dt="2019-09-26T08:48:20.178" v="8" actId="27636"/>
        <pc:sldMkLst>
          <pc:docMk/>
          <pc:sldMk cId="1698157871" sldId="354"/>
        </pc:sldMkLst>
        <pc:spChg chg="mod">
          <ac:chgData name="Damian Radzik" userId="9b6437a5cc3fe03b" providerId="LiveId" clId="{7B48ACBA-C19F-4FF2-87BE-1BA27E432699}" dt="2019-09-26T08:48:20.178" v="8" actId="27636"/>
          <ac:spMkLst>
            <pc:docMk/>
            <pc:sldMk cId="1698157871" sldId="354"/>
            <ac:spMk id="3" creationId="{061AFC2C-4D46-4B63-8847-DA9D38746D8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pl-PL"/>
              <a:t>Kliknij, aby edytować styl</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lvl1pPr algn="l">
              <a:defRPr/>
            </a:lvl1pPr>
          </a:lstStyle>
          <a:p>
            <a:fld id="{5B8AD03B-5AD9-4458-859C-4459E08505C1}" type="datetimeFigureOut">
              <a:rPr lang="pl-PL" smtClean="0"/>
              <a:t>26.09.2019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2EA05DCE-8F50-4E44-AD30-4121DB38982E}" type="slidenum">
              <a:rPr lang="pl-PL" smtClean="0"/>
              <a:t>‹#›</a:t>
            </a:fld>
            <a:endParaRPr lang="pl-PL"/>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762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B8AD03B-5AD9-4458-859C-4459E08505C1}" type="datetimeFigureOut">
              <a:rPr lang="pl-PL" smtClean="0"/>
              <a:t>26.09.2019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2EA05DCE-8F50-4E44-AD30-4121DB38982E}" type="slidenum">
              <a:rPr lang="pl-PL" smtClean="0"/>
              <a:t>‹#›</a:t>
            </a:fld>
            <a:endParaRPr lang="pl-PL"/>
          </a:p>
        </p:txBody>
      </p:sp>
    </p:spTree>
    <p:extLst>
      <p:ext uri="{BB962C8B-B14F-4D97-AF65-F5344CB8AC3E}">
        <p14:creationId xmlns:p14="http://schemas.microsoft.com/office/powerpoint/2010/main" val="1887880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pl-PL"/>
              <a:t>Kliknij, aby edytować styl</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B8AD03B-5AD9-4458-859C-4459E08505C1}" type="datetimeFigureOut">
              <a:rPr lang="pl-PL" smtClean="0"/>
              <a:t>26.09.2019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2EA05DCE-8F50-4E44-AD30-4121DB38982E}" type="slidenum">
              <a:rPr lang="pl-PL" smtClean="0"/>
              <a:t>‹#›</a:t>
            </a:fld>
            <a:endParaRPr lang="pl-PL"/>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121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B8AD03B-5AD9-4458-859C-4459E08505C1}" type="datetimeFigureOut">
              <a:rPr lang="pl-PL" smtClean="0"/>
              <a:t>26.09.2019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2EA05DCE-8F50-4E44-AD30-4121DB38982E}" type="slidenum">
              <a:rPr lang="pl-PL" smtClean="0"/>
              <a:t>‹#›</a:t>
            </a:fld>
            <a:endParaRPr lang="pl-PL"/>
          </a:p>
        </p:txBody>
      </p:sp>
    </p:spTree>
    <p:extLst>
      <p:ext uri="{BB962C8B-B14F-4D97-AF65-F5344CB8AC3E}">
        <p14:creationId xmlns:p14="http://schemas.microsoft.com/office/powerpoint/2010/main" val="56553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pl-PL"/>
              <a:t>Kliknij, aby edytować styl</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5B8AD03B-5AD9-4458-859C-4459E08505C1}" type="datetimeFigureOut">
              <a:rPr lang="pl-PL" smtClean="0"/>
              <a:t>26.09.2019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2EA05DCE-8F50-4E44-AD30-4121DB38982E}" type="slidenum">
              <a:rPr lang="pl-PL" smtClean="0"/>
              <a:t>‹#›</a:t>
            </a:fld>
            <a:endParaRPr lang="pl-PL"/>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780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pl-PL"/>
              <a:t>Kliknij, aby edytować styl</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5B8AD03B-5AD9-4458-859C-4459E08505C1}" type="datetimeFigureOut">
              <a:rPr lang="pl-PL" smtClean="0"/>
              <a:t>26.09.2019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2EA05DCE-8F50-4E44-AD30-4121DB38982E}" type="slidenum">
              <a:rPr lang="pl-PL" smtClean="0"/>
              <a:t>‹#›</a:t>
            </a:fld>
            <a:endParaRPr lang="pl-PL"/>
          </a:p>
        </p:txBody>
      </p:sp>
    </p:spTree>
    <p:extLst>
      <p:ext uri="{BB962C8B-B14F-4D97-AF65-F5344CB8AC3E}">
        <p14:creationId xmlns:p14="http://schemas.microsoft.com/office/powerpoint/2010/main" val="192802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24128" y="2967788"/>
            <a:ext cx="4754880" cy="33415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pl-PL"/>
              <a:t>Kliknij, aby edytować style wzorca tekstu</a:t>
            </a:r>
          </a:p>
        </p:txBody>
      </p:sp>
      <p:sp>
        <p:nvSpPr>
          <p:cNvPr id="6" name="Content Placeholder 5"/>
          <p:cNvSpPr>
            <a:spLocks noGrp="1"/>
          </p:cNvSpPr>
          <p:nvPr>
            <p:ph sz="quarter" idx="4"/>
          </p:nvPr>
        </p:nvSpPr>
        <p:spPr>
          <a:xfrm>
            <a:off x="5990888" y="2967788"/>
            <a:ext cx="4754880" cy="33415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5B8AD03B-5AD9-4458-859C-4459E08505C1}" type="datetimeFigureOut">
              <a:rPr lang="pl-PL" smtClean="0"/>
              <a:t>26.09.2019</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2EA05DCE-8F50-4E44-AD30-4121DB38982E}" type="slidenum">
              <a:rPr lang="pl-PL" smtClean="0"/>
              <a:t>‹#›</a:t>
            </a:fld>
            <a:endParaRPr lang="pl-PL"/>
          </a:p>
        </p:txBody>
      </p:sp>
    </p:spTree>
    <p:extLst>
      <p:ext uri="{BB962C8B-B14F-4D97-AF65-F5344CB8AC3E}">
        <p14:creationId xmlns:p14="http://schemas.microsoft.com/office/powerpoint/2010/main" val="2492653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5B8AD03B-5AD9-4458-859C-4459E08505C1}" type="datetimeFigureOut">
              <a:rPr lang="pl-PL" smtClean="0"/>
              <a:t>26.09.2019</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2EA05DCE-8F50-4E44-AD30-4121DB38982E}" type="slidenum">
              <a:rPr lang="pl-PL" smtClean="0"/>
              <a:t>‹#›</a:t>
            </a:fld>
            <a:endParaRPr lang="pl-PL"/>
          </a:p>
        </p:txBody>
      </p:sp>
    </p:spTree>
    <p:extLst>
      <p:ext uri="{BB962C8B-B14F-4D97-AF65-F5344CB8AC3E}">
        <p14:creationId xmlns:p14="http://schemas.microsoft.com/office/powerpoint/2010/main" val="396156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AD03B-5AD9-4458-859C-4459E08505C1}" type="datetimeFigureOut">
              <a:rPr lang="pl-PL" smtClean="0"/>
              <a:t>26.09.2019</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2EA05DCE-8F50-4E44-AD30-4121DB38982E}" type="slidenum">
              <a:rPr lang="pl-PL" smtClean="0"/>
              <a:t>‹#›</a:t>
            </a:fld>
            <a:endParaRPr lang="pl-PL"/>
          </a:p>
        </p:txBody>
      </p:sp>
    </p:spTree>
    <p:extLst>
      <p:ext uri="{BB962C8B-B14F-4D97-AF65-F5344CB8AC3E}">
        <p14:creationId xmlns:p14="http://schemas.microsoft.com/office/powerpoint/2010/main" val="783251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pl-PL"/>
              <a:t>Kliknij, aby edytować styl</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5B8AD03B-5AD9-4458-859C-4459E08505C1}" type="datetimeFigureOut">
              <a:rPr lang="pl-PL" smtClean="0"/>
              <a:t>26.09.2019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2EA05DCE-8F50-4E44-AD30-4121DB38982E}" type="slidenum">
              <a:rPr lang="pl-PL" smtClean="0"/>
              <a:t>‹#›</a:t>
            </a:fld>
            <a:endParaRPr lang="pl-PL"/>
          </a:p>
        </p:txBody>
      </p:sp>
    </p:spTree>
    <p:extLst>
      <p:ext uri="{BB962C8B-B14F-4D97-AF65-F5344CB8AC3E}">
        <p14:creationId xmlns:p14="http://schemas.microsoft.com/office/powerpoint/2010/main" val="656252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pl-PL"/>
              <a:t>Kliknij, aby edytować styl</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5B8AD03B-5AD9-4458-859C-4459E08505C1}" type="datetimeFigureOut">
              <a:rPr lang="pl-PL" smtClean="0"/>
              <a:t>26.09.2019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2EA05DCE-8F50-4E44-AD30-4121DB38982E}" type="slidenum">
              <a:rPr lang="pl-PL" smtClean="0"/>
              <a:t>‹#›</a:t>
            </a:fld>
            <a:endParaRPr lang="pl-PL"/>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58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B8AD03B-5AD9-4458-859C-4459E08505C1}" type="datetimeFigureOut">
              <a:rPr lang="pl-PL" smtClean="0"/>
              <a:t>26.09.2019</a:t>
            </a:fld>
            <a:endParaRPr lang="pl-PL"/>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pl-PL"/>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EA05DCE-8F50-4E44-AD30-4121DB38982E}" type="slidenum">
              <a:rPr lang="pl-PL" smtClean="0"/>
              <a:t>‹#›</a:t>
            </a:fld>
            <a:endParaRPr lang="pl-PL"/>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57578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a:t>Media przewodowe</a:t>
            </a:r>
          </a:p>
        </p:txBody>
      </p:sp>
      <p:sp>
        <p:nvSpPr>
          <p:cNvPr id="3" name="Podtytuł 2"/>
          <p:cNvSpPr>
            <a:spLocks noGrp="1"/>
          </p:cNvSpPr>
          <p:nvPr>
            <p:ph type="subTitle" idx="1"/>
          </p:nvPr>
        </p:nvSpPr>
        <p:spPr/>
        <p:txBody>
          <a:bodyPr/>
          <a:lstStyle/>
          <a:p>
            <a:endParaRPr lang="pl-PL"/>
          </a:p>
        </p:txBody>
      </p:sp>
    </p:spTree>
    <p:extLst>
      <p:ext uri="{BB962C8B-B14F-4D97-AF65-F5344CB8AC3E}">
        <p14:creationId xmlns:p14="http://schemas.microsoft.com/office/powerpoint/2010/main" val="3564676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Medium transmisyjne</a:t>
            </a:r>
          </a:p>
        </p:txBody>
      </p:sp>
      <p:pic>
        <p:nvPicPr>
          <p:cNvPr id="4" name="Symbol zastępczy zawartości 3"/>
          <p:cNvPicPr>
            <a:picLocks noGrp="1" noChangeAspect="1"/>
          </p:cNvPicPr>
          <p:nvPr>
            <p:ph idx="1"/>
          </p:nvPr>
        </p:nvPicPr>
        <p:blipFill>
          <a:blip r:embed="rId2"/>
          <a:stretch>
            <a:fillRect/>
          </a:stretch>
        </p:blipFill>
        <p:spPr>
          <a:xfrm>
            <a:off x="1023938" y="2791216"/>
            <a:ext cx="9720262" cy="3012292"/>
          </a:xfrm>
          <a:prstGeom prst="rect">
            <a:avLst/>
          </a:prstGeom>
        </p:spPr>
      </p:pic>
    </p:spTree>
    <p:extLst>
      <p:ext uri="{BB962C8B-B14F-4D97-AF65-F5344CB8AC3E}">
        <p14:creationId xmlns:p14="http://schemas.microsoft.com/office/powerpoint/2010/main" val="761948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Inne oznaczenia</a:t>
            </a:r>
          </a:p>
        </p:txBody>
      </p:sp>
      <p:pic>
        <p:nvPicPr>
          <p:cNvPr id="4" name="Symbol zastępczy zawartości 3"/>
          <p:cNvPicPr>
            <a:picLocks noGrp="1" noChangeAspect="1"/>
          </p:cNvPicPr>
          <p:nvPr>
            <p:ph idx="1"/>
          </p:nvPr>
        </p:nvPicPr>
        <p:blipFill>
          <a:blip r:embed="rId2"/>
          <a:stretch>
            <a:fillRect/>
          </a:stretch>
        </p:blipFill>
        <p:spPr>
          <a:xfrm>
            <a:off x="2008691" y="2286000"/>
            <a:ext cx="7750755" cy="4022725"/>
          </a:xfrm>
          <a:prstGeom prst="rect">
            <a:avLst/>
          </a:prstGeom>
        </p:spPr>
      </p:pic>
    </p:spTree>
    <p:extLst>
      <p:ext uri="{BB962C8B-B14F-4D97-AF65-F5344CB8AC3E}">
        <p14:creationId xmlns:p14="http://schemas.microsoft.com/office/powerpoint/2010/main" val="1918128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Skrętka</a:t>
            </a:r>
          </a:p>
        </p:txBody>
      </p:sp>
      <p:sp>
        <p:nvSpPr>
          <p:cNvPr id="3" name="Symbol zastępczy zawartości 2"/>
          <p:cNvSpPr>
            <a:spLocks noGrp="1"/>
          </p:cNvSpPr>
          <p:nvPr>
            <p:ph idx="1"/>
          </p:nvPr>
        </p:nvSpPr>
        <p:spPr/>
        <p:txBody>
          <a:bodyPr>
            <a:normAutofit/>
          </a:bodyPr>
          <a:lstStyle/>
          <a:p>
            <a:pPr marL="0" indent="0">
              <a:buNone/>
            </a:pPr>
            <a:r>
              <a:rPr lang="pl-PL" dirty="0"/>
              <a:t>Skrętka (od ang. </a:t>
            </a:r>
            <a:r>
              <a:rPr lang="pl-PL" dirty="0" err="1"/>
              <a:t>twisted-pair</a:t>
            </a:r>
            <a:r>
              <a:rPr lang="pl-PL" dirty="0"/>
              <a:t> </a:t>
            </a:r>
            <a:r>
              <a:rPr lang="pl-PL" dirty="0" err="1"/>
              <a:t>wire</a:t>
            </a:r>
            <a:r>
              <a:rPr lang="pl-PL" dirty="0"/>
              <a:t>) jest to rodzaj kabla sygnałowego, który zbudowany jest z jednej lub więcej par skręconych z sobą przewodów miedzianych.</a:t>
            </a:r>
          </a:p>
          <a:p>
            <a:pPr marL="0" indent="0">
              <a:buNone/>
            </a:pPr>
            <a:r>
              <a:rPr lang="pl-PL" dirty="0"/>
              <a:t>Każda z par posiada inną długość skręcenia w celu obniżenia zakłóceń wzajemnych, zwanych przesłuchami.</a:t>
            </a:r>
          </a:p>
          <a:p>
            <a:pPr marL="0" indent="0">
              <a:buNone/>
            </a:pPr>
            <a:r>
              <a:rPr lang="pl-PL" dirty="0"/>
              <a:t>Plot każdej pary o innym skoku to tzw. "splot norweski"</a:t>
            </a:r>
          </a:p>
          <a:p>
            <a:pPr marL="0" indent="0">
              <a:buNone/>
            </a:pPr>
            <a:r>
              <a:rPr lang="pl-PL" dirty="0"/>
              <a:t>Niestety skręcenie przewodów powoduje równocześnie zawężenie pasma transmisyjnego.</a:t>
            </a:r>
          </a:p>
          <a:p>
            <a:pPr marL="0" indent="0">
              <a:buNone/>
            </a:pPr>
            <a:r>
              <a:rPr lang="pl-PL" dirty="0"/>
              <a:t>Kabel zazwyczaj 150 omowy</a:t>
            </a:r>
          </a:p>
        </p:txBody>
      </p:sp>
    </p:spTree>
    <p:extLst>
      <p:ext uri="{BB962C8B-B14F-4D97-AF65-F5344CB8AC3E}">
        <p14:creationId xmlns:p14="http://schemas.microsoft.com/office/powerpoint/2010/main" val="2388619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Zastosowanie skrętki</a:t>
            </a:r>
          </a:p>
        </p:txBody>
      </p:sp>
      <p:sp>
        <p:nvSpPr>
          <p:cNvPr id="3" name="Symbol zastępczy zawartości 2"/>
          <p:cNvSpPr>
            <a:spLocks noGrp="1"/>
          </p:cNvSpPr>
          <p:nvPr>
            <p:ph idx="1"/>
          </p:nvPr>
        </p:nvSpPr>
        <p:spPr/>
        <p:txBody>
          <a:bodyPr/>
          <a:lstStyle/>
          <a:p>
            <a:r>
              <a:rPr lang="pl-PL" dirty="0"/>
              <a:t>łącza telekomunikacyjne (np. telefonia analogowa i cyfrowa)</a:t>
            </a:r>
          </a:p>
          <a:p>
            <a:r>
              <a:rPr lang="pl-PL" dirty="0"/>
              <a:t>sieci komputerowe, (najczęściej sieci Ethernet).</a:t>
            </a:r>
          </a:p>
          <a:p>
            <a:pPr marL="0" indent="0">
              <a:buNone/>
            </a:pPr>
            <a:endParaRPr lang="pl-PL" dirty="0"/>
          </a:p>
          <a:p>
            <a:pPr marL="0" indent="0">
              <a:buNone/>
            </a:pPr>
            <a:r>
              <a:rPr lang="pl-PL" dirty="0"/>
              <a:t>Nadaje się zarówno do przesyłania danych w postaci analogowej jak i cyfrowej.</a:t>
            </a:r>
          </a:p>
        </p:txBody>
      </p:sp>
    </p:spTree>
    <p:extLst>
      <p:ext uri="{BB962C8B-B14F-4D97-AF65-F5344CB8AC3E}">
        <p14:creationId xmlns:p14="http://schemas.microsoft.com/office/powerpoint/2010/main" val="45803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Kategorie skrętki</a:t>
            </a:r>
          </a:p>
        </p:txBody>
      </p:sp>
      <p:sp>
        <p:nvSpPr>
          <p:cNvPr id="3" name="Symbol zastępczy zawartości 2"/>
          <p:cNvSpPr>
            <a:spLocks noGrp="1"/>
          </p:cNvSpPr>
          <p:nvPr>
            <p:ph idx="1"/>
          </p:nvPr>
        </p:nvSpPr>
        <p:spPr/>
        <p:txBody>
          <a:bodyPr/>
          <a:lstStyle/>
          <a:p>
            <a:r>
              <a:rPr lang="pl-PL" dirty="0"/>
              <a:t>Kategorie kabli miedzianych zostały ujęte w specyfikacji EIA/TIA w kilka grup, w których przydatność do transmisji określa się w MHz </a:t>
            </a:r>
          </a:p>
          <a:p>
            <a:r>
              <a:rPr lang="pl-PL" dirty="0"/>
              <a:t>Powszechnie w sieciach komputerowych stosuje się skrętki czteroparowe</a:t>
            </a:r>
          </a:p>
        </p:txBody>
      </p:sp>
    </p:spTree>
    <p:extLst>
      <p:ext uri="{BB962C8B-B14F-4D97-AF65-F5344CB8AC3E}">
        <p14:creationId xmlns:p14="http://schemas.microsoft.com/office/powerpoint/2010/main" val="3561085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Budowa skrętki</a:t>
            </a:r>
          </a:p>
        </p:txBody>
      </p:sp>
      <p:pic>
        <p:nvPicPr>
          <p:cNvPr id="4" name="Symbol zastępczy zawartości 3"/>
          <p:cNvPicPr>
            <a:picLocks noGrp="1" noChangeAspect="1"/>
          </p:cNvPicPr>
          <p:nvPr>
            <p:ph idx="1"/>
          </p:nvPr>
        </p:nvPicPr>
        <p:blipFill>
          <a:blip r:embed="rId2"/>
          <a:stretch>
            <a:fillRect/>
          </a:stretch>
        </p:blipFill>
        <p:spPr>
          <a:xfrm>
            <a:off x="1620618" y="2321795"/>
            <a:ext cx="8526901" cy="3951134"/>
          </a:xfrm>
          <a:prstGeom prst="rect">
            <a:avLst/>
          </a:prstGeom>
        </p:spPr>
      </p:pic>
    </p:spTree>
    <p:extLst>
      <p:ext uri="{BB962C8B-B14F-4D97-AF65-F5344CB8AC3E}">
        <p14:creationId xmlns:p14="http://schemas.microsoft.com/office/powerpoint/2010/main" val="785444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Podział skrętki</a:t>
            </a:r>
          </a:p>
        </p:txBody>
      </p:sp>
      <p:pic>
        <p:nvPicPr>
          <p:cNvPr id="4" name="Symbol zastępczy zawartości 3"/>
          <p:cNvPicPr>
            <a:picLocks noGrp="1" noChangeAspect="1"/>
          </p:cNvPicPr>
          <p:nvPr>
            <p:ph idx="1"/>
          </p:nvPr>
        </p:nvPicPr>
        <p:blipFill>
          <a:blip r:embed="rId2"/>
          <a:stretch>
            <a:fillRect/>
          </a:stretch>
        </p:blipFill>
        <p:spPr>
          <a:xfrm>
            <a:off x="2526843" y="2286000"/>
            <a:ext cx="6714451" cy="4022725"/>
          </a:xfrm>
          <a:prstGeom prst="rect">
            <a:avLst/>
          </a:prstGeom>
        </p:spPr>
      </p:pic>
    </p:spTree>
    <p:extLst>
      <p:ext uri="{BB962C8B-B14F-4D97-AF65-F5344CB8AC3E}">
        <p14:creationId xmlns:p14="http://schemas.microsoft.com/office/powerpoint/2010/main" val="3129593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Skrętka nieekranowana UTP</a:t>
            </a:r>
          </a:p>
        </p:txBody>
      </p:sp>
      <p:sp>
        <p:nvSpPr>
          <p:cNvPr id="3" name="Symbol zastępczy zawartości 2"/>
          <p:cNvSpPr>
            <a:spLocks noGrp="1"/>
          </p:cNvSpPr>
          <p:nvPr>
            <p:ph idx="1"/>
          </p:nvPr>
        </p:nvSpPr>
        <p:spPr/>
        <p:txBody>
          <a:bodyPr/>
          <a:lstStyle/>
          <a:p>
            <a:r>
              <a:rPr lang="pl-PL" dirty="0"/>
              <a:t>Kabel typu UTP jest zbudowany ze skręconych ze sobą par przewodów nieekranowanych i tworzy linię symetryczną.</a:t>
            </a:r>
          </a:p>
          <a:p>
            <a:r>
              <a:rPr lang="pl-PL" dirty="0"/>
              <a:t>Powszechnie stosowany w sieciach informatycznych i telefonicznych.</a:t>
            </a:r>
          </a:p>
          <a:p>
            <a:r>
              <a:rPr lang="pl-PL" dirty="0"/>
              <a:t>W sieciach komputerowych stosuje się skrętki kategorii 5 (100 </a:t>
            </a:r>
            <a:r>
              <a:rPr lang="pl-PL" dirty="0" err="1"/>
              <a:t>Mb</a:t>
            </a:r>
            <a:r>
              <a:rPr lang="pl-PL" dirty="0"/>
              <a:t>/s) i 5e (1000 </a:t>
            </a:r>
            <a:r>
              <a:rPr lang="pl-PL" dirty="0" err="1"/>
              <a:t>Mb</a:t>
            </a:r>
            <a:r>
              <a:rPr lang="pl-PL" dirty="0"/>
              <a:t>/s)</a:t>
            </a:r>
          </a:p>
        </p:txBody>
      </p:sp>
      <p:pic>
        <p:nvPicPr>
          <p:cNvPr id="4" name="Obraz 3"/>
          <p:cNvPicPr>
            <a:picLocks noChangeAspect="1"/>
          </p:cNvPicPr>
          <p:nvPr/>
        </p:nvPicPr>
        <p:blipFill>
          <a:blip r:embed="rId2"/>
          <a:stretch>
            <a:fillRect/>
          </a:stretch>
        </p:blipFill>
        <p:spPr>
          <a:xfrm>
            <a:off x="1635695" y="4100975"/>
            <a:ext cx="6374097" cy="2204429"/>
          </a:xfrm>
          <a:prstGeom prst="rect">
            <a:avLst/>
          </a:prstGeom>
        </p:spPr>
      </p:pic>
    </p:spTree>
    <p:extLst>
      <p:ext uri="{BB962C8B-B14F-4D97-AF65-F5344CB8AC3E}">
        <p14:creationId xmlns:p14="http://schemas.microsoft.com/office/powerpoint/2010/main" val="1158081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Przekrój skrętki</a:t>
            </a:r>
          </a:p>
        </p:txBody>
      </p:sp>
      <p:pic>
        <p:nvPicPr>
          <p:cNvPr id="4" name="Symbol zastępczy zawartości 3"/>
          <p:cNvPicPr>
            <a:picLocks noGrp="1" noChangeAspect="1"/>
          </p:cNvPicPr>
          <p:nvPr>
            <p:ph idx="1"/>
          </p:nvPr>
        </p:nvPicPr>
        <p:blipFill>
          <a:blip r:embed="rId2"/>
          <a:stretch>
            <a:fillRect/>
          </a:stretch>
        </p:blipFill>
        <p:spPr>
          <a:xfrm>
            <a:off x="2559093" y="2357362"/>
            <a:ext cx="6649951" cy="3880001"/>
          </a:xfrm>
          <a:prstGeom prst="rect">
            <a:avLst/>
          </a:prstGeom>
        </p:spPr>
      </p:pic>
    </p:spTree>
    <p:extLst>
      <p:ext uri="{BB962C8B-B14F-4D97-AF65-F5344CB8AC3E}">
        <p14:creationId xmlns:p14="http://schemas.microsoft.com/office/powerpoint/2010/main" val="2360230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Skrętka foliowana FTP</a:t>
            </a:r>
          </a:p>
        </p:txBody>
      </p:sp>
      <p:sp>
        <p:nvSpPr>
          <p:cNvPr id="3" name="Symbol zastępczy zawartości 2"/>
          <p:cNvSpPr>
            <a:spLocks noGrp="1"/>
          </p:cNvSpPr>
          <p:nvPr>
            <p:ph idx="1"/>
          </p:nvPr>
        </p:nvSpPr>
        <p:spPr/>
        <p:txBody>
          <a:bodyPr/>
          <a:lstStyle/>
          <a:p>
            <a:r>
              <a:rPr lang="pl-PL" dirty="0"/>
              <a:t>Skrętka ekranowana za pomocą folii z przewodem uziemiającym. Przeznaczona jest głównie do budowy sieci komputerowych umiejscowionych w ośrodkach o dużych zakłóceniach elektromagnetycznych.</a:t>
            </a:r>
          </a:p>
          <a:p>
            <a:r>
              <a:rPr lang="pl-PL" dirty="0"/>
              <a:t>Stosowana jest również w sieciach Gigabit Ethernet (1 </a:t>
            </a:r>
            <a:r>
              <a:rPr lang="pl-PL" dirty="0" err="1"/>
              <a:t>Gb</a:t>
            </a:r>
            <a:r>
              <a:rPr lang="pl-PL" dirty="0"/>
              <a:t>/s) przy wykorzystaniu wszystkich czterech par przewodów.</a:t>
            </a:r>
          </a:p>
        </p:txBody>
      </p:sp>
      <p:pic>
        <p:nvPicPr>
          <p:cNvPr id="4" name="Obraz 3"/>
          <p:cNvPicPr>
            <a:picLocks noChangeAspect="1"/>
          </p:cNvPicPr>
          <p:nvPr/>
        </p:nvPicPr>
        <p:blipFill>
          <a:blip r:embed="rId2"/>
          <a:stretch>
            <a:fillRect/>
          </a:stretch>
        </p:blipFill>
        <p:spPr>
          <a:xfrm>
            <a:off x="2658940" y="4233022"/>
            <a:ext cx="4155098" cy="1725964"/>
          </a:xfrm>
          <a:prstGeom prst="rect">
            <a:avLst/>
          </a:prstGeom>
        </p:spPr>
      </p:pic>
    </p:spTree>
    <p:extLst>
      <p:ext uri="{BB962C8B-B14F-4D97-AF65-F5344CB8AC3E}">
        <p14:creationId xmlns:p14="http://schemas.microsoft.com/office/powerpoint/2010/main" val="3685884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Skrót</a:t>
            </a:r>
          </a:p>
        </p:txBody>
      </p:sp>
      <p:sp>
        <p:nvSpPr>
          <p:cNvPr id="3" name="Symbol zastępczy zawartości 2"/>
          <p:cNvSpPr>
            <a:spLocks noGrp="1"/>
          </p:cNvSpPr>
          <p:nvPr>
            <p:ph sz="half" idx="1"/>
          </p:nvPr>
        </p:nvSpPr>
        <p:spPr/>
        <p:txBody>
          <a:bodyPr>
            <a:normAutofit fontScale="77500" lnSpcReduction="20000"/>
          </a:bodyPr>
          <a:lstStyle/>
          <a:p>
            <a:r>
              <a:rPr lang="pl-PL" dirty="0"/>
              <a:t>Oznaczenia standardów</a:t>
            </a:r>
          </a:p>
          <a:p>
            <a:r>
              <a:rPr lang="pl-PL" dirty="0"/>
              <a:t>Skrętka</a:t>
            </a:r>
          </a:p>
          <a:p>
            <a:pPr marL="685800" lvl="1">
              <a:buFont typeface="Wingdings" panose="05000000000000000000" pitchFamily="2" charset="2"/>
              <a:buChar char="v"/>
            </a:pPr>
            <a:r>
              <a:rPr lang="pl-PL" dirty="0"/>
              <a:t>Budowa skrętki</a:t>
            </a:r>
          </a:p>
          <a:p>
            <a:pPr marL="685800" lvl="1">
              <a:buFont typeface="Wingdings" panose="05000000000000000000" pitchFamily="2" charset="2"/>
              <a:buChar char="v"/>
            </a:pPr>
            <a:r>
              <a:rPr lang="pl-PL" dirty="0"/>
              <a:t>Podział skrętki</a:t>
            </a:r>
          </a:p>
          <a:p>
            <a:pPr marL="685800" lvl="1">
              <a:buFont typeface="Wingdings" panose="05000000000000000000" pitchFamily="2" charset="2"/>
              <a:buChar char="v"/>
            </a:pPr>
            <a:r>
              <a:rPr lang="pl-PL" dirty="0"/>
              <a:t>UTP</a:t>
            </a:r>
          </a:p>
          <a:p>
            <a:pPr marL="685800" lvl="1">
              <a:buFont typeface="Wingdings" panose="05000000000000000000" pitchFamily="2" charset="2"/>
              <a:buChar char="v"/>
            </a:pPr>
            <a:r>
              <a:rPr lang="pl-PL" dirty="0"/>
              <a:t>STP</a:t>
            </a:r>
          </a:p>
          <a:p>
            <a:pPr marL="685800" lvl="1">
              <a:buFont typeface="Wingdings" panose="05000000000000000000" pitchFamily="2" charset="2"/>
              <a:buChar char="v"/>
            </a:pPr>
            <a:r>
              <a:rPr lang="pl-PL" dirty="0"/>
              <a:t>FTP</a:t>
            </a:r>
          </a:p>
          <a:p>
            <a:pPr marL="685800" lvl="1">
              <a:buFont typeface="Wingdings" panose="05000000000000000000" pitchFamily="2" charset="2"/>
              <a:buChar char="v"/>
            </a:pPr>
            <a:r>
              <a:rPr lang="pl-PL" dirty="0"/>
              <a:t>Oznaczenia kabli</a:t>
            </a:r>
          </a:p>
          <a:p>
            <a:pPr marL="685800" lvl="1">
              <a:buFont typeface="Wingdings" panose="05000000000000000000" pitchFamily="2" charset="2"/>
              <a:buChar char="v"/>
            </a:pPr>
            <a:r>
              <a:rPr lang="pl-PL" dirty="0"/>
              <a:t>Kategorie skrętki</a:t>
            </a:r>
          </a:p>
          <a:p>
            <a:pPr marL="685800" lvl="1">
              <a:buFont typeface="Wingdings" panose="05000000000000000000" pitchFamily="2" charset="2"/>
              <a:buChar char="v"/>
            </a:pPr>
            <a:r>
              <a:rPr lang="pl-PL" dirty="0"/>
              <a:t>Wtyczka RJ-45</a:t>
            </a:r>
          </a:p>
          <a:p>
            <a:pPr marL="685800" lvl="1">
              <a:buFont typeface="Wingdings" panose="05000000000000000000" pitchFamily="2" charset="2"/>
              <a:buChar char="v"/>
            </a:pPr>
            <a:r>
              <a:rPr lang="pl-PL" dirty="0"/>
              <a:t>Połączenia proste i krosowe</a:t>
            </a:r>
          </a:p>
          <a:p>
            <a:pPr marL="685800" lvl="1">
              <a:buFont typeface="Wingdings" panose="05000000000000000000" pitchFamily="2" charset="2"/>
              <a:buChar char="v"/>
            </a:pPr>
            <a:r>
              <a:rPr lang="pl-PL" dirty="0"/>
              <a:t>Zagniatanie kabli</a:t>
            </a:r>
          </a:p>
          <a:p>
            <a:r>
              <a:rPr lang="pl-PL" dirty="0" err="1"/>
              <a:t>Koncentryk</a:t>
            </a:r>
            <a:endParaRPr lang="pl-PL" dirty="0"/>
          </a:p>
          <a:p>
            <a:pPr marL="685800" lvl="1">
              <a:buFont typeface="Wingdings" panose="05000000000000000000" pitchFamily="2" charset="2"/>
              <a:buChar char="v"/>
            </a:pPr>
            <a:r>
              <a:rPr lang="pl-PL" dirty="0"/>
              <a:t>Budowa kabla</a:t>
            </a:r>
          </a:p>
          <a:p>
            <a:pPr marL="685800" lvl="1">
              <a:buFont typeface="Wingdings" panose="05000000000000000000" pitchFamily="2" charset="2"/>
              <a:buChar char="v"/>
            </a:pPr>
            <a:r>
              <a:rPr lang="pl-PL" dirty="0"/>
              <a:t>Cienki </a:t>
            </a:r>
            <a:r>
              <a:rPr lang="pl-PL" dirty="0" err="1"/>
              <a:t>koncentryk</a:t>
            </a:r>
            <a:endParaRPr lang="pl-PL" dirty="0"/>
          </a:p>
          <a:p>
            <a:pPr marL="685800" lvl="1">
              <a:buFont typeface="Wingdings" panose="05000000000000000000" pitchFamily="2" charset="2"/>
              <a:buChar char="v"/>
            </a:pPr>
            <a:r>
              <a:rPr lang="pl-PL" dirty="0"/>
              <a:t>Gruby </a:t>
            </a:r>
            <a:r>
              <a:rPr lang="pl-PL" dirty="0" err="1"/>
              <a:t>koncentryk</a:t>
            </a:r>
            <a:endParaRPr lang="pl-PL" dirty="0"/>
          </a:p>
          <a:p>
            <a:pPr marL="0" indent="0">
              <a:buNone/>
            </a:pPr>
            <a:endParaRPr lang="pl-PL" dirty="0"/>
          </a:p>
        </p:txBody>
      </p:sp>
      <p:sp>
        <p:nvSpPr>
          <p:cNvPr id="4" name="Symbol zastępczy zawartości 3"/>
          <p:cNvSpPr>
            <a:spLocks noGrp="1"/>
          </p:cNvSpPr>
          <p:nvPr>
            <p:ph sz="half" idx="2"/>
          </p:nvPr>
        </p:nvSpPr>
        <p:spPr/>
        <p:txBody>
          <a:bodyPr>
            <a:normAutofit fontScale="77500" lnSpcReduction="20000"/>
          </a:bodyPr>
          <a:lstStyle/>
          <a:p>
            <a:r>
              <a:rPr lang="pl-PL" dirty="0"/>
              <a:t>Światłowód</a:t>
            </a:r>
          </a:p>
          <a:p>
            <a:pPr lvl="1">
              <a:buFont typeface="Wingdings" panose="05000000000000000000" pitchFamily="2" charset="2"/>
              <a:buChar char="v"/>
            </a:pPr>
            <a:r>
              <a:rPr lang="pl-PL" dirty="0"/>
              <a:t>Budowa</a:t>
            </a:r>
          </a:p>
          <a:p>
            <a:pPr lvl="1">
              <a:buFont typeface="Wingdings" panose="05000000000000000000" pitchFamily="2" charset="2"/>
              <a:buChar char="v"/>
            </a:pPr>
            <a:r>
              <a:rPr lang="pl-PL" dirty="0"/>
              <a:t>Nadajniki i odbiorniki sygnału</a:t>
            </a:r>
          </a:p>
          <a:p>
            <a:pPr lvl="1">
              <a:buFont typeface="Wingdings" panose="05000000000000000000" pitchFamily="2" charset="2"/>
              <a:buChar char="v"/>
            </a:pPr>
            <a:r>
              <a:rPr lang="pl-PL" dirty="0"/>
              <a:t>Pasmo elektromagnetyczne</a:t>
            </a:r>
          </a:p>
          <a:p>
            <a:pPr lvl="1">
              <a:buFont typeface="Wingdings" panose="05000000000000000000" pitchFamily="2" charset="2"/>
              <a:buChar char="v"/>
            </a:pPr>
            <a:r>
              <a:rPr lang="pl-PL" dirty="0"/>
              <a:t>Standardy </a:t>
            </a:r>
            <a:r>
              <a:rPr lang="pl-PL" dirty="0" err="1"/>
              <a:t>przesyłu</a:t>
            </a:r>
            <a:r>
              <a:rPr lang="pl-PL" dirty="0"/>
              <a:t> światłowodów</a:t>
            </a:r>
          </a:p>
          <a:p>
            <a:pPr lvl="1">
              <a:buFont typeface="Wingdings" panose="05000000000000000000" pitchFamily="2" charset="2"/>
              <a:buChar char="v"/>
            </a:pPr>
            <a:r>
              <a:rPr lang="pl-PL" dirty="0"/>
              <a:t>Jedno i wielomodowa transmisja</a:t>
            </a:r>
          </a:p>
          <a:p>
            <a:pPr lvl="1">
              <a:buFont typeface="Wingdings" panose="05000000000000000000" pitchFamily="2" charset="2"/>
              <a:buChar char="v"/>
            </a:pPr>
            <a:r>
              <a:rPr lang="pl-PL" dirty="0"/>
              <a:t>Złącza i kable</a:t>
            </a:r>
          </a:p>
          <a:p>
            <a:pPr lvl="1">
              <a:buFont typeface="Wingdings" panose="05000000000000000000" pitchFamily="2" charset="2"/>
              <a:buChar char="v"/>
            </a:pPr>
            <a:r>
              <a:rPr lang="pl-PL" dirty="0"/>
              <a:t>Narzędzia do światłowodów</a:t>
            </a:r>
          </a:p>
          <a:p>
            <a:endParaRPr lang="pl-PL" dirty="0"/>
          </a:p>
        </p:txBody>
      </p:sp>
    </p:spTree>
    <p:extLst>
      <p:ext uri="{BB962C8B-B14F-4D97-AF65-F5344CB8AC3E}">
        <p14:creationId xmlns:p14="http://schemas.microsoft.com/office/powerpoint/2010/main" val="2215537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18392"/>
            <a:ext cx="8596668" cy="1320800"/>
          </a:xfrm>
        </p:spPr>
        <p:txBody>
          <a:bodyPr/>
          <a:lstStyle/>
          <a:p>
            <a:r>
              <a:rPr lang="pl-PL" dirty="0"/>
              <a:t>Przekrój FTP</a:t>
            </a:r>
          </a:p>
        </p:txBody>
      </p:sp>
      <p:pic>
        <p:nvPicPr>
          <p:cNvPr id="4" name="Symbol zastępczy zawartości 3"/>
          <p:cNvPicPr>
            <a:picLocks noGrp="1" noChangeAspect="1"/>
          </p:cNvPicPr>
          <p:nvPr>
            <p:ph idx="1"/>
          </p:nvPr>
        </p:nvPicPr>
        <p:blipFill>
          <a:blip r:embed="rId2"/>
          <a:stretch>
            <a:fillRect/>
          </a:stretch>
        </p:blipFill>
        <p:spPr>
          <a:xfrm>
            <a:off x="2591147" y="2286000"/>
            <a:ext cx="6585843" cy="4022725"/>
          </a:xfrm>
          <a:prstGeom prst="rect">
            <a:avLst/>
          </a:prstGeom>
        </p:spPr>
      </p:pic>
    </p:spTree>
    <p:extLst>
      <p:ext uri="{BB962C8B-B14F-4D97-AF65-F5344CB8AC3E}">
        <p14:creationId xmlns:p14="http://schemas.microsoft.com/office/powerpoint/2010/main" val="614808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Skrętka ekranowana STP</a:t>
            </a:r>
          </a:p>
        </p:txBody>
      </p:sp>
      <p:sp>
        <p:nvSpPr>
          <p:cNvPr id="3" name="Symbol zastępczy zawartości 2"/>
          <p:cNvSpPr>
            <a:spLocks noGrp="1"/>
          </p:cNvSpPr>
          <p:nvPr>
            <p:ph idx="1"/>
          </p:nvPr>
        </p:nvSpPr>
        <p:spPr/>
        <p:txBody>
          <a:bodyPr/>
          <a:lstStyle/>
          <a:p>
            <a:r>
              <a:rPr lang="pl-PL" dirty="0"/>
              <a:t>Ekran jest wykonany w postaci oplotu i zewnętrznej koszulki ochronnej.</a:t>
            </a:r>
          </a:p>
        </p:txBody>
      </p:sp>
      <p:pic>
        <p:nvPicPr>
          <p:cNvPr id="4" name="Obraz 3"/>
          <p:cNvPicPr>
            <a:picLocks noChangeAspect="1"/>
          </p:cNvPicPr>
          <p:nvPr/>
        </p:nvPicPr>
        <p:blipFill>
          <a:blip r:embed="rId2"/>
          <a:stretch>
            <a:fillRect/>
          </a:stretch>
        </p:blipFill>
        <p:spPr>
          <a:xfrm>
            <a:off x="2209800" y="2791011"/>
            <a:ext cx="5105400" cy="2671576"/>
          </a:xfrm>
          <a:prstGeom prst="rect">
            <a:avLst/>
          </a:prstGeom>
        </p:spPr>
      </p:pic>
    </p:spTree>
    <p:extLst>
      <p:ext uri="{BB962C8B-B14F-4D97-AF65-F5344CB8AC3E}">
        <p14:creationId xmlns:p14="http://schemas.microsoft.com/office/powerpoint/2010/main" val="1098999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Przekrój skrętki STP</a:t>
            </a:r>
          </a:p>
        </p:txBody>
      </p:sp>
      <p:pic>
        <p:nvPicPr>
          <p:cNvPr id="5" name="Symbol zastępczy zawartości 4"/>
          <p:cNvPicPr>
            <a:picLocks noGrp="1" noChangeAspect="1"/>
          </p:cNvPicPr>
          <p:nvPr>
            <p:ph idx="1"/>
          </p:nvPr>
        </p:nvPicPr>
        <p:blipFill>
          <a:blip r:embed="rId2"/>
          <a:stretch>
            <a:fillRect/>
          </a:stretch>
        </p:blipFill>
        <p:spPr>
          <a:xfrm>
            <a:off x="2504233" y="2286000"/>
            <a:ext cx="6759672" cy="4022725"/>
          </a:xfrm>
          <a:prstGeom prst="rect">
            <a:avLst/>
          </a:prstGeom>
        </p:spPr>
      </p:pic>
    </p:spTree>
    <p:extLst>
      <p:ext uri="{BB962C8B-B14F-4D97-AF65-F5344CB8AC3E}">
        <p14:creationId xmlns:p14="http://schemas.microsoft.com/office/powerpoint/2010/main" val="1113676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Hybrydy</a:t>
            </a:r>
          </a:p>
        </p:txBody>
      </p:sp>
      <p:sp>
        <p:nvSpPr>
          <p:cNvPr id="3" name="Symbol zastępczy zawartości 2"/>
          <p:cNvSpPr>
            <a:spLocks noGrp="1"/>
          </p:cNvSpPr>
          <p:nvPr>
            <p:ph idx="1"/>
          </p:nvPr>
        </p:nvSpPr>
        <p:spPr/>
        <p:txBody>
          <a:bodyPr>
            <a:normAutofit/>
          </a:bodyPr>
          <a:lstStyle/>
          <a:p>
            <a:r>
              <a:rPr lang="pl-PL" dirty="0"/>
              <a:t>U-STP - każda para przewodów otoczona jest osobnym ekranem z folii</a:t>
            </a:r>
          </a:p>
          <a:p>
            <a:r>
              <a:rPr lang="pl-PL" dirty="0"/>
              <a:t>F-FTP - każda para przewodów otoczona jest osobnym ekranem z folii, cały kabel jest również pokryty folią.</a:t>
            </a:r>
          </a:p>
          <a:p>
            <a:r>
              <a:rPr lang="pl-PL" dirty="0"/>
              <a:t>S-FTP - cały kabel otoczony jest ekranem z folii i dodatkowo oplotem.</a:t>
            </a:r>
          </a:p>
          <a:p>
            <a:r>
              <a:rPr lang="pl-PL" dirty="0"/>
              <a:t>S-STP - każda para przewodów otoczona jest osobnym ekranem - oplotem, cały kabel pokryty jest oplotem.</a:t>
            </a:r>
          </a:p>
          <a:p>
            <a:r>
              <a:rPr lang="pl-PL" dirty="0"/>
              <a:t>Oploty głównie wykonane są z ocynkowanej siatki miedzianej. Wymienione wyżej rodzaje występują jako kabel zewnętrzny i wewnętrzny.</a:t>
            </a:r>
          </a:p>
          <a:p>
            <a:r>
              <a:rPr lang="pl-PL" dirty="0"/>
              <a:t>Zewnętrzna skrętka na ogół jest czarna, jednakże można ją również spotkać w innych kolorach.</a:t>
            </a:r>
          </a:p>
        </p:txBody>
      </p:sp>
    </p:spTree>
    <p:extLst>
      <p:ext uri="{BB962C8B-B14F-4D97-AF65-F5344CB8AC3E}">
        <p14:creationId xmlns:p14="http://schemas.microsoft.com/office/powerpoint/2010/main" val="3873250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Skrętka S/STP</a:t>
            </a:r>
          </a:p>
        </p:txBody>
      </p:sp>
      <p:sp>
        <p:nvSpPr>
          <p:cNvPr id="3" name="Symbol zastępczy zawartości 2"/>
          <p:cNvSpPr>
            <a:spLocks noGrp="1"/>
          </p:cNvSpPr>
          <p:nvPr>
            <p:ph idx="1"/>
          </p:nvPr>
        </p:nvSpPr>
        <p:spPr/>
        <p:txBody>
          <a:bodyPr/>
          <a:lstStyle/>
          <a:p>
            <a:r>
              <a:rPr lang="pl-PL" dirty="0"/>
              <a:t>Każda para jest w oplocie oraz cały kabel jest w oplocie </a:t>
            </a:r>
          </a:p>
        </p:txBody>
      </p:sp>
      <p:pic>
        <p:nvPicPr>
          <p:cNvPr id="4" name="Obraz 3"/>
          <p:cNvPicPr>
            <a:picLocks noChangeAspect="1"/>
          </p:cNvPicPr>
          <p:nvPr/>
        </p:nvPicPr>
        <p:blipFill>
          <a:blip r:embed="rId2"/>
          <a:stretch>
            <a:fillRect/>
          </a:stretch>
        </p:blipFill>
        <p:spPr>
          <a:xfrm>
            <a:off x="1481138" y="2635199"/>
            <a:ext cx="5983532" cy="3470325"/>
          </a:xfrm>
          <a:prstGeom prst="rect">
            <a:avLst/>
          </a:prstGeom>
        </p:spPr>
      </p:pic>
    </p:spTree>
    <p:extLst>
      <p:ext uri="{BB962C8B-B14F-4D97-AF65-F5344CB8AC3E}">
        <p14:creationId xmlns:p14="http://schemas.microsoft.com/office/powerpoint/2010/main" val="562301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Skrętka wieloparowa</a:t>
            </a:r>
          </a:p>
        </p:txBody>
      </p:sp>
      <p:pic>
        <p:nvPicPr>
          <p:cNvPr id="4" name="Symbol zastępczy zawartości 3"/>
          <p:cNvPicPr>
            <a:picLocks noGrp="1" noChangeAspect="1"/>
          </p:cNvPicPr>
          <p:nvPr>
            <p:ph idx="1"/>
          </p:nvPr>
        </p:nvPicPr>
        <p:blipFill>
          <a:blip r:embed="rId2"/>
          <a:stretch>
            <a:fillRect/>
          </a:stretch>
        </p:blipFill>
        <p:spPr>
          <a:xfrm>
            <a:off x="3306046" y="2286000"/>
            <a:ext cx="5156045" cy="4022725"/>
          </a:xfrm>
          <a:prstGeom prst="rect">
            <a:avLst/>
          </a:prstGeom>
        </p:spPr>
      </p:pic>
    </p:spTree>
    <p:extLst>
      <p:ext uri="{BB962C8B-B14F-4D97-AF65-F5344CB8AC3E}">
        <p14:creationId xmlns:p14="http://schemas.microsoft.com/office/powerpoint/2010/main" val="2141896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Skrętka wieloparowa</a:t>
            </a:r>
          </a:p>
        </p:txBody>
      </p:sp>
      <p:pic>
        <p:nvPicPr>
          <p:cNvPr id="4" name="Symbol zastępczy zawartości 3"/>
          <p:cNvPicPr>
            <a:picLocks noGrp="1" noChangeAspect="1"/>
          </p:cNvPicPr>
          <p:nvPr>
            <p:ph idx="1"/>
          </p:nvPr>
        </p:nvPicPr>
        <p:blipFill>
          <a:blip r:embed="rId2"/>
          <a:stretch>
            <a:fillRect/>
          </a:stretch>
        </p:blipFill>
        <p:spPr>
          <a:xfrm>
            <a:off x="2355152" y="2286000"/>
            <a:ext cx="7057834" cy="4022725"/>
          </a:xfrm>
          <a:prstGeom prst="rect">
            <a:avLst/>
          </a:prstGeom>
        </p:spPr>
      </p:pic>
    </p:spTree>
    <p:extLst>
      <p:ext uri="{BB962C8B-B14F-4D97-AF65-F5344CB8AC3E}">
        <p14:creationId xmlns:p14="http://schemas.microsoft.com/office/powerpoint/2010/main" val="1470622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Kabel żelowany</a:t>
            </a:r>
          </a:p>
        </p:txBody>
      </p:sp>
      <p:sp>
        <p:nvSpPr>
          <p:cNvPr id="3" name="Symbol zastępczy zawartości 2"/>
          <p:cNvSpPr>
            <a:spLocks noGrp="1"/>
          </p:cNvSpPr>
          <p:nvPr>
            <p:ph idx="1"/>
          </p:nvPr>
        </p:nvSpPr>
        <p:spPr/>
        <p:txBody>
          <a:bodyPr/>
          <a:lstStyle/>
          <a:p>
            <a:r>
              <a:rPr lang="pl-PL" dirty="0"/>
              <a:t>Wszystkie żyły oblane są żelem dielektrycznym. </a:t>
            </a:r>
          </a:p>
          <a:p>
            <a:r>
              <a:rPr lang="pl-PL" dirty="0"/>
              <a:t>Kabel stosuje się w miejscach gdzie występuje zwiększona wilgoć, np. w ziemi.</a:t>
            </a:r>
          </a:p>
        </p:txBody>
      </p:sp>
      <p:pic>
        <p:nvPicPr>
          <p:cNvPr id="4" name="Obraz 3"/>
          <p:cNvPicPr>
            <a:picLocks noChangeAspect="1"/>
          </p:cNvPicPr>
          <p:nvPr/>
        </p:nvPicPr>
        <p:blipFill>
          <a:blip r:embed="rId2"/>
          <a:stretch>
            <a:fillRect/>
          </a:stretch>
        </p:blipFill>
        <p:spPr>
          <a:xfrm>
            <a:off x="1757133" y="3765792"/>
            <a:ext cx="6437069" cy="2065340"/>
          </a:xfrm>
          <a:prstGeom prst="rect">
            <a:avLst/>
          </a:prstGeom>
        </p:spPr>
      </p:pic>
    </p:spTree>
    <p:extLst>
      <p:ext uri="{BB962C8B-B14F-4D97-AF65-F5344CB8AC3E}">
        <p14:creationId xmlns:p14="http://schemas.microsoft.com/office/powerpoint/2010/main" val="4282490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Przekrój kabla żelowanego</a:t>
            </a:r>
          </a:p>
        </p:txBody>
      </p:sp>
      <p:pic>
        <p:nvPicPr>
          <p:cNvPr id="4" name="Symbol zastępczy zawartości 3"/>
          <p:cNvPicPr>
            <a:picLocks noGrp="1" noChangeAspect="1"/>
          </p:cNvPicPr>
          <p:nvPr>
            <p:ph idx="1"/>
          </p:nvPr>
        </p:nvPicPr>
        <p:blipFill>
          <a:blip r:embed="rId2"/>
          <a:stretch>
            <a:fillRect/>
          </a:stretch>
        </p:blipFill>
        <p:spPr>
          <a:xfrm>
            <a:off x="2285909" y="2286000"/>
            <a:ext cx="7196320" cy="4022725"/>
          </a:xfrm>
          <a:prstGeom prst="rect">
            <a:avLst/>
          </a:prstGeom>
        </p:spPr>
      </p:pic>
    </p:spTree>
    <p:extLst>
      <p:ext uri="{BB962C8B-B14F-4D97-AF65-F5344CB8AC3E}">
        <p14:creationId xmlns:p14="http://schemas.microsoft.com/office/powerpoint/2010/main" val="4125128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Sposób oznaczenia kabli</a:t>
            </a:r>
          </a:p>
        </p:txBody>
      </p:sp>
      <p:sp>
        <p:nvSpPr>
          <p:cNvPr id="3" name="Symbol zastępczy zawartości 2"/>
          <p:cNvSpPr>
            <a:spLocks noGrp="1"/>
          </p:cNvSpPr>
          <p:nvPr>
            <p:ph idx="1"/>
          </p:nvPr>
        </p:nvSpPr>
        <p:spPr/>
        <p:txBody>
          <a:bodyPr/>
          <a:lstStyle/>
          <a:p>
            <a:r>
              <a:rPr lang="pl-PL" dirty="0"/>
              <a:t>Składnia opisu xx/</a:t>
            </a:r>
            <a:r>
              <a:rPr lang="pl-PL" dirty="0" err="1"/>
              <a:t>yyTP</a:t>
            </a:r>
            <a:r>
              <a:rPr lang="pl-PL" dirty="0"/>
              <a:t>,</a:t>
            </a:r>
          </a:p>
          <a:p>
            <a:pPr lvl="1">
              <a:buFont typeface="Wingdings" panose="05000000000000000000" pitchFamily="2" charset="2"/>
              <a:buChar char="v"/>
            </a:pPr>
            <a:r>
              <a:rPr lang="pl-PL" dirty="0"/>
              <a:t>xx odnosi się do całości kabla (np. F – kabel foliowany)</a:t>
            </a:r>
          </a:p>
          <a:p>
            <a:pPr lvl="1">
              <a:buFont typeface="Wingdings" panose="05000000000000000000" pitchFamily="2" charset="2"/>
              <a:buChar char="v"/>
            </a:pPr>
            <a:r>
              <a:rPr lang="pl-PL" dirty="0" err="1"/>
              <a:t>yy</a:t>
            </a:r>
            <a:r>
              <a:rPr lang="pl-PL" dirty="0"/>
              <a:t> opisuje pojedynczą parę kabla (np. UTP – para nieekranowana).</a:t>
            </a:r>
          </a:p>
        </p:txBody>
      </p:sp>
      <p:pic>
        <p:nvPicPr>
          <p:cNvPr id="4" name="Obraz 3"/>
          <p:cNvPicPr>
            <a:picLocks noChangeAspect="1"/>
          </p:cNvPicPr>
          <p:nvPr/>
        </p:nvPicPr>
        <p:blipFill>
          <a:blip r:embed="rId2"/>
          <a:stretch>
            <a:fillRect/>
          </a:stretch>
        </p:blipFill>
        <p:spPr>
          <a:xfrm>
            <a:off x="677334" y="3845882"/>
            <a:ext cx="8009466" cy="2097717"/>
          </a:xfrm>
          <a:prstGeom prst="rect">
            <a:avLst/>
          </a:prstGeom>
        </p:spPr>
      </p:pic>
    </p:spTree>
    <p:extLst>
      <p:ext uri="{BB962C8B-B14F-4D97-AF65-F5344CB8AC3E}">
        <p14:creationId xmlns:p14="http://schemas.microsoft.com/office/powerpoint/2010/main" val="1672957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Media transmisyjne</a:t>
            </a:r>
          </a:p>
        </p:txBody>
      </p:sp>
      <p:sp>
        <p:nvSpPr>
          <p:cNvPr id="3" name="Symbol zastępczy zawartości 2"/>
          <p:cNvSpPr>
            <a:spLocks noGrp="1"/>
          </p:cNvSpPr>
          <p:nvPr>
            <p:ph idx="1"/>
          </p:nvPr>
        </p:nvSpPr>
        <p:spPr/>
        <p:txBody>
          <a:bodyPr/>
          <a:lstStyle/>
          <a:p>
            <a:pPr marL="0" indent="0">
              <a:buNone/>
            </a:pPr>
            <a:r>
              <a:rPr lang="pl-PL" dirty="0"/>
              <a:t>Ponieważ komputery są obiektami fizycznymi, należy je połączyć przewodami w celu wymiany sygnałów. </a:t>
            </a:r>
          </a:p>
          <a:p>
            <a:pPr marL="0" indent="0">
              <a:buNone/>
            </a:pPr>
            <a:r>
              <a:rPr lang="pl-PL" dirty="0"/>
              <a:t>Rodzaje przewodów: </a:t>
            </a:r>
          </a:p>
          <a:p>
            <a:r>
              <a:rPr lang="pl-PL" dirty="0"/>
              <a:t>Skrętka, </a:t>
            </a:r>
          </a:p>
          <a:p>
            <a:r>
              <a:rPr lang="pl-PL" dirty="0"/>
              <a:t>Kabel koncentryczny </a:t>
            </a:r>
          </a:p>
          <a:p>
            <a:r>
              <a:rPr lang="pl-PL" dirty="0"/>
              <a:t>Światłowody.</a:t>
            </a:r>
          </a:p>
        </p:txBody>
      </p:sp>
    </p:spTree>
    <p:extLst>
      <p:ext uri="{BB962C8B-B14F-4D97-AF65-F5344CB8AC3E}">
        <p14:creationId xmlns:p14="http://schemas.microsoft.com/office/powerpoint/2010/main" val="3021582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Spotykane konstrukcje kabli</a:t>
            </a:r>
          </a:p>
        </p:txBody>
      </p:sp>
      <p:pic>
        <p:nvPicPr>
          <p:cNvPr id="4" name="Symbol zastępczy zawartości 3"/>
          <p:cNvPicPr>
            <a:picLocks noGrp="1" noChangeAspect="1"/>
          </p:cNvPicPr>
          <p:nvPr>
            <p:ph idx="1"/>
          </p:nvPr>
        </p:nvPicPr>
        <p:blipFill>
          <a:blip r:embed="rId2"/>
          <a:stretch>
            <a:fillRect/>
          </a:stretch>
        </p:blipFill>
        <p:spPr>
          <a:xfrm>
            <a:off x="2054951" y="2286000"/>
            <a:ext cx="7658235" cy="4022725"/>
          </a:xfrm>
          <a:prstGeom prst="rect">
            <a:avLst/>
          </a:prstGeom>
        </p:spPr>
      </p:pic>
    </p:spTree>
    <p:extLst>
      <p:ext uri="{BB962C8B-B14F-4D97-AF65-F5344CB8AC3E}">
        <p14:creationId xmlns:p14="http://schemas.microsoft.com/office/powerpoint/2010/main" val="2584424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Konstrukcje kabli</a:t>
            </a:r>
          </a:p>
        </p:txBody>
      </p:sp>
      <p:pic>
        <p:nvPicPr>
          <p:cNvPr id="4" name="Symbol zastępczy zawartości 3"/>
          <p:cNvPicPr>
            <a:picLocks noGrp="1" noChangeAspect="1"/>
          </p:cNvPicPr>
          <p:nvPr>
            <p:ph idx="1"/>
          </p:nvPr>
        </p:nvPicPr>
        <p:blipFill>
          <a:blip r:embed="rId2"/>
          <a:stretch>
            <a:fillRect/>
          </a:stretch>
        </p:blipFill>
        <p:spPr>
          <a:xfrm>
            <a:off x="2151910" y="2286000"/>
            <a:ext cx="7464317" cy="4022725"/>
          </a:xfrm>
          <a:prstGeom prst="rect">
            <a:avLst/>
          </a:prstGeom>
        </p:spPr>
      </p:pic>
    </p:spTree>
    <p:extLst>
      <p:ext uri="{BB962C8B-B14F-4D97-AF65-F5344CB8AC3E}">
        <p14:creationId xmlns:p14="http://schemas.microsoft.com/office/powerpoint/2010/main" val="1550717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Konstrukcje kabli</a:t>
            </a:r>
          </a:p>
        </p:txBody>
      </p:sp>
      <p:pic>
        <p:nvPicPr>
          <p:cNvPr id="4" name="Symbol zastępczy zawartości 3"/>
          <p:cNvPicPr>
            <a:picLocks noGrp="1" noChangeAspect="1"/>
          </p:cNvPicPr>
          <p:nvPr>
            <p:ph idx="1"/>
          </p:nvPr>
        </p:nvPicPr>
        <p:blipFill>
          <a:blip r:embed="rId2"/>
          <a:stretch>
            <a:fillRect/>
          </a:stretch>
        </p:blipFill>
        <p:spPr>
          <a:xfrm>
            <a:off x="3159524" y="2286000"/>
            <a:ext cx="5449090" cy="4022725"/>
          </a:xfrm>
          <a:prstGeom prst="rect">
            <a:avLst/>
          </a:prstGeom>
        </p:spPr>
      </p:pic>
    </p:spTree>
    <p:extLst>
      <p:ext uri="{BB962C8B-B14F-4D97-AF65-F5344CB8AC3E}">
        <p14:creationId xmlns:p14="http://schemas.microsoft.com/office/powerpoint/2010/main" val="412775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Wtyczka RJ-45</a:t>
            </a:r>
          </a:p>
        </p:txBody>
      </p:sp>
      <p:pic>
        <p:nvPicPr>
          <p:cNvPr id="4" name="Symbol zastępczy zawartości 3"/>
          <p:cNvPicPr>
            <a:picLocks noGrp="1" noChangeAspect="1"/>
          </p:cNvPicPr>
          <p:nvPr>
            <p:ph idx="1"/>
          </p:nvPr>
        </p:nvPicPr>
        <p:blipFill>
          <a:blip r:embed="rId2"/>
          <a:stretch>
            <a:fillRect/>
          </a:stretch>
        </p:blipFill>
        <p:spPr>
          <a:xfrm>
            <a:off x="3852212" y="2286000"/>
            <a:ext cx="4063713" cy="4022725"/>
          </a:xfrm>
          <a:prstGeom prst="rect">
            <a:avLst/>
          </a:prstGeom>
        </p:spPr>
      </p:pic>
    </p:spTree>
    <p:extLst>
      <p:ext uri="{BB962C8B-B14F-4D97-AF65-F5344CB8AC3E}">
        <p14:creationId xmlns:p14="http://schemas.microsoft.com/office/powerpoint/2010/main" val="907347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Kolory kabli</a:t>
            </a:r>
          </a:p>
        </p:txBody>
      </p:sp>
      <p:pic>
        <p:nvPicPr>
          <p:cNvPr id="4" name="Symbol zastępczy zawartości 3"/>
          <p:cNvPicPr>
            <a:picLocks noGrp="1" noChangeAspect="1"/>
          </p:cNvPicPr>
          <p:nvPr>
            <p:ph idx="1"/>
          </p:nvPr>
        </p:nvPicPr>
        <p:blipFill>
          <a:blip r:embed="rId2"/>
          <a:stretch>
            <a:fillRect/>
          </a:stretch>
        </p:blipFill>
        <p:spPr>
          <a:xfrm>
            <a:off x="2511992" y="2286000"/>
            <a:ext cx="6744154" cy="4022725"/>
          </a:xfrm>
          <a:prstGeom prst="rect">
            <a:avLst/>
          </a:prstGeom>
        </p:spPr>
      </p:pic>
    </p:spTree>
    <p:extLst>
      <p:ext uri="{BB962C8B-B14F-4D97-AF65-F5344CB8AC3E}">
        <p14:creationId xmlns:p14="http://schemas.microsoft.com/office/powerpoint/2010/main" val="3775422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Sposoby podpięcia</a:t>
            </a:r>
          </a:p>
        </p:txBody>
      </p:sp>
      <p:sp>
        <p:nvSpPr>
          <p:cNvPr id="3" name="Symbol zastępczy zawartości 2"/>
          <p:cNvSpPr>
            <a:spLocks noGrp="1"/>
          </p:cNvSpPr>
          <p:nvPr>
            <p:ph idx="1"/>
          </p:nvPr>
        </p:nvSpPr>
        <p:spPr/>
        <p:txBody>
          <a:bodyPr>
            <a:normAutofit/>
          </a:bodyPr>
          <a:lstStyle/>
          <a:p>
            <a:r>
              <a:rPr lang="pl-PL" dirty="0"/>
              <a:t>normalna,</a:t>
            </a:r>
          </a:p>
          <a:p>
            <a:pPr lvl="1"/>
            <a:r>
              <a:rPr lang="pl-PL" dirty="0"/>
              <a:t>Służy do łączenia urządzenia końcowego (np. komputera, drukarki, itp.) z koncentratorem(</a:t>
            </a:r>
            <a:r>
              <a:rPr lang="pl-PL" dirty="0" err="1"/>
              <a:t>hubem</a:t>
            </a:r>
            <a:r>
              <a:rPr lang="pl-PL" dirty="0"/>
              <a:t>) bądź </a:t>
            </a:r>
            <a:r>
              <a:rPr lang="pl-PL" dirty="0" err="1"/>
              <a:t>switchem</a:t>
            </a:r>
            <a:r>
              <a:rPr lang="pl-PL" dirty="0"/>
              <a:t>.</a:t>
            </a:r>
          </a:p>
          <a:p>
            <a:r>
              <a:rPr lang="pl-PL" dirty="0" err="1"/>
              <a:t>skrosowana</a:t>
            </a:r>
            <a:r>
              <a:rPr lang="pl-PL" dirty="0"/>
              <a:t>,</a:t>
            </a:r>
          </a:p>
          <a:p>
            <a:pPr lvl="1"/>
            <a:r>
              <a:rPr lang="pl-PL" dirty="0"/>
              <a:t>służy do łączenia komputerów bez pośrednictwa koncentratora, bądź do łączenia koncentratorów.</a:t>
            </a:r>
          </a:p>
          <a:p>
            <a:r>
              <a:rPr lang="pl-PL" dirty="0"/>
              <a:t>odwrócona (tzw. </a:t>
            </a:r>
            <a:r>
              <a:rPr lang="pl-PL" dirty="0" err="1"/>
              <a:t>roll</a:t>
            </a:r>
            <a:r>
              <a:rPr lang="pl-PL" dirty="0"/>
              <a:t> </a:t>
            </a:r>
            <a:r>
              <a:rPr lang="pl-PL" dirty="0" err="1"/>
              <a:t>back</a:t>
            </a:r>
            <a:r>
              <a:rPr lang="pl-PL" dirty="0"/>
              <a:t>). służy między innymi do podłączania routera Cisco do komputera przez łącze konsolowe.</a:t>
            </a:r>
          </a:p>
        </p:txBody>
      </p:sp>
    </p:spTree>
    <p:extLst>
      <p:ext uri="{BB962C8B-B14F-4D97-AF65-F5344CB8AC3E}">
        <p14:creationId xmlns:p14="http://schemas.microsoft.com/office/powerpoint/2010/main" val="1067762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Normy kabli</a:t>
            </a:r>
          </a:p>
        </p:txBody>
      </p:sp>
      <p:pic>
        <p:nvPicPr>
          <p:cNvPr id="4" name="Symbol zastępczy zawartości 3"/>
          <p:cNvPicPr>
            <a:picLocks noGrp="1" noChangeAspect="1"/>
          </p:cNvPicPr>
          <p:nvPr>
            <p:ph idx="1"/>
          </p:nvPr>
        </p:nvPicPr>
        <p:blipFill>
          <a:blip r:embed="rId2"/>
          <a:stretch>
            <a:fillRect/>
          </a:stretch>
        </p:blipFill>
        <p:spPr>
          <a:xfrm>
            <a:off x="3145614" y="2286000"/>
            <a:ext cx="5476910" cy="4022725"/>
          </a:xfrm>
          <a:prstGeom prst="rect">
            <a:avLst/>
          </a:prstGeom>
        </p:spPr>
      </p:pic>
    </p:spTree>
    <p:extLst>
      <p:ext uri="{BB962C8B-B14F-4D97-AF65-F5344CB8AC3E}">
        <p14:creationId xmlns:p14="http://schemas.microsoft.com/office/powerpoint/2010/main" val="1860337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Normy kabli</a:t>
            </a:r>
          </a:p>
        </p:txBody>
      </p:sp>
      <p:pic>
        <p:nvPicPr>
          <p:cNvPr id="4" name="Symbol zastępczy zawartości 3"/>
          <p:cNvPicPr>
            <a:picLocks noGrp="1" noChangeAspect="1"/>
          </p:cNvPicPr>
          <p:nvPr>
            <p:ph idx="1"/>
          </p:nvPr>
        </p:nvPicPr>
        <p:blipFill>
          <a:blip r:embed="rId2"/>
          <a:stretch>
            <a:fillRect/>
          </a:stretch>
        </p:blipFill>
        <p:spPr>
          <a:xfrm>
            <a:off x="3069398" y="2286000"/>
            <a:ext cx="5629341" cy="4022725"/>
          </a:xfrm>
          <a:prstGeom prst="rect">
            <a:avLst/>
          </a:prstGeom>
        </p:spPr>
      </p:pic>
    </p:spTree>
    <p:extLst>
      <p:ext uri="{BB962C8B-B14F-4D97-AF65-F5344CB8AC3E}">
        <p14:creationId xmlns:p14="http://schemas.microsoft.com/office/powerpoint/2010/main" val="781628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Normy kabli</a:t>
            </a:r>
          </a:p>
        </p:txBody>
      </p:sp>
      <p:pic>
        <p:nvPicPr>
          <p:cNvPr id="4" name="Symbol zastępczy zawartości 3"/>
          <p:cNvPicPr>
            <a:picLocks noGrp="1" noChangeAspect="1"/>
          </p:cNvPicPr>
          <p:nvPr>
            <p:ph idx="1"/>
          </p:nvPr>
        </p:nvPicPr>
        <p:blipFill>
          <a:blip r:embed="rId2"/>
          <a:stretch>
            <a:fillRect/>
          </a:stretch>
        </p:blipFill>
        <p:spPr>
          <a:xfrm>
            <a:off x="4431691" y="2286000"/>
            <a:ext cx="2904756" cy="4022725"/>
          </a:xfrm>
          <a:prstGeom prst="rect">
            <a:avLst/>
          </a:prstGeom>
        </p:spPr>
      </p:pic>
    </p:spTree>
    <p:extLst>
      <p:ext uri="{BB962C8B-B14F-4D97-AF65-F5344CB8AC3E}">
        <p14:creationId xmlns:p14="http://schemas.microsoft.com/office/powerpoint/2010/main" val="1227947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Kabel prosty</a:t>
            </a:r>
          </a:p>
        </p:txBody>
      </p:sp>
      <p:pic>
        <p:nvPicPr>
          <p:cNvPr id="5" name="Symbol zastępczy zawartości 4"/>
          <p:cNvPicPr>
            <a:picLocks noGrp="1" noChangeAspect="1"/>
          </p:cNvPicPr>
          <p:nvPr>
            <p:ph idx="1"/>
          </p:nvPr>
        </p:nvPicPr>
        <p:blipFill>
          <a:blip r:embed="rId2"/>
          <a:stretch>
            <a:fillRect/>
          </a:stretch>
        </p:blipFill>
        <p:spPr>
          <a:xfrm>
            <a:off x="2356426" y="2286000"/>
            <a:ext cx="7055286" cy="4022725"/>
          </a:xfrm>
          <a:prstGeom prst="rect">
            <a:avLst/>
          </a:prstGeom>
        </p:spPr>
      </p:pic>
    </p:spTree>
    <p:extLst>
      <p:ext uri="{BB962C8B-B14F-4D97-AF65-F5344CB8AC3E}">
        <p14:creationId xmlns:p14="http://schemas.microsoft.com/office/powerpoint/2010/main" val="1684926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Podział</a:t>
            </a:r>
          </a:p>
        </p:txBody>
      </p:sp>
      <p:pic>
        <p:nvPicPr>
          <p:cNvPr id="4" name="Symbol zastępczy zawartości 3"/>
          <p:cNvPicPr>
            <a:picLocks noGrp="1" noChangeAspect="1"/>
          </p:cNvPicPr>
          <p:nvPr>
            <p:ph idx="1"/>
          </p:nvPr>
        </p:nvPicPr>
        <p:blipFill>
          <a:blip r:embed="rId2"/>
          <a:stretch>
            <a:fillRect/>
          </a:stretch>
        </p:blipFill>
        <p:spPr>
          <a:xfrm>
            <a:off x="2709803" y="2286000"/>
            <a:ext cx="6348532" cy="4022725"/>
          </a:xfrm>
          <a:prstGeom prst="rect">
            <a:avLst/>
          </a:prstGeom>
        </p:spPr>
      </p:pic>
    </p:spTree>
    <p:extLst>
      <p:ext uri="{BB962C8B-B14F-4D97-AF65-F5344CB8AC3E}">
        <p14:creationId xmlns:p14="http://schemas.microsoft.com/office/powerpoint/2010/main" val="3518753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Kabel </a:t>
            </a:r>
            <a:r>
              <a:rPr lang="pl-PL" dirty="0" err="1"/>
              <a:t>krosowany</a:t>
            </a:r>
            <a:endParaRPr lang="pl-PL" dirty="0"/>
          </a:p>
        </p:txBody>
      </p:sp>
      <p:pic>
        <p:nvPicPr>
          <p:cNvPr id="4" name="Symbol zastępczy zawartości 3"/>
          <p:cNvPicPr>
            <a:picLocks noGrp="1" noChangeAspect="1"/>
          </p:cNvPicPr>
          <p:nvPr>
            <p:ph idx="1"/>
          </p:nvPr>
        </p:nvPicPr>
        <p:blipFill>
          <a:blip r:embed="rId2"/>
          <a:stretch>
            <a:fillRect/>
          </a:stretch>
        </p:blipFill>
        <p:spPr>
          <a:xfrm>
            <a:off x="2687972" y="2286000"/>
            <a:ext cx="6392193" cy="4022725"/>
          </a:xfrm>
          <a:prstGeom prst="rect">
            <a:avLst/>
          </a:prstGeom>
        </p:spPr>
      </p:pic>
    </p:spTree>
    <p:extLst>
      <p:ext uri="{BB962C8B-B14F-4D97-AF65-F5344CB8AC3E}">
        <p14:creationId xmlns:p14="http://schemas.microsoft.com/office/powerpoint/2010/main" val="2716311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Kabel konsolowy</a:t>
            </a:r>
          </a:p>
        </p:txBody>
      </p:sp>
      <p:pic>
        <p:nvPicPr>
          <p:cNvPr id="4" name="Symbol zastępczy zawartości 3"/>
          <p:cNvPicPr>
            <a:picLocks noGrp="1" noChangeAspect="1"/>
          </p:cNvPicPr>
          <p:nvPr>
            <p:ph idx="1"/>
          </p:nvPr>
        </p:nvPicPr>
        <p:blipFill>
          <a:blip r:embed="rId2"/>
          <a:stretch>
            <a:fillRect/>
          </a:stretch>
        </p:blipFill>
        <p:spPr>
          <a:xfrm>
            <a:off x="2653699" y="2286000"/>
            <a:ext cx="6460740" cy="4022725"/>
          </a:xfrm>
          <a:prstGeom prst="rect">
            <a:avLst/>
          </a:prstGeom>
        </p:spPr>
      </p:pic>
    </p:spTree>
    <p:extLst>
      <p:ext uri="{BB962C8B-B14F-4D97-AF65-F5344CB8AC3E}">
        <p14:creationId xmlns:p14="http://schemas.microsoft.com/office/powerpoint/2010/main" val="1044421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Sposoby połączenia</a:t>
            </a:r>
          </a:p>
        </p:txBody>
      </p:sp>
      <p:pic>
        <p:nvPicPr>
          <p:cNvPr id="4" name="Symbol zastępczy zawartości 3"/>
          <p:cNvPicPr>
            <a:picLocks noGrp="1" noChangeAspect="1"/>
          </p:cNvPicPr>
          <p:nvPr>
            <p:ph idx="1"/>
          </p:nvPr>
        </p:nvPicPr>
        <p:blipFill>
          <a:blip r:embed="rId2"/>
          <a:stretch>
            <a:fillRect/>
          </a:stretch>
        </p:blipFill>
        <p:spPr>
          <a:xfrm>
            <a:off x="3052047" y="2286000"/>
            <a:ext cx="5664044" cy="4022725"/>
          </a:xfrm>
          <a:prstGeom prst="rect">
            <a:avLst/>
          </a:prstGeom>
        </p:spPr>
      </p:pic>
    </p:spTree>
    <p:extLst>
      <p:ext uri="{BB962C8B-B14F-4D97-AF65-F5344CB8AC3E}">
        <p14:creationId xmlns:p14="http://schemas.microsoft.com/office/powerpoint/2010/main" val="2950260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Zaciskarka</a:t>
            </a:r>
            <a:endParaRPr lang="pl-PL" dirty="0"/>
          </a:p>
        </p:txBody>
      </p:sp>
      <p:pic>
        <p:nvPicPr>
          <p:cNvPr id="4" name="Symbol zastępczy zawartości 3"/>
          <p:cNvPicPr>
            <a:picLocks noGrp="1" noChangeAspect="1"/>
          </p:cNvPicPr>
          <p:nvPr>
            <p:ph idx="1"/>
          </p:nvPr>
        </p:nvPicPr>
        <p:blipFill>
          <a:blip r:embed="rId2"/>
          <a:stretch>
            <a:fillRect/>
          </a:stretch>
        </p:blipFill>
        <p:spPr>
          <a:xfrm>
            <a:off x="2930184" y="2286000"/>
            <a:ext cx="5907770" cy="4022725"/>
          </a:xfrm>
          <a:prstGeom prst="rect">
            <a:avLst/>
          </a:prstGeom>
        </p:spPr>
      </p:pic>
    </p:spTree>
    <p:extLst>
      <p:ext uri="{BB962C8B-B14F-4D97-AF65-F5344CB8AC3E}">
        <p14:creationId xmlns:p14="http://schemas.microsoft.com/office/powerpoint/2010/main" val="2943747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Przycięcie kabla</a:t>
            </a:r>
          </a:p>
        </p:txBody>
      </p:sp>
      <p:pic>
        <p:nvPicPr>
          <p:cNvPr id="4" name="Symbol zastępczy zawartości 3"/>
          <p:cNvPicPr>
            <a:picLocks noGrp="1" noChangeAspect="1"/>
          </p:cNvPicPr>
          <p:nvPr>
            <p:ph idx="1"/>
          </p:nvPr>
        </p:nvPicPr>
        <p:blipFill>
          <a:blip r:embed="rId2"/>
          <a:stretch>
            <a:fillRect/>
          </a:stretch>
        </p:blipFill>
        <p:spPr>
          <a:xfrm>
            <a:off x="3089494" y="2286000"/>
            <a:ext cx="5589149" cy="4022725"/>
          </a:xfrm>
          <a:prstGeom prst="rect">
            <a:avLst/>
          </a:prstGeom>
        </p:spPr>
      </p:pic>
    </p:spTree>
    <p:extLst>
      <p:ext uri="{BB962C8B-B14F-4D97-AF65-F5344CB8AC3E}">
        <p14:creationId xmlns:p14="http://schemas.microsoft.com/office/powerpoint/2010/main" val="547489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Włożenie przewodu do wtyczki</a:t>
            </a:r>
          </a:p>
        </p:txBody>
      </p:sp>
      <p:pic>
        <p:nvPicPr>
          <p:cNvPr id="4" name="Symbol zastępczy zawartości 3"/>
          <p:cNvPicPr>
            <a:picLocks noGrp="1" noChangeAspect="1"/>
          </p:cNvPicPr>
          <p:nvPr>
            <p:ph idx="1"/>
          </p:nvPr>
        </p:nvPicPr>
        <p:blipFill>
          <a:blip r:embed="rId2"/>
          <a:stretch>
            <a:fillRect/>
          </a:stretch>
        </p:blipFill>
        <p:spPr>
          <a:xfrm>
            <a:off x="2907382" y="2286000"/>
            <a:ext cx="5953374" cy="4022725"/>
          </a:xfrm>
          <a:prstGeom prst="rect">
            <a:avLst/>
          </a:prstGeom>
        </p:spPr>
      </p:pic>
    </p:spTree>
    <p:extLst>
      <p:ext uri="{BB962C8B-B14F-4D97-AF65-F5344CB8AC3E}">
        <p14:creationId xmlns:p14="http://schemas.microsoft.com/office/powerpoint/2010/main" val="1020977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Zaciskanie</a:t>
            </a:r>
          </a:p>
        </p:txBody>
      </p:sp>
      <p:pic>
        <p:nvPicPr>
          <p:cNvPr id="4" name="Symbol zastępczy zawartości 3"/>
          <p:cNvPicPr>
            <a:picLocks noGrp="1" noChangeAspect="1"/>
          </p:cNvPicPr>
          <p:nvPr>
            <p:ph idx="1"/>
          </p:nvPr>
        </p:nvPicPr>
        <p:blipFill>
          <a:blip r:embed="rId2"/>
          <a:stretch>
            <a:fillRect/>
          </a:stretch>
        </p:blipFill>
        <p:spPr>
          <a:xfrm>
            <a:off x="2457044" y="2286000"/>
            <a:ext cx="6854050" cy="4022725"/>
          </a:xfrm>
          <a:prstGeom prst="rect">
            <a:avLst/>
          </a:prstGeom>
        </p:spPr>
      </p:pic>
    </p:spTree>
    <p:extLst>
      <p:ext uri="{BB962C8B-B14F-4D97-AF65-F5344CB8AC3E}">
        <p14:creationId xmlns:p14="http://schemas.microsoft.com/office/powerpoint/2010/main" val="1511989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Tester kabli</a:t>
            </a:r>
          </a:p>
        </p:txBody>
      </p:sp>
      <p:pic>
        <p:nvPicPr>
          <p:cNvPr id="4" name="Symbol zastępczy zawartości 3"/>
          <p:cNvPicPr>
            <a:picLocks noGrp="1" noChangeAspect="1"/>
          </p:cNvPicPr>
          <p:nvPr>
            <p:ph idx="1"/>
          </p:nvPr>
        </p:nvPicPr>
        <p:blipFill>
          <a:blip r:embed="rId2"/>
          <a:stretch>
            <a:fillRect/>
          </a:stretch>
        </p:blipFill>
        <p:spPr>
          <a:xfrm>
            <a:off x="1946427" y="2286000"/>
            <a:ext cx="7875283" cy="4022725"/>
          </a:xfrm>
          <a:prstGeom prst="rect">
            <a:avLst/>
          </a:prstGeom>
        </p:spPr>
      </p:pic>
    </p:spTree>
    <p:extLst>
      <p:ext uri="{BB962C8B-B14F-4D97-AF65-F5344CB8AC3E}">
        <p14:creationId xmlns:p14="http://schemas.microsoft.com/office/powerpoint/2010/main" val="2252064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Narzędzie uderzeniowe</a:t>
            </a:r>
          </a:p>
        </p:txBody>
      </p:sp>
      <p:pic>
        <p:nvPicPr>
          <p:cNvPr id="4" name="Symbol zastępczy zawartości 3"/>
          <p:cNvPicPr>
            <a:picLocks noGrp="1" noChangeAspect="1"/>
          </p:cNvPicPr>
          <p:nvPr>
            <p:ph idx="1"/>
          </p:nvPr>
        </p:nvPicPr>
        <p:blipFill>
          <a:blip r:embed="rId2"/>
          <a:stretch>
            <a:fillRect/>
          </a:stretch>
        </p:blipFill>
        <p:spPr>
          <a:xfrm>
            <a:off x="1935341" y="2286000"/>
            <a:ext cx="7897456" cy="4022725"/>
          </a:xfrm>
          <a:prstGeom prst="rect">
            <a:avLst/>
          </a:prstGeom>
        </p:spPr>
      </p:pic>
    </p:spTree>
    <p:extLst>
      <p:ext uri="{BB962C8B-B14F-4D97-AF65-F5344CB8AC3E}">
        <p14:creationId xmlns:p14="http://schemas.microsoft.com/office/powerpoint/2010/main" val="2052438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Zalety i wady skrętki</a:t>
            </a:r>
          </a:p>
        </p:txBody>
      </p:sp>
      <p:sp>
        <p:nvSpPr>
          <p:cNvPr id="3" name="Symbol zastępczy zawartości 2"/>
          <p:cNvSpPr>
            <a:spLocks noGrp="1"/>
          </p:cNvSpPr>
          <p:nvPr>
            <p:ph idx="1"/>
          </p:nvPr>
        </p:nvSpPr>
        <p:spPr/>
        <p:txBody>
          <a:bodyPr>
            <a:normAutofit lnSpcReduction="10000"/>
          </a:bodyPr>
          <a:lstStyle/>
          <a:p>
            <a:r>
              <a:rPr lang="pl-PL" dirty="0"/>
              <a:t>Zalety:</a:t>
            </a:r>
          </a:p>
          <a:p>
            <a:pPr lvl="1">
              <a:buFont typeface="Wingdings" panose="05000000000000000000" pitchFamily="2" charset="2"/>
              <a:buChar char="v"/>
            </a:pPr>
            <a:r>
              <a:rPr lang="pl-PL" dirty="0"/>
              <a:t>nadaje się do sieci z przesyłaniem modulowanym (szerokopasmowym)</a:t>
            </a:r>
          </a:p>
          <a:p>
            <a:pPr lvl="1">
              <a:buFont typeface="Wingdings" panose="05000000000000000000" pitchFamily="2" charset="2"/>
              <a:buChar char="v"/>
            </a:pPr>
            <a:r>
              <a:rPr lang="pl-PL" dirty="0"/>
              <a:t>Niedroga</a:t>
            </a:r>
          </a:p>
          <a:p>
            <a:pPr lvl="1">
              <a:buFont typeface="Wingdings" panose="05000000000000000000" pitchFamily="2" charset="2"/>
              <a:buChar char="v"/>
            </a:pPr>
            <a:r>
              <a:rPr lang="pl-PL" dirty="0"/>
              <a:t>Umożliwia transmisje na duże odległości</a:t>
            </a:r>
          </a:p>
          <a:p>
            <a:pPr lvl="1">
              <a:buFont typeface="Wingdings" panose="05000000000000000000" pitchFamily="2" charset="2"/>
              <a:buChar char="v"/>
            </a:pPr>
            <a:r>
              <a:rPr lang="pl-PL" dirty="0"/>
              <a:t>Łatwy montaż i instalacja</a:t>
            </a:r>
          </a:p>
          <a:p>
            <a:pPr lvl="1">
              <a:buFont typeface="Wingdings" panose="05000000000000000000" pitchFamily="2" charset="2"/>
              <a:buChar char="v"/>
            </a:pPr>
            <a:r>
              <a:rPr lang="pl-PL" dirty="0"/>
              <a:t>Szybkie diagnozowanie uszkodzeń</a:t>
            </a:r>
          </a:p>
          <a:p>
            <a:pPr lvl="1">
              <a:buFont typeface="Wingdings" panose="05000000000000000000" pitchFamily="2" charset="2"/>
              <a:buChar char="v"/>
            </a:pPr>
            <a:r>
              <a:rPr lang="pl-PL" dirty="0"/>
              <a:t>Odporność na awarie</a:t>
            </a:r>
          </a:p>
          <a:p>
            <a:r>
              <a:rPr lang="pl-PL" dirty="0"/>
              <a:t>Wady:</a:t>
            </a:r>
          </a:p>
          <a:p>
            <a:pPr lvl="1">
              <a:buFont typeface="Wingdings" panose="05000000000000000000" pitchFamily="2" charset="2"/>
              <a:buChar char="v"/>
            </a:pPr>
            <a:r>
              <a:rPr lang="pl-PL" dirty="0"/>
              <a:t>Niektóre rodzaje wrażliwe na zakłócenia i szumy</a:t>
            </a:r>
          </a:p>
          <a:p>
            <a:pPr lvl="1">
              <a:buFont typeface="Wingdings" panose="05000000000000000000" pitchFamily="2" charset="2"/>
              <a:buChar char="v"/>
            </a:pPr>
            <a:r>
              <a:rPr lang="pl-PL" dirty="0"/>
              <a:t>Maksymalna długość segmentu sieci (dla skrętki UTP) wynosi 100 metrów</a:t>
            </a:r>
          </a:p>
          <a:p>
            <a:pPr lvl="1">
              <a:buFont typeface="Wingdings" panose="05000000000000000000" pitchFamily="2" charset="2"/>
              <a:buChar char="v"/>
            </a:pPr>
            <a:r>
              <a:rPr lang="pl-PL" dirty="0"/>
              <a:t>Dość duże straty energii w trakcie </a:t>
            </a:r>
            <a:r>
              <a:rPr lang="pl-PL" dirty="0" err="1"/>
              <a:t>przesyłu</a:t>
            </a:r>
            <a:endParaRPr lang="pl-PL" dirty="0"/>
          </a:p>
          <a:p>
            <a:pPr lvl="1">
              <a:buFont typeface="Wingdings" panose="05000000000000000000" pitchFamily="2" charset="2"/>
              <a:buChar char="v"/>
            </a:pPr>
            <a:r>
              <a:rPr lang="pl-PL" dirty="0"/>
              <a:t>Nieodporny na uszkodzenia mechaniczne</a:t>
            </a:r>
          </a:p>
        </p:txBody>
      </p:sp>
    </p:spTree>
    <p:extLst>
      <p:ext uri="{BB962C8B-B14F-4D97-AF65-F5344CB8AC3E}">
        <p14:creationId xmlns:p14="http://schemas.microsoft.com/office/powerpoint/2010/main" val="2491061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Oznaczenia standardów</a:t>
            </a:r>
          </a:p>
        </p:txBody>
      </p:sp>
      <p:pic>
        <p:nvPicPr>
          <p:cNvPr id="7" name="Symbol zastępczy zawartości 6"/>
          <p:cNvPicPr>
            <a:picLocks noGrp="1" noChangeAspect="1"/>
          </p:cNvPicPr>
          <p:nvPr>
            <p:ph idx="1"/>
          </p:nvPr>
        </p:nvPicPr>
        <p:blipFill>
          <a:blip r:embed="rId2"/>
          <a:stretch>
            <a:fillRect/>
          </a:stretch>
        </p:blipFill>
        <p:spPr>
          <a:xfrm>
            <a:off x="3378243" y="3110729"/>
            <a:ext cx="5011651" cy="2373267"/>
          </a:xfrm>
          <a:prstGeom prst="rect">
            <a:avLst/>
          </a:prstGeom>
        </p:spPr>
      </p:pic>
    </p:spTree>
    <p:extLst>
      <p:ext uri="{BB962C8B-B14F-4D97-AF65-F5344CB8AC3E}">
        <p14:creationId xmlns:p14="http://schemas.microsoft.com/office/powerpoint/2010/main" val="30345811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Kabel koncentryczny</a:t>
            </a:r>
          </a:p>
        </p:txBody>
      </p:sp>
      <p:sp>
        <p:nvSpPr>
          <p:cNvPr id="3" name="Symbol zastępczy zawartości 2"/>
          <p:cNvSpPr>
            <a:spLocks noGrp="1"/>
          </p:cNvSpPr>
          <p:nvPr>
            <p:ph idx="1"/>
          </p:nvPr>
        </p:nvSpPr>
        <p:spPr/>
        <p:txBody>
          <a:bodyPr/>
          <a:lstStyle/>
          <a:p>
            <a:r>
              <a:rPr lang="pl-PL" dirty="0"/>
              <a:t>Składa się z dwóch przewodów koncentrycznie umieszczonych jeden wewnątrz drugiego.</a:t>
            </a:r>
          </a:p>
          <a:p>
            <a:r>
              <a:rPr lang="pl-PL" dirty="0"/>
              <a:t>Jeden z nich wykonany jest w postaci drutu lub linki miedzianej i umieszczony w osi kabla (zwany też przewodem gorącym), zaś drugi (ekran) stanowi oplot.</a:t>
            </a:r>
          </a:p>
        </p:txBody>
      </p:sp>
      <p:pic>
        <p:nvPicPr>
          <p:cNvPr id="4" name="Obraz 3"/>
          <p:cNvPicPr>
            <a:picLocks noChangeAspect="1"/>
          </p:cNvPicPr>
          <p:nvPr/>
        </p:nvPicPr>
        <p:blipFill>
          <a:blip r:embed="rId2"/>
          <a:stretch>
            <a:fillRect/>
          </a:stretch>
        </p:blipFill>
        <p:spPr>
          <a:xfrm>
            <a:off x="2607217" y="3613035"/>
            <a:ext cx="4736901" cy="2428327"/>
          </a:xfrm>
          <a:prstGeom prst="rect">
            <a:avLst/>
          </a:prstGeom>
        </p:spPr>
      </p:pic>
    </p:spTree>
    <p:extLst>
      <p:ext uri="{BB962C8B-B14F-4D97-AF65-F5344CB8AC3E}">
        <p14:creationId xmlns:p14="http://schemas.microsoft.com/office/powerpoint/2010/main" val="3124067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Kabel koncentryczny</a:t>
            </a:r>
          </a:p>
        </p:txBody>
      </p:sp>
      <p:sp>
        <p:nvSpPr>
          <p:cNvPr id="3" name="Symbol zastępczy zawartości 2"/>
          <p:cNvSpPr>
            <a:spLocks noGrp="1"/>
          </p:cNvSpPr>
          <p:nvPr>
            <p:ph idx="1"/>
          </p:nvPr>
        </p:nvSpPr>
        <p:spPr/>
        <p:txBody>
          <a:bodyPr/>
          <a:lstStyle/>
          <a:p>
            <a:r>
              <a:rPr lang="pl-PL" dirty="0"/>
              <a:t>Powszechnie stosuje się dwa rodzaje kabli koncentrycznych:</a:t>
            </a:r>
          </a:p>
          <a:p>
            <a:pPr lvl="1">
              <a:buFont typeface="Wingdings" panose="05000000000000000000" pitchFamily="2" charset="2"/>
              <a:buChar char="v"/>
            </a:pPr>
            <a:r>
              <a:rPr lang="pl-PL" dirty="0"/>
              <a:t>o impedancji falowej 50 Ohm,</a:t>
            </a:r>
          </a:p>
          <a:p>
            <a:pPr lvl="1">
              <a:buFont typeface="Wingdings" panose="05000000000000000000" pitchFamily="2" charset="2"/>
              <a:buChar char="v"/>
            </a:pPr>
            <a:r>
              <a:rPr lang="pl-PL" dirty="0"/>
              <a:t>o impedancji falowej 75 Ohm.</a:t>
            </a:r>
          </a:p>
          <a:p>
            <a:r>
              <a:rPr lang="pl-PL" dirty="0"/>
              <a:t>Te pierwsze stosuje się m.in. w sieciach komputerowych.</a:t>
            </a:r>
          </a:p>
          <a:p>
            <a:r>
              <a:rPr lang="pl-PL" dirty="0"/>
              <a:t>Te drugie w przewodach antenowych do telewizorów.</a:t>
            </a:r>
          </a:p>
          <a:p>
            <a:r>
              <a:rPr lang="pl-PL" dirty="0"/>
              <a:t>Istnieją dwa standardy:</a:t>
            </a:r>
          </a:p>
          <a:p>
            <a:pPr lvl="1">
              <a:buFont typeface="Wingdings" panose="05000000000000000000" pitchFamily="2" charset="2"/>
              <a:buChar char="v"/>
            </a:pPr>
            <a:r>
              <a:rPr lang="pl-PL" dirty="0"/>
              <a:t>Cienki </a:t>
            </a:r>
            <a:r>
              <a:rPr lang="pl-PL" dirty="0" err="1"/>
              <a:t>ethernet</a:t>
            </a:r>
            <a:endParaRPr lang="pl-PL" dirty="0"/>
          </a:p>
          <a:p>
            <a:pPr lvl="1">
              <a:buFont typeface="Wingdings" panose="05000000000000000000" pitchFamily="2" charset="2"/>
              <a:buChar char="v"/>
            </a:pPr>
            <a:r>
              <a:rPr lang="pl-PL" dirty="0"/>
              <a:t>Gruby </a:t>
            </a:r>
            <a:r>
              <a:rPr lang="pl-PL" dirty="0" err="1"/>
              <a:t>ethernet</a:t>
            </a:r>
            <a:endParaRPr lang="pl-PL" dirty="0"/>
          </a:p>
        </p:txBody>
      </p:sp>
    </p:spTree>
    <p:extLst>
      <p:ext uri="{BB962C8B-B14F-4D97-AF65-F5344CB8AC3E}">
        <p14:creationId xmlns:p14="http://schemas.microsoft.com/office/powerpoint/2010/main" val="2110431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Kabel koncentryczny</a:t>
            </a:r>
          </a:p>
        </p:txBody>
      </p:sp>
      <p:sp>
        <p:nvSpPr>
          <p:cNvPr id="3" name="Symbol zastępczy zawartości 2"/>
          <p:cNvSpPr>
            <a:spLocks noGrp="1"/>
          </p:cNvSpPr>
          <p:nvPr>
            <p:ph idx="1"/>
          </p:nvPr>
        </p:nvSpPr>
        <p:spPr/>
        <p:txBody>
          <a:bodyPr/>
          <a:lstStyle/>
          <a:p>
            <a:pPr marL="0" indent="0">
              <a:buNone/>
            </a:pPr>
            <a:r>
              <a:rPr lang="pl-PL" dirty="0"/>
              <a:t>Kabel koncentryczny jest tradycyjnie stosowany do przesyłania przebiegów o wysokiej częstotliwości (aparatura elektroniczna, radiofonia i telewizja kablowa).</a:t>
            </a:r>
          </a:p>
          <a:p>
            <a:pPr marL="0" indent="0">
              <a:buNone/>
            </a:pPr>
            <a:r>
              <a:rPr lang="pl-PL" dirty="0"/>
              <a:t>Jest pojedynczym ekranowanym przewodem.</a:t>
            </a:r>
          </a:p>
          <a:p>
            <a:pPr marL="0" indent="0">
              <a:buNone/>
            </a:pPr>
            <a:r>
              <a:rPr lang="pl-PL" dirty="0"/>
              <a:t>Oplot miedziany stanowi zaporę dla pola elektromagnetycznego.</a:t>
            </a:r>
          </a:p>
          <a:p>
            <a:pPr marL="0" indent="0">
              <a:buNone/>
            </a:pPr>
            <a:r>
              <a:rPr lang="pl-PL" dirty="0"/>
              <a:t>Do podłączania </a:t>
            </a:r>
            <a:r>
              <a:rPr lang="pl-PL" dirty="0" err="1"/>
              <a:t>koncentryka</a:t>
            </a:r>
            <a:r>
              <a:rPr lang="pl-PL" dirty="0"/>
              <a:t> służą złączki BNC. Do jednego kabla może być podłączonych wiele stacji końcowych (za pomocą trójników i kabli dystansowych).</a:t>
            </a:r>
          </a:p>
          <a:p>
            <a:pPr marL="0" indent="0">
              <a:buNone/>
            </a:pPr>
            <a:r>
              <a:rPr lang="pl-PL" dirty="0"/>
              <a:t>Na końcach głównego kabla zakładane są terminatory, z których jeden powinien być uziemiony.</a:t>
            </a:r>
          </a:p>
        </p:txBody>
      </p:sp>
    </p:spTree>
    <p:extLst>
      <p:ext uri="{BB962C8B-B14F-4D97-AF65-F5344CB8AC3E}">
        <p14:creationId xmlns:p14="http://schemas.microsoft.com/office/powerpoint/2010/main" val="7706645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Kabel koncentryczny</a:t>
            </a:r>
          </a:p>
        </p:txBody>
      </p:sp>
      <p:pic>
        <p:nvPicPr>
          <p:cNvPr id="4" name="Symbol zastępczy zawartości 3"/>
          <p:cNvPicPr>
            <a:picLocks noGrp="1" noChangeAspect="1"/>
          </p:cNvPicPr>
          <p:nvPr>
            <p:ph idx="1"/>
          </p:nvPr>
        </p:nvPicPr>
        <p:blipFill>
          <a:blip r:embed="rId2"/>
          <a:stretch>
            <a:fillRect/>
          </a:stretch>
        </p:blipFill>
        <p:spPr>
          <a:xfrm>
            <a:off x="827530" y="1514536"/>
            <a:ext cx="8296275" cy="2447925"/>
          </a:xfrm>
          <a:prstGeom prst="rect">
            <a:avLst/>
          </a:prstGeom>
        </p:spPr>
      </p:pic>
      <p:pic>
        <p:nvPicPr>
          <p:cNvPr id="5" name="Obraz 4"/>
          <p:cNvPicPr>
            <a:picLocks noChangeAspect="1"/>
          </p:cNvPicPr>
          <p:nvPr/>
        </p:nvPicPr>
        <p:blipFill>
          <a:blip r:embed="rId3"/>
          <a:stretch>
            <a:fillRect/>
          </a:stretch>
        </p:blipFill>
        <p:spPr>
          <a:xfrm>
            <a:off x="1503804" y="4111503"/>
            <a:ext cx="6943725" cy="2257425"/>
          </a:xfrm>
          <a:prstGeom prst="rect">
            <a:avLst/>
          </a:prstGeom>
        </p:spPr>
      </p:pic>
    </p:spTree>
    <p:extLst>
      <p:ext uri="{BB962C8B-B14F-4D97-AF65-F5344CB8AC3E}">
        <p14:creationId xmlns:p14="http://schemas.microsoft.com/office/powerpoint/2010/main" val="39142505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Złącza </a:t>
            </a:r>
            <a:r>
              <a:rPr lang="pl-PL" dirty="0" err="1"/>
              <a:t>koncentryka</a:t>
            </a:r>
            <a:endParaRPr lang="pl-PL" dirty="0"/>
          </a:p>
        </p:txBody>
      </p:sp>
      <p:pic>
        <p:nvPicPr>
          <p:cNvPr id="4" name="Symbol zastępczy zawartości 3"/>
          <p:cNvPicPr>
            <a:picLocks noGrp="1" noChangeAspect="1"/>
          </p:cNvPicPr>
          <p:nvPr>
            <p:ph idx="1"/>
          </p:nvPr>
        </p:nvPicPr>
        <p:blipFill>
          <a:blip r:embed="rId2"/>
          <a:stretch>
            <a:fillRect/>
          </a:stretch>
        </p:blipFill>
        <p:spPr>
          <a:xfrm>
            <a:off x="3148263" y="2286000"/>
            <a:ext cx="5471612" cy="4022725"/>
          </a:xfrm>
          <a:prstGeom prst="rect">
            <a:avLst/>
          </a:prstGeom>
        </p:spPr>
      </p:pic>
    </p:spTree>
    <p:extLst>
      <p:ext uri="{BB962C8B-B14F-4D97-AF65-F5344CB8AC3E}">
        <p14:creationId xmlns:p14="http://schemas.microsoft.com/office/powerpoint/2010/main" val="1622731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Połączenie</a:t>
            </a:r>
          </a:p>
        </p:txBody>
      </p:sp>
      <p:pic>
        <p:nvPicPr>
          <p:cNvPr id="4" name="Symbol zastępczy zawartości 3"/>
          <p:cNvPicPr>
            <a:picLocks noGrp="1" noChangeAspect="1"/>
          </p:cNvPicPr>
          <p:nvPr>
            <p:ph idx="1"/>
          </p:nvPr>
        </p:nvPicPr>
        <p:blipFill>
          <a:blip r:embed="rId2"/>
          <a:stretch>
            <a:fillRect/>
          </a:stretch>
        </p:blipFill>
        <p:spPr>
          <a:xfrm>
            <a:off x="2926481" y="2286000"/>
            <a:ext cx="5915176" cy="4022725"/>
          </a:xfrm>
          <a:prstGeom prst="rect">
            <a:avLst/>
          </a:prstGeom>
        </p:spPr>
      </p:pic>
    </p:spTree>
    <p:extLst>
      <p:ext uri="{BB962C8B-B14F-4D97-AF65-F5344CB8AC3E}">
        <p14:creationId xmlns:p14="http://schemas.microsoft.com/office/powerpoint/2010/main" val="2768963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Podział </a:t>
            </a:r>
            <a:r>
              <a:rPr lang="pl-PL" dirty="0" err="1"/>
              <a:t>koncentryka</a:t>
            </a:r>
            <a:endParaRPr lang="pl-PL" dirty="0"/>
          </a:p>
        </p:txBody>
      </p:sp>
      <p:pic>
        <p:nvPicPr>
          <p:cNvPr id="4" name="Symbol zastępczy zawartości 3"/>
          <p:cNvPicPr>
            <a:picLocks noGrp="1" noChangeAspect="1"/>
          </p:cNvPicPr>
          <p:nvPr>
            <p:ph idx="1"/>
          </p:nvPr>
        </p:nvPicPr>
        <p:blipFill>
          <a:blip r:embed="rId2"/>
          <a:stretch>
            <a:fillRect/>
          </a:stretch>
        </p:blipFill>
        <p:spPr>
          <a:xfrm>
            <a:off x="2488795" y="2286000"/>
            <a:ext cx="6790547" cy="4022725"/>
          </a:xfrm>
          <a:prstGeom prst="rect">
            <a:avLst/>
          </a:prstGeom>
        </p:spPr>
      </p:pic>
    </p:spTree>
    <p:extLst>
      <p:ext uri="{BB962C8B-B14F-4D97-AF65-F5344CB8AC3E}">
        <p14:creationId xmlns:p14="http://schemas.microsoft.com/office/powerpoint/2010/main" val="136312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Cienki </a:t>
            </a:r>
            <a:r>
              <a:rPr lang="pl-PL" dirty="0" err="1"/>
              <a:t>ethernet</a:t>
            </a:r>
            <a:endParaRPr lang="pl-PL" dirty="0"/>
          </a:p>
        </p:txBody>
      </p:sp>
      <p:sp>
        <p:nvSpPr>
          <p:cNvPr id="3" name="Symbol zastępczy zawartości 2"/>
          <p:cNvSpPr>
            <a:spLocks noGrp="1"/>
          </p:cNvSpPr>
          <p:nvPr>
            <p:ph idx="1"/>
          </p:nvPr>
        </p:nvSpPr>
        <p:spPr/>
        <p:txBody>
          <a:bodyPr>
            <a:normAutofit/>
          </a:bodyPr>
          <a:lstStyle/>
          <a:p>
            <a:r>
              <a:rPr lang="pl-PL" dirty="0"/>
              <a:t>Cienki Ethernet (</a:t>
            </a:r>
            <a:r>
              <a:rPr lang="pl-PL" dirty="0" err="1"/>
              <a:t>ThinEthernet</a:t>
            </a:r>
            <a:r>
              <a:rPr lang="pl-PL" dirty="0"/>
              <a:t>) – (sieć typu10Base-2)</a:t>
            </a:r>
          </a:p>
          <a:p>
            <a:r>
              <a:rPr lang="pl-PL" dirty="0"/>
              <a:t>K</a:t>
            </a:r>
            <a:r>
              <a:rPr lang="pl-PL"/>
              <a:t>abel </a:t>
            </a:r>
            <a:r>
              <a:rPr lang="pl-PL" dirty="0"/>
              <a:t>RG-58 o średnicy ¼cala i dopuszczalnej </a:t>
            </a:r>
            <a:r>
              <a:rPr lang="pl-PL" dirty="0" err="1"/>
              <a:t>długościsegmentu</a:t>
            </a:r>
            <a:r>
              <a:rPr lang="pl-PL" dirty="0"/>
              <a:t> sieci wynoszącej 185 m.</a:t>
            </a:r>
          </a:p>
          <a:p>
            <a:r>
              <a:rPr lang="pl-PL" dirty="0"/>
              <a:t>Stosowany nadal tam, gdzie potrzeba połączenia na odległość większą niż 100 m. </a:t>
            </a:r>
          </a:p>
        </p:txBody>
      </p:sp>
    </p:spTree>
    <p:extLst>
      <p:ext uri="{BB962C8B-B14F-4D97-AF65-F5344CB8AC3E}">
        <p14:creationId xmlns:p14="http://schemas.microsoft.com/office/powerpoint/2010/main" val="26439774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8C901E-F2D8-4335-9A55-2CBA53759351}"/>
              </a:ext>
            </a:extLst>
          </p:cNvPr>
          <p:cNvSpPr>
            <a:spLocks noGrp="1"/>
          </p:cNvSpPr>
          <p:nvPr>
            <p:ph type="title"/>
          </p:nvPr>
        </p:nvSpPr>
        <p:spPr>
          <a:xfrm>
            <a:off x="677334" y="565638"/>
            <a:ext cx="8596668" cy="1320800"/>
          </a:xfrm>
        </p:spPr>
        <p:txBody>
          <a:bodyPr/>
          <a:lstStyle/>
          <a:p>
            <a:r>
              <a:rPr lang="pl-PL" dirty="0"/>
              <a:t>Gruby Ethernet</a:t>
            </a:r>
          </a:p>
        </p:txBody>
      </p:sp>
      <p:sp>
        <p:nvSpPr>
          <p:cNvPr id="3" name="Symbol zastępczy zawartości 2">
            <a:extLst>
              <a:ext uri="{FF2B5EF4-FFF2-40B4-BE49-F238E27FC236}">
                <a16:creationId xmlns:a16="http://schemas.microsoft.com/office/drawing/2014/main" id="{A347F596-6C9D-4F64-9D24-FC9D74199996}"/>
              </a:ext>
            </a:extLst>
          </p:cNvPr>
          <p:cNvSpPr>
            <a:spLocks noGrp="1"/>
          </p:cNvSpPr>
          <p:nvPr>
            <p:ph idx="1"/>
          </p:nvPr>
        </p:nvSpPr>
        <p:spPr/>
        <p:txBody>
          <a:bodyPr/>
          <a:lstStyle/>
          <a:p>
            <a:r>
              <a:rPr lang="pl-PL" dirty="0"/>
              <a:t>Gruby Ethernet (</a:t>
            </a:r>
            <a:r>
              <a:rPr lang="pl-PL" dirty="0" err="1"/>
              <a:t>Thick</a:t>
            </a:r>
            <a:r>
              <a:rPr lang="pl-PL" dirty="0"/>
              <a:t> Ethernet) – (sieć typu 10Base-5) </a:t>
            </a:r>
          </a:p>
          <a:p>
            <a:r>
              <a:rPr lang="pl-PL" dirty="0"/>
              <a:t>kable RG-8 i RG-11 o średnicy ½ cala i dopuszczalnej długości segmentu wynoszącej 500 m.</a:t>
            </a:r>
          </a:p>
          <a:p>
            <a:r>
              <a:rPr lang="pl-PL" dirty="0"/>
              <a:t>Nie stosowany obecnie. Można go spotkać w bardzo starych sieciach. </a:t>
            </a:r>
          </a:p>
        </p:txBody>
      </p:sp>
      <p:pic>
        <p:nvPicPr>
          <p:cNvPr id="4" name="Obraz 3">
            <a:extLst>
              <a:ext uri="{FF2B5EF4-FFF2-40B4-BE49-F238E27FC236}">
                <a16:creationId xmlns:a16="http://schemas.microsoft.com/office/drawing/2014/main" id="{908EDB0C-261E-4921-9507-6F8503AEF275}"/>
              </a:ext>
            </a:extLst>
          </p:cNvPr>
          <p:cNvPicPr>
            <a:picLocks noChangeAspect="1"/>
          </p:cNvPicPr>
          <p:nvPr/>
        </p:nvPicPr>
        <p:blipFill>
          <a:blip r:embed="rId2"/>
          <a:stretch>
            <a:fillRect/>
          </a:stretch>
        </p:blipFill>
        <p:spPr>
          <a:xfrm>
            <a:off x="3590193" y="3883635"/>
            <a:ext cx="2971800" cy="2009775"/>
          </a:xfrm>
          <a:prstGeom prst="rect">
            <a:avLst/>
          </a:prstGeom>
        </p:spPr>
      </p:pic>
    </p:spTree>
    <p:extLst>
      <p:ext uri="{BB962C8B-B14F-4D97-AF65-F5344CB8AC3E}">
        <p14:creationId xmlns:p14="http://schemas.microsoft.com/office/powerpoint/2010/main" val="3352887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847309-B860-434B-9BD8-AB6350A413FD}"/>
              </a:ext>
            </a:extLst>
          </p:cNvPr>
          <p:cNvSpPr>
            <a:spLocks noGrp="1"/>
          </p:cNvSpPr>
          <p:nvPr>
            <p:ph type="title"/>
          </p:nvPr>
        </p:nvSpPr>
        <p:spPr/>
        <p:txBody>
          <a:bodyPr/>
          <a:lstStyle/>
          <a:p>
            <a:r>
              <a:rPr lang="pl-PL" dirty="0"/>
              <a:t>Gruby Ethernet</a:t>
            </a:r>
          </a:p>
        </p:txBody>
      </p:sp>
      <p:sp>
        <p:nvSpPr>
          <p:cNvPr id="3" name="Symbol zastępczy zawartości 2">
            <a:extLst>
              <a:ext uri="{FF2B5EF4-FFF2-40B4-BE49-F238E27FC236}">
                <a16:creationId xmlns:a16="http://schemas.microsoft.com/office/drawing/2014/main" id="{A6F3586E-7BA2-4C0C-9AA1-96247973259C}"/>
              </a:ext>
            </a:extLst>
          </p:cNvPr>
          <p:cNvSpPr>
            <a:spLocks noGrp="1"/>
          </p:cNvSpPr>
          <p:nvPr>
            <p:ph idx="1"/>
          </p:nvPr>
        </p:nvSpPr>
        <p:spPr/>
        <p:txBody>
          <a:bodyPr>
            <a:normAutofit fontScale="77500" lnSpcReduction="20000"/>
          </a:bodyPr>
          <a:lstStyle/>
          <a:p>
            <a:r>
              <a:rPr lang="pl-PL" dirty="0"/>
              <a:t>Standard z 1980 </a:t>
            </a:r>
            <a:r>
              <a:rPr lang="pl-PL" dirty="0" err="1"/>
              <a:t>używajacy</a:t>
            </a:r>
            <a:r>
              <a:rPr lang="pl-PL" dirty="0"/>
              <a:t> grubego (12 mm) kabla koncentrycznego o impedancji 50 Ω.</a:t>
            </a:r>
          </a:p>
          <a:p>
            <a:pPr lvl="1">
              <a:buFont typeface="Wingdings" panose="05000000000000000000" pitchFamily="2" charset="2"/>
              <a:buChar char="Ø"/>
            </a:pPr>
            <a:r>
              <a:rPr lang="pl-PL" dirty="0"/>
              <a:t>Umożliwiał budowę maksymalnie 5 segmentów </a:t>
            </a:r>
            <a:r>
              <a:rPr lang="pl-PL" dirty="0" err="1"/>
              <a:t>segmentów</a:t>
            </a:r>
            <a:r>
              <a:rPr lang="pl-PL" dirty="0"/>
              <a:t> o długości każdego do 500 m.</a:t>
            </a:r>
          </a:p>
          <a:p>
            <a:pPr lvl="1">
              <a:buFont typeface="Wingdings" panose="05000000000000000000" pitchFamily="2" charset="2"/>
              <a:buChar char="Ø"/>
            </a:pPr>
            <a:r>
              <a:rPr lang="pl-PL" dirty="0"/>
              <a:t>Pracował z </a:t>
            </a:r>
            <a:r>
              <a:rPr lang="pl-PL" dirty="0" err="1"/>
              <a:t>szybkościa</a:t>
            </a:r>
            <a:r>
              <a:rPr lang="pl-PL" dirty="0"/>
              <a:t> 10 </a:t>
            </a:r>
            <a:r>
              <a:rPr lang="pl-PL" dirty="0" err="1"/>
              <a:t>Mb</a:t>
            </a:r>
            <a:r>
              <a:rPr lang="pl-PL" dirty="0"/>
              <a:t>/s.</a:t>
            </a:r>
          </a:p>
          <a:p>
            <a:pPr lvl="1">
              <a:buFont typeface="Wingdings" panose="05000000000000000000" pitchFamily="2" charset="2"/>
              <a:buChar char="Ø"/>
            </a:pPr>
            <a:r>
              <a:rPr lang="pl-PL" dirty="0"/>
              <a:t>Kable były zakończone terminatorami 50 Ω, a komputery były podłączone trójnikiem BNC wpiętym do kabla koncentrycznego.</a:t>
            </a:r>
          </a:p>
          <a:p>
            <a:r>
              <a:rPr lang="pl-PL" dirty="0"/>
              <a:t>Było to pierwsze medium używane przez sieci Ethernet. Technologia ta stanowiła część oryginalnego standardu IEEE 802.3. Podstawową zaletą technologii 10BASE5 był jej zasięg.</a:t>
            </a:r>
          </a:p>
          <a:p>
            <a:r>
              <a:rPr lang="pl-PL" dirty="0"/>
              <a:t>Systemy zbudowane w technologii 10BASE5 były niedrogie i nie wymagały konfiguracji, ale sama technologia nie jest odporna na odbicia sygnału w kablu. Systemy te cechują się pojedynczym punktem awarii.</a:t>
            </a:r>
          </a:p>
          <a:p>
            <a:r>
              <a:rPr lang="pl-PL" dirty="0"/>
              <a:t>W kablu znajduje się jednolity centralny przewodnik. Okablowanie jest duże, ciężkie i trudne w instalacji. Jednak stosunkowo spora dopuszczalna długość segmentu stanowiła zaletę, co przedłużyło korzystanie z tej technologii w pewnych zastosowaniach.</a:t>
            </a:r>
          </a:p>
          <a:p>
            <a:r>
              <a:rPr lang="pl-PL" dirty="0"/>
              <a:t>Ponieważ medium jest pojedynczy kabel koncentryczny, tylko jedna stacja może transmitować pakiety w danej chwili, gdyż w przeciwnym wypadku nastąpi kolizja. Z tego powodu sieci 10BASE5 działały tylko w trybie </a:t>
            </a:r>
            <a:r>
              <a:rPr lang="pl-PL" dirty="0" err="1"/>
              <a:t>półdupleks</a:t>
            </a:r>
            <a:r>
              <a:rPr lang="pl-PL" dirty="0"/>
              <a:t>, przez co maksymalna prędkość przesyłania danych wynosi 10 </a:t>
            </a:r>
            <a:r>
              <a:rPr lang="pl-PL" dirty="0" err="1"/>
              <a:t>Mb</a:t>
            </a:r>
            <a:r>
              <a:rPr lang="pl-PL" dirty="0"/>
              <a:t>/s.</a:t>
            </a:r>
          </a:p>
        </p:txBody>
      </p:sp>
    </p:spTree>
    <p:extLst>
      <p:ext uri="{BB962C8B-B14F-4D97-AF65-F5344CB8AC3E}">
        <p14:creationId xmlns:p14="http://schemas.microsoft.com/office/powerpoint/2010/main" val="2186933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Oznaczenia przewodów</a:t>
            </a:r>
          </a:p>
        </p:txBody>
      </p:sp>
      <p:pic>
        <p:nvPicPr>
          <p:cNvPr id="6" name="Symbol zastępczy zawartości 5"/>
          <p:cNvPicPr>
            <a:picLocks noGrp="1" noChangeAspect="1"/>
          </p:cNvPicPr>
          <p:nvPr>
            <p:ph idx="1"/>
          </p:nvPr>
        </p:nvPicPr>
        <p:blipFill>
          <a:blip r:embed="rId2"/>
          <a:stretch>
            <a:fillRect/>
          </a:stretch>
        </p:blipFill>
        <p:spPr>
          <a:xfrm>
            <a:off x="3029943" y="3117195"/>
            <a:ext cx="5708251" cy="2360334"/>
          </a:xfrm>
          <a:prstGeom prst="rect">
            <a:avLst/>
          </a:prstGeom>
        </p:spPr>
      </p:pic>
    </p:spTree>
    <p:extLst>
      <p:ext uri="{BB962C8B-B14F-4D97-AF65-F5344CB8AC3E}">
        <p14:creationId xmlns:p14="http://schemas.microsoft.com/office/powerpoint/2010/main" val="32372454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B9DC1C9-8DEC-4F4D-8589-5371F266924E}"/>
              </a:ext>
            </a:extLst>
          </p:cNvPr>
          <p:cNvSpPr>
            <a:spLocks noGrp="1"/>
          </p:cNvSpPr>
          <p:nvPr>
            <p:ph type="title"/>
          </p:nvPr>
        </p:nvSpPr>
        <p:spPr/>
        <p:txBody>
          <a:bodyPr/>
          <a:lstStyle/>
          <a:p>
            <a:r>
              <a:rPr lang="pl-PL" dirty="0"/>
              <a:t>Zastosowanie</a:t>
            </a:r>
          </a:p>
        </p:txBody>
      </p:sp>
      <p:sp>
        <p:nvSpPr>
          <p:cNvPr id="3" name="Symbol zastępczy zawartości 2">
            <a:extLst>
              <a:ext uri="{FF2B5EF4-FFF2-40B4-BE49-F238E27FC236}">
                <a16:creationId xmlns:a16="http://schemas.microsoft.com/office/drawing/2014/main" id="{DC2A7E81-11E3-42D3-BCBA-757DCAAEFC9E}"/>
              </a:ext>
            </a:extLst>
          </p:cNvPr>
          <p:cNvSpPr>
            <a:spLocks noGrp="1"/>
          </p:cNvSpPr>
          <p:nvPr>
            <p:ph idx="1"/>
          </p:nvPr>
        </p:nvSpPr>
        <p:spPr/>
        <p:txBody>
          <a:bodyPr/>
          <a:lstStyle/>
          <a:p>
            <a:pPr marL="0" indent="0">
              <a:buNone/>
            </a:pPr>
            <a:r>
              <a:rPr lang="pl-PL" dirty="0"/>
              <a:t>Obecnie kabel współosiowy nie jest stosowany w sieciach komputerowych.</a:t>
            </a:r>
          </a:p>
          <a:p>
            <a:r>
              <a:rPr lang="pl-PL" dirty="0"/>
              <a:t>Można go znaleźć w starych sieciach, które jeszcze chodzą.</a:t>
            </a:r>
          </a:p>
          <a:p>
            <a:r>
              <a:rPr lang="pl-PL" dirty="0"/>
              <a:t>Nie można kupić kart sieciowych obsługujących tę technologię.</a:t>
            </a:r>
          </a:p>
          <a:p>
            <a:r>
              <a:rPr lang="pl-PL" dirty="0"/>
              <a:t>Kabel o impedancji 75 stosowany jest w telewizji kablowej.</a:t>
            </a:r>
          </a:p>
        </p:txBody>
      </p:sp>
    </p:spTree>
    <p:extLst>
      <p:ext uri="{BB962C8B-B14F-4D97-AF65-F5344CB8AC3E}">
        <p14:creationId xmlns:p14="http://schemas.microsoft.com/office/powerpoint/2010/main" val="10144349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397325-9831-4A3A-80B8-CCAE3C1774CF}"/>
              </a:ext>
            </a:extLst>
          </p:cNvPr>
          <p:cNvSpPr>
            <a:spLocks noGrp="1"/>
          </p:cNvSpPr>
          <p:nvPr>
            <p:ph type="title"/>
          </p:nvPr>
        </p:nvSpPr>
        <p:spPr/>
        <p:txBody>
          <a:bodyPr/>
          <a:lstStyle/>
          <a:p>
            <a:r>
              <a:rPr lang="pl-PL" dirty="0"/>
              <a:t>Zalety i wady</a:t>
            </a:r>
          </a:p>
        </p:txBody>
      </p:sp>
      <p:sp>
        <p:nvSpPr>
          <p:cNvPr id="3" name="Symbol zastępczy zawartości 2">
            <a:extLst>
              <a:ext uri="{FF2B5EF4-FFF2-40B4-BE49-F238E27FC236}">
                <a16:creationId xmlns:a16="http://schemas.microsoft.com/office/drawing/2014/main" id="{E9016B4F-180E-4439-92FE-786F34C5A3B3}"/>
              </a:ext>
            </a:extLst>
          </p:cNvPr>
          <p:cNvSpPr>
            <a:spLocks noGrp="1"/>
          </p:cNvSpPr>
          <p:nvPr>
            <p:ph sz="half" idx="1"/>
          </p:nvPr>
        </p:nvSpPr>
        <p:spPr/>
        <p:txBody>
          <a:bodyPr>
            <a:normAutofit fontScale="77500" lnSpcReduction="20000"/>
          </a:bodyPr>
          <a:lstStyle/>
          <a:p>
            <a:pPr marL="0" indent="0">
              <a:buNone/>
            </a:pPr>
            <a:r>
              <a:rPr lang="pl-PL" dirty="0"/>
              <a:t>Zalety:</a:t>
            </a:r>
          </a:p>
          <a:p>
            <a:r>
              <a:rPr lang="pl-PL" dirty="0"/>
              <a:t>jest mało wrażliwy na zakłócenia i szumy;</a:t>
            </a:r>
          </a:p>
          <a:p>
            <a:r>
              <a:rPr lang="pl-PL" dirty="0"/>
              <a:t>nie emituje zakłóceń</a:t>
            </a:r>
          </a:p>
          <a:p>
            <a:r>
              <a:rPr lang="pl-PL" dirty="0"/>
              <a:t>nadaje się do sieci z przesyłaniem modulowanym (szerokopasmowym)</a:t>
            </a:r>
          </a:p>
          <a:p>
            <a:r>
              <a:rPr lang="pl-PL" dirty="0"/>
              <a:t>jest tańszy niż ekranowany kabel skręcany</a:t>
            </a:r>
          </a:p>
          <a:p>
            <a:r>
              <a:rPr lang="pl-PL" dirty="0"/>
              <a:t>umożliwia transmisje na duże odległości</a:t>
            </a:r>
          </a:p>
          <a:p>
            <a:r>
              <a:rPr lang="pl-PL" dirty="0"/>
              <a:t>ma dobre charakterystyki tłumienia szumów</a:t>
            </a:r>
          </a:p>
          <a:p>
            <a:r>
              <a:rPr lang="pl-PL" dirty="0"/>
              <a:t>do jednego kabla może być przypiętych wiele stacji końcowych</a:t>
            </a:r>
          </a:p>
          <a:p>
            <a:r>
              <a:rPr lang="pl-PL" dirty="0"/>
              <a:t>trudniejsze niż dla skrętki założenie podsłuchu</a:t>
            </a:r>
          </a:p>
          <a:p>
            <a:r>
              <a:rPr lang="pl-PL" dirty="0"/>
              <a:t>odporny na uszkodzenia fizyczne</a:t>
            </a:r>
          </a:p>
          <a:p>
            <a:pPr marL="0" indent="0">
              <a:buNone/>
            </a:pPr>
            <a:endParaRPr lang="pl-PL" dirty="0"/>
          </a:p>
        </p:txBody>
      </p:sp>
      <p:sp>
        <p:nvSpPr>
          <p:cNvPr id="4" name="Symbol zastępczy zawartości 3">
            <a:extLst>
              <a:ext uri="{FF2B5EF4-FFF2-40B4-BE49-F238E27FC236}">
                <a16:creationId xmlns:a16="http://schemas.microsoft.com/office/drawing/2014/main" id="{9CDF7593-CBE0-4DE4-9E24-A9FEEF8997BD}"/>
              </a:ext>
            </a:extLst>
          </p:cNvPr>
          <p:cNvSpPr>
            <a:spLocks noGrp="1"/>
          </p:cNvSpPr>
          <p:nvPr>
            <p:ph sz="half" idx="2"/>
          </p:nvPr>
        </p:nvSpPr>
        <p:spPr/>
        <p:txBody>
          <a:bodyPr>
            <a:normAutofit fontScale="77500" lnSpcReduction="20000"/>
          </a:bodyPr>
          <a:lstStyle/>
          <a:p>
            <a:pPr marL="0" indent="0">
              <a:buNone/>
            </a:pPr>
            <a:r>
              <a:rPr lang="pl-PL" dirty="0"/>
              <a:t>Wady:</a:t>
            </a:r>
          </a:p>
          <a:p>
            <a:r>
              <a:rPr lang="pl-PL" dirty="0"/>
              <a:t>niska przepustowość</a:t>
            </a:r>
          </a:p>
          <a:p>
            <a:r>
              <a:rPr lang="pl-PL" dirty="0"/>
              <a:t>duża awaryjność</a:t>
            </a:r>
          </a:p>
          <a:p>
            <a:r>
              <a:rPr lang="pl-PL" dirty="0"/>
              <a:t>problemy ze znalezieniem miejsca awarii</a:t>
            </a:r>
          </a:p>
          <a:p>
            <a:r>
              <a:rPr lang="pl-PL" dirty="0"/>
              <a:t>coraz mniej popularny</a:t>
            </a:r>
          </a:p>
          <a:p>
            <a:r>
              <a:rPr lang="pl-PL" dirty="0"/>
              <a:t>problemy z rozbudową sieci</a:t>
            </a:r>
          </a:p>
          <a:p>
            <a:r>
              <a:rPr lang="pl-PL" dirty="0"/>
              <a:t>kabel jest sztywniejszy od skrętki i trudniejszy w instalacji</a:t>
            </a:r>
          </a:p>
        </p:txBody>
      </p:sp>
    </p:spTree>
    <p:extLst>
      <p:ext uri="{BB962C8B-B14F-4D97-AF65-F5344CB8AC3E}">
        <p14:creationId xmlns:p14="http://schemas.microsoft.com/office/powerpoint/2010/main" val="3056496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81B24953-9676-499A-8B4A-CA223B9546FA}"/>
              </a:ext>
            </a:extLst>
          </p:cNvPr>
          <p:cNvSpPr>
            <a:spLocks noGrp="1"/>
          </p:cNvSpPr>
          <p:nvPr>
            <p:ph type="title"/>
          </p:nvPr>
        </p:nvSpPr>
        <p:spPr/>
        <p:txBody>
          <a:bodyPr/>
          <a:lstStyle/>
          <a:p>
            <a:r>
              <a:rPr lang="pl-PL" dirty="0"/>
              <a:t>Światłowody</a:t>
            </a:r>
          </a:p>
        </p:txBody>
      </p:sp>
      <p:sp>
        <p:nvSpPr>
          <p:cNvPr id="7" name="Symbol zastępczy zawartości 6">
            <a:extLst>
              <a:ext uri="{FF2B5EF4-FFF2-40B4-BE49-F238E27FC236}">
                <a16:creationId xmlns:a16="http://schemas.microsoft.com/office/drawing/2014/main" id="{90260117-2FED-4384-8A58-A0A3948A1AE5}"/>
              </a:ext>
            </a:extLst>
          </p:cNvPr>
          <p:cNvSpPr>
            <a:spLocks noGrp="1"/>
          </p:cNvSpPr>
          <p:nvPr>
            <p:ph idx="1"/>
          </p:nvPr>
        </p:nvSpPr>
        <p:spPr/>
        <p:txBody>
          <a:bodyPr/>
          <a:lstStyle/>
          <a:p>
            <a:r>
              <a:rPr lang="pl-PL" dirty="0"/>
              <a:t>wykorzystuje </a:t>
            </a:r>
            <a:r>
              <a:rPr lang="pl-PL" dirty="0" err="1"/>
              <a:t>przesył</a:t>
            </a:r>
            <a:r>
              <a:rPr lang="pl-PL" dirty="0"/>
              <a:t> przez włókno szklane promieni optycznych generowanych przez laserowe źródło światła.</a:t>
            </a:r>
          </a:p>
          <a:p>
            <a:r>
              <a:rPr lang="pl-PL" dirty="0"/>
              <a:t>ze względu na znikome zjawisko tłumienia, odporność na zewnętrzne pola elektromagnetyczne, światłowód stanowi obecnie najlepsze medium transmisyjne.</a:t>
            </a:r>
          </a:p>
          <a:p>
            <a:pPr marL="0" indent="0">
              <a:buNone/>
            </a:pPr>
            <a:endParaRPr lang="pl-PL" dirty="0"/>
          </a:p>
        </p:txBody>
      </p:sp>
      <p:pic>
        <p:nvPicPr>
          <p:cNvPr id="8" name="Obraz 7">
            <a:extLst>
              <a:ext uri="{FF2B5EF4-FFF2-40B4-BE49-F238E27FC236}">
                <a16:creationId xmlns:a16="http://schemas.microsoft.com/office/drawing/2014/main" id="{B57CDC9E-FFD9-4B04-9720-396F64031569}"/>
              </a:ext>
            </a:extLst>
          </p:cNvPr>
          <p:cNvPicPr>
            <a:picLocks noChangeAspect="1"/>
          </p:cNvPicPr>
          <p:nvPr/>
        </p:nvPicPr>
        <p:blipFill>
          <a:blip r:embed="rId2"/>
          <a:stretch>
            <a:fillRect/>
          </a:stretch>
        </p:blipFill>
        <p:spPr>
          <a:xfrm>
            <a:off x="1756218" y="3782890"/>
            <a:ext cx="6438900" cy="2686050"/>
          </a:xfrm>
          <a:prstGeom prst="rect">
            <a:avLst/>
          </a:prstGeom>
        </p:spPr>
      </p:pic>
    </p:spTree>
    <p:extLst>
      <p:ext uri="{BB962C8B-B14F-4D97-AF65-F5344CB8AC3E}">
        <p14:creationId xmlns:p14="http://schemas.microsoft.com/office/powerpoint/2010/main" val="2427411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EFB7FBD-B26E-4079-A6E8-BDC9CF92308A}"/>
              </a:ext>
            </a:extLst>
          </p:cNvPr>
          <p:cNvSpPr>
            <a:spLocks noGrp="1"/>
          </p:cNvSpPr>
          <p:nvPr>
            <p:ph type="title"/>
          </p:nvPr>
        </p:nvSpPr>
        <p:spPr/>
        <p:txBody>
          <a:bodyPr/>
          <a:lstStyle/>
          <a:p>
            <a:r>
              <a:rPr lang="pl-PL" dirty="0"/>
              <a:t>Rodzaje konstrukcji światłowodów</a:t>
            </a:r>
          </a:p>
        </p:txBody>
      </p:sp>
      <p:pic>
        <p:nvPicPr>
          <p:cNvPr id="6" name="Symbol zastępczy zawartości 5">
            <a:extLst>
              <a:ext uri="{FF2B5EF4-FFF2-40B4-BE49-F238E27FC236}">
                <a16:creationId xmlns:a16="http://schemas.microsoft.com/office/drawing/2014/main" id="{DCA6685F-B2BF-43C6-A470-81F0065F040C}"/>
              </a:ext>
            </a:extLst>
          </p:cNvPr>
          <p:cNvPicPr>
            <a:picLocks noGrp="1" noChangeAspect="1"/>
          </p:cNvPicPr>
          <p:nvPr>
            <p:ph idx="1"/>
          </p:nvPr>
        </p:nvPicPr>
        <p:blipFill>
          <a:blip r:embed="rId2"/>
          <a:stretch>
            <a:fillRect/>
          </a:stretch>
        </p:blipFill>
        <p:spPr>
          <a:xfrm>
            <a:off x="3086192" y="2286000"/>
            <a:ext cx="5595753" cy="4022725"/>
          </a:xfrm>
          <a:prstGeom prst="rect">
            <a:avLst/>
          </a:prstGeom>
        </p:spPr>
      </p:pic>
    </p:spTree>
    <p:extLst>
      <p:ext uri="{BB962C8B-B14F-4D97-AF65-F5344CB8AC3E}">
        <p14:creationId xmlns:p14="http://schemas.microsoft.com/office/powerpoint/2010/main" val="40648933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A2D678-9B6F-4274-A760-2ABA94274696}"/>
              </a:ext>
            </a:extLst>
          </p:cNvPr>
          <p:cNvSpPr>
            <a:spLocks noGrp="1"/>
          </p:cNvSpPr>
          <p:nvPr>
            <p:ph type="title"/>
          </p:nvPr>
        </p:nvSpPr>
        <p:spPr/>
        <p:txBody>
          <a:bodyPr/>
          <a:lstStyle/>
          <a:p>
            <a:r>
              <a:rPr lang="pl-PL" dirty="0"/>
              <a:t>Światłowód włóknisty</a:t>
            </a:r>
          </a:p>
        </p:txBody>
      </p:sp>
      <p:pic>
        <p:nvPicPr>
          <p:cNvPr id="4" name="Symbol zastępczy zawartości 3">
            <a:extLst>
              <a:ext uri="{FF2B5EF4-FFF2-40B4-BE49-F238E27FC236}">
                <a16:creationId xmlns:a16="http://schemas.microsoft.com/office/drawing/2014/main" id="{3AE64322-9A0D-48BA-AD3A-0251C7A25F59}"/>
              </a:ext>
            </a:extLst>
          </p:cNvPr>
          <p:cNvPicPr>
            <a:picLocks noGrp="1" noChangeAspect="1"/>
          </p:cNvPicPr>
          <p:nvPr>
            <p:ph idx="1"/>
          </p:nvPr>
        </p:nvPicPr>
        <p:blipFill>
          <a:blip r:embed="rId2"/>
          <a:stretch>
            <a:fillRect/>
          </a:stretch>
        </p:blipFill>
        <p:spPr>
          <a:xfrm>
            <a:off x="2867025" y="2286000"/>
            <a:ext cx="6034087" cy="4022725"/>
          </a:xfrm>
          <a:prstGeom prst="rect">
            <a:avLst/>
          </a:prstGeom>
        </p:spPr>
      </p:pic>
    </p:spTree>
    <p:extLst>
      <p:ext uri="{BB962C8B-B14F-4D97-AF65-F5344CB8AC3E}">
        <p14:creationId xmlns:p14="http://schemas.microsoft.com/office/powerpoint/2010/main" val="38840736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A77F0AF-C1C8-4E78-8D63-3B31E0C22254}"/>
              </a:ext>
            </a:extLst>
          </p:cNvPr>
          <p:cNvSpPr>
            <a:spLocks noGrp="1"/>
          </p:cNvSpPr>
          <p:nvPr>
            <p:ph type="title"/>
          </p:nvPr>
        </p:nvSpPr>
        <p:spPr/>
        <p:txBody>
          <a:bodyPr/>
          <a:lstStyle/>
          <a:p>
            <a:r>
              <a:rPr lang="pl-PL" dirty="0"/>
              <a:t>Budowa światłowodu</a:t>
            </a:r>
          </a:p>
        </p:txBody>
      </p:sp>
      <p:pic>
        <p:nvPicPr>
          <p:cNvPr id="4" name="Symbol zastępczy zawartości 3">
            <a:extLst>
              <a:ext uri="{FF2B5EF4-FFF2-40B4-BE49-F238E27FC236}">
                <a16:creationId xmlns:a16="http://schemas.microsoft.com/office/drawing/2014/main" id="{15376F9D-2E9D-4D6A-8309-9C6451B93492}"/>
              </a:ext>
            </a:extLst>
          </p:cNvPr>
          <p:cNvPicPr>
            <a:picLocks noGrp="1" noChangeAspect="1"/>
          </p:cNvPicPr>
          <p:nvPr>
            <p:ph idx="1"/>
          </p:nvPr>
        </p:nvPicPr>
        <p:blipFill>
          <a:blip r:embed="rId2"/>
          <a:stretch>
            <a:fillRect/>
          </a:stretch>
        </p:blipFill>
        <p:spPr>
          <a:xfrm>
            <a:off x="2066174" y="2286000"/>
            <a:ext cx="7635790" cy="4022725"/>
          </a:xfrm>
          <a:prstGeom prst="rect">
            <a:avLst/>
          </a:prstGeom>
        </p:spPr>
      </p:pic>
    </p:spTree>
    <p:extLst>
      <p:ext uri="{BB962C8B-B14F-4D97-AF65-F5344CB8AC3E}">
        <p14:creationId xmlns:p14="http://schemas.microsoft.com/office/powerpoint/2010/main" val="21740906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2121CA-B6A8-4418-9615-8614C66AC432}"/>
              </a:ext>
            </a:extLst>
          </p:cNvPr>
          <p:cNvSpPr>
            <a:spLocks noGrp="1"/>
          </p:cNvSpPr>
          <p:nvPr>
            <p:ph type="title"/>
          </p:nvPr>
        </p:nvSpPr>
        <p:spPr/>
        <p:txBody>
          <a:bodyPr/>
          <a:lstStyle/>
          <a:p>
            <a:r>
              <a:rPr lang="pl-PL" dirty="0"/>
              <a:t>Cechy</a:t>
            </a:r>
          </a:p>
        </p:txBody>
      </p:sp>
      <p:sp>
        <p:nvSpPr>
          <p:cNvPr id="3" name="Symbol zastępczy zawartości 2">
            <a:extLst>
              <a:ext uri="{FF2B5EF4-FFF2-40B4-BE49-F238E27FC236}">
                <a16:creationId xmlns:a16="http://schemas.microsoft.com/office/drawing/2014/main" id="{1276D365-67E5-4F73-A543-E2571A36C01A}"/>
              </a:ext>
            </a:extLst>
          </p:cNvPr>
          <p:cNvSpPr>
            <a:spLocks noGrp="1"/>
          </p:cNvSpPr>
          <p:nvPr>
            <p:ph idx="1"/>
          </p:nvPr>
        </p:nvSpPr>
        <p:spPr/>
        <p:txBody>
          <a:bodyPr>
            <a:normAutofit fontScale="92500" lnSpcReduction="20000"/>
          </a:bodyPr>
          <a:lstStyle/>
          <a:p>
            <a:pPr marL="0" indent="0">
              <a:buNone/>
            </a:pPr>
            <a:r>
              <a:rPr lang="pl-PL" dirty="0"/>
              <a:t>Kabel światłowodowy składa się z jednego do kilkudziesięciu włókien światłowodowych.</a:t>
            </a:r>
          </a:p>
          <a:p>
            <a:r>
              <a:rPr lang="pl-PL" dirty="0"/>
              <a:t>Rdzeń stanowi szklane włókno wykonane z domieszkowanego dwutlenku krzemu.</a:t>
            </a:r>
          </a:p>
          <a:p>
            <a:r>
              <a:rPr lang="pl-PL" dirty="0"/>
              <a:t>Płaszcz jest wykonany z tlenków krzemu o mniejszym współczynniku załamania niż rdzeń. Poruszające się w rdzeniu światłowodu promienie światła są odbijane od granicy między rdzeniem a płaszczem, ulegając całkowitemu odbiciu wewnętrznemu.</a:t>
            </a:r>
          </a:p>
          <a:p>
            <a:r>
              <a:rPr lang="pl-PL" dirty="0"/>
              <a:t>Buforem jest zazwyczaj plastik. Bufor chroni rdzeń i płaszcz przed uszkodzeniem.</a:t>
            </a:r>
          </a:p>
          <a:p>
            <a:r>
              <a:rPr lang="pl-PL" dirty="0"/>
              <a:t>Element wzmacniający otaczający bufor zapobiega rozciągnięciu światłowodu przez instalatorów podczas przeciągania.</a:t>
            </a:r>
          </a:p>
          <a:p>
            <a:pPr marL="0" indent="0">
              <a:buNone/>
            </a:pPr>
            <a:r>
              <a:rPr lang="pl-PL" dirty="0"/>
              <a:t>Często stosowanym do tego celu materiałem jest </a:t>
            </a:r>
            <a:r>
              <a:rPr lang="pl-PL" dirty="0" err="1"/>
              <a:t>Kevlar</a:t>
            </a:r>
            <a:r>
              <a:rPr lang="pl-PL" dirty="0"/>
              <a:t>.</a:t>
            </a:r>
          </a:p>
          <a:p>
            <a:r>
              <a:rPr lang="pl-PL" dirty="0"/>
              <a:t>Koszulka zewnętrzna. otaczająca kabel chroni światłowód przed wytarciem, rozpuszczalnikami i innymi zanieczyszczeniami. Koszulka zewnętrzna światłowodu wielodomowego jest zazwyczaj pomarańczowa, ale używane są również inne kolory</a:t>
            </a:r>
          </a:p>
        </p:txBody>
      </p:sp>
    </p:spTree>
    <p:extLst>
      <p:ext uri="{BB962C8B-B14F-4D97-AF65-F5344CB8AC3E}">
        <p14:creationId xmlns:p14="http://schemas.microsoft.com/office/powerpoint/2010/main" val="27517260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DB7EB62-E572-4669-91D2-D04557E9E6A3}"/>
              </a:ext>
            </a:extLst>
          </p:cNvPr>
          <p:cNvSpPr>
            <a:spLocks noGrp="1"/>
          </p:cNvSpPr>
          <p:nvPr>
            <p:ph type="title"/>
          </p:nvPr>
        </p:nvSpPr>
        <p:spPr/>
        <p:txBody>
          <a:bodyPr/>
          <a:lstStyle/>
          <a:p>
            <a:r>
              <a:rPr lang="pl-PL" dirty="0"/>
              <a:t>Płaszcz</a:t>
            </a:r>
          </a:p>
        </p:txBody>
      </p:sp>
      <p:pic>
        <p:nvPicPr>
          <p:cNvPr id="4" name="Symbol zastępczy zawartości 3">
            <a:extLst>
              <a:ext uri="{FF2B5EF4-FFF2-40B4-BE49-F238E27FC236}">
                <a16:creationId xmlns:a16="http://schemas.microsoft.com/office/drawing/2014/main" id="{79B60536-9F38-46D7-BEEB-35E631EFDB46}"/>
              </a:ext>
            </a:extLst>
          </p:cNvPr>
          <p:cNvPicPr>
            <a:picLocks noGrp="1" noChangeAspect="1"/>
          </p:cNvPicPr>
          <p:nvPr>
            <p:ph idx="1"/>
          </p:nvPr>
        </p:nvPicPr>
        <p:blipFill>
          <a:blip r:embed="rId2"/>
          <a:stretch>
            <a:fillRect/>
          </a:stretch>
        </p:blipFill>
        <p:spPr>
          <a:xfrm>
            <a:off x="2972967" y="2286000"/>
            <a:ext cx="5822203" cy="4022725"/>
          </a:xfrm>
          <a:prstGeom prst="rect">
            <a:avLst/>
          </a:prstGeom>
        </p:spPr>
      </p:pic>
    </p:spTree>
    <p:extLst>
      <p:ext uri="{BB962C8B-B14F-4D97-AF65-F5344CB8AC3E}">
        <p14:creationId xmlns:p14="http://schemas.microsoft.com/office/powerpoint/2010/main" val="34180766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7F79119-E8ED-48D9-839F-112EFC616698}"/>
              </a:ext>
            </a:extLst>
          </p:cNvPr>
          <p:cNvSpPr>
            <a:spLocks noGrp="1"/>
          </p:cNvSpPr>
          <p:nvPr>
            <p:ph type="title"/>
          </p:nvPr>
        </p:nvSpPr>
        <p:spPr/>
        <p:txBody>
          <a:bodyPr/>
          <a:lstStyle/>
          <a:p>
            <a:r>
              <a:rPr lang="pl-PL" dirty="0"/>
              <a:t>Tor przesyłowy</a:t>
            </a:r>
          </a:p>
        </p:txBody>
      </p:sp>
      <p:pic>
        <p:nvPicPr>
          <p:cNvPr id="4" name="Symbol zastępczy zawartości 3">
            <a:extLst>
              <a:ext uri="{FF2B5EF4-FFF2-40B4-BE49-F238E27FC236}">
                <a16:creationId xmlns:a16="http://schemas.microsoft.com/office/drawing/2014/main" id="{173675E8-159B-4098-AE8E-8430C1010F8A}"/>
              </a:ext>
            </a:extLst>
          </p:cNvPr>
          <p:cNvPicPr>
            <a:picLocks noGrp="1" noChangeAspect="1"/>
          </p:cNvPicPr>
          <p:nvPr>
            <p:ph idx="1"/>
          </p:nvPr>
        </p:nvPicPr>
        <p:blipFill>
          <a:blip r:embed="rId2"/>
          <a:stretch>
            <a:fillRect/>
          </a:stretch>
        </p:blipFill>
        <p:spPr>
          <a:xfrm>
            <a:off x="1023938" y="2557819"/>
            <a:ext cx="9720262" cy="3479087"/>
          </a:xfrm>
          <a:prstGeom prst="rect">
            <a:avLst/>
          </a:prstGeom>
        </p:spPr>
      </p:pic>
    </p:spTree>
    <p:extLst>
      <p:ext uri="{BB962C8B-B14F-4D97-AF65-F5344CB8AC3E}">
        <p14:creationId xmlns:p14="http://schemas.microsoft.com/office/powerpoint/2010/main" val="1162877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05EB183B-B2CD-49DD-8ACE-B2F02DA10488}"/>
              </a:ext>
            </a:extLst>
          </p:cNvPr>
          <p:cNvSpPr>
            <a:spLocks noGrp="1"/>
          </p:cNvSpPr>
          <p:nvPr>
            <p:ph type="title"/>
          </p:nvPr>
        </p:nvSpPr>
        <p:spPr/>
        <p:txBody>
          <a:bodyPr/>
          <a:lstStyle/>
          <a:p>
            <a:r>
              <a:rPr lang="pl-PL" dirty="0"/>
              <a:t>Źródła światła</a:t>
            </a:r>
          </a:p>
        </p:txBody>
      </p:sp>
      <p:sp>
        <p:nvSpPr>
          <p:cNvPr id="5" name="Symbol zastępczy zawartości 4">
            <a:extLst>
              <a:ext uri="{FF2B5EF4-FFF2-40B4-BE49-F238E27FC236}">
                <a16:creationId xmlns:a16="http://schemas.microsoft.com/office/drawing/2014/main" id="{2908242D-2A6D-4B98-85B6-5010BF95DDC3}"/>
              </a:ext>
            </a:extLst>
          </p:cNvPr>
          <p:cNvSpPr>
            <a:spLocks noGrp="1"/>
          </p:cNvSpPr>
          <p:nvPr>
            <p:ph sz="half" idx="1"/>
          </p:nvPr>
        </p:nvSpPr>
        <p:spPr/>
        <p:txBody>
          <a:bodyPr/>
          <a:lstStyle/>
          <a:p>
            <a:pPr marL="0" indent="0">
              <a:buNone/>
            </a:pPr>
            <a:r>
              <a:rPr lang="pl-PL" dirty="0"/>
              <a:t>Dioda LED</a:t>
            </a:r>
          </a:p>
          <a:p>
            <a:r>
              <a:rPr lang="pl-PL" dirty="0"/>
              <a:t>Moc 10 µW</a:t>
            </a:r>
          </a:p>
          <a:p>
            <a:r>
              <a:rPr lang="pl-PL" dirty="0"/>
              <a:t>Gorsze parametry</a:t>
            </a:r>
          </a:p>
          <a:p>
            <a:r>
              <a:rPr lang="pl-PL" dirty="0"/>
              <a:t>Żywotność 20-100 lat</a:t>
            </a:r>
          </a:p>
          <a:p>
            <a:pPr marL="0" indent="0">
              <a:buNone/>
            </a:pPr>
            <a:endParaRPr lang="pl-PL" dirty="0"/>
          </a:p>
        </p:txBody>
      </p:sp>
      <p:sp>
        <p:nvSpPr>
          <p:cNvPr id="6" name="Symbol zastępczy zawartości 5">
            <a:extLst>
              <a:ext uri="{FF2B5EF4-FFF2-40B4-BE49-F238E27FC236}">
                <a16:creationId xmlns:a16="http://schemas.microsoft.com/office/drawing/2014/main" id="{5875EA47-6F91-4B98-9C76-EE8233906C25}"/>
              </a:ext>
            </a:extLst>
          </p:cNvPr>
          <p:cNvSpPr>
            <a:spLocks noGrp="1"/>
          </p:cNvSpPr>
          <p:nvPr>
            <p:ph sz="half" idx="2"/>
          </p:nvPr>
        </p:nvSpPr>
        <p:spPr/>
        <p:txBody>
          <a:bodyPr/>
          <a:lstStyle/>
          <a:p>
            <a:pPr marL="0" indent="0">
              <a:buNone/>
            </a:pPr>
            <a:r>
              <a:rPr lang="pl-PL" dirty="0"/>
              <a:t>Laser</a:t>
            </a:r>
          </a:p>
          <a:p>
            <a:r>
              <a:rPr lang="pl-PL" dirty="0"/>
              <a:t>Moc 2 µW</a:t>
            </a:r>
          </a:p>
          <a:p>
            <a:r>
              <a:rPr lang="pl-PL" dirty="0"/>
              <a:t>Lepsze parametry</a:t>
            </a:r>
          </a:p>
          <a:p>
            <a:r>
              <a:rPr lang="pl-PL" dirty="0"/>
              <a:t>Żywotność 5 lat</a:t>
            </a:r>
          </a:p>
        </p:txBody>
      </p:sp>
    </p:spTree>
    <p:extLst>
      <p:ext uri="{BB962C8B-B14F-4D97-AF65-F5344CB8AC3E}">
        <p14:creationId xmlns:p14="http://schemas.microsoft.com/office/powerpoint/2010/main" val="340833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Oznaczenia przewodów</a:t>
            </a:r>
          </a:p>
        </p:txBody>
      </p:sp>
      <p:pic>
        <p:nvPicPr>
          <p:cNvPr id="6" name="Symbol zastępczy zawartości 5"/>
          <p:cNvPicPr>
            <a:picLocks noGrp="1" noChangeAspect="1"/>
          </p:cNvPicPr>
          <p:nvPr>
            <p:ph idx="1"/>
          </p:nvPr>
        </p:nvPicPr>
        <p:blipFill>
          <a:blip r:embed="rId2"/>
          <a:stretch>
            <a:fillRect/>
          </a:stretch>
        </p:blipFill>
        <p:spPr>
          <a:xfrm>
            <a:off x="3049293" y="3155995"/>
            <a:ext cx="5669551" cy="2282734"/>
          </a:xfrm>
          <a:prstGeom prst="rect">
            <a:avLst/>
          </a:prstGeom>
        </p:spPr>
      </p:pic>
    </p:spTree>
    <p:extLst>
      <p:ext uri="{BB962C8B-B14F-4D97-AF65-F5344CB8AC3E}">
        <p14:creationId xmlns:p14="http://schemas.microsoft.com/office/powerpoint/2010/main" val="7471690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3A1897-CE25-46ED-9632-3D0AD7105860}"/>
              </a:ext>
            </a:extLst>
          </p:cNvPr>
          <p:cNvSpPr>
            <a:spLocks noGrp="1"/>
          </p:cNvSpPr>
          <p:nvPr>
            <p:ph type="title"/>
          </p:nvPr>
        </p:nvSpPr>
        <p:spPr/>
        <p:txBody>
          <a:bodyPr/>
          <a:lstStyle/>
          <a:p>
            <a:r>
              <a:rPr lang="pl-PL" dirty="0"/>
              <a:t>Odbiorniki światła</a:t>
            </a:r>
          </a:p>
        </p:txBody>
      </p:sp>
      <p:sp>
        <p:nvSpPr>
          <p:cNvPr id="4" name="Symbol zastępczy zawartości 3">
            <a:extLst>
              <a:ext uri="{FF2B5EF4-FFF2-40B4-BE49-F238E27FC236}">
                <a16:creationId xmlns:a16="http://schemas.microsoft.com/office/drawing/2014/main" id="{D7915F3C-2681-4D94-B3F3-C01CE6E5A4E6}"/>
              </a:ext>
            </a:extLst>
          </p:cNvPr>
          <p:cNvSpPr>
            <a:spLocks noGrp="1"/>
          </p:cNvSpPr>
          <p:nvPr>
            <p:ph sz="half" idx="1"/>
          </p:nvPr>
        </p:nvSpPr>
        <p:spPr/>
        <p:txBody>
          <a:bodyPr/>
          <a:lstStyle/>
          <a:p>
            <a:pPr marL="0" indent="0">
              <a:buNone/>
            </a:pPr>
            <a:r>
              <a:rPr lang="pl-PL" dirty="0"/>
              <a:t>Dioda PIN (dioda o przewodnictwie samoistnym)</a:t>
            </a:r>
          </a:p>
          <a:p>
            <a:r>
              <a:rPr lang="pl-PL" dirty="0"/>
              <a:t>Czuła</a:t>
            </a:r>
          </a:p>
          <a:p>
            <a:r>
              <a:rPr lang="pl-PL" dirty="0"/>
              <a:t>Odporna na zmiany parametrów elektrycznych otoczenia</a:t>
            </a:r>
          </a:p>
        </p:txBody>
      </p:sp>
      <p:sp>
        <p:nvSpPr>
          <p:cNvPr id="5" name="Symbol zastępczy zawartości 4">
            <a:extLst>
              <a:ext uri="{FF2B5EF4-FFF2-40B4-BE49-F238E27FC236}">
                <a16:creationId xmlns:a16="http://schemas.microsoft.com/office/drawing/2014/main" id="{59B3EC3D-5CCF-4E5B-8B16-69C001E41D0F}"/>
              </a:ext>
            </a:extLst>
          </p:cNvPr>
          <p:cNvSpPr>
            <a:spLocks noGrp="1"/>
          </p:cNvSpPr>
          <p:nvPr>
            <p:ph sz="half" idx="2"/>
          </p:nvPr>
        </p:nvSpPr>
        <p:spPr/>
        <p:txBody>
          <a:bodyPr/>
          <a:lstStyle/>
          <a:p>
            <a:pPr marL="0" indent="0">
              <a:buNone/>
            </a:pPr>
            <a:r>
              <a:rPr lang="pl-PL" dirty="0"/>
              <a:t>Dioda APD (lawinowa)</a:t>
            </a:r>
          </a:p>
          <a:p>
            <a:r>
              <a:rPr lang="pl-PL" dirty="0"/>
              <a:t>Bardzo czuła – wykrywa nawet pojedyncze elektrony</a:t>
            </a:r>
          </a:p>
          <a:p>
            <a:r>
              <a:rPr lang="pl-PL" dirty="0"/>
              <a:t>Wrażliwa na zmiany temperatury i napięcia</a:t>
            </a:r>
          </a:p>
        </p:txBody>
      </p:sp>
    </p:spTree>
    <p:extLst>
      <p:ext uri="{BB962C8B-B14F-4D97-AF65-F5344CB8AC3E}">
        <p14:creationId xmlns:p14="http://schemas.microsoft.com/office/powerpoint/2010/main" val="35660905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42B2DAA-4071-4A13-AB46-C96E68CA1281}"/>
              </a:ext>
            </a:extLst>
          </p:cNvPr>
          <p:cNvSpPr>
            <a:spLocks noGrp="1"/>
          </p:cNvSpPr>
          <p:nvPr>
            <p:ph type="title"/>
          </p:nvPr>
        </p:nvSpPr>
        <p:spPr/>
        <p:txBody>
          <a:bodyPr/>
          <a:lstStyle/>
          <a:p>
            <a:r>
              <a:rPr lang="pl-PL" dirty="0"/>
              <a:t>Widmo fal</a:t>
            </a:r>
          </a:p>
        </p:txBody>
      </p:sp>
      <p:pic>
        <p:nvPicPr>
          <p:cNvPr id="4" name="Symbol zastępczy zawartości 3">
            <a:extLst>
              <a:ext uri="{FF2B5EF4-FFF2-40B4-BE49-F238E27FC236}">
                <a16:creationId xmlns:a16="http://schemas.microsoft.com/office/drawing/2014/main" id="{595E584F-B491-4A23-99B5-0ED3C4419B3D}"/>
              </a:ext>
            </a:extLst>
          </p:cNvPr>
          <p:cNvPicPr>
            <a:picLocks noGrp="1" noChangeAspect="1"/>
          </p:cNvPicPr>
          <p:nvPr>
            <p:ph idx="1"/>
          </p:nvPr>
        </p:nvPicPr>
        <p:blipFill>
          <a:blip r:embed="rId2"/>
          <a:stretch>
            <a:fillRect/>
          </a:stretch>
        </p:blipFill>
        <p:spPr>
          <a:xfrm>
            <a:off x="1023938" y="2452274"/>
            <a:ext cx="9720262" cy="3690177"/>
          </a:xfrm>
          <a:prstGeom prst="rect">
            <a:avLst/>
          </a:prstGeom>
        </p:spPr>
      </p:pic>
    </p:spTree>
    <p:extLst>
      <p:ext uri="{BB962C8B-B14F-4D97-AF65-F5344CB8AC3E}">
        <p14:creationId xmlns:p14="http://schemas.microsoft.com/office/powerpoint/2010/main" val="14741319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BCD2283-F3B0-4084-8611-DDAE3FCE2460}"/>
              </a:ext>
            </a:extLst>
          </p:cNvPr>
          <p:cNvSpPr>
            <a:spLocks noGrp="1"/>
          </p:cNvSpPr>
          <p:nvPr>
            <p:ph type="title"/>
          </p:nvPr>
        </p:nvSpPr>
        <p:spPr/>
        <p:txBody>
          <a:bodyPr/>
          <a:lstStyle/>
          <a:p>
            <a:r>
              <a:rPr lang="pl-PL" dirty="0"/>
              <a:t>Tłumienie światłowodów</a:t>
            </a:r>
          </a:p>
        </p:txBody>
      </p:sp>
      <p:pic>
        <p:nvPicPr>
          <p:cNvPr id="4" name="Symbol zastępczy zawartości 3">
            <a:extLst>
              <a:ext uri="{FF2B5EF4-FFF2-40B4-BE49-F238E27FC236}">
                <a16:creationId xmlns:a16="http://schemas.microsoft.com/office/drawing/2014/main" id="{7E9B42C1-FBB1-457D-8DCD-7C4A403D6682}"/>
              </a:ext>
            </a:extLst>
          </p:cNvPr>
          <p:cNvPicPr>
            <a:picLocks noGrp="1" noChangeAspect="1"/>
          </p:cNvPicPr>
          <p:nvPr>
            <p:ph idx="1"/>
          </p:nvPr>
        </p:nvPicPr>
        <p:blipFill>
          <a:blip r:embed="rId2"/>
          <a:stretch>
            <a:fillRect/>
          </a:stretch>
        </p:blipFill>
        <p:spPr>
          <a:xfrm>
            <a:off x="2986051" y="2286000"/>
            <a:ext cx="5796036" cy="4022725"/>
          </a:xfrm>
          <a:prstGeom prst="rect">
            <a:avLst/>
          </a:prstGeom>
        </p:spPr>
      </p:pic>
    </p:spTree>
    <p:extLst>
      <p:ext uri="{BB962C8B-B14F-4D97-AF65-F5344CB8AC3E}">
        <p14:creationId xmlns:p14="http://schemas.microsoft.com/office/powerpoint/2010/main" val="38031161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CB44898-1558-4C4E-85AE-B5358B6B3066}"/>
              </a:ext>
            </a:extLst>
          </p:cNvPr>
          <p:cNvSpPr>
            <a:spLocks noGrp="1"/>
          </p:cNvSpPr>
          <p:nvPr>
            <p:ph type="title"/>
          </p:nvPr>
        </p:nvSpPr>
        <p:spPr/>
        <p:txBody>
          <a:bodyPr/>
          <a:lstStyle/>
          <a:p>
            <a:r>
              <a:rPr lang="pl-PL" dirty="0"/>
              <a:t>Okna transmisyjne</a:t>
            </a:r>
          </a:p>
        </p:txBody>
      </p:sp>
      <p:pic>
        <p:nvPicPr>
          <p:cNvPr id="5" name="Symbol zastępczy zawartości 4">
            <a:extLst>
              <a:ext uri="{FF2B5EF4-FFF2-40B4-BE49-F238E27FC236}">
                <a16:creationId xmlns:a16="http://schemas.microsoft.com/office/drawing/2014/main" id="{DEFA3B1A-463B-40AC-8554-B8CE6A621A62}"/>
              </a:ext>
            </a:extLst>
          </p:cNvPr>
          <p:cNvPicPr>
            <a:picLocks noGrp="1" noChangeAspect="1"/>
          </p:cNvPicPr>
          <p:nvPr>
            <p:ph idx="1"/>
          </p:nvPr>
        </p:nvPicPr>
        <p:blipFill>
          <a:blip r:embed="rId2"/>
          <a:stretch>
            <a:fillRect/>
          </a:stretch>
        </p:blipFill>
        <p:spPr>
          <a:xfrm>
            <a:off x="2817461" y="2286000"/>
            <a:ext cx="6133216" cy="4022725"/>
          </a:xfrm>
          <a:prstGeom prst="rect">
            <a:avLst/>
          </a:prstGeom>
        </p:spPr>
      </p:pic>
    </p:spTree>
    <p:extLst>
      <p:ext uri="{BB962C8B-B14F-4D97-AF65-F5344CB8AC3E}">
        <p14:creationId xmlns:p14="http://schemas.microsoft.com/office/powerpoint/2010/main" val="11433701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009FB23-3931-43B1-9A59-8BADB1AF67B7}"/>
              </a:ext>
            </a:extLst>
          </p:cNvPr>
          <p:cNvSpPr>
            <a:spLocks noGrp="1"/>
          </p:cNvSpPr>
          <p:nvPr>
            <p:ph type="title"/>
          </p:nvPr>
        </p:nvSpPr>
        <p:spPr/>
        <p:txBody>
          <a:bodyPr/>
          <a:lstStyle/>
          <a:p>
            <a:r>
              <a:rPr lang="pl-PL" dirty="0"/>
              <a:t>Tłumienie na złączach</a:t>
            </a:r>
          </a:p>
        </p:txBody>
      </p:sp>
      <p:sp>
        <p:nvSpPr>
          <p:cNvPr id="3" name="Symbol zastępczy zawartości 2">
            <a:extLst>
              <a:ext uri="{FF2B5EF4-FFF2-40B4-BE49-F238E27FC236}">
                <a16:creationId xmlns:a16="http://schemas.microsoft.com/office/drawing/2014/main" id="{6084619A-0318-4F76-84AF-BC773FA0003F}"/>
              </a:ext>
            </a:extLst>
          </p:cNvPr>
          <p:cNvSpPr>
            <a:spLocks noGrp="1"/>
          </p:cNvSpPr>
          <p:nvPr>
            <p:ph idx="1"/>
          </p:nvPr>
        </p:nvSpPr>
        <p:spPr/>
        <p:txBody>
          <a:bodyPr/>
          <a:lstStyle/>
          <a:p>
            <a:r>
              <a:rPr lang="pl-PL" dirty="0"/>
              <a:t>Spawane nitki światłowodu (straty 0,5 </a:t>
            </a:r>
            <a:r>
              <a:rPr lang="pl-PL" dirty="0" err="1"/>
              <a:t>dB</a:t>
            </a:r>
            <a:r>
              <a:rPr lang="pl-PL" dirty="0"/>
              <a:t>)</a:t>
            </a:r>
          </a:p>
          <a:p>
            <a:r>
              <a:rPr lang="pl-PL" dirty="0"/>
              <a:t>Wtyk – gniazdo (straty 2 </a:t>
            </a:r>
            <a:r>
              <a:rPr lang="pl-PL" dirty="0" err="1"/>
              <a:t>dB</a:t>
            </a:r>
            <a:r>
              <a:rPr lang="pl-PL" dirty="0"/>
              <a:t>)</a:t>
            </a:r>
          </a:p>
          <a:p>
            <a:endParaRPr lang="pl-PL" dirty="0"/>
          </a:p>
          <a:p>
            <a:endParaRPr lang="pl-PL" dirty="0"/>
          </a:p>
          <a:p>
            <a:endParaRPr lang="pl-PL" dirty="0"/>
          </a:p>
        </p:txBody>
      </p:sp>
      <p:pic>
        <p:nvPicPr>
          <p:cNvPr id="4" name="Obraz 3">
            <a:extLst>
              <a:ext uri="{FF2B5EF4-FFF2-40B4-BE49-F238E27FC236}">
                <a16:creationId xmlns:a16="http://schemas.microsoft.com/office/drawing/2014/main" id="{8800BE94-E5E7-479A-9ECE-C9F77F6326C4}"/>
              </a:ext>
            </a:extLst>
          </p:cNvPr>
          <p:cNvPicPr>
            <a:picLocks noChangeAspect="1"/>
          </p:cNvPicPr>
          <p:nvPr/>
        </p:nvPicPr>
        <p:blipFill>
          <a:blip r:embed="rId2"/>
          <a:stretch>
            <a:fillRect/>
          </a:stretch>
        </p:blipFill>
        <p:spPr>
          <a:xfrm>
            <a:off x="489942" y="3112332"/>
            <a:ext cx="8971452" cy="1977286"/>
          </a:xfrm>
          <a:prstGeom prst="rect">
            <a:avLst/>
          </a:prstGeom>
        </p:spPr>
      </p:pic>
    </p:spTree>
    <p:extLst>
      <p:ext uri="{BB962C8B-B14F-4D97-AF65-F5344CB8AC3E}">
        <p14:creationId xmlns:p14="http://schemas.microsoft.com/office/powerpoint/2010/main" val="22050625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9D1851-7A52-45AA-9D60-9F02F003A287}"/>
              </a:ext>
            </a:extLst>
          </p:cNvPr>
          <p:cNvSpPr>
            <a:spLocks noGrp="1"/>
          </p:cNvSpPr>
          <p:nvPr>
            <p:ph type="title"/>
          </p:nvPr>
        </p:nvSpPr>
        <p:spPr/>
        <p:txBody>
          <a:bodyPr/>
          <a:lstStyle/>
          <a:p>
            <a:r>
              <a:rPr lang="pl-PL" dirty="0"/>
              <a:t>Wiązka włókien </a:t>
            </a:r>
          </a:p>
        </p:txBody>
      </p:sp>
      <p:pic>
        <p:nvPicPr>
          <p:cNvPr id="4" name="Symbol zastępczy zawartości 3">
            <a:extLst>
              <a:ext uri="{FF2B5EF4-FFF2-40B4-BE49-F238E27FC236}">
                <a16:creationId xmlns:a16="http://schemas.microsoft.com/office/drawing/2014/main" id="{4B8E12C3-1D28-4202-98FC-5C310F1D5E28}"/>
              </a:ext>
            </a:extLst>
          </p:cNvPr>
          <p:cNvPicPr>
            <a:picLocks noGrp="1" noChangeAspect="1"/>
          </p:cNvPicPr>
          <p:nvPr>
            <p:ph idx="1"/>
          </p:nvPr>
        </p:nvPicPr>
        <p:blipFill>
          <a:blip r:embed="rId2"/>
          <a:stretch>
            <a:fillRect/>
          </a:stretch>
        </p:blipFill>
        <p:spPr>
          <a:xfrm>
            <a:off x="3563794" y="2286000"/>
            <a:ext cx="4640549" cy="4022725"/>
          </a:xfrm>
          <a:prstGeom prst="rect">
            <a:avLst/>
          </a:prstGeom>
        </p:spPr>
      </p:pic>
    </p:spTree>
    <p:extLst>
      <p:ext uri="{BB962C8B-B14F-4D97-AF65-F5344CB8AC3E}">
        <p14:creationId xmlns:p14="http://schemas.microsoft.com/office/powerpoint/2010/main" val="37496913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72A56A-CDAB-4716-8A57-D51E524E68CF}"/>
              </a:ext>
            </a:extLst>
          </p:cNvPr>
          <p:cNvSpPr>
            <a:spLocks noGrp="1"/>
          </p:cNvSpPr>
          <p:nvPr>
            <p:ph type="title"/>
          </p:nvPr>
        </p:nvSpPr>
        <p:spPr/>
        <p:txBody>
          <a:bodyPr/>
          <a:lstStyle/>
          <a:p>
            <a:r>
              <a:rPr lang="pl-PL" dirty="0"/>
              <a:t>Standardy </a:t>
            </a:r>
          </a:p>
        </p:txBody>
      </p:sp>
      <p:pic>
        <p:nvPicPr>
          <p:cNvPr id="4" name="Symbol zastępczy zawartości 3">
            <a:extLst>
              <a:ext uri="{FF2B5EF4-FFF2-40B4-BE49-F238E27FC236}">
                <a16:creationId xmlns:a16="http://schemas.microsoft.com/office/drawing/2014/main" id="{2BB562A4-B945-42BE-AB9D-6FEEFE09DD19}"/>
              </a:ext>
            </a:extLst>
          </p:cNvPr>
          <p:cNvPicPr>
            <a:picLocks noGrp="1" noChangeAspect="1"/>
          </p:cNvPicPr>
          <p:nvPr>
            <p:ph idx="1"/>
          </p:nvPr>
        </p:nvPicPr>
        <p:blipFill>
          <a:blip r:embed="rId2"/>
          <a:stretch>
            <a:fillRect/>
          </a:stretch>
        </p:blipFill>
        <p:spPr>
          <a:xfrm>
            <a:off x="2168108" y="2286000"/>
            <a:ext cx="7431921" cy="4022725"/>
          </a:xfrm>
          <a:prstGeom prst="rect">
            <a:avLst/>
          </a:prstGeom>
        </p:spPr>
      </p:pic>
    </p:spTree>
    <p:extLst>
      <p:ext uri="{BB962C8B-B14F-4D97-AF65-F5344CB8AC3E}">
        <p14:creationId xmlns:p14="http://schemas.microsoft.com/office/powerpoint/2010/main" val="33094700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2DF6EEF-D880-48DF-BADB-E12CF0F8A1B5}"/>
              </a:ext>
            </a:extLst>
          </p:cNvPr>
          <p:cNvSpPr>
            <a:spLocks noGrp="1"/>
          </p:cNvSpPr>
          <p:nvPr>
            <p:ph type="title"/>
          </p:nvPr>
        </p:nvSpPr>
        <p:spPr/>
        <p:txBody>
          <a:bodyPr/>
          <a:lstStyle/>
          <a:p>
            <a:r>
              <a:rPr lang="pl-PL" dirty="0"/>
              <a:t>Złączki</a:t>
            </a:r>
          </a:p>
        </p:txBody>
      </p:sp>
      <p:pic>
        <p:nvPicPr>
          <p:cNvPr id="4" name="Symbol zastępczy zawartości 3">
            <a:extLst>
              <a:ext uri="{FF2B5EF4-FFF2-40B4-BE49-F238E27FC236}">
                <a16:creationId xmlns:a16="http://schemas.microsoft.com/office/drawing/2014/main" id="{15ED3BE4-D93D-426A-835A-13BDE78033A4}"/>
              </a:ext>
            </a:extLst>
          </p:cNvPr>
          <p:cNvPicPr>
            <a:picLocks noGrp="1" noChangeAspect="1"/>
          </p:cNvPicPr>
          <p:nvPr>
            <p:ph idx="1"/>
          </p:nvPr>
        </p:nvPicPr>
        <p:blipFill>
          <a:blip r:embed="rId2"/>
          <a:stretch>
            <a:fillRect/>
          </a:stretch>
        </p:blipFill>
        <p:spPr>
          <a:xfrm>
            <a:off x="2953057" y="2286000"/>
            <a:ext cx="5862024" cy="4022725"/>
          </a:xfrm>
          <a:prstGeom prst="rect">
            <a:avLst/>
          </a:prstGeom>
        </p:spPr>
      </p:pic>
    </p:spTree>
    <p:extLst>
      <p:ext uri="{BB962C8B-B14F-4D97-AF65-F5344CB8AC3E}">
        <p14:creationId xmlns:p14="http://schemas.microsoft.com/office/powerpoint/2010/main" val="28071711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A0B134-5AE9-456B-9573-C46B00390BBC}"/>
              </a:ext>
            </a:extLst>
          </p:cNvPr>
          <p:cNvSpPr>
            <a:spLocks noGrp="1"/>
          </p:cNvSpPr>
          <p:nvPr>
            <p:ph type="title"/>
          </p:nvPr>
        </p:nvSpPr>
        <p:spPr/>
        <p:txBody>
          <a:bodyPr/>
          <a:lstStyle/>
          <a:p>
            <a:r>
              <a:rPr lang="pl-PL" dirty="0"/>
              <a:t>Złączki</a:t>
            </a:r>
          </a:p>
        </p:txBody>
      </p:sp>
      <p:pic>
        <p:nvPicPr>
          <p:cNvPr id="4" name="Symbol zastępczy zawartości 3">
            <a:extLst>
              <a:ext uri="{FF2B5EF4-FFF2-40B4-BE49-F238E27FC236}">
                <a16:creationId xmlns:a16="http://schemas.microsoft.com/office/drawing/2014/main" id="{C5ECC3F1-3FDA-4436-8520-A60B2E20EF90}"/>
              </a:ext>
            </a:extLst>
          </p:cNvPr>
          <p:cNvPicPr>
            <a:picLocks noGrp="1" noChangeAspect="1"/>
          </p:cNvPicPr>
          <p:nvPr>
            <p:ph idx="1"/>
          </p:nvPr>
        </p:nvPicPr>
        <p:blipFill>
          <a:blip r:embed="rId2"/>
          <a:stretch>
            <a:fillRect/>
          </a:stretch>
        </p:blipFill>
        <p:spPr>
          <a:xfrm>
            <a:off x="2080956" y="2286000"/>
            <a:ext cx="7606226" cy="4022725"/>
          </a:xfrm>
          <a:prstGeom prst="rect">
            <a:avLst/>
          </a:prstGeom>
        </p:spPr>
      </p:pic>
    </p:spTree>
    <p:extLst>
      <p:ext uri="{BB962C8B-B14F-4D97-AF65-F5344CB8AC3E}">
        <p14:creationId xmlns:p14="http://schemas.microsoft.com/office/powerpoint/2010/main" val="33118269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5EB194-0AF3-4DD4-8307-DC248B9E8D17}"/>
              </a:ext>
            </a:extLst>
          </p:cNvPr>
          <p:cNvSpPr>
            <a:spLocks noGrp="1"/>
          </p:cNvSpPr>
          <p:nvPr>
            <p:ph type="title"/>
          </p:nvPr>
        </p:nvSpPr>
        <p:spPr/>
        <p:txBody>
          <a:bodyPr/>
          <a:lstStyle/>
          <a:p>
            <a:r>
              <a:rPr lang="pl-PL" dirty="0"/>
              <a:t>Najpopularniejsze złączki</a:t>
            </a:r>
          </a:p>
        </p:txBody>
      </p:sp>
      <p:sp>
        <p:nvSpPr>
          <p:cNvPr id="3" name="Symbol zastępczy zawartości 2">
            <a:extLst>
              <a:ext uri="{FF2B5EF4-FFF2-40B4-BE49-F238E27FC236}">
                <a16:creationId xmlns:a16="http://schemas.microsoft.com/office/drawing/2014/main" id="{47B14F4D-7E99-4E21-BF39-7DC79DBAB9EA}"/>
              </a:ext>
            </a:extLst>
          </p:cNvPr>
          <p:cNvSpPr>
            <a:spLocks noGrp="1"/>
          </p:cNvSpPr>
          <p:nvPr>
            <p:ph idx="1"/>
          </p:nvPr>
        </p:nvSpPr>
        <p:spPr/>
        <p:txBody>
          <a:bodyPr/>
          <a:lstStyle/>
          <a:p>
            <a:r>
              <a:rPr lang="pl-PL" dirty="0"/>
              <a:t>złączki typu PC</a:t>
            </a:r>
          </a:p>
          <a:p>
            <a:r>
              <a:rPr lang="pl-PL" dirty="0"/>
              <a:t>złączki typu ST i SC</a:t>
            </a:r>
          </a:p>
          <a:p>
            <a:r>
              <a:rPr lang="pl-PL" dirty="0"/>
              <a:t>złączki dupleksowe MT-RJ</a:t>
            </a:r>
          </a:p>
        </p:txBody>
      </p:sp>
    </p:spTree>
    <p:extLst>
      <p:ext uri="{BB962C8B-B14F-4D97-AF65-F5344CB8AC3E}">
        <p14:creationId xmlns:p14="http://schemas.microsoft.com/office/powerpoint/2010/main" val="2229841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Szybkość transmisji</a:t>
            </a:r>
          </a:p>
        </p:txBody>
      </p:sp>
      <p:pic>
        <p:nvPicPr>
          <p:cNvPr id="4" name="Symbol zastępczy zawartości 3"/>
          <p:cNvPicPr>
            <a:picLocks noGrp="1" noChangeAspect="1"/>
          </p:cNvPicPr>
          <p:nvPr>
            <p:ph idx="1"/>
          </p:nvPr>
        </p:nvPicPr>
        <p:blipFill>
          <a:blip r:embed="rId2"/>
          <a:stretch>
            <a:fillRect/>
          </a:stretch>
        </p:blipFill>
        <p:spPr>
          <a:xfrm>
            <a:off x="2135981" y="2487612"/>
            <a:ext cx="7496175" cy="3619500"/>
          </a:xfrm>
          <a:prstGeom prst="rect">
            <a:avLst/>
          </a:prstGeom>
        </p:spPr>
      </p:pic>
    </p:spTree>
    <p:extLst>
      <p:ext uri="{BB962C8B-B14F-4D97-AF65-F5344CB8AC3E}">
        <p14:creationId xmlns:p14="http://schemas.microsoft.com/office/powerpoint/2010/main" val="495454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023D2E-3263-48B8-82CA-34C6BBBB371E}"/>
              </a:ext>
            </a:extLst>
          </p:cNvPr>
          <p:cNvSpPr>
            <a:spLocks noGrp="1"/>
          </p:cNvSpPr>
          <p:nvPr>
            <p:ph type="title"/>
          </p:nvPr>
        </p:nvSpPr>
        <p:spPr/>
        <p:txBody>
          <a:bodyPr/>
          <a:lstStyle/>
          <a:p>
            <a:r>
              <a:rPr lang="pl-PL" dirty="0"/>
              <a:t>Włókno optyczne</a:t>
            </a:r>
          </a:p>
        </p:txBody>
      </p:sp>
      <p:pic>
        <p:nvPicPr>
          <p:cNvPr id="4" name="Symbol zastępczy zawartości 3">
            <a:extLst>
              <a:ext uri="{FF2B5EF4-FFF2-40B4-BE49-F238E27FC236}">
                <a16:creationId xmlns:a16="http://schemas.microsoft.com/office/drawing/2014/main" id="{3CF7E5E7-3AB6-497F-9A2F-5BC0DF6EF745}"/>
              </a:ext>
            </a:extLst>
          </p:cNvPr>
          <p:cNvPicPr>
            <a:picLocks noGrp="1" noChangeAspect="1"/>
          </p:cNvPicPr>
          <p:nvPr>
            <p:ph idx="1"/>
          </p:nvPr>
        </p:nvPicPr>
        <p:blipFill>
          <a:blip r:embed="rId2"/>
          <a:stretch>
            <a:fillRect/>
          </a:stretch>
        </p:blipFill>
        <p:spPr>
          <a:xfrm>
            <a:off x="2730685" y="2286000"/>
            <a:ext cx="6306768" cy="4022725"/>
          </a:xfrm>
          <a:prstGeom prst="rect">
            <a:avLst/>
          </a:prstGeom>
        </p:spPr>
      </p:pic>
    </p:spTree>
    <p:extLst>
      <p:ext uri="{BB962C8B-B14F-4D97-AF65-F5344CB8AC3E}">
        <p14:creationId xmlns:p14="http://schemas.microsoft.com/office/powerpoint/2010/main" val="11897572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E5098FF-F53A-4D41-AAAC-087D95393E72}"/>
              </a:ext>
            </a:extLst>
          </p:cNvPr>
          <p:cNvSpPr>
            <a:spLocks noGrp="1"/>
          </p:cNvSpPr>
          <p:nvPr>
            <p:ph type="title"/>
          </p:nvPr>
        </p:nvSpPr>
        <p:spPr/>
        <p:txBody>
          <a:bodyPr/>
          <a:lstStyle/>
          <a:p>
            <a:r>
              <a:rPr lang="pl-PL" dirty="0"/>
              <a:t>Konstrukcje</a:t>
            </a:r>
          </a:p>
        </p:txBody>
      </p:sp>
      <p:sp>
        <p:nvSpPr>
          <p:cNvPr id="3" name="Symbol zastępczy zawartości 2">
            <a:extLst>
              <a:ext uri="{FF2B5EF4-FFF2-40B4-BE49-F238E27FC236}">
                <a16:creationId xmlns:a16="http://schemas.microsoft.com/office/drawing/2014/main" id="{B660C80D-960C-4271-884A-19D3FA83B20C}"/>
              </a:ext>
            </a:extLst>
          </p:cNvPr>
          <p:cNvSpPr>
            <a:spLocks noGrp="1"/>
          </p:cNvSpPr>
          <p:nvPr>
            <p:ph idx="1"/>
          </p:nvPr>
        </p:nvSpPr>
        <p:spPr/>
        <p:txBody>
          <a:bodyPr>
            <a:normAutofit/>
          </a:bodyPr>
          <a:lstStyle/>
          <a:p>
            <a:pPr marL="0" indent="0">
              <a:buNone/>
            </a:pPr>
            <a:r>
              <a:rPr lang="pl-PL" dirty="0"/>
              <a:t>Istnieją dwa podstawowe typy kabli:</a:t>
            </a:r>
          </a:p>
          <a:p>
            <a:r>
              <a:rPr lang="pl-PL" dirty="0"/>
              <a:t>konstrukcje z luźną tubą</a:t>
            </a:r>
          </a:p>
          <a:p>
            <a:r>
              <a:rPr lang="pl-PL" dirty="0"/>
              <a:t>konstrukcje z pokryciem ścisłym.</a:t>
            </a:r>
          </a:p>
          <a:p>
            <a:pPr marL="0" indent="0">
              <a:buNone/>
            </a:pPr>
            <a:r>
              <a:rPr lang="pl-PL" dirty="0"/>
              <a:t>Większość światłowodów używanych w sieciach LAN to kable wielomodowe z pokryciem ścisłym.</a:t>
            </a:r>
          </a:p>
          <a:p>
            <a:pPr marL="0" indent="0">
              <a:buNone/>
            </a:pPr>
            <a:r>
              <a:rPr lang="pl-PL" dirty="0"/>
              <a:t>W przypadku kabli z pokryciem ścisłym bufor otaczający płaszcz ma z nim bezpośredni kontakt.</a:t>
            </a:r>
          </a:p>
          <a:p>
            <a:pPr marL="0" indent="0">
              <a:buNone/>
            </a:pPr>
            <a:r>
              <a:rPr lang="pl-PL" dirty="0"/>
              <a:t>Najważniejsza praktyczna różnica pomiędzy tymi dwoma typami wiąże się z ich zastosowaniem. Kable z luźną tubą są głównie używane w instalacjach na zewnątrz budynków, a instalacje z pokryciem ścisłym są używane wewnątrz budynków</a:t>
            </a:r>
          </a:p>
        </p:txBody>
      </p:sp>
    </p:spTree>
    <p:extLst>
      <p:ext uri="{BB962C8B-B14F-4D97-AF65-F5344CB8AC3E}">
        <p14:creationId xmlns:p14="http://schemas.microsoft.com/office/powerpoint/2010/main" val="7349078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54B560-E77C-4EAC-B0F6-3C2405033297}"/>
              </a:ext>
            </a:extLst>
          </p:cNvPr>
          <p:cNvSpPr>
            <a:spLocks noGrp="1"/>
          </p:cNvSpPr>
          <p:nvPr>
            <p:ph type="title"/>
          </p:nvPr>
        </p:nvSpPr>
        <p:spPr/>
        <p:txBody>
          <a:bodyPr/>
          <a:lstStyle/>
          <a:p>
            <a:r>
              <a:rPr lang="pl-PL" dirty="0"/>
              <a:t>Konstrukcje</a:t>
            </a:r>
          </a:p>
        </p:txBody>
      </p:sp>
      <p:pic>
        <p:nvPicPr>
          <p:cNvPr id="4" name="Symbol zastępczy zawartości 3">
            <a:extLst>
              <a:ext uri="{FF2B5EF4-FFF2-40B4-BE49-F238E27FC236}">
                <a16:creationId xmlns:a16="http://schemas.microsoft.com/office/drawing/2014/main" id="{31FAE530-EBEF-4A3F-A0F5-1E94D900BC70}"/>
              </a:ext>
            </a:extLst>
          </p:cNvPr>
          <p:cNvPicPr>
            <a:picLocks noGrp="1" noChangeAspect="1"/>
          </p:cNvPicPr>
          <p:nvPr>
            <p:ph idx="1"/>
          </p:nvPr>
        </p:nvPicPr>
        <p:blipFill>
          <a:blip r:embed="rId2"/>
          <a:stretch>
            <a:fillRect/>
          </a:stretch>
        </p:blipFill>
        <p:spPr>
          <a:xfrm>
            <a:off x="3259255" y="2286000"/>
            <a:ext cx="5249628" cy="4022725"/>
          </a:xfrm>
          <a:prstGeom prst="rect">
            <a:avLst/>
          </a:prstGeom>
        </p:spPr>
      </p:pic>
    </p:spTree>
    <p:extLst>
      <p:ext uri="{BB962C8B-B14F-4D97-AF65-F5344CB8AC3E}">
        <p14:creationId xmlns:p14="http://schemas.microsoft.com/office/powerpoint/2010/main" val="22425709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367785-D614-49A1-8310-ED8852DBFA29}"/>
              </a:ext>
            </a:extLst>
          </p:cNvPr>
          <p:cNvSpPr>
            <a:spLocks noGrp="1"/>
          </p:cNvSpPr>
          <p:nvPr>
            <p:ph type="title"/>
          </p:nvPr>
        </p:nvSpPr>
        <p:spPr/>
        <p:txBody>
          <a:bodyPr/>
          <a:lstStyle/>
          <a:p>
            <a:r>
              <a:rPr lang="pl-PL" dirty="0"/>
              <a:t>Włókno optyczne</a:t>
            </a:r>
          </a:p>
        </p:txBody>
      </p:sp>
      <p:pic>
        <p:nvPicPr>
          <p:cNvPr id="4" name="Symbol zastępczy zawartości 3">
            <a:extLst>
              <a:ext uri="{FF2B5EF4-FFF2-40B4-BE49-F238E27FC236}">
                <a16:creationId xmlns:a16="http://schemas.microsoft.com/office/drawing/2014/main" id="{221651B9-DC4E-4F14-8BB2-049B2C518DA4}"/>
              </a:ext>
            </a:extLst>
          </p:cNvPr>
          <p:cNvPicPr>
            <a:picLocks noGrp="1" noChangeAspect="1"/>
          </p:cNvPicPr>
          <p:nvPr>
            <p:ph idx="1"/>
          </p:nvPr>
        </p:nvPicPr>
        <p:blipFill>
          <a:blip r:embed="rId2"/>
          <a:stretch>
            <a:fillRect/>
          </a:stretch>
        </p:blipFill>
        <p:spPr>
          <a:xfrm>
            <a:off x="2719819" y="2286000"/>
            <a:ext cx="6328500" cy="4022725"/>
          </a:xfrm>
          <a:prstGeom prst="rect">
            <a:avLst/>
          </a:prstGeom>
        </p:spPr>
      </p:pic>
    </p:spTree>
    <p:extLst>
      <p:ext uri="{BB962C8B-B14F-4D97-AF65-F5344CB8AC3E}">
        <p14:creationId xmlns:p14="http://schemas.microsoft.com/office/powerpoint/2010/main" val="249678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F69D9E6-8E6F-4D1C-A428-A40749A25532}"/>
              </a:ext>
            </a:extLst>
          </p:cNvPr>
          <p:cNvSpPr>
            <a:spLocks noGrp="1"/>
          </p:cNvSpPr>
          <p:nvPr>
            <p:ph type="title"/>
          </p:nvPr>
        </p:nvSpPr>
        <p:spPr/>
        <p:txBody>
          <a:bodyPr/>
          <a:lstStyle/>
          <a:p>
            <a:r>
              <a:rPr lang="pl-PL" dirty="0"/>
              <a:t>Jedno i wielomodowe</a:t>
            </a:r>
          </a:p>
        </p:txBody>
      </p:sp>
      <p:sp>
        <p:nvSpPr>
          <p:cNvPr id="3" name="Symbol zastępczy zawartości 2">
            <a:extLst>
              <a:ext uri="{FF2B5EF4-FFF2-40B4-BE49-F238E27FC236}">
                <a16:creationId xmlns:a16="http://schemas.microsoft.com/office/drawing/2014/main" id="{687BF57F-6C8A-4DF1-9A5F-381B386C69CF}"/>
              </a:ext>
            </a:extLst>
          </p:cNvPr>
          <p:cNvSpPr>
            <a:spLocks noGrp="1"/>
          </p:cNvSpPr>
          <p:nvPr>
            <p:ph idx="1"/>
          </p:nvPr>
        </p:nvSpPr>
        <p:spPr/>
        <p:txBody>
          <a:bodyPr>
            <a:normAutofit/>
          </a:bodyPr>
          <a:lstStyle/>
          <a:p>
            <a:r>
              <a:rPr lang="pl-PL" dirty="0" err="1"/>
              <a:t>Mod</a:t>
            </a:r>
            <a:r>
              <a:rPr lang="pl-PL" dirty="0"/>
              <a:t> – pojedynczy promień światła niosący informację.</a:t>
            </a:r>
          </a:p>
          <a:p>
            <a:r>
              <a:rPr lang="pl-PL" dirty="0"/>
              <a:t>Po wejściu promieni w rdzeń światłowodu istnieje ograniczona liczba ścieżek optycznych, którymi światło może przemieszczać się w światłowodzie.</a:t>
            </a:r>
          </a:p>
          <a:p>
            <a:r>
              <a:rPr lang="pl-PL" dirty="0"/>
              <a:t>Te ścieżki optyczne są nazywane modami.</a:t>
            </a:r>
          </a:p>
          <a:p>
            <a:r>
              <a:rPr lang="pl-PL" dirty="0"/>
              <a:t>Jeśli średnica rdzenia jest wystarczająco duża, aby światło mogło przepływać wieloma ścieżkami, światłowód jest nazywany światłowodem „wielomodowym".</a:t>
            </a:r>
          </a:p>
        </p:txBody>
      </p:sp>
    </p:spTree>
    <p:extLst>
      <p:ext uri="{BB962C8B-B14F-4D97-AF65-F5344CB8AC3E}">
        <p14:creationId xmlns:p14="http://schemas.microsoft.com/office/powerpoint/2010/main" val="39791115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E0B2E58-40D0-4EF7-800A-2A62878F2AD7}"/>
              </a:ext>
            </a:extLst>
          </p:cNvPr>
          <p:cNvSpPr>
            <a:spLocks noGrp="1"/>
          </p:cNvSpPr>
          <p:nvPr>
            <p:ph type="title"/>
          </p:nvPr>
        </p:nvSpPr>
        <p:spPr/>
        <p:txBody>
          <a:bodyPr/>
          <a:lstStyle/>
          <a:p>
            <a:r>
              <a:rPr lang="pl-PL" dirty="0" err="1"/>
              <a:t>Jednomodowe</a:t>
            </a:r>
            <a:endParaRPr lang="pl-PL" dirty="0"/>
          </a:p>
        </p:txBody>
      </p:sp>
      <p:sp>
        <p:nvSpPr>
          <p:cNvPr id="3" name="Symbol zastępczy zawartości 2">
            <a:extLst>
              <a:ext uri="{FF2B5EF4-FFF2-40B4-BE49-F238E27FC236}">
                <a16:creationId xmlns:a16="http://schemas.microsoft.com/office/drawing/2014/main" id="{53DFA1D5-D04B-46BD-999B-58B7B0C9F00C}"/>
              </a:ext>
            </a:extLst>
          </p:cNvPr>
          <p:cNvSpPr>
            <a:spLocks noGrp="1"/>
          </p:cNvSpPr>
          <p:nvPr>
            <p:ph idx="1"/>
          </p:nvPr>
        </p:nvSpPr>
        <p:spPr/>
        <p:txBody>
          <a:bodyPr/>
          <a:lstStyle/>
          <a:p>
            <a:pPr marL="0" indent="0">
              <a:buNone/>
            </a:pPr>
            <a:r>
              <a:rPr lang="pl-PL" dirty="0"/>
              <a:t>W światłowodzie </a:t>
            </a:r>
            <a:r>
              <a:rPr lang="pl-PL" dirty="0" err="1"/>
              <a:t>jednomodowym</a:t>
            </a:r>
            <a:r>
              <a:rPr lang="pl-PL" dirty="0"/>
              <a:t>, przenosi się tylko jeden </a:t>
            </a:r>
            <a:r>
              <a:rPr lang="pl-PL" dirty="0" err="1"/>
              <a:t>mod</a:t>
            </a:r>
            <a:r>
              <a:rPr lang="pl-PL" dirty="0"/>
              <a:t>. Oznacza to, że wszystkie promienie odbijane są pod tym samym kątem do powierzchni płaszcza. Wszystkie promienie mają wiec jednakową drogę do przebycia i zajmuje to taki sam czas. Oznacza to, że nie powstaje dyspersja.</a:t>
            </a:r>
          </a:p>
          <a:p>
            <a:pPr marL="0" indent="0">
              <a:buNone/>
            </a:pPr>
            <a:endParaRPr lang="pl-PL" dirty="0"/>
          </a:p>
          <a:p>
            <a:pPr marL="0" indent="0">
              <a:buNone/>
            </a:pPr>
            <a:endParaRPr lang="pl-PL" dirty="0"/>
          </a:p>
        </p:txBody>
      </p:sp>
      <p:pic>
        <p:nvPicPr>
          <p:cNvPr id="5" name="Obraz 4">
            <a:extLst>
              <a:ext uri="{FF2B5EF4-FFF2-40B4-BE49-F238E27FC236}">
                <a16:creationId xmlns:a16="http://schemas.microsoft.com/office/drawing/2014/main" id="{464F95F2-FACC-43E4-82DA-B65E2DED9B10}"/>
              </a:ext>
            </a:extLst>
          </p:cNvPr>
          <p:cNvPicPr>
            <a:picLocks noChangeAspect="1"/>
          </p:cNvPicPr>
          <p:nvPr/>
        </p:nvPicPr>
        <p:blipFill>
          <a:blip r:embed="rId2"/>
          <a:stretch>
            <a:fillRect/>
          </a:stretch>
        </p:blipFill>
        <p:spPr>
          <a:xfrm>
            <a:off x="677334" y="3876437"/>
            <a:ext cx="8141351" cy="1893148"/>
          </a:xfrm>
          <a:prstGeom prst="rect">
            <a:avLst/>
          </a:prstGeom>
        </p:spPr>
      </p:pic>
    </p:spTree>
    <p:extLst>
      <p:ext uri="{BB962C8B-B14F-4D97-AF65-F5344CB8AC3E}">
        <p14:creationId xmlns:p14="http://schemas.microsoft.com/office/powerpoint/2010/main" val="12628494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3C25411-C70C-492D-8CED-80553A44F086}"/>
              </a:ext>
            </a:extLst>
          </p:cNvPr>
          <p:cNvSpPr>
            <a:spLocks noGrp="1"/>
          </p:cNvSpPr>
          <p:nvPr>
            <p:ph type="title"/>
          </p:nvPr>
        </p:nvSpPr>
        <p:spPr/>
        <p:txBody>
          <a:bodyPr/>
          <a:lstStyle/>
          <a:p>
            <a:r>
              <a:rPr lang="pl-PL" dirty="0"/>
              <a:t>Wielomodowy</a:t>
            </a:r>
          </a:p>
        </p:txBody>
      </p:sp>
      <p:sp>
        <p:nvSpPr>
          <p:cNvPr id="3" name="Symbol zastępczy zawartości 2">
            <a:extLst>
              <a:ext uri="{FF2B5EF4-FFF2-40B4-BE49-F238E27FC236}">
                <a16:creationId xmlns:a16="http://schemas.microsoft.com/office/drawing/2014/main" id="{8EBC8A5F-C77F-421F-8129-61AA7343096C}"/>
              </a:ext>
            </a:extLst>
          </p:cNvPr>
          <p:cNvSpPr>
            <a:spLocks noGrp="1"/>
          </p:cNvSpPr>
          <p:nvPr>
            <p:ph idx="1"/>
          </p:nvPr>
        </p:nvSpPr>
        <p:spPr/>
        <p:txBody>
          <a:bodyPr/>
          <a:lstStyle/>
          <a:p>
            <a:pPr marL="0" indent="0">
              <a:buNone/>
            </a:pPr>
            <a:r>
              <a:rPr lang="pl-PL" dirty="0"/>
              <a:t>W wielomodowym światłowodzie, jest możliwość występowania różnych kątów odbicia i w związku z tym następuje rozmycie krawędzi przesyłanego sygnału, czyli dyspersja.</a:t>
            </a:r>
          </a:p>
        </p:txBody>
      </p:sp>
      <p:pic>
        <p:nvPicPr>
          <p:cNvPr id="4" name="Obraz 3">
            <a:extLst>
              <a:ext uri="{FF2B5EF4-FFF2-40B4-BE49-F238E27FC236}">
                <a16:creationId xmlns:a16="http://schemas.microsoft.com/office/drawing/2014/main" id="{EC5CB99D-1934-4E57-9571-67409EEA6CFD}"/>
              </a:ext>
            </a:extLst>
          </p:cNvPr>
          <p:cNvPicPr>
            <a:picLocks noChangeAspect="1"/>
          </p:cNvPicPr>
          <p:nvPr/>
        </p:nvPicPr>
        <p:blipFill>
          <a:blip r:embed="rId2"/>
          <a:stretch>
            <a:fillRect/>
          </a:stretch>
        </p:blipFill>
        <p:spPr>
          <a:xfrm>
            <a:off x="677334" y="3268477"/>
            <a:ext cx="8238066" cy="2445790"/>
          </a:xfrm>
          <a:prstGeom prst="rect">
            <a:avLst/>
          </a:prstGeom>
        </p:spPr>
      </p:pic>
    </p:spTree>
    <p:extLst>
      <p:ext uri="{BB962C8B-B14F-4D97-AF65-F5344CB8AC3E}">
        <p14:creationId xmlns:p14="http://schemas.microsoft.com/office/powerpoint/2010/main" val="36143142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CF6BB2B-16D3-4D81-9F91-8F892FBDC64D}"/>
              </a:ext>
            </a:extLst>
          </p:cNvPr>
          <p:cNvSpPr>
            <a:spLocks noGrp="1"/>
          </p:cNvSpPr>
          <p:nvPr>
            <p:ph type="title"/>
          </p:nvPr>
        </p:nvSpPr>
        <p:spPr/>
        <p:txBody>
          <a:bodyPr/>
          <a:lstStyle/>
          <a:p>
            <a:r>
              <a:rPr lang="pl-PL" dirty="0"/>
              <a:t>Gradientowe</a:t>
            </a:r>
          </a:p>
        </p:txBody>
      </p:sp>
      <p:sp>
        <p:nvSpPr>
          <p:cNvPr id="3" name="Symbol zastępczy zawartości 2">
            <a:extLst>
              <a:ext uri="{FF2B5EF4-FFF2-40B4-BE49-F238E27FC236}">
                <a16:creationId xmlns:a16="http://schemas.microsoft.com/office/drawing/2014/main" id="{DE42555E-4F81-4506-912F-E68F86945D69}"/>
              </a:ext>
            </a:extLst>
          </p:cNvPr>
          <p:cNvSpPr>
            <a:spLocks noGrp="1"/>
          </p:cNvSpPr>
          <p:nvPr>
            <p:ph idx="1"/>
          </p:nvPr>
        </p:nvSpPr>
        <p:spPr/>
        <p:txBody>
          <a:bodyPr>
            <a:normAutofit/>
          </a:bodyPr>
          <a:lstStyle/>
          <a:p>
            <a:pPr marL="0" indent="0">
              <a:buNone/>
            </a:pPr>
            <a:r>
              <a:rPr lang="pl-PL" dirty="0"/>
              <a:t>Czymś pośrednim miedzy światłowodem o pojedynczym modzie i kablami światłowodowymi o współczynniku skokowym, jest kabel światłowodowy gradientowy. W kablu takim współczynnik załamania zmniejsza się sukcesywnie od środka rdzenia na zewnątrz. Promień świetlny, który ukośnie chce wydostać się z centrum kabla jest uginany w sposób ciągły i kierowany z powrotem w stronę środka kabla. Rdzeń w światłowodzie gradientowym jest tak gruby, że jednocześnie może on przenosić wiele </a:t>
            </a:r>
            <a:r>
              <a:rPr lang="pl-PL" dirty="0" err="1"/>
              <a:t>modów</a:t>
            </a:r>
            <a:r>
              <a:rPr lang="pl-PL" dirty="0"/>
              <a:t> światła.</a:t>
            </a:r>
          </a:p>
        </p:txBody>
      </p:sp>
      <p:pic>
        <p:nvPicPr>
          <p:cNvPr id="4" name="Obraz 3">
            <a:extLst>
              <a:ext uri="{FF2B5EF4-FFF2-40B4-BE49-F238E27FC236}">
                <a16:creationId xmlns:a16="http://schemas.microsoft.com/office/drawing/2014/main" id="{692289EB-887E-485F-86EA-AAE58C9D6581}"/>
              </a:ext>
            </a:extLst>
          </p:cNvPr>
          <p:cNvPicPr>
            <a:picLocks noChangeAspect="1"/>
          </p:cNvPicPr>
          <p:nvPr/>
        </p:nvPicPr>
        <p:blipFill>
          <a:blip r:embed="rId2"/>
          <a:stretch>
            <a:fillRect/>
          </a:stretch>
        </p:blipFill>
        <p:spPr>
          <a:xfrm>
            <a:off x="1611328" y="4100975"/>
            <a:ext cx="6728680" cy="2235906"/>
          </a:xfrm>
          <a:prstGeom prst="rect">
            <a:avLst/>
          </a:prstGeom>
        </p:spPr>
      </p:pic>
    </p:spTree>
    <p:extLst>
      <p:ext uri="{BB962C8B-B14F-4D97-AF65-F5344CB8AC3E}">
        <p14:creationId xmlns:p14="http://schemas.microsoft.com/office/powerpoint/2010/main" val="25225563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DFA59B-FF83-4EF0-9ECF-34A7A0718DBD}"/>
              </a:ext>
            </a:extLst>
          </p:cNvPr>
          <p:cNvSpPr>
            <a:spLocks noGrp="1"/>
          </p:cNvSpPr>
          <p:nvPr>
            <p:ph type="title"/>
          </p:nvPr>
        </p:nvSpPr>
        <p:spPr/>
        <p:txBody>
          <a:bodyPr/>
          <a:lstStyle/>
          <a:p>
            <a:r>
              <a:rPr lang="pl-PL" dirty="0"/>
              <a:t>Wielomodowe</a:t>
            </a:r>
          </a:p>
        </p:txBody>
      </p:sp>
      <p:sp>
        <p:nvSpPr>
          <p:cNvPr id="3" name="Symbol zastępczy zawartości 2">
            <a:extLst>
              <a:ext uri="{FF2B5EF4-FFF2-40B4-BE49-F238E27FC236}">
                <a16:creationId xmlns:a16="http://schemas.microsoft.com/office/drawing/2014/main" id="{67F4CC91-A633-4109-BEE3-C88B2FED292D}"/>
              </a:ext>
            </a:extLst>
          </p:cNvPr>
          <p:cNvSpPr>
            <a:spLocks noGrp="1"/>
          </p:cNvSpPr>
          <p:nvPr>
            <p:ph idx="1"/>
          </p:nvPr>
        </p:nvSpPr>
        <p:spPr/>
        <p:txBody>
          <a:bodyPr>
            <a:normAutofit/>
          </a:bodyPr>
          <a:lstStyle/>
          <a:p>
            <a:pPr marL="0" indent="0">
              <a:buNone/>
            </a:pPr>
            <a:r>
              <a:rPr lang="pl-PL" dirty="0"/>
              <a:t>W światłowodach wielomodowych wykorzystywany jest typ szkła zwany szkłem o gradientowym współczynniku załamania. W szkle tego rodzaju współczynnik załamania maleje w kierunku zewnętrznej krawędzi rdzenia. Z tego względu obszar zewnętrzny rdzenia ma mniejszą gęstość optyczną niż środek i światło porusza się szybciej w zewnętrznej części rdzenia. Przy takiej konstrukcji promień światła poruszający się modem biegnącym przez środek rdzenia, nie musi przebywać tak długiej drogi jak promień poruszający się modem, który odbija się wewnątrz światłowodu. Wszystkie promienie powinny dotrzeć do końca światłowodu w tej samej chwili.</a:t>
            </a:r>
          </a:p>
        </p:txBody>
      </p:sp>
    </p:spTree>
    <p:extLst>
      <p:ext uri="{BB962C8B-B14F-4D97-AF65-F5344CB8AC3E}">
        <p14:creationId xmlns:p14="http://schemas.microsoft.com/office/powerpoint/2010/main" val="7414980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4FDD6C1-9F4F-4D14-A4F2-185EE042A17E}"/>
              </a:ext>
            </a:extLst>
          </p:cNvPr>
          <p:cNvSpPr>
            <a:spLocks noGrp="1"/>
          </p:cNvSpPr>
          <p:nvPr>
            <p:ph type="title"/>
          </p:nvPr>
        </p:nvSpPr>
        <p:spPr/>
        <p:txBody>
          <a:bodyPr/>
          <a:lstStyle/>
          <a:p>
            <a:r>
              <a:rPr lang="pl-PL" dirty="0"/>
              <a:t>Rodzaje włókien</a:t>
            </a:r>
          </a:p>
        </p:txBody>
      </p:sp>
      <p:pic>
        <p:nvPicPr>
          <p:cNvPr id="4" name="Symbol zastępczy zawartości 3">
            <a:extLst>
              <a:ext uri="{FF2B5EF4-FFF2-40B4-BE49-F238E27FC236}">
                <a16:creationId xmlns:a16="http://schemas.microsoft.com/office/drawing/2014/main" id="{79A4B2B3-FD60-4711-8D72-3088666D30C2}"/>
              </a:ext>
            </a:extLst>
          </p:cNvPr>
          <p:cNvPicPr>
            <a:picLocks noGrp="1" noChangeAspect="1"/>
          </p:cNvPicPr>
          <p:nvPr>
            <p:ph idx="1"/>
          </p:nvPr>
        </p:nvPicPr>
        <p:blipFill>
          <a:blip r:embed="rId2"/>
          <a:stretch>
            <a:fillRect/>
          </a:stretch>
        </p:blipFill>
        <p:spPr>
          <a:xfrm>
            <a:off x="2810152" y="2286000"/>
            <a:ext cx="6147833" cy="4022725"/>
          </a:xfrm>
          <a:prstGeom prst="rect">
            <a:avLst/>
          </a:prstGeom>
        </p:spPr>
      </p:pic>
    </p:spTree>
    <p:extLst>
      <p:ext uri="{BB962C8B-B14F-4D97-AF65-F5344CB8AC3E}">
        <p14:creationId xmlns:p14="http://schemas.microsoft.com/office/powerpoint/2010/main" val="3853650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Zasięg</a:t>
            </a:r>
          </a:p>
        </p:txBody>
      </p:sp>
      <p:pic>
        <p:nvPicPr>
          <p:cNvPr id="6" name="Symbol zastępczy zawartości 5"/>
          <p:cNvPicPr>
            <a:picLocks noGrp="1" noChangeAspect="1"/>
          </p:cNvPicPr>
          <p:nvPr>
            <p:ph idx="1"/>
          </p:nvPr>
        </p:nvPicPr>
        <p:blipFill>
          <a:blip r:embed="rId2"/>
          <a:stretch>
            <a:fillRect/>
          </a:stretch>
        </p:blipFill>
        <p:spPr>
          <a:xfrm>
            <a:off x="2958993" y="3049295"/>
            <a:ext cx="5850151" cy="2496134"/>
          </a:xfrm>
          <a:prstGeom prst="rect">
            <a:avLst/>
          </a:prstGeom>
        </p:spPr>
      </p:pic>
    </p:spTree>
    <p:extLst>
      <p:ext uri="{BB962C8B-B14F-4D97-AF65-F5344CB8AC3E}">
        <p14:creationId xmlns:p14="http://schemas.microsoft.com/office/powerpoint/2010/main" val="6634439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94F34B-8C89-4504-88BE-219248A2D733}"/>
              </a:ext>
            </a:extLst>
          </p:cNvPr>
          <p:cNvSpPr>
            <a:spLocks noGrp="1"/>
          </p:cNvSpPr>
          <p:nvPr>
            <p:ph type="title"/>
          </p:nvPr>
        </p:nvSpPr>
        <p:spPr/>
        <p:txBody>
          <a:bodyPr/>
          <a:lstStyle/>
          <a:p>
            <a:r>
              <a:rPr lang="pl-PL" dirty="0"/>
              <a:t>Charakterystyka transmisji</a:t>
            </a:r>
          </a:p>
        </p:txBody>
      </p:sp>
      <p:pic>
        <p:nvPicPr>
          <p:cNvPr id="4" name="Symbol zastępczy zawartości 3">
            <a:extLst>
              <a:ext uri="{FF2B5EF4-FFF2-40B4-BE49-F238E27FC236}">
                <a16:creationId xmlns:a16="http://schemas.microsoft.com/office/drawing/2014/main" id="{91F85334-29B8-4B0E-BB34-653660070A6C}"/>
              </a:ext>
            </a:extLst>
          </p:cNvPr>
          <p:cNvPicPr>
            <a:picLocks noGrp="1" noChangeAspect="1"/>
          </p:cNvPicPr>
          <p:nvPr>
            <p:ph idx="1"/>
          </p:nvPr>
        </p:nvPicPr>
        <p:blipFill>
          <a:blip r:embed="rId2"/>
          <a:stretch>
            <a:fillRect/>
          </a:stretch>
        </p:blipFill>
        <p:spPr>
          <a:xfrm>
            <a:off x="3003749" y="2286000"/>
            <a:ext cx="5760639" cy="4022725"/>
          </a:xfrm>
          <a:prstGeom prst="rect">
            <a:avLst/>
          </a:prstGeom>
        </p:spPr>
      </p:pic>
    </p:spTree>
    <p:extLst>
      <p:ext uri="{BB962C8B-B14F-4D97-AF65-F5344CB8AC3E}">
        <p14:creationId xmlns:p14="http://schemas.microsoft.com/office/powerpoint/2010/main" val="2706583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F8917C1-A10B-4F2A-91FB-6750E2BCE043}"/>
              </a:ext>
            </a:extLst>
          </p:cNvPr>
          <p:cNvSpPr>
            <a:spLocks noGrp="1"/>
          </p:cNvSpPr>
          <p:nvPr>
            <p:ph type="title"/>
          </p:nvPr>
        </p:nvSpPr>
        <p:spPr/>
        <p:txBody>
          <a:bodyPr/>
          <a:lstStyle/>
          <a:p>
            <a:r>
              <a:rPr lang="pl-PL" dirty="0"/>
              <a:t>Cechy</a:t>
            </a:r>
          </a:p>
        </p:txBody>
      </p:sp>
      <p:sp>
        <p:nvSpPr>
          <p:cNvPr id="3" name="Symbol zastępczy zawartości 2">
            <a:extLst>
              <a:ext uri="{FF2B5EF4-FFF2-40B4-BE49-F238E27FC236}">
                <a16:creationId xmlns:a16="http://schemas.microsoft.com/office/drawing/2014/main" id="{36023A3A-7C10-4B02-A798-185C81184D98}"/>
              </a:ext>
            </a:extLst>
          </p:cNvPr>
          <p:cNvSpPr>
            <a:spLocks noGrp="1"/>
          </p:cNvSpPr>
          <p:nvPr>
            <p:ph idx="1"/>
          </p:nvPr>
        </p:nvSpPr>
        <p:spPr/>
        <p:txBody>
          <a:bodyPr>
            <a:normAutofit lnSpcReduction="10000"/>
          </a:bodyPr>
          <a:lstStyle/>
          <a:p>
            <a:r>
              <a:rPr lang="pl-PL" dirty="0"/>
              <a:t>Długość kabla światłowodowego jest ograniczona przez jego dyspersję ( czyli rozmycie krawędzi przesyłanego sygnału ) i tłumienie.</a:t>
            </a:r>
          </a:p>
          <a:p>
            <a:r>
              <a:rPr lang="pl-PL" dirty="0"/>
              <a:t>Dyspersja powoduje, że poszczególne promienie światła mają różny czas przebiegu przez światłowód. Impuls świetlny ulega poszerzeniu (rozmyciu), co ogranicza częstotliwość maksymalną powtarzania impulsów, czyli szerokość pasma przenoszenia. Jest to szczególnie istotne przy światłowodach wielomodowych, ponieważ różne mody mają różne czasy przebiegu, a to ogranicza szerokość pasma.</a:t>
            </a:r>
          </a:p>
          <a:p>
            <a:r>
              <a:rPr lang="pl-PL" dirty="0"/>
              <a:t>Zjawiska te nie występują w światłowodzie </a:t>
            </a:r>
            <a:r>
              <a:rPr lang="pl-PL" dirty="0" err="1"/>
              <a:t>jednomodowym</a:t>
            </a:r>
            <a:r>
              <a:rPr lang="pl-PL" dirty="0"/>
              <a:t>.</a:t>
            </a:r>
          </a:p>
          <a:p>
            <a:r>
              <a:rPr lang="pl-PL" dirty="0"/>
              <a:t>W światłowodach tak jedno, jak i wielomodowych, istnieje również naturalna dyspersja materiału. Wynika ona ze zmian współczynnika załamania światła w szkle. Zależy ona od długości fali, powodowana jest też przez niejednorodności struktury materiału.</a:t>
            </a:r>
          </a:p>
        </p:txBody>
      </p:sp>
    </p:spTree>
    <p:extLst>
      <p:ext uri="{BB962C8B-B14F-4D97-AF65-F5344CB8AC3E}">
        <p14:creationId xmlns:p14="http://schemas.microsoft.com/office/powerpoint/2010/main" val="35659609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FF936E7-EFC7-4B8E-8545-4ED495E3C7CE}"/>
              </a:ext>
            </a:extLst>
          </p:cNvPr>
          <p:cNvSpPr>
            <a:spLocks noGrp="1"/>
          </p:cNvSpPr>
          <p:nvPr>
            <p:ph type="title"/>
          </p:nvPr>
        </p:nvSpPr>
        <p:spPr/>
        <p:txBody>
          <a:bodyPr/>
          <a:lstStyle/>
          <a:p>
            <a:r>
              <a:rPr lang="pl-PL" dirty="0"/>
              <a:t>Spawarka światłowodowa</a:t>
            </a:r>
          </a:p>
        </p:txBody>
      </p:sp>
      <p:pic>
        <p:nvPicPr>
          <p:cNvPr id="4" name="Symbol zastępczy zawartości 3">
            <a:extLst>
              <a:ext uri="{FF2B5EF4-FFF2-40B4-BE49-F238E27FC236}">
                <a16:creationId xmlns:a16="http://schemas.microsoft.com/office/drawing/2014/main" id="{C0BB4FA8-08EC-4458-9750-BFB0EF92FF9A}"/>
              </a:ext>
            </a:extLst>
          </p:cNvPr>
          <p:cNvPicPr>
            <a:picLocks noGrp="1" noChangeAspect="1"/>
          </p:cNvPicPr>
          <p:nvPr>
            <p:ph idx="1"/>
          </p:nvPr>
        </p:nvPicPr>
        <p:blipFill>
          <a:blip r:embed="rId2"/>
          <a:stretch>
            <a:fillRect/>
          </a:stretch>
        </p:blipFill>
        <p:spPr>
          <a:xfrm>
            <a:off x="3137722" y="2286000"/>
            <a:ext cx="5492693" cy="4022725"/>
          </a:xfrm>
          <a:prstGeom prst="rect">
            <a:avLst/>
          </a:prstGeom>
        </p:spPr>
      </p:pic>
    </p:spTree>
    <p:extLst>
      <p:ext uri="{BB962C8B-B14F-4D97-AF65-F5344CB8AC3E}">
        <p14:creationId xmlns:p14="http://schemas.microsoft.com/office/powerpoint/2010/main" val="42779589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D23A9F-C271-42EF-8756-6496E3DEA24A}"/>
              </a:ext>
            </a:extLst>
          </p:cNvPr>
          <p:cNvSpPr>
            <a:spLocks noGrp="1"/>
          </p:cNvSpPr>
          <p:nvPr>
            <p:ph type="title"/>
          </p:nvPr>
        </p:nvSpPr>
        <p:spPr/>
        <p:txBody>
          <a:bodyPr/>
          <a:lstStyle/>
          <a:p>
            <a:r>
              <a:rPr lang="pl-PL" dirty="0"/>
              <a:t>Reflektometr</a:t>
            </a:r>
          </a:p>
        </p:txBody>
      </p:sp>
      <p:pic>
        <p:nvPicPr>
          <p:cNvPr id="4" name="Symbol zastępczy zawartości 3">
            <a:extLst>
              <a:ext uri="{FF2B5EF4-FFF2-40B4-BE49-F238E27FC236}">
                <a16:creationId xmlns:a16="http://schemas.microsoft.com/office/drawing/2014/main" id="{95A82B55-B846-489D-BE61-CF29A0E2C495}"/>
              </a:ext>
            </a:extLst>
          </p:cNvPr>
          <p:cNvPicPr>
            <a:picLocks noGrp="1" noChangeAspect="1"/>
          </p:cNvPicPr>
          <p:nvPr>
            <p:ph idx="1"/>
          </p:nvPr>
        </p:nvPicPr>
        <p:blipFill>
          <a:blip r:embed="rId2"/>
          <a:stretch>
            <a:fillRect/>
          </a:stretch>
        </p:blipFill>
        <p:spPr>
          <a:xfrm>
            <a:off x="2627981" y="2286000"/>
            <a:ext cx="6512175" cy="4022725"/>
          </a:xfrm>
          <a:prstGeom prst="rect">
            <a:avLst/>
          </a:prstGeom>
        </p:spPr>
      </p:pic>
    </p:spTree>
    <p:extLst>
      <p:ext uri="{BB962C8B-B14F-4D97-AF65-F5344CB8AC3E}">
        <p14:creationId xmlns:p14="http://schemas.microsoft.com/office/powerpoint/2010/main" val="42271626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207B0F6-800C-4014-94D2-7997F95A8EDD}"/>
              </a:ext>
            </a:extLst>
          </p:cNvPr>
          <p:cNvSpPr>
            <a:spLocks noGrp="1"/>
          </p:cNvSpPr>
          <p:nvPr>
            <p:ph type="title"/>
          </p:nvPr>
        </p:nvSpPr>
        <p:spPr/>
        <p:txBody>
          <a:bodyPr/>
          <a:lstStyle/>
          <a:p>
            <a:r>
              <a:rPr lang="pl-PL" dirty="0"/>
              <a:t>Konserwacja</a:t>
            </a:r>
          </a:p>
        </p:txBody>
      </p:sp>
      <p:sp>
        <p:nvSpPr>
          <p:cNvPr id="3" name="Symbol zastępczy zawartości 2">
            <a:extLst>
              <a:ext uri="{FF2B5EF4-FFF2-40B4-BE49-F238E27FC236}">
                <a16:creationId xmlns:a16="http://schemas.microsoft.com/office/drawing/2014/main" id="{E6606D3C-3B23-49C7-AD07-0A16706D4F42}"/>
              </a:ext>
            </a:extLst>
          </p:cNvPr>
          <p:cNvSpPr>
            <a:spLocks noGrp="1"/>
          </p:cNvSpPr>
          <p:nvPr>
            <p:ph idx="1"/>
          </p:nvPr>
        </p:nvSpPr>
        <p:spPr/>
        <p:txBody>
          <a:bodyPr>
            <a:normAutofit/>
          </a:bodyPr>
          <a:lstStyle/>
          <a:p>
            <a:r>
              <a:rPr lang="pl-PL" dirty="0"/>
              <a:t>Zbyt mocne zagięcie światłowodu może zmienić kąt padania promienia padającego na granicę między rdzeniem a płaszczem. Zamiast odbić się od zgięcia, niektóre promienie światła przedostaną się do płaszcza i zostaną utracone.</a:t>
            </a:r>
          </a:p>
          <a:p>
            <a:r>
              <a:rPr lang="pl-PL" dirty="0"/>
              <a:t>Aby zapobiec zbyt mocnemu zgięciu światłowodu, jest on zazwyczaj prowadzony przez pewien typ zainstalowanej rury zwanej rurą przelotową.</a:t>
            </a:r>
          </a:p>
          <a:p>
            <a:r>
              <a:rPr lang="pl-PL" dirty="0"/>
              <a:t>Rura przelotowa jest znacznie sztywniejsza od światłowodu i nie może zostać wygięta tak mocno, aby światłowód znajdujący się w niej został zbyt mocno zakrzywiony.</a:t>
            </a:r>
          </a:p>
          <a:p>
            <a:r>
              <a:rPr lang="pl-PL" dirty="0"/>
              <a:t>Kiedy światłowód zostanie przeciągnięty, jego końcówki muszą zostać odpowiednio przycięte i wypolerowane, aby uzyskać gładkie zakończenie</a:t>
            </a:r>
          </a:p>
        </p:txBody>
      </p:sp>
    </p:spTree>
    <p:extLst>
      <p:ext uri="{BB962C8B-B14F-4D97-AF65-F5344CB8AC3E}">
        <p14:creationId xmlns:p14="http://schemas.microsoft.com/office/powerpoint/2010/main" val="29471629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2563C86-4B72-42FA-9524-C3573C1A9A48}"/>
              </a:ext>
            </a:extLst>
          </p:cNvPr>
          <p:cNvSpPr>
            <a:spLocks noGrp="1"/>
          </p:cNvSpPr>
          <p:nvPr>
            <p:ph type="title"/>
          </p:nvPr>
        </p:nvSpPr>
        <p:spPr/>
        <p:txBody>
          <a:bodyPr/>
          <a:lstStyle/>
          <a:p>
            <a:r>
              <a:rPr lang="pl-PL" dirty="0"/>
              <a:t>Zalety i wady</a:t>
            </a:r>
          </a:p>
        </p:txBody>
      </p:sp>
      <p:sp>
        <p:nvSpPr>
          <p:cNvPr id="3" name="Symbol zastępczy zawartości 2">
            <a:extLst>
              <a:ext uri="{FF2B5EF4-FFF2-40B4-BE49-F238E27FC236}">
                <a16:creationId xmlns:a16="http://schemas.microsoft.com/office/drawing/2014/main" id="{76DDA239-2F5E-48EF-90D7-8AAD7817CE50}"/>
              </a:ext>
            </a:extLst>
          </p:cNvPr>
          <p:cNvSpPr>
            <a:spLocks noGrp="1"/>
          </p:cNvSpPr>
          <p:nvPr>
            <p:ph sz="half" idx="1"/>
          </p:nvPr>
        </p:nvSpPr>
        <p:spPr/>
        <p:txBody>
          <a:bodyPr>
            <a:normAutofit fontScale="70000" lnSpcReduction="20000"/>
          </a:bodyPr>
          <a:lstStyle/>
          <a:p>
            <a:pPr marL="0" indent="0">
              <a:buNone/>
            </a:pPr>
            <a:r>
              <a:rPr lang="pl-PL" dirty="0"/>
              <a:t>Zalety:</a:t>
            </a:r>
          </a:p>
          <a:p>
            <a:r>
              <a:rPr lang="pl-PL" dirty="0"/>
              <a:t>Większa przepustowość w porównaniu z kablem miedzianym</a:t>
            </a:r>
          </a:p>
          <a:p>
            <a:r>
              <a:rPr lang="pl-PL" dirty="0"/>
              <a:t>Znikome zjawisko tłumienia sygnału;</a:t>
            </a:r>
          </a:p>
          <a:p>
            <a:r>
              <a:rPr lang="pl-PL" dirty="0"/>
              <a:t>Umożliwia transmisje na duże odległości</a:t>
            </a:r>
          </a:p>
          <a:p>
            <a:r>
              <a:rPr lang="pl-PL" dirty="0"/>
              <a:t>niewrażliwość na zakłócenia i przesłuchy elektromagnetyczne</a:t>
            </a:r>
          </a:p>
          <a:p>
            <a:r>
              <a:rPr lang="pl-PL" dirty="0"/>
              <a:t>mała masa i wymiary</a:t>
            </a:r>
          </a:p>
          <a:p>
            <a:r>
              <a:rPr lang="pl-PL" dirty="0"/>
              <a:t>duża niezawodność poprawnie zainstalowanego łącza</a:t>
            </a:r>
          </a:p>
          <a:p>
            <a:r>
              <a:rPr lang="pl-PL" dirty="0"/>
              <a:t>względnie niski koszt, który ciągle maleje</a:t>
            </a:r>
          </a:p>
          <a:p>
            <a:r>
              <a:rPr lang="pl-PL" dirty="0"/>
              <a:t>nie korodują</a:t>
            </a:r>
          </a:p>
          <a:p>
            <a:r>
              <a:rPr lang="pl-PL" dirty="0"/>
              <a:t>bezpieczeństwo pracy (nie iskrzą)</a:t>
            </a:r>
          </a:p>
          <a:p>
            <a:r>
              <a:rPr lang="pl-PL" dirty="0"/>
              <a:t>nie ukradną go </a:t>
            </a:r>
            <a:r>
              <a:rPr lang="pl-PL" dirty="0" err="1"/>
              <a:t>złomiarze</a:t>
            </a:r>
            <a:endParaRPr lang="pl-PL" dirty="0"/>
          </a:p>
        </p:txBody>
      </p:sp>
      <p:sp>
        <p:nvSpPr>
          <p:cNvPr id="4" name="Symbol zastępczy zawartości 3">
            <a:extLst>
              <a:ext uri="{FF2B5EF4-FFF2-40B4-BE49-F238E27FC236}">
                <a16:creationId xmlns:a16="http://schemas.microsoft.com/office/drawing/2014/main" id="{9386886A-4C2F-4FE7-A48A-05A5683DCC6B}"/>
              </a:ext>
            </a:extLst>
          </p:cNvPr>
          <p:cNvSpPr>
            <a:spLocks noGrp="1"/>
          </p:cNvSpPr>
          <p:nvPr>
            <p:ph sz="half" idx="2"/>
          </p:nvPr>
        </p:nvSpPr>
        <p:spPr/>
        <p:txBody>
          <a:bodyPr>
            <a:normAutofit fontScale="70000" lnSpcReduction="20000"/>
          </a:bodyPr>
          <a:lstStyle/>
          <a:p>
            <a:pPr marL="0" indent="0">
              <a:buNone/>
            </a:pPr>
            <a:r>
              <a:rPr lang="pl-PL" dirty="0"/>
              <a:t>Wady:</a:t>
            </a:r>
          </a:p>
          <a:p>
            <a:r>
              <a:rPr lang="pl-PL" dirty="0"/>
              <a:t>problemy z rozdzielaniem sygnału</a:t>
            </a:r>
          </a:p>
          <a:p>
            <a:r>
              <a:rPr lang="pl-PL" dirty="0"/>
              <a:t>narzędzia droższe niż dla innych mediów sieciowych</a:t>
            </a:r>
          </a:p>
          <a:p>
            <a:r>
              <a:rPr lang="pl-PL" dirty="0"/>
              <a:t>w razie uszkodzenia konieczność wymiany całego odcinka przewodu.</a:t>
            </a:r>
          </a:p>
          <a:p>
            <a:r>
              <a:rPr lang="pl-PL" dirty="0"/>
              <a:t>skomplikowana i kosztowna instalacja</a:t>
            </a:r>
          </a:p>
          <a:p>
            <a:r>
              <a:rPr lang="pl-PL" dirty="0"/>
              <a:t>możliwość wykorzystania wyłącznie jako łącza punkt-punkt</a:t>
            </a:r>
          </a:p>
          <a:p>
            <a:pPr marL="0" indent="0">
              <a:buNone/>
            </a:pPr>
            <a:endParaRPr lang="pl-PL" dirty="0"/>
          </a:p>
        </p:txBody>
      </p:sp>
    </p:spTree>
    <p:extLst>
      <p:ext uri="{BB962C8B-B14F-4D97-AF65-F5344CB8AC3E}">
        <p14:creationId xmlns:p14="http://schemas.microsoft.com/office/powerpoint/2010/main" val="4917067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979A811-984F-4C9A-93DD-84FA4A796410}"/>
              </a:ext>
            </a:extLst>
          </p:cNvPr>
          <p:cNvSpPr>
            <a:spLocks noGrp="1"/>
          </p:cNvSpPr>
          <p:nvPr>
            <p:ph type="title"/>
          </p:nvPr>
        </p:nvSpPr>
        <p:spPr/>
        <p:txBody>
          <a:bodyPr/>
          <a:lstStyle/>
          <a:p>
            <a:r>
              <a:rPr lang="pl-PL" dirty="0"/>
              <a:t>Parametry elektryczne</a:t>
            </a:r>
          </a:p>
        </p:txBody>
      </p:sp>
      <p:sp>
        <p:nvSpPr>
          <p:cNvPr id="3" name="Symbol zastępczy zawartości 2">
            <a:extLst>
              <a:ext uri="{FF2B5EF4-FFF2-40B4-BE49-F238E27FC236}">
                <a16:creationId xmlns:a16="http://schemas.microsoft.com/office/drawing/2014/main" id="{061AFC2C-4D46-4B63-8847-DA9D38746D8F}"/>
              </a:ext>
            </a:extLst>
          </p:cNvPr>
          <p:cNvSpPr>
            <a:spLocks noGrp="1"/>
          </p:cNvSpPr>
          <p:nvPr>
            <p:ph idx="1"/>
          </p:nvPr>
        </p:nvSpPr>
        <p:spPr/>
        <p:txBody>
          <a:bodyPr>
            <a:normAutofit fontScale="77500" lnSpcReduction="20000"/>
          </a:bodyPr>
          <a:lstStyle/>
          <a:p>
            <a:r>
              <a:rPr lang="pl-PL" dirty="0"/>
              <a:t>Impedancja falowa</a:t>
            </a:r>
          </a:p>
          <a:p>
            <a:r>
              <a:rPr lang="pl-PL" dirty="0"/>
              <a:t>Tłumienie </a:t>
            </a:r>
          </a:p>
          <a:p>
            <a:r>
              <a:rPr lang="pl-PL" dirty="0"/>
              <a:t>Propagacja sygnału</a:t>
            </a:r>
          </a:p>
          <a:p>
            <a:r>
              <a:rPr lang="pl-PL" dirty="0"/>
              <a:t>Rezystancja stałoprądowa</a:t>
            </a:r>
          </a:p>
          <a:p>
            <a:r>
              <a:rPr lang="pl-PL" dirty="0"/>
              <a:t>Przesłuch </a:t>
            </a:r>
            <a:r>
              <a:rPr lang="pl-PL" dirty="0" err="1"/>
              <a:t>zbliżny</a:t>
            </a:r>
            <a:r>
              <a:rPr lang="pl-PL" dirty="0"/>
              <a:t> (NEXT)</a:t>
            </a:r>
          </a:p>
          <a:p>
            <a:r>
              <a:rPr lang="pl-PL" dirty="0"/>
              <a:t>Przesłuch zdalny (FEXT)</a:t>
            </a:r>
          </a:p>
          <a:p>
            <a:r>
              <a:rPr lang="pl-PL" dirty="0"/>
              <a:t>Sumaryczny przesłuch </a:t>
            </a:r>
            <a:r>
              <a:rPr lang="pl-PL" dirty="0" err="1"/>
              <a:t>zbliżny</a:t>
            </a:r>
            <a:endParaRPr lang="pl-PL" dirty="0"/>
          </a:p>
          <a:p>
            <a:r>
              <a:rPr lang="pl-PL" dirty="0"/>
              <a:t>Sumaryczny przesłuch zdalny</a:t>
            </a:r>
          </a:p>
          <a:p>
            <a:r>
              <a:rPr lang="pl-PL" dirty="0"/>
              <a:t>Współczynnik ACR</a:t>
            </a:r>
          </a:p>
          <a:p>
            <a:r>
              <a:rPr lang="pl-PL" dirty="0"/>
              <a:t>Straty odbiciowe</a:t>
            </a:r>
          </a:p>
          <a:p>
            <a:r>
              <a:rPr lang="pl-PL" dirty="0"/>
              <a:t>Rozrzut opóźnienia</a:t>
            </a:r>
          </a:p>
          <a:p>
            <a:endParaRPr lang="pl-PL" dirty="0"/>
          </a:p>
          <a:p>
            <a:endParaRPr lang="pl-PL" dirty="0"/>
          </a:p>
        </p:txBody>
      </p:sp>
    </p:spTree>
    <p:extLst>
      <p:ext uri="{BB962C8B-B14F-4D97-AF65-F5344CB8AC3E}">
        <p14:creationId xmlns:p14="http://schemas.microsoft.com/office/powerpoint/2010/main" val="16981578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ny">
  <a:themeElements>
    <a:clrScheme name="Integralny">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ny">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ny">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213</TotalTime>
  <Words>2272</Words>
  <Application>Microsoft Office PowerPoint</Application>
  <PresentationFormat>Panoramiczny</PresentationFormat>
  <Paragraphs>300</Paragraphs>
  <Slides>96</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96</vt:i4>
      </vt:variant>
    </vt:vector>
  </HeadingPairs>
  <TitlesOfParts>
    <vt:vector size="102" baseType="lpstr">
      <vt:lpstr>Arial</vt:lpstr>
      <vt:lpstr>Tw Cen MT</vt:lpstr>
      <vt:lpstr>Tw Cen MT Condensed</vt:lpstr>
      <vt:lpstr>Wingdings</vt:lpstr>
      <vt:lpstr>Wingdings 3</vt:lpstr>
      <vt:lpstr>Integralny</vt:lpstr>
      <vt:lpstr>Media przewodowe</vt:lpstr>
      <vt:lpstr>Skrót</vt:lpstr>
      <vt:lpstr>Media transmisyjne</vt:lpstr>
      <vt:lpstr>Podział</vt:lpstr>
      <vt:lpstr>Oznaczenia standardów</vt:lpstr>
      <vt:lpstr>Oznaczenia przewodów</vt:lpstr>
      <vt:lpstr>Oznaczenia przewodów</vt:lpstr>
      <vt:lpstr>Szybkość transmisji</vt:lpstr>
      <vt:lpstr>Zasięg</vt:lpstr>
      <vt:lpstr>Medium transmisyjne</vt:lpstr>
      <vt:lpstr>Inne oznaczenia</vt:lpstr>
      <vt:lpstr>Skrętka</vt:lpstr>
      <vt:lpstr>Zastosowanie skrętki</vt:lpstr>
      <vt:lpstr>Kategorie skrętki</vt:lpstr>
      <vt:lpstr>Budowa skrętki</vt:lpstr>
      <vt:lpstr>Podział skrętki</vt:lpstr>
      <vt:lpstr>Skrętka nieekranowana UTP</vt:lpstr>
      <vt:lpstr>Przekrój skrętki</vt:lpstr>
      <vt:lpstr>Skrętka foliowana FTP</vt:lpstr>
      <vt:lpstr>Przekrój FTP</vt:lpstr>
      <vt:lpstr>Skrętka ekranowana STP</vt:lpstr>
      <vt:lpstr>Przekrój skrętki STP</vt:lpstr>
      <vt:lpstr>Hybrydy</vt:lpstr>
      <vt:lpstr>Skrętka S/STP</vt:lpstr>
      <vt:lpstr>Skrętka wieloparowa</vt:lpstr>
      <vt:lpstr>Skrętka wieloparowa</vt:lpstr>
      <vt:lpstr>Kabel żelowany</vt:lpstr>
      <vt:lpstr>Przekrój kabla żelowanego</vt:lpstr>
      <vt:lpstr>Sposób oznaczenia kabli</vt:lpstr>
      <vt:lpstr>Spotykane konstrukcje kabli</vt:lpstr>
      <vt:lpstr>Konstrukcje kabli</vt:lpstr>
      <vt:lpstr>Konstrukcje kabli</vt:lpstr>
      <vt:lpstr>Wtyczka RJ-45</vt:lpstr>
      <vt:lpstr>Kolory kabli</vt:lpstr>
      <vt:lpstr>Sposoby podpięcia</vt:lpstr>
      <vt:lpstr>Normy kabli</vt:lpstr>
      <vt:lpstr>Normy kabli</vt:lpstr>
      <vt:lpstr>Normy kabli</vt:lpstr>
      <vt:lpstr>Kabel prosty</vt:lpstr>
      <vt:lpstr>Kabel krosowany</vt:lpstr>
      <vt:lpstr>Kabel konsolowy</vt:lpstr>
      <vt:lpstr>Sposoby połączenia</vt:lpstr>
      <vt:lpstr>Zaciskarka</vt:lpstr>
      <vt:lpstr>Przycięcie kabla</vt:lpstr>
      <vt:lpstr>Włożenie przewodu do wtyczki</vt:lpstr>
      <vt:lpstr>Zaciskanie</vt:lpstr>
      <vt:lpstr>Tester kabli</vt:lpstr>
      <vt:lpstr>Narzędzie uderzeniowe</vt:lpstr>
      <vt:lpstr>Zalety i wady skrętki</vt:lpstr>
      <vt:lpstr>Kabel koncentryczny</vt:lpstr>
      <vt:lpstr>Kabel koncentryczny</vt:lpstr>
      <vt:lpstr>Kabel koncentryczny</vt:lpstr>
      <vt:lpstr>Kabel koncentryczny</vt:lpstr>
      <vt:lpstr>Złącza koncentryka</vt:lpstr>
      <vt:lpstr>Połączenie</vt:lpstr>
      <vt:lpstr>Podział koncentryka</vt:lpstr>
      <vt:lpstr>Cienki ethernet</vt:lpstr>
      <vt:lpstr>Gruby Ethernet</vt:lpstr>
      <vt:lpstr>Gruby Ethernet</vt:lpstr>
      <vt:lpstr>Zastosowanie</vt:lpstr>
      <vt:lpstr>Zalety i wady</vt:lpstr>
      <vt:lpstr>Światłowody</vt:lpstr>
      <vt:lpstr>Rodzaje konstrukcji światłowodów</vt:lpstr>
      <vt:lpstr>Światłowód włóknisty</vt:lpstr>
      <vt:lpstr>Budowa światłowodu</vt:lpstr>
      <vt:lpstr>Cechy</vt:lpstr>
      <vt:lpstr>Płaszcz</vt:lpstr>
      <vt:lpstr>Tor przesyłowy</vt:lpstr>
      <vt:lpstr>Źródła światła</vt:lpstr>
      <vt:lpstr>Odbiorniki światła</vt:lpstr>
      <vt:lpstr>Widmo fal</vt:lpstr>
      <vt:lpstr>Tłumienie światłowodów</vt:lpstr>
      <vt:lpstr>Okna transmisyjne</vt:lpstr>
      <vt:lpstr>Tłumienie na złączach</vt:lpstr>
      <vt:lpstr>Wiązka włókien </vt:lpstr>
      <vt:lpstr>Standardy </vt:lpstr>
      <vt:lpstr>Złączki</vt:lpstr>
      <vt:lpstr>Złączki</vt:lpstr>
      <vt:lpstr>Najpopularniejsze złączki</vt:lpstr>
      <vt:lpstr>Włókno optyczne</vt:lpstr>
      <vt:lpstr>Konstrukcje</vt:lpstr>
      <vt:lpstr>Konstrukcje</vt:lpstr>
      <vt:lpstr>Włókno optyczne</vt:lpstr>
      <vt:lpstr>Jedno i wielomodowe</vt:lpstr>
      <vt:lpstr>Jednomodowe</vt:lpstr>
      <vt:lpstr>Wielomodowy</vt:lpstr>
      <vt:lpstr>Gradientowe</vt:lpstr>
      <vt:lpstr>Wielomodowe</vt:lpstr>
      <vt:lpstr>Rodzaje włókien</vt:lpstr>
      <vt:lpstr>Charakterystyka transmisji</vt:lpstr>
      <vt:lpstr>Cechy</vt:lpstr>
      <vt:lpstr>Spawarka światłowodowa</vt:lpstr>
      <vt:lpstr>Reflektometr</vt:lpstr>
      <vt:lpstr>Konserwacja</vt:lpstr>
      <vt:lpstr>Zalety i wady</vt:lpstr>
      <vt:lpstr>Parametry elektryczne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przewodowe</dc:title>
  <dc:creator>Damian Radzik</dc:creator>
  <cp:lastModifiedBy>Damian Radzik</cp:lastModifiedBy>
  <cp:revision>14</cp:revision>
  <dcterms:created xsi:type="dcterms:W3CDTF">2017-09-27T15:41:34Z</dcterms:created>
  <dcterms:modified xsi:type="dcterms:W3CDTF">2019-09-26T09:32:40Z</dcterms:modified>
</cp:coreProperties>
</file>