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0083800" cy="7556500"/>
  <p:notesSz cx="10083800" cy="75565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65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2515"/>
            <a:ext cx="857123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1640"/>
            <a:ext cx="705866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49424" y="1936750"/>
            <a:ext cx="6584950" cy="1968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5930" y="1614170"/>
            <a:ext cx="9171939" cy="52184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27545"/>
            <a:ext cx="3226816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273685" marR="5080" indent="-193040">
              <a:lnSpc>
                <a:spcPts val="7380"/>
              </a:lnSpc>
              <a:spcBef>
                <a:spcPts val="795"/>
              </a:spcBef>
              <a:tabLst>
                <a:tab pos="3914775" algn="l"/>
              </a:tabLst>
            </a:pPr>
            <a:r>
              <a:rPr spc="-240" dirty="0"/>
              <a:t>W</a:t>
            </a:r>
            <a:r>
              <a:rPr spc="-5" dirty="0"/>
              <a:t>arst</a:t>
            </a:r>
            <a:r>
              <a:rPr spc="5" dirty="0"/>
              <a:t>w</a:t>
            </a:r>
            <a:r>
              <a:rPr dirty="0"/>
              <a:t>y</a:t>
            </a:r>
            <a:r>
              <a:rPr spc="-10" dirty="0"/>
              <a:t> </a:t>
            </a:r>
            <a:r>
              <a:rPr dirty="0"/>
              <a:t>i	</a:t>
            </a:r>
            <a:r>
              <a:rPr spc="5" dirty="0"/>
              <a:t>f</a:t>
            </a:r>
            <a:r>
              <a:rPr spc="-5" dirty="0"/>
              <a:t>unkc</a:t>
            </a:r>
            <a:r>
              <a:rPr spc="5" dirty="0"/>
              <a:t>j</a:t>
            </a:r>
            <a:r>
              <a:rPr dirty="0"/>
              <a:t>e  </a:t>
            </a:r>
            <a:r>
              <a:rPr spc="-5" dirty="0"/>
              <a:t>modelu</a:t>
            </a:r>
            <a:r>
              <a:rPr spc="-50" dirty="0"/>
              <a:t> </a:t>
            </a:r>
            <a:r>
              <a:rPr dirty="0"/>
              <a:t>ISO/OSI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1490" y="586740"/>
            <a:ext cx="76263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30" dirty="0">
                <a:latin typeface="Arial"/>
                <a:cs typeface="Arial"/>
              </a:rPr>
              <a:t>Warstwa </a:t>
            </a:r>
            <a:r>
              <a:rPr sz="4000" b="1" spc="-5" dirty="0">
                <a:latin typeface="Arial"/>
                <a:cs typeface="Arial"/>
              </a:rPr>
              <a:t>6: warstwa</a:t>
            </a:r>
            <a:r>
              <a:rPr sz="4000" b="1" spc="20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prezentacji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1490" y="2180590"/>
            <a:ext cx="8615680" cy="412877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225425">
              <a:lnSpc>
                <a:spcPct val="92900"/>
              </a:lnSpc>
              <a:spcBef>
                <a:spcPts val="305"/>
              </a:spcBef>
            </a:pPr>
            <a:r>
              <a:rPr sz="2400" spc="-15" dirty="0">
                <a:latin typeface="Arial"/>
                <a:cs typeface="Arial"/>
              </a:rPr>
              <a:t>Warstwa </a:t>
            </a:r>
            <a:r>
              <a:rPr sz="2400" spc="-5" dirty="0">
                <a:latin typeface="Arial"/>
                <a:cs typeface="Arial"/>
              </a:rPr>
              <a:t>prezentacji jest </a:t>
            </a:r>
            <a:r>
              <a:rPr sz="2400" spc="-10" dirty="0">
                <a:latin typeface="Arial"/>
                <a:cs typeface="Arial"/>
              </a:rPr>
              <a:t>odpowiedzialna </a:t>
            </a:r>
            <a:r>
              <a:rPr sz="2400" dirty="0">
                <a:latin typeface="Arial"/>
                <a:cs typeface="Arial"/>
              </a:rPr>
              <a:t>za </a:t>
            </a:r>
            <a:r>
              <a:rPr sz="2400" spc="-5" dirty="0">
                <a:latin typeface="Arial"/>
                <a:cs typeface="Arial"/>
              </a:rPr>
              <a:t>zarządzanie  sposobem </a:t>
            </a:r>
            <a:r>
              <a:rPr sz="2400" spc="-10" dirty="0">
                <a:latin typeface="Arial"/>
                <a:cs typeface="Arial"/>
              </a:rPr>
              <a:t>kodowania </a:t>
            </a:r>
            <a:r>
              <a:rPr sz="2400" spc="-5" dirty="0">
                <a:latin typeface="Arial"/>
                <a:cs typeface="Arial"/>
              </a:rPr>
              <a:t>wszelkich danych. </a:t>
            </a:r>
            <a:r>
              <a:rPr sz="2400" spc="-10" dirty="0">
                <a:latin typeface="Arial"/>
                <a:cs typeface="Arial"/>
              </a:rPr>
              <a:t>Nie </a:t>
            </a:r>
            <a:r>
              <a:rPr sz="2400" spc="-5" dirty="0">
                <a:latin typeface="Arial"/>
                <a:cs typeface="Arial"/>
              </a:rPr>
              <a:t>każdy komputer  </a:t>
            </a:r>
            <a:r>
              <a:rPr sz="2400" dirty="0">
                <a:latin typeface="Arial"/>
                <a:cs typeface="Arial"/>
              </a:rPr>
              <a:t>korzysta z tych samych </a:t>
            </a:r>
            <a:r>
              <a:rPr sz="2400" spc="-5" dirty="0">
                <a:latin typeface="Arial"/>
                <a:cs typeface="Arial"/>
              </a:rPr>
              <a:t>schematów </a:t>
            </a:r>
            <a:r>
              <a:rPr sz="2400" spc="-10" dirty="0">
                <a:latin typeface="Arial"/>
                <a:cs typeface="Arial"/>
              </a:rPr>
              <a:t>kodowania </a:t>
            </a:r>
            <a:r>
              <a:rPr sz="2400" spc="-5" dirty="0">
                <a:latin typeface="Arial"/>
                <a:cs typeface="Arial"/>
              </a:rPr>
              <a:t>danych, więc  warstwa prezentacji </a:t>
            </a:r>
            <a:r>
              <a:rPr sz="2400" spc="-10" dirty="0">
                <a:latin typeface="Arial"/>
                <a:cs typeface="Arial"/>
              </a:rPr>
              <a:t>odpowiedzialna </a:t>
            </a:r>
            <a:r>
              <a:rPr sz="2400" spc="-5" dirty="0">
                <a:latin typeface="Arial"/>
                <a:cs typeface="Arial"/>
              </a:rPr>
              <a:t>jest </a:t>
            </a:r>
            <a:r>
              <a:rPr sz="2400" dirty="0">
                <a:latin typeface="Arial"/>
                <a:cs typeface="Arial"/>
              </a:rPr>
              <a:t>za </a:t>
            </a:r>
            <a:r>
              <a:rPr sz="2400" spc="-5" dirty="0">
                <a:latin typeface="Arial"/>
                <a:cs typeface="Arial"/>
              </a:rPr>
              <a:t>translację między  niezgodnymi schematami kodowania danych, takimi jak na  przykład American Standard Code for Information Interchange  (ASCII)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10" dirty="0">
                <a:latin typeface="Arial"/>
                <a:cs typeface="Arial"/>
              </a:rPr>
              <a:t>Extended </a:t>
            </a:r>
            <a:r>
              <a:rPr sz="2400" spc="-5" dirty="0">
                <a:latin typeface="Arial"/>
                <a:cs typeface="Arial"/>
              </a:rPr>
              <a:t>Binary </a:t>
            </a:r>
            <a:r>
              <a:rPr sz="2400" spc="-10" dirty="0">
                <a:latin typeface="Arial"/>
                <a:cs typeface="Arial"/>
              </a:rPr>
              <a:t>Coded </a:t>
            </a:r>
            <a:r>
              <a:rPr sz="2400" spc="-5" dirty="0">
                <a:latin typeface="Arial"/>
                <a:cs typeface="Arial"/>
              </a:rPr>
              <a:t>Decimal Interchange </a:t>
            </a:r>
            <a:r>
              <a:rPr sz="2400" spc="-10" dirty="0">
                <a:latin typeface="Arial"/>
                <a:cs typeface="Arial"/>
              </a:rPr>
              <a:t>Code  </a:t>
            </a:r>
            <a:r>
              <a:rPr sz="2400" spc="-5" dirty="0">
                <a:latin typeface="Arial"/>
                <a:cs typeface="Arial"/>
              </a:rPr>
              <a:t>(EBCDIC).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5080">
              <a:lnSpc>
                <a:spcPct val="92900"/>
              </a:lnSpc>
              <a:spcBef>
                <a:spcPts val="5"/>
              </a:spcBef>
            </a:pPr>
            <a:r>
              <a:rPr sz="2400" spc="-15" dirty="0">
                <a:latin typeface="Arial"/>
                <a:cs typeface="Arial"/>
              </a:rPr>
              <a:t>Warstwa </a:t>
            </a:r>
            <a:r>
              <a:rPr sz="2400" spc="-5" dirty="0">
                <a:latin typeface="Arial"/>
                <a:cs typeface="Arial"/>
              </a:rPr>
              <a:t>prezentacji </a:t>
            </a:r>
            <a:r>
              <a:rPr sz="2400" dirty="0">
                <a:latin typeface="Arial"/>
                <a:cs typeface="Arial"/>
              </a:rPr>
              <a:t>może </a:t>
            </a:r>
            <a:r>
              <a:rPr sz="2400" spc="-5" dirty="0">
                <a:latin typeface="Arial"/>
                <a:cs typeface="Arial"/>
              </a:rPr>
              <a:t>być wykorzystywana do </a:t>
            </a:r>
            <a:r>
              <a:rPr sz="2400" spc="-10" dirty="0">
                <a:latin typeface="Arial"/>
                <a:cs typeface="Arial"/>
              </a:rPr>
              <a:t>niwelowania  </a:t>
            </a:r>
            <a:r>
              <a:rPr sz="2400" spc="-5" dirty="0">
                <a:latin typeface="Arial"/>
                <a:cs typeface="Arial"/>
              </a:rPr>
              <a:t>różnic między formatami zmiennopozycyjnymi, jak również </a:t>
            </a:r>
            <a:r>
              <a:rPr sz="2400" dirty="0">
                <a:latin typeface="Arial"/>
                <a:cs typeface="Arial"/>
              </a:rPr>
              <a:t>do  </a:t>
            </a:r>
            <a:r>
              <a:rPr sz="2400" spc="-5" dirty="0">
                <a:latin typeface="Arial"/>
                <a:cs typeface="Arial"/>
              </a:rPr>
              <a:t>szyfrowania </a:t>
            </a:r>
            <a:r>
              <a:rPr sz="2400" dirty="0">
                <a:latin typeface="Arial"/>
                <a:cs typeface="Arial"/>
              </a:rPr>
              <a:t>i </a:t>
            </a:r>
            <a:r>
              <a:rPr sz="2400" spc="-5" dirty="0">
                <a:latin typeface="Arial"/>
                <a:cs typeface="Arial"/>
              </a:rPr>
              <a:t>rozszyfrowywania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wiadomości.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1490" y="586740"/>
            <a:ext cx="697928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30" dirty="0">
                <a:latin typeface="Arial"/>
                <a:cs typeface="Arial"/>
              </a:rPr>
              <a:t>Warstwa </a:t>
            </a:r>
            <a:r>
              <a:rPr sz="4000" b="1" spc="-5" dirty="0">
                <a:latin typeface="Arial"/>
                <a:cs typeface="Arial"/>
              </a:rPr>
              <a:t>7: warstwa</a:t>
            </a:r>
            <a:r>
              <a:rPr sz="4000" b="1" spc="30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aplikacji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1490" y="2180590"/>
            <a:ext cx="9001125" cy="412877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>
              <a:lnSpc>
                <a:spcPct val="92900"/>
              </a:lnSpc>
              <a:spcBef>
                <a:spcPts val="305"/>
              </a:spcBef>
            </a:pPr>
            <a:r>
              <a:rPr sz="2400" spc="-5" dirty="0">
                <a:latin typeface="Arial"/>
                <a:cs typeface="Arial"/>
              </a:rPr>
              <a:t>Najwyższą warstwą modelu </a:t>
            </a:r>
            <a:r>
              <a:rPr sz="2400" dirty="0">
                <a:latin typeface="Arial"/>
                <a:cs typeface="Arial"/>
              </a:rPr>
              <a:t>OSI jest </a:t>
            </a:r>
            <a:r>
              <a:rPr sz="2400" spc="-5" dirty="0">
                <a:latin typeface="Arial"/>
                <a:cs typeface="Arial"/>
              </a:rPr>
              <a:t>warstwa aplikacji. Pomimo  sugestywnej nazwy warstwa </a:t>
            </a:r>
            <a:r>
              <a:rPr sz="2400" dirty="0">
                <a:latin typeface="Arial"/>
                <a:cs typeface="Arial"/>
              </a:rPr>
              <a:t>ta </a:t>
            </a:r>
            <a:r>
              <a:rPr sz="2400" spc="-5" dirty="0">
                <a:latin typeface="Arial"/>
                <a:cs typeface="Arial"/>
              </a:rPr>
              <a:t>nie obejmuje aplikacji użytkownika,  </a:t>
            </a:r>
            <a:r>
              <a:rPr sz="2400" spc="-10" dirty="0">
                <a:latin typeface="Arial"/>
                <a:cs typeface="Arial"/>
              </a:rPr>
              <a:t>pełniąc </a:t>
            </a:r>
            <a:r>
              <a:rPr sz="2400" spc="-5" dirty="0">
                <a:latin typeface="Arial"/>
                <a:cs typeface="Arial"/>
              </a:rPr>
              <a:t>raczej rolę interfejsu pomiędzy </a:t>
            </a:r>
            <a:r>
              <a:rPr sz="2400" dirty="0">
                <a:latin typeface="Arial"/>
                <a:cs typeface="Arial"/>
              </a:rPr>
              <a:t>tą </a:t>
            </a:r>
            <a:r>
              <a:rPr sz="2400" spc="-5" dirty="0">
                <a:latin typeface="Arial"/>
                <a:cs typeface="Arial"/>
              </a:rPr>
              <a:t>aplikacją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usługami  sieci.</a:t>
            </a:r>
            <a:endParaRPr sz="2400">
              <a:latin typeface="Arial"/>
              <a:cs typeface="Arial"/>
            </a:endParaRPr>
          </a:p>
          <a:p>
            <a:pPr marL="12700" marR="147955">
              <a:lnSpc>
                <a:spcPts val="2680"/>
              </a:lnSpc>
              <a:spcBef>
                <a:spcPts val="45"/>
              </a:spcBef>
            </a:pPr>
            <a:r>
              <a:rPr sz="2400" spc="-15" dirty="0">
                <a:latin typeface="Arial"/>
                <a:cs typeface="Arial"/>
              </a:rPr>
              <a:t>Warstwę </a:t>
            </a:r>
            <a:r>
              <a:rPr sz="2400" dirty="0">
                <a:latin typeface="Arial"/>
                <a:cs typeface="Arial"/>
              </a:rPr>
              <a:t>tę </a:t>
            </a:r>
            <a:r>
              <a:rPr sz="2400" spc="-5" dirty="0">
                <a:latin typeface="Arial"/>
                <a:cs typeface="Arial"/>
              </a:rPr>
              <a:t>można uważać </a:t>
            </a:r>
            <a:r>
              <a:rPr sz="2400" dirty="0">
                <a:latin typeface="Arial"/>
                <a:cs typeface="Arial"/>
              </a:rPr>
              <a:t>za </a:t>
            </a:r>
            <a:r>
              <a:rPr sz="2400" spc="-5" dirty="0">
                <a:latin typeface="Arial"/>
                <a:cs typeface="Arial"/>
              </a:rPr>
              <a:t>inicjującą </a:t>
            </a:r>
            <a:r>
              <a:rPr sz="2400" dirty="0">
                <a:latin typeface="Arial"/>
                <a:cs typeface="Arial"/>
              </a:rPr>
              <a:t>sesje </a:t>
            </a:r>
            <a:r>
              <a:rPr sz="2400" spc="-5" dirty="0">
                <a:latin typeface="Arial"/>
                <a:cs typeface="Arial"/>
              </a:rPr>
              <a:t>komunikacyjne. Na  przykład, klient poczty elektronicznej mógłby generować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żądanie</a:t>
            </a:r>
            <a:endParaRPr sz="2400">
              <a:latin typeface="Arial"/>
              <a:cs typeface="Arial"/>
            </a:endParaRPr>
          </a:p>
          <a:p>
            <a:pPr marL="12700" marR="848994">
              <a:lnSpc>
                <a:spcPts val="267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pobrania nowych wiadomości od jej </a:t>
            </a:r>
            <a:r>
              <a:rPr sz="2400" spc="-30" dirty="0">
                <a:latin typeface="Arial"/>
                <a:cs typeface="Arial"/>
              </a:rPr>
              <a:t>nadawcy. </a:t>
            </a:r>
            <a:r>
              <a:rPr sz="2400" spc="-70" dirty="0">
                <a:latin typeface="Arial"/>
                <a:cs typeface="Arial"/>
              </a:rPr>
              <a:t>Taka </a:t>
            </a:r>
            <a:r>
              <a:rPr sz="2400" spc="-5" dirty="0">
                <a:latin typeface="Arial"/>
                <a:cs typeface="Arial"/>
              </a:rPr>
              <a:t>aplikacja  kliencka generuje automatycznie żądanie </a:t>
            </a:r>
            <a:r>
              <a:rPr sz="2400" dirty="0">
                <a:latin typeface="Arial"/>
                <a:cs typeface="Arial"/>
              </a:rPr>
              <a:t>do</a:t>
            </a:r>
            <a:r>
              <a:rPr sz="2400" spc="-10" dirty="0">
                <a:latin typeface="Arial"/>
                <a:cs typeface="Arial"/>
              </a:rPr>
              <a:t> odpowiedniego</a:t>
            </a:r>
            <a:endParaRPr sz="2400">
              <a:latin typeface="Arial"/>
              <a:cs typeface="Arial"/>
            </a:endParaRPr>
          </a:p>
          <a:p>
            <a:pPr marL="12700" marR="1578610">
              <a:lnSpc>
                <a:spcPts val="2670"/>
              </a:lnSpc>
              <a:spcBef>
                <a:spcPts val="10"/>
              </a:spcBef>
            </a:pPr>
            <a:r>
              <a:rPr sz="2400" spc="-5" dirty="0">
                <a:latin typeface="Arial"/>
                <a:cs typeface="Arial"/>
              </a:rPr>
              <a:t>protokołu (lub protokołów) warstwy </a:t>
            </a:r>
            <a:r>
              <a:rPr sz="2400" dirty="0">
                <a:latin typeface="Arial"/>
                <a:cs typeface="Arial"/>
              </a:rPr>
              <a:t>7 i </a:t>
            </a:r>
            <a:r>
              <a:rPr sz="2400" spc="-5" dirty="0">
                <a:latin typeface="Arial"/>
                <a:cs typeface="Arial"/>
              </a:rPr>
              <a:t>uruchamia </a:t>
            </a:r>
            <a:r>
              <a:rPr sz="2400" dirty="0">
                <a:latin typeface="Arial"/>
                <a:cs typeface="Arial"/>
              </a:rPr>
              <a:t>sesję  </a:t>
            </a:r>
            <a:r>
              <a:rPr sz="2400" spc="-5" dirty="0">
                <a:latin typeface="Arial"/>
                <a:cs typeface="Arial"/>
              </a:rPr>
              <a:t>komunikacji </a:t>
            </a:r>
            <a:r>
              <a:rPr sz="2400" dirty="0">
                <a:latin typeface="Arial"/>
                <a:cs typeface="Arial"/>
              </a:rPr>
              <a:t>w </a:t>
            </a:r>
            <a:r>
              <a:rPr sz="2400" spc="-5" dirty="0">
                <a:latin typeface="Arial"/>
                <a:cs typeface="Arial"/>
              </a:rPr>
              <a:t>celu otrzymania </a:t>
            </a:r>
            <a:r>
              <a:rPr sz="2400" spc="-10" dirty="0">
                <a:latin typeface="Arial"/>
                <a:cs typeface="Arial"/>
              </a:rPr>
              <a:t>odpowiednich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plików.</a:t>
            </a:r>
            <a:endParaRPr sz="2400">
              <a:latin typeface="Arial"/>
              <a:cs typeface="Arial"/>
            </a:endParaRPr>
          </a:p>
          <a:p>
            <a:pPr marL="12700" marR="690245">
              <a:lnSpc>
                <a:spcPts val="2670"/>
              </a:lnSpc>
              <a:spcBef>
                <a:spcPts val="10"/>
              </a:spcBef>
            </a:pPr>
            <a:r>
              <a:rPr sz="2400" dirty="0">
                <a:latin typeface="Arial"/>
                <a:cs typeface="Arial"/>
              </a:rPr>
              <a:t>W </a:t>
            </a:r>
            <a:r>
              <a:rPr sz="2400" spc="-5" dirty="0">
                <a:latin typeface="Arial"/>
                <a:cs typeface="Arial"/>
              </a:rPr>
              <a:t>warstwie tej działają protokoły </a:t>
            </a:r>
            <a:r>
              <a:rPr sz="2400" spc="-70" dirty="0">
                <a:latin typeface="Arial"/>
                <a:cs typeface="Arial"/>
              </a:rPr>
              <a:t>HTTP, </a:t>
            </a:r>
            <a:r>
              <a:rPr sz="2400" spc="-85" dirty="0">
                <a:latin typeface="Arial"/>
                <a:cs typeface="Arial"/>
              </a:rPr>
              <a:t>FTP, </a:t>
            </a:r>
            <a:r>
              <a:rPr sz="2400" spc="-70" dirty="0">
                <a:latin typeface="Arial"/>
                <a:cs typeface="Arial"/>
              </a:rPr>
              <a:t>NNTP, </a:t>
            </a:r>
            <a:r>
              <a:rPr sz="2400" spc="-45" dirty="0">
                <a:latin typeface="Arial"/>
                <a:cs typeface="Arial"/>
              </a:rPr>
              <a:t>TELNET,  </a:t>
            </a:r>
            <a:r>
              <a:rPr sz="2400" spc="-65" dirty="0">
                <a:latin typeface="Arial"/>
                <a:cs typeface="Arial"/>
              </a:rPr>
              <a:t>SMTP,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POP3.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8710" y="586740"/>
            <a:ext cx="53257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latin typeface="Arial"/>
                <a:cs typeface="Arial"/>
              </a:rPr>
              <a:t>Zastosowania</a:t>
            </a:r>
            <a:r>
              <a:rPr sz="4000" b="1" spc="-85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modelu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5930" y="1614170"/>
            <a:ext cx="9072245" cy="521843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ct val="93200"/>
              </a:lnSpc>
              <a:spcBef>
                <a:spcPts val="310"/>
              </a:spcBef>
            </a:pPr>
            <a:r>
              <a:rPr sz="2600" dirty="0">
                <a:latin typeface="Arial"/>
                <a:cs typeface="Arial"/>
              </a:rPr>
              <a:t>Pionowe zorientowanie stosu odzwierciedla funkcjonalny  przebieg procesów oraz danych. Każda warstwa </a:t>
            </a:r>
            <a:r>
              <a:rPr sz="2600" spc="5" dirty="0">
                <a:latin typeface="Arial"/>
                <a:cs typeface="Arial"/>
              </a:rPr>
              <a:t>wyposażona  </a:t>
            </a:r>
            <a:r>
              <a:rPr sz="2600" dirty="0">
                <a:latin typeface="Arial"/>
                <a:cs typeface="Arial"/>
              </a:rPr>
              <a:t>jest w </a:t>
            </a:r>
            <a:r>
              <a:rPr sz="2600" spc="-5" dirty="0">
                <a:latin typeface="Arial"/>
                <a:cs typeface="Arial"/>
              </a:rPr>
              <a:t>interfejsy </a:t>
            </a:r>
            <a:r>
              <a:rPr sz="2600" dirty="0">
                <a:latin typeface="Arial"/>
                <a:cs typeface="Arial"/>
              </a:rPr>
              <a:t>warstw sąsiednich. Komunikacja jest  możliwa, </a:t>
            </a:r>
            <a:r>
              <a:rPr sz="2600" spc="5" dirty="0">
                <a:latin typeface="Arial"/>
                <a:cs typeface="Arial"/>
              </a:rPr>
              <a:t>gdy </a:t>
            </a:r>
            <a:r>
              <a:rPr sz="2600" dirty="0">
                <a:latin typeface="Arial"/>
                <a:cs typeface="Arial"/>
              </a:rPr>
              <a:t>komputery przesyłają dane, instrukcje, adresy  </a:t>
            </a:r>
            <a:r>
              <a:rPr sz="2600" spc="-5" dirty="0">
                <a:latin typeface="Arial"/>
                <a:cs typeface="Arial"/>
              </a:rPr>
              <a:t>itd. </a:t>
            </a:r>
            <a:r>
              <a:rPr sz="2600" dirty="0">
                <a:latin typeface="Arial"/>
                <a:cs typeface="Arial"/>
              </a:rPr>
              <a:t>między odpowiednimi warstwami. Różnice między  logicznym przebiegiem komunikacji, a rzeczywistym  przebiegiem sesji przedstawione </a:t>
            </a:r>
            <a:r>
              <a:rPr sz="2600" spc="5" dirty="0">
                <a:latin typeface="Arial"/>
                <a:cs typeface="Arial"/>
              </a:rPr>
              <a:t>są na </a:t>
            </a:r>
            <a:r>
              <a:rPr sz="2600" dirty="0">
                <a:latin typeface="Arial"/>
                <a:cs typeface="Arial"/>
              </a:rPr>
              <a:t>rysunku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poniżej.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ts val="2795"/>
              </a:lnSpc>
            </a:pPr>
            <a:r>
              <a:rPr sz="2600" dirty="0">
                <a:latin typeface="Arial"/>
                <a:cs typeface="Arial"/>
              </a:rPr>
              <a:t>Mimo </a:t>
            </a:r>
            <a:r>
              <a:rPr sz="2600" spc="5" dirty="0">
                <a:latin typeface="Arial"/>
                <a:cs typeface="Arial"/>
              </a:rPr>
              <a:t>że </a:t>
            </a:r>
            <a:r>
              <a:rPr sz="2600" dirty="0">
                <a:latin typeface="Arial"/>
                <a:cs typeface="Arial"/>
              </a:rPr>
              <a:t>model składa się z siedmiu </a:t>
            </a:r>
            <a:r>
              <a:rPr sz="2600" spc="-25" dirty="0">
                <a:latin typeface="Arial"/>
                <a:cs typeface="Arial"/>
              </a:rPr>
              <a:t>warstw, </a:t>
            </a:r>
            <a:r>
              <a:rPr sz="2600" spc="-5" dirty="0">
                <a:latin typeface="Arial"/>
                <a:cs typeface="Arial"/>
              </a:rPr>
              <a:t>to</a:t>
            </a:r>
            <a:r>
              <a:rPr sz="2600" spc="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określona</a:t>
            </a:r>
            <a:endParaRPr sz="2600">
              <a:latin typeface="Arial"/>
              <a:cs typeface="Arial"/>
            </a:endParaRPr>
          </a:p>
          <a:p>
            <a:pPr marL="12700" marR="7620">
              <a:lnSpc>
                <a:spcPct val="93100"/>
              </a:lnSpc>
              <a:spcBef>
                <a:spcPts val="110"/>
              </a:spcBef>
            </a:pPr>
            <a:r>
              <a:rPr sz="2600" dirty="0">
                <a:latin typeface="Arial"/>
                <a:cs typeface="Arial"/>
              </a:rPr>
              <a:t>sesja komunikacyjna nie </a:t>
            </a:r>
            <a:r>
              <a:rPr sz="2600" spc="5" dirty="0">
                <a:latin typeface="Arial"/>
                <a:cs typeface="Arial"/>
              </a:rPr>
              <a:t>musi </a:t>
            </a:r>
            <a:r>
              <a:rPr sz="2600" dirty="0">
                <a:latin typeface="Arial"/>
                <a:cs typeface="Arial"/>
              </a:rPr>
              <a:t>wykorzystywać wszystkich  siedmiu, lecz tylko niektóre z nich. Na przykład, komunikacja  w ramach jednego segmentu LAN może być przeprowadzana  wyłącznie w warstwach 1 i 2 modelu OSI, bez potrzeby  korzystania z </a:t>
            </a:r>
            <a:r>
              <a:rPr sz="2600" spc="5" dirty="0">
                <a:latin typeface="Arial"/>
                <a:cs typeface="Arial"/>
              </a:rPr>
              <a:t>dwóch </a:t>
            </a:r>
            <a:r>
              <a:rPr sz="2600" dirty="0">
                <a:latin typeface="Arial"/>
                <a:cs typeface="Arial"/>
              </a:rPr>
              <a:t>pozostałych (3 i 4) warstw  </a:t>
            </a:r>
            <a:r>
              <a:rPr sz="2600" spc="5" dirty="0">
                <a:latin typeface="Arial"/>
                <a:cs typeface="Arial"/>
              </a:rPr>
              <a:t>komunikacyjnych.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930" y="875029"/>
            <a:ext cx="9087485" cy="411226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ct val="93100"/>
              </a:lnSpc>
              <a:spcBef>
                <a:spcPts val="315"/>
              </a:spcBef>
            </a:pPr>
            <a:r>
              <a:rPr sz="2600" dirty="0">
                <a:latin typeface="Arial"/>
                <a:cs typeface="Arial"/>
              </a:rPr>
              <a:t>Choć komunikacja w stosie odbywa się w </a:t>
            </a:r>
            <a:r>
              <a:rPr sz="2600" spc="5" dirty="0">
                <a:latin typeface="Arial"/>
                <a:cs typeface="Arial"/>
              </a:rPr>
              <a:t>płaszczyźnie  </a:t>
            </a:r>
            <a:r>
              <a:rPr sz="2600" dirty="0">
                <a:latin typeface="Arial"/>
                <a:cs typeface="Arial"/>
              </a:rPr>
              <a:t>pionowej, każdej warstwie wydaje się, </a:t>
            </a:r>
            <a:r>
              <a:rPr sz="2600" spc="5" dirty="0">
                <a:latin typeface="Arial"/>
                <a:cs typeface="Arial"/>
              </a:rPr>
              <a:t>że </a:t>
            </a:r>
            <a:r>
              <a:rPr sz="2600" dirty="0">
                <a:latin typeface="Arial"/>
                <a:cs typeface="Arial"/>
              </a:rPr>
              <a:t>może się  komunikować bezpośrednio z odpowiadającymi jej warstwami  w komputerach zdalnych. Logiczne rozgraniczenie warstw  możliwe jest dzięki temu, </a:t>
            </a:r>
            <a:r>
              <a:rPr sz="2600" spc="5" dirty="0">
                <a:latin typeface="Arial"/>
                <a:cs typeface="Arial"/>
              </a:rPr>
              <a:t>że do </a:t>
            </a:r>
            <a:r>
              <a:rPr sz="2600" dirty="0">
                <a:latin typeface="Arial"/>
                <a:cs typeface="Arial"/>
              </a:rPr>
              <a:t>każdej warstwy </a:t>
            </a:r>
            <a:r>
              <a:rPr sz="2600" spc="5" dirty="0">
                <a:latin typeface="Arial"/>
                <a:cs typeface="Arial"/>
              </a:rPr>
              <a:t>stosu  </a:t>
            </a:r>
            <a:r>
              <a:rPr sz="2600" dirty="0">
                <a:latin typeface="Arial"/>
                <a:cs typeface="Arial"/>
              </a:rPr>
              <a:t>protokołów komputera nadającego dodawany jest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nagłówek.</a:t>
            </a:r>
            <a:endParaRPr sz="2600">
              <a:latin typeface="Arial"/>
              <a:cs typeface="Arial"/>
            </a:endParaRPr>
          </a:p>
          <a:p>
            <a:pPr marL="12700" marR="176530">
              <a:lnSpc>
                <a:spcPct val="93100"/>
              </a:lnSpc>
              <a:spcBef>
                <a:spcPts val="5"/>
              </a:spcBef>
            </a:pPr>
            <a:r>
              <a:rPr sz="2600" dirty="0">
                <a:latin typeface="Arial"/>
                <a:cs typeface="Arial"/>
              </a:rPr>
              <a:t>Nagłówek </a:t>
            </a:r>
            <a:r>
              <a:rPr sz="2600" spc="-5" dirty="0">
                <a:latin typeface="Arial"/>
                <a:cs typeface="Arial"/>
              </a:rPr>
              <a:t>ten </a:t>
            </a:r>
            <a:r>
              <a:rPr sz="2600" spc="5" dirty="0">
                <a:latin typeface="Arial"/>
                <a:cs typeface="Arial"/>
              </a:rPr>
              <a:t>może </a:t>
            </a:r>
            <a:r>
              <a:rPr sz="2600" dirty="0">
                <a:latin typeface="Arial"/>
                <a:cs typeface="Arial"/>
              </a:rPr>
              <a:t>być rozpoznany i użyty jedynie przez  daną warstwę lub jej odpowiedniki w innych komputerach.  Stos protokołów komputera odbierającego usuwa kolejne  nasłówki, warstwa </a:t>
            </a:r>
            <a:r>
              <a:rPr sz="2600" spc="5" dirty="0">
                <a:latin typeface="Arial"/>
                <a:cs typeface="Arial"/>
              </a:rPr>
              <a:t>po </a:t>
            </a:r>
            <a:r>
              <a:rPr sz="2600" dirty="0">
                <a:latin typeface="Arial"/>
                <a:cs typeface="Arial"/>
              </a:rPr>
              <a:t>warstwie, w </a:t>
            </a:r>
            <a:r>
              <a:rPr sz="2600" spc="-5" dirty="0">
                <a:latin typeface="Arial"/>
                <a:cs typeface="Arial"/>
              </a:rPr>
              <a:t>miarę jak </a:t>
            </a:r>
            <a:r>
              <a:rPr sz="2600" dirty="0">
                <a:latin typeface="Arial"/>
                <a:cs typeface="Arial"/>
              </a:rPr>
              <a:t>dane przesyłane  </a:t>
            </a:r>
            <a:r>
              <a:rPr sz="2600" spc="5" dirty="0">
                <a:latin typeface="Arial"/>
                <a:cs typeface="Arial"/>
              </a:rPr>
              <a:t>są </a:t>
            </a:r>
            <a:r>
              <a:rPr sz="2600" dirty="0">
                <a:latin typeface="Arial"/>
                <a:cs typeface="Arial"/>
              </a:rPr>
              <a:t>do jego warstwy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aplikacji.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4220" y="291884"/>
            <a:ext cx="9793790" cy="7132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050" y="1116329"/>
            <a:ext cx="9046210" cy="4079321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>
              <a:lnSpc>
                <a:spcPts val="3110"/>
              </a:lnSpc>
              <a:spcBef>
                <a:spcPts val="409"/>
              </a:spcBef>
            </a:pPr>
            <a:r>
              <a:rPr sz="2800" spc="-5" dirty="0">
                <a:latin typeface="Arial"/>
                <a:cs typeface="Arial"/>
              </a:rPr>
              <a:t>Organizacja ISO opracowała Model Referencyjny  </a:t>
            </a:r>
            <a:r>
              <a:rPr sz="2800" dirty="0">
                <a:latin typeface="Arial"/>
                <a:cs typeface="Arial"/>
              </a:rPr>
              <a:t>Połączonych </a:t>
            </a:r>
            <a:r>
              <a:rPr sz="2800" spc="-5" dirty="0">
                <a:latin typeface="Arial"/>
                <a:cs typeface="Arial"/>
              </a:rPr>
              <a:t>Systemów Otwartych </a:t>
            </a:r>
            <a:r>
              <a:rPr sz="2800" dirty="0">
                <a:latin typeface="Arial"/>
                <a:cs typeface="Arial"/>
              </a:rPr>
              <a:t>(model </a:t>
            </a:r>
            <a:r>
              <a:rPr sz="2800" spc="-10" dirty="0">
                <a:latin typeface="Arial"/>
                <a:cs typeface="Arial"/>
              </a:rPr>
              <a:t>OSI </a:t>
            </a:r>
            <a:r>
              <a:rPr sz="2800" spc="-5" dirty="0">
                <a:latin typeface="Arial"/>
                <a:cs typeface="Arial"/>
              </a:rPr>
              <a:t>RM </a:t>
            </a:r>
            <a:r>
              <a:rPr sz="2800" dirty="0">
                <a:latin typeface="Arial"/>
                <a:cs typeface="Arial"/>
              </a:rPr>
              <a:t>-  </a:t>
            </a:r>
            <a:r>
              <a:rPr sz="2800" spc="-5" dirty="0">
                <a:latin typeface="Arial"/>
                <a:cs typeface="Arial"/>
              </a:rPr>
              <a:t>Open </a:t>
            </a:r>
            <a:r>
              <a:rPr sz="2800" dirty="0">
                <a:latin typeface="Arial"/>
                <a:cs typeface="Arial"/>
              </a:rPr>
              <a:t>System Interconection </a:t>
            </a:r>
            <a:r>
              <a:rPr sz="2800" spc="-5" dirty="0">
                <a:latin typeface="Arial"/>
                <a:cs typeface="Arial"/>
              </a:rPr>
              <a:t>Reference Model) </a:t>
            </a:r>
            <a:r>
              <a:rPr sz="2800" dirty="0">
                <a:latin typeface="Arial"/>
                <a:cs typeface="Arial"/>
              </a:rPr>
              <a:t>w </a:t>
            </a:r>
            <a:r>
              <a:rPr sz="2800" spc="-5" dirty="0">
                <a:latin typeface="Arial"/>
                <a:cs typeface="Arial"/>
              </a:rPr>
              <a:t>celu  ułatwienia </a:t>
            </a:r>
            <a:r>
              <a:rPr sz="2800" dirty="0">
                <a:latin typeface="Arial"/>
                <a:cs typeface="Arial"/>
              </a:rPr>
              <a:t>realizacji otwartych połączeń systemów  </a:t>
            </a:r>
            <a:r>
              <a:rPr sz="2800" spc="-5" dirty="0">
                <a:latin typeface="Arial"/>
                <a:cs typeface="Arial"/>
              </a:rPr>
              <a:t>komputerowych. </a:t>
            </a:r>
            <a:endParaRPr lang="pl-PL" sz="2800" spc="-5" dirty="0">
              <a:latin typeface="Arial"/>
              <a:cs typeface="Arial"/>
            </a:endParaRPr>
          </a:p>
          <a:p>
            <a:pPr marL="12700" marR="5080">
              <a:lnSpc>
                <a:spcPts val="3110"/>
              </a:lnSpc>
              <a:spcBef>
                <a:spcPts val="409"/>
              </a:spcBef>
            </a:pPr>
            <a:r>
              <a:rPr sz="2800" dirty="0" err="1">
                <a:latin typeface="Arial"/>
                <a:cs typeface="Arial"/>
              </a:rPr>
              <a:t>Organizacja</a:t>
            </a:r>
            <a:r>
              <a:rPr sz="2800" dirty="0">
                <a:latin typeface="Arial"/>
                <a:cs typeface="Arial"/>
              </a:rPr>
              <a:t> przepływu danych </a:t>
            </a:r>
            <a:r>
              <a:rPr sz="2800" spc="-5" dirty="0">
                <a:latin typeface="Arial"/>
                <a:cs typeface="Arial"/>
              </a:rPr>
              <a:t>podlega  siedmiowarstwowemu modelowi </a:t>
            </a:r>
            <a:r>
              <a:rPr sz="2800" dirty="0">
                <a:latin typeface="Arial"/>
                <a:cs typeface="Arial"/>
              </a:rPr>
              <a:t>łączenia systemów  otwartych, który zakłada przesyłanie danych z aplikacji  (programu) na jednym komputerze do aplikacji na drugim  komputerze przez </a:t>
            </a:r>
            <a:r>
              <a:rPr sz="2800" spc="-5" dirty="0">
                <a:latin typeface="Arial"/>
                <a:cs typeface="Arial"/>
              </a:rPr>
              <a:t>medium </a:t>
            </a:r>
            <a:r>
              <a:rPr sz="2800" dirty="0" err="1">
                <a:latin typeface="Arial"/>
                <a:cs typeface="Arial"/>
              </a:rPr>
              <a:t>transmisyjne</a:t>
            </a:r>
            <a:r>
              <a:rPr lang="pl-PL" sz="2800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050" y="1475740"/>
            <a:ext cx="9012555" cy="3747949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 marR="5080">
              <a:lnSpc>
                <a:spcPct val="93500"/>
              </a:lnSpc>
              <a:spcBef>
                <a:spcPts val="350"/>
              </a:spcBef>
            </a:pPr>
            <a:r>
              <a:rPr lang="pl-PL" sz="3200" spc="-10" dirty="0">
                <a:latin typeface="Arial"/>
                <a:cs typeface="Arial"/>
              </a:rPr>
              <a:t>M</a:t>
            </a:r>
            <a:r>
              <a:rPr sz="3200" spc="-10" dirty="0" err="1">
                <a:latin typeface="Arial"/>
                <a:cs typeface="Arial"/>
              </a:rPr>
              <a:t>odel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OSI </a:t>
            </a:r>
            <a:r>
              <a:rPr sz="3200" spc="-10" dirty="0">
                <a:latin typeface="Arial"/>
                <a:cs typeface="Arial"/>
              </a:rPr>
              <a:t>dzieli zadanie  </a:t>
            </a:r>
            <a:r>
              <a:rPr sz="3200" spc="-5" dirty="0">
                <a:latin typeface="Arial"/>
                <a:cs typeface="Arial"/>
              </a:rPr>
              <a:t>przesyłania informacji między stacjami sieciowymi  na </a:t>
            </a:r>
            <a:r>
              <a:rPr sz="3200" spc="-10" dirty="0">
                <a:latin typeface="Arial"/>
                <a:cs typeface="Arial"/>
              </a:rPr>
              <a:t>siedem </a:t>
            </a:r>
            <a:r>
              <a:rPr sz="3200" spc="-5" dirty="0">
                <a:latin typeface="Arial"/>
                <a:cs typeface="Arial"/>
              </a:rPr>
              <a:t>mniejszych zadań, składających </a:t>
            </a:r>
            <a:r>
              <a:rPr sz="3200" dirty="0">
                <a:latin typeface="Arial"/>
                <a:cs typeface="Arial"/>
              </a:rPr>
              <a:t>się </a:t>
            </a:r>
            <a:r>
              <a:rPr sz="3200" spc="-10" dirty="0">
                <a:latin typeface="Arial"/>
                <a:cs typeface="Arial"/>
              </a:rPr>
              <a:t>na  </a:t>
            </a:r>
            <a:r>
              <a:rPr sz="3200" spc="-5" dirty="0">
                <a:latin typeface="Arial"/>
                <a:cs typeface="Arial"/>
              </a:rPr>
              <a:t>poszczególne </a:t>
            </a:r>
            <a:r>
              <a:rPr sz="3200" spc="-35" dirty="0">
                <a:latin typeface="Arial"/>
                <a:cs typeface="Arial"/>
              </a:rPr>
              <a:t>warstwy. </a:t>
            </a:r>
            <a:r>
              <a:rPr sz="3200" spc="-10" dirty="0">
                <a:latin typeface="Arial"/>
                <a:cs typeface="Arial"/>
              </a:rPr>
              <a:t>Zadania </a:t>
            </a:r>
            <a:r>
              <a:rPr sz="3200" dirty="0">
                <a:latin typeface="Arial"/>
                <a:cs typeface="Arial"/>
              </a:rPr>
              <a:t>te </a:t>
            </a:r>
            <a:r>
              <a:rPr sz="3200" spc="-10" dirty="0">
                <a:latin typeface="Arial"/>
                <a:cs typeface="Arial"/>
              </a:rPr>
              <a:t>nie definiują  </a:t>
            </a:r>
            <a:r>
              <a:rPr sz="3200" spc="-5" dirty="0">
                <a:latin typeface="Arial"/>
                <a:cs typeface="Arial"/>
              </a:rPr>
              <a:t>konkretnego </a:t>
            </a:r>
            <a:r>
              <a:rPr sz="3200" spc="-10" dirty="0">
                <a:latin typeface="Arial"/>
                <a:cs typeface="Arial"/>
              </a:rPr>
              <a:t>protokołu, </a:t>
            </a:r>
            <a:r>
              <a:rPr sz="3200" dirty="0">
                <a:latin typeface="Arial"/>
                <a:cs typeface="Arial"/>
              </a:rPr>
              <a:t>czyli </a:t>
            </a:r>
            <a:r>
              <a:rPr sz="3200" spc="-10" dirty="0">
                <a:latin typeface="Arial"/>
                <a:cs typeface="Arial"/>
              </a:rPr>
              <a:t>nie </a:t>
            </a:r>
            <a:r>
              <a:rPr sz="3200" spc="-5" dirty="0">
                <a:latin typeface="Arial"/>
                <a:cs typeface="Arial"/>
              </a:rPr>
              <a:t>precyzują </a:t>
            </a:r>
            <a:r>
              <a:rPr sz="3200" spc="-10" dirty="0">
                <a:latin typeface="Arial"/>
                <a:cs typeface="Arial"/>
              </a:rPr>
              <a:t>one  dokładnie, jak dany fragment oprogramowania  pełniący zadania jednej </a:t>
            </a:r>
            <a:r>
              <a:rPr sz="3200" dirty="0">
                <a:latin typeface="Arial"/>
                <a:cs typeface="Arial"/>
              </a:rPr>
              <a:t>z </a:t>
            </a:r>
            <a:r>
              <a:rPr sz="3200" spc="-5" dirty="0">
                <a:latin typeface="Arial"/>
                <a:cs typeface="Arial"/>
              </a:rPr>
              <a:t>warstw </a:t>
            </a:r>
            <a:r>
              <a:rPr sz="3200" dirty="0">
                <a:latin typeface="Arial"/>
                <a:cs typeface="Arial"/>
              </a:rPr>
              <a:t>ma </a:t>
            </a:r>
            <a:r>
              <a:rPr sz="3200" spc="-5" dirty="0">
                <a:latin typeface="Arial"/>
                <a:cs typeface="Arial"/>
              </a:rPr>
              <a:t>działać, </a:t>
            </a:r>
            <a:r>
              <a:rPr sz="3200" spc="-10" dirty="0">
                <a:latin typeface="Arial"/>
                <a:cs typeface="Arial"/>
              </a:rPr>
              <a:t>ale  </a:t>
            </a:r>
            <a:r>
              <a:rPr sz="3200" spc="-5" dirty="0">
                <a:latin typeface="Arial"/>
                <a:cs typeface="Arial"/>
              </a:rPr>
              <a:t>tylko </a:t>
            </a:r>
            <a:r>
              <a:rPr sz="3200" dirty="0">
                <a:latin typeface="Arial"/>
                <a:cs typeface="Arial"/>
              </a:rPr>
              <a:t>co - ma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wykonywać.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4389" y="553720"/>
            <a:ext cx="58718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91639" algn="l"/>
              </a:tabLst>
            </a:pPr>
            <a:r>
              <a:rPr sz="4400" dirty="0"/>
              <a:t>Model	referencyjny</a:t>
            </a:r>
            <a:r>
              <a:rPr sz="4400" spc="-85" dirty="0"/>
              <a:t> </a:t>
            </a:r>
            <a:r>
              <a:rPr sz="4400" dirty="0"/>
              <a:t>OSI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91490" y="5347970"/>
            <a:ext cx="7476490" cy="12420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>
              <a:lnSpc>
                <a:spcPts val="3110"/>
              </a:lnSpc>
              <a:spcBef>
                <a:spcPts val="409"/>
              </a:spcBef>
            </a:pPr>
            <a:r>
              <a:rPr sz="2800" spc="-20" dirty="0">
                <a:latin typeface="Arial"/>
                <a:cs typeface="Arial"/>
              </a:rPr>
              <a:t>Warstwy </a:t>
            </a:r>
            <a:r>
              <a:rPr sz="2800" dirty="0">
                <a:latin typeface="Arial"/>
                <a:cs typeface="Arial"/>
              </a:rPr>
              <a:t>od 1 do 3 </a:t>
            </a:r>
            <a:r>
              <a:rPr sz="2800" spc="-5" dirty="0">
                <a:latin typeface="Arial"/>
                <a:cs typeface="Arial"/>
              </a:rPr>
              <a:t>umożliwiają </a:t>
            </a:r>
            <a:r>
              <a:rPr sz="2800" dirty="0">
                <a:latin typeface="Arial"/>
                <a:cs typeface="Arial"/>
              </a:rPr>
              <a:t>dostęp do sieci,  a </a:t>
            </a:r>
            <a:r>
              <a:rPr sz="2800" spc="-5" dirty="0">
                <a:latin typeface="Arial"/>
                <a:cs typeface="Arial"/>
              </a:rPr>
              <a:t>warstwy </a:t>
            </a:r>
            <a:r>
              <a:rPr sz="2800" dirty="0">
                <a:latin typeface="Arial"/>
                <a:cs typeface="Arial"/>
              </a:rPr>
              <a:t>od 4 do 7 obsługują logistycznie  komunikację </a:t>
            </a:r>
            <a:r>
              <a:rPr sz="2800" spc="-5" dirty="0">
                <a:latin typeface="Arial"/>
                <a:cs typeface="Arial"/>
              </a:rPr>
              <a:t>końcową.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50916" y="1438910"/>
            <a:ext cx="6164043" cy="36742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90" y="1478279"/>
            <a:ext cx="9038590" cy="552704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 marR="5080">
              <a:lnSpc>
                <a:spcPct val="93500"/>
              </a:lnSpc>
              <a:spcBef>
                <a:spcPts val="350"/>
              </a:spcBef>
            </a:pPr>
            <a:r>
              <a:rPr sz="3200" spc="-20" dirty="0">
                <a:latin typeface="Arial"/>
                <a:cs typeface="Arial"/>
              </a:rPr>
              <a:t>Warstwa </a:t>
            </a:r>
            <a:r>
              <a:rPr sz="3200" spc="-5" dirty="0">
                <a:latin typeface="Arial"/>
                <a:cs typeface="Arial"/>
              </a:rPr>
              <a:t>najniższa nazywana jest </a:t>
            </a:r>
            <a:r>
              <a:rPr sz="3200" dirty="0">
                <a:latin typeface="Arial"/>
                <a:cs typeface="Arial"/>
              </a:rPr>
              <a:t>warstwą  </a:t>
            </a:r>
            <a:r>
              <a:rPr sz="3200" spc="-5" dirty="0">
                <a:latin typeface="Arial"/>
                <a:cs typeface="Arial"/>
              </a:rPr>
              <a:t>fizyczną. Jest ona </a:t>
            </a:r>
            <a:r>
              <a:rPr sz="3200" spc="-10" dirty="0">
                <a:latin typeface="Arial"/>
                <a:cs typeface="Arial"/>
              </a:rPr>
              <a:t>odpowiedzialna </a:t>
            </a:r>
            <a:r>
              <a:rPr sz="3200" dirty="0">
                <a:latin typeface="Arial"/>
                <a:cs typeface="Arial"/>
              </a:rPr>
              <a:t>za </a:t>
            </a:r>
            <a:r>
              <a:rPr sz="3200" spc="-5" dirty="0">
                <a:latin typeface="Arial"/>
                <a:cs typeface="Arial"/>
              </a:rPr>
              <a:t>przesyłanie  strumieni </a:t>
            </a:r>
            <a:r>
              <a:rPr sz="3200" spc="-35" dirty="0">
                <a:latin typeface="Arial"/>
                <a:cs typeface="Arial"/>
              </a:rPr>
              <a:t>bitów. </a:t>
            </a:r>
            <a:r>
              <a:rPr sz="3200" spc="-5" dirty="0">
                <a:latin typeface="Arial"/>
                <a:cs typeface="Arial"/>
              </a:rPr>
              <a:t>Odbiera ramki danych </a:t>
            </a:r>
            <a:r>
              <a:rPr sz="3200" dirty="0">
                <a:latin typeface="Arial"/>
                <a:cs typeface="Arial"/>
              </a:rPr>
              <a:t>z </a:t>
            </a:r>
            <a:r>
              <a:rPr sz="3200" spc="-5" dirty="0">
                <a:latin typeface="Arial"/>
                <a:cs typeface="Arial"/>
              </a:rPr>
              <a:t>warstwy  2, </a:t>
            </a:r>
            <a:r>
              <a:rPr sz="3200" dirty="0">
                <a:latin typeface="Arial"/>
                <a:cs typeface="Arial"/>
              </a:rPr>
              <a:t>czyli </a:t>
            </a:r>
            <a:r>
              <a:rPr sz="3200" spc="-5" dirty="0">
                <a:latin typeface="Arial"/>
                <a:cs typeface="Arial"/>
              </a:rPr>
              <a:t>warstwy łącza danych, </a:t>
            </a:r>
            <a:r>
              <a:rPr sz="3200" dirty="0">
                <a:latin typeface="Arial"/>
                <a:cs typeface="Arial"/>
              </a:rPr>
              <a:t>i </a:t>
            </a:r>
            <a:r>
              <a:rPr sz="3200" spc="-5" dirty="0">
                <a:latin typeface="Arial"/>
                <a:cs typeface="Arial"/>
              </a:rPr>
              <a:t>przesyła  szeregowo, </a:t>
            </a:r>
            <a:r>
              <a:rPr sz="3200" spc="-10" dirty="0">
                <a:latin typeface="Arial"/>
                <a:cs typeface="Arial"/>
              </a:rPr>
              <a:t>bit po bicie, </a:t>
            </a:r>
            <a:r>
              <a:rPr sz="3200" spc="-5" dirty="0">
                <a:latin typeface="Arial"/>
                <a:cs typeface="Arial"/>
              </a:rPr>
              <a:t>całą </a:t>
            </a:r>
            <a:r>
              <a:rPr sz="3200" dirty="0">
                <a:latin typeface="Arial"/>
                <a:cs typeface="Arial"/>
              </a:rPr>
              <a:t>ich </a:t>
            </a:r>
            <a:r>
              <a:rPr sz="3200" spc="-5" dirty="0">
                <a:latin typeface="Arial"/>
                <a:cs typeface="Arial"/>
              </a:rPr>
              <a:t>strukturę </a:t>
            </a:r>
            <a:r>
              <a:rPr sz="3200" spc="-10" dirty="0">
                <a:latin typeface="Arial"/>
                <a:cs typeface="Arial"/>
              </a:rPr>
              <a:t>oraz  </a:t>
            </a:r>
            <a:r>
              <a:rPr sz="3200" spc="-5" dirty="0">
                <a:latin typeface="Arial"/>
                <a:cs typeface="Arial"/>
              </a:rPr>
              <a:t>zawartość przez </a:t>
            </a:r>
            <a:r>
              <a:rPr sz="3200" spc="-10" dirty="0">
                <a:latin typeface="Arial"/>
                <a:cs typeface="Arial"/>
              </a:rPr>
              <a:t>medium </a:t>
            </a:r>
            <a:r>
              <a:rPr sz="3200" spc="-5" dirty="0">
                <a:latin typeface="Arial"/>
                <a:cs typeface="Arial"/>
              </a:rPr>
              <a:t>transmisyjne. Jest </a:t>
            </a:r>
            <a:r>
              <a:rPr sz="3200" spc="-10" dirty="0">
                <a:latin typeface="Arial"/>
                <a:cs typeface="Arial"/>
              </a:rPr>
              <a:t>ona  </a:t>
            </a:r>
            <a:r>
              <a:rPr sz="3200" spc="-5" dirty="0">
                <a:latin typeface="Arial"/>
                <a:cs typeface="Arial"/>
              </a:rPr>
              <a:t>również </a:t>
            </a:r>
            <a:r>
              <a:rPr sz="3200" spc="-10" dirty="0">
                <a:latin typeface="Arial"/>
                <a:cs typeface="Arial"/>
              </a:rPr>
              <a:t>odpowiedzialna </a:t>
            </a:r>
            <a:r>
              <a:rPr sz="3200" dirty="0">
                <a:latin typeface="Arial"/>
                <a:cs typeface="Arial"/>
              </a:rPr>
              <a:t>za </a:t>
            </a:r>
            <a:r>
              <a:rPr sz="3200" spc="-10" dirty="0">
                <a:latin typeface="Arial"/>
                <a:cs typeface="Arial"/>
              </a:rPr>
              <a:t>odbiór </a:t>
            </a:r>
            <a:r>
              <a:rPr sz="3200" spc="-5" dirty="0">
                <a:latin typeface="Arial"/>
                <a:cs typeface="Arial"/>
              </a:rPr>
              <a:t>kolejnych </a:t>
            </a:r>
            <a:r>
              <a:rPr sz="3200" spc="-10" dirty="0">
                <a:latin typeface="Arial"/>
                <a:cs typeface="Arial"/>
              </a:rPr>
              <a:t>bitów  </a:t>
            </a:r>
            <a:r>
              <a:rPr sz="3200" spc="-5" dirty="0">
                <a:latin typeface="Arial"/>
                <a:cs typeface="Arial"/>
              </a:rPr>
              <a:t>przychodzących strumieni danych. </a:t>
            </a:r>
            <a:r>
              <a:rPr sz="3200" spc="-10" dirty="0">
                <a:latin typeface="Arial"/>
                <a:cs typeface="Arial"/>
              </a:rPr>
              <a:t>Strumienie </a:t>
            </a:r>
            <a:r>
              <a:rPr sz="3200" dirty="0">
                <a:latin typeface="Arial"/>
                <a:cs typeface="Arial"/>
              </a:rPr>
              <a:t>te  są </a:t>
            </a:r>
            <a:r>
              <a:rPr sz="3200" spc="-5" dirty="0">
                <a:latin typeface="Arial"/>
                <a:cs typeface="Arial"/>
              </a:rPr>
              <a:t>następnie przesyłane do warstwy łącza danych  </a:t>
            </a:r>
            <a:r>
              <a:rPr sz="3200" dirty="0">
                <a:latin typeface="Arial"/>
                <a:cs typeface="Arial"/>
              </a:rPr>
              <a:t>w </a:t>
            </a:r>
            <a:r>
              <a:rPr sz="3200" spc="-5" dirty="0">
                <a:latin typeface="Arial"/>
                <a:cs typeface="Arial"/>
              </a:rPr>
              <a:t>celu </a:t>
            </a:r>
            <a:r>
              <a:rPr sz="3200" dirty="0">
                <a:latin typeface="Arial"/>
                <a:cs typeface="Arial"/>
              </a:rPr>
              <a:t>ich </a:t>
            </a:r>
            <a:r>
              <a:rPr sz="3200" spc="-10" dirty="0">
                <a:latin typeface="Arial"/>
                <a:cs typeface="Arial"/>
              </a:rPr>
              <a:t>ponownego </a:t>
            </a:r>
            <a:r>
              <a:rPr sz="3200" spc="-5" dirty="0">
                <a:latin typeface="Arial"/>
                <a:cs typeface="Arial"/>
              </a:rPr>
              <a:t>ukształtowania. </a:t>
            </a:r>
            <a:r>
              <a:rPr sz="3200" dirty="0">
                <a:latin typeface="Arial"/>
                <a:cs typeface="Arial"/>
              </a:rPr>
              <a:t>W  </a:t>
            </a:r>
            <a:r>
              <a:rPr sz="3200" spc="-5" dirty="0">
                <a:latin typeface="Arial"/>
                <a:cs typeface="Arial"/>
              </a:rPr>
              <a:t>warstwie tej </a:t>
            </a:r>
            <a:r>
              <a:rPr sz="3200" spc="-10" dirty="0">
                <a:latin typeface="Arial"/>
                <a:cs typeface="Arial"/>
              </a:rPr>
              <a:t>działają </a:t>
            </a:r>
            <a:r>
              <a:rPr sz="3200" spc="-5" dirty="0">
                <a:latin typeface="Arial"/>
                <a:cs typeface="Arial"/>
              </a:rPr>
              <a:t>karty sieciowe, koncentratory  (huby), wzmacniaki (repeatery) </a:t>
            </a:r>
            <a:r>
              <a:rPr sz="3200" dirty="0">
                <a:latin typeface="Arial"/>
                <a:cs typeface="Arial"/>
              </a:rPr>
              <a:t>i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25" dirty="0">
                <a:latin typeface="Arial"/>
                <a:cs typeface="Arial"/>
              </a:rPr>
              <a:t>tranceivery.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1490" y="586740"/>
            <a:ext cx="695261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30" dirty="0">
                <a:latin typeface="Arial"/>
                <a:cs typeface="Arial"/>
              </a:rPr>
              <a:t>Warstwa </a:t>
            </a:r>
            <a:r>
              <a:rPr sz="4000" b="1" spc="-5" dirty="0">
                <a:latin typeface="Arial"/>
                <a:cs typeface="Arial"/>
              </a:rPr>
              <a:t>1: warstwa</a:t>
            </a:r>
            <a:r>
              <a:rPr sz="4000" b="1" dirty="0">
                <a:latin typeface="Arial"/>
                <a:cs typeface="Arial"/>
              </a:rPr>
              <a:t> fizyczna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1490" y="586740"/>
            <a:ext cx="813371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30" dirty="0">
                <a:latin typeface="Arial"/>
                <a:cs typeface="Arial"/>
              </a:rPr>
              <a:t>Warstwa </a:t>
            </a:r>
            <a:r>
              <a:rPr sz="4000" b="1" spc="-5" dirty="0">
                <a:latin typeface="Arial"/>
                <a:cs typeface="Arial"/>
              </a:rPr>
              <a:t>2: warstwa łącza</a:t>
            </a:r>
            <a:r>
              <a:rPr sz="4000" b="1" spc="45" dirty="0">
                <a:latin typeface="Arial"/>
                <a:cs typeface="Arial"/>
              </a:rPr>
              <a:t> </a:t>
            </a:r>
            <a:r>
              <a:rPr sz="4000" b="1" spc="-10" dirty="0">
                <a:latin typeface="Arial"/>
                <a:cs typeface="Arial"/>
              </a:rPr>
              <a:t>danych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1490" y="1819909"/>
            <a:ext cx="9045575" cy="448056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 indent="91440">
              <a:lnSpc>
                <a:spcPct val="93100"/>
              </a:lnSpc>
              <a:spcBef>
                <a:spcPts val="315"/>
              </a:spcBef>
            </a:pPr>
            <a:r>
              <a:rPr sz="2600" dirty="0">
                <a:latin typeface="Arial"/>
                <a:cs typeface="Arial"/>
              </a:rPr>
              <a:t>Jak każda z </a:t>
            </a:r>
            <a:r>
              <a:rPr sz="2600" spc="-20" dirty="0">
                <a:latin typeface="Arial"/>
                <a:cs typeface="Arial"/>
              </a:rPr>
              <a:t>warstw, </a:t>
            </a:r>
            <a:r>
              <a:rPr sz="2600" dirty="0">
                <a:latin typeface="Arial"/>
                <a:cs typeface="Arial"/>
              </a:rPr>
              <a:t>pełni </a:t>
            </a:r>
            <a:r>
              <a:rPr sz="2600" spc="5" dirty="0">
                <a:latin typeface="Arial"/>
                <a:cs typeface="Arial"/>
              </a:rPr>
              <a:t>ona </a:t>
            </a:r>
            <a:r>
              <a:rPr sz="2600" dirty="0">
                <a:latin typeface="Arial"/>
                <a:cs typeface="Arial"/>
              </a:rPr>
              <a:t>dwie </a:t>
            </a:r>
            <a:r>
              <a:rPr sz="2600" spc="5" dirty="0">
                <a:latin typeface="Arial"/>
                <a:cs typeface="Arial"/>
              </a:rPr>
              <a:t>zasadnicze </a:t>
            </a:r>
            <a:r>
              <a:rPr sz="2600" dirty="0">
                <a:latin typeface="Arial"/>
                <a:cs typeface="Arial"/>
              </a:rPr>
              <a:t>funkcje:  odbierania i nadawania. </a:t>
            </a:r>
            <a:r>
              <a:rPr sz="2600" spc="-15" dirty="0">
                <a:latin typeface="Arial"/>
                <a:cs typeface="Arial"/>
              </a:rPr>
              <a:t>Warstwa </a:t>
            </a:r>
            <a:r>
              <a:rPr sz="2600" spc="-5" dirty="0">
                <a:latin typeface="Arial"/>
                <a:cs typeface="Arial"/>
              </a:rPr>
              <a:t>ta </a:t>
            </a:r>
            <a:r>
              <a:rPr sz="2600" dirty="0">
                <a:latin typeface="Arial"/>
                <a:cs typeface="Arial"/>
              </a:rPr>
              <a:t>jest odpowiedzialna </a:t>
            </a:r>
            <a:r>
              <a:rPr sz="2600" spc="5" dirty="0">
                <a:latin typeface="Arial"/>
                <a:cs typeface="Arial"/>
              </a:rPr>
              <a:t>za  </a:t>
            </a:r>
            <a:r>
              <a:rPr sz="2600" dirty="0">
                <a:latin typeface="Arial"/>
                <a:cs typeface="Arial"/>
              </a:rPr>
              <a:t>upakowanie strumienia danych przychodzącego z warstwy  fizycznej w </a:t>
            </a:r>
            <a:r>
              <a:rPr sz="2600" spc="-35" dirty="0">
                <a:latin typeface="Arial"/>
                <a:cs typeface="Arial"/>
              </a:rPr>
              <a:t>tzw. </a:t>
            </a:r>
            <a:r>
              <a:rPr sz="2600" dirty="0">
                <a:latin typeface="Arial"/>
                <a:cs typeface="Arial"/>
              </a:rPr>
              <a:t>ramki. Każda ramka zawiera adres nadawcy i  </a:t>
            </a:r>
            <a:r>
              <a:rPr sz="2600" spc="-20" dirty="0">
                <a:latin typeface="Arial"/>
                <a:cs typeface="Arial"/>
              </a:rPr>
              <a:t>odbiorcy. </a:t>
            </a:r>
            <a:r>
              <a:rPr sz="2600" dirty="0">
                <a:latin typeface="Arial"/>
                <a:cs typeface="Arial"/>
              </a:rPr>
              <a:t>Pozwala </a:t>
            </a:r>
            <a:r>
              <a:rPr sz="2600" spc="-5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na zlokalizowanie komputera, dla  którego informacja jest przeznaczona. Dodatkowo zapewnia  niezawodność łącza </a:t>
            </a:r>
            <a:r>
              <a:rPr sz="2600" spc="5" dirty="0">
                <a:latin typeface="Arial"/>
                <a:cs typeface="Arial"/>
              </a:rPr>
              <a:t>danych. </a:t>
            </a:r>
            <a:r>
              <a:rPr sz="2600" dirty="0">
                <a:latin typeface="Arial"/>
                <a:cs typeface="Arial"/>
              </a:rPr>
              <a:t>Definiuje mechanizmy </a:t>
            </a:r>
            <a:r>
              <a:rPr sz="2600" spc="-5" dirty="0">
                <a:latin typeface="Arial"/>
                <a:cs typeface="Arial"/>
              </a:rPr>
              <a:t>kontroli  </a:t>
            </a:r>
            <a:r>
              <a:rPr sz="2600" dirty="0">
                <a:latin typeface="Arial"/>
                <a:cs typeface="Arial"/>
              </a:rPr>
              <a:t>błędów w przesyłanych ramkach - CRC (Cyclic Redundancy  Check). </a:t>
            </a:r>
            <a:r>
              <a:rPr sz="2600" spc="5" dirty="0">
                <a:latin typeface="Arial"/>
                <a:cs typeface="Arial"/>
              </a:rPr>
              <a:t>Jest </a:t>
            </a:r>
            <a:r>
              <a:rPr sz="2600" dirty="0">
                <a:latin typeface="Arial"/>
                <a:cs typeface="Arial"/>
              </a:rPr>
              <a:t>ona ściśle powiązana z warstwą fizyczną, która  narzuca topologię </a:t>
            </a:r>
            <a:r>
              <a:rPr sz="2600" spc="5" dirty="0">
                <a:latin typeface="Arial"/>
                <a:cs typeface="Arial"/>
              </a:rPr>
              <a:t>np. </a:t>
            </a:r>
            <a:r>
              <a:rPr sz="2600" dirty="0">
                <a:latin typeface="Arial"/>
                <a:cs typeface="Arial"/>
              </a:rPr>
              <a:t>Ethernet. W warstwie </a:t>
            </a:r>
            <a:r>
              <a:rPr sz="2600" spc="-5" dirty="0">
                <a:latin typeface="Arial"/>
                <a:cs typeface="Arial"/>
              </a:rPr>
              <a:t>tej </a:t>
            </a:r>
            <a:r>
              <a:rPr sz="2600" dirty="0">
                <a:latin typeface="Arial"/>
                <a:cs typeface="Arial"/>
              </a:rPr>
              <a:t>działają  sterowniki (drivery) kart sieciowych oraz mosty (bridge) i  przełączniki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(switche).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1490" y="586740"/>
            <a:ext cx="61042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30" dirty="0">
                <a:latin typeface="Arial"/>
                <a:cs typeface="Arial"/>
              </a:rPr>
              <a:t>Warstwa </a:t>
            </a:r>
            <a:r>
              <a:rPr sz="4000" b="1" spc="-5" dirty="0">
                <a:latin typeface="Arial"/>
                <a:cs typeface="Arial"/>
              </a:rPr>
              <a:t>3: warstwa</a:t>
            </a:r>
            <a:r>
              <a:rPr sz="4000" b="1" spc="15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sieci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1490" y="1487170"/>
            <a:ext cx="8964295" cy="551561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143510">
              <a:lnSpc>
                <a:spcPct val="92900"/>
              </a:lnSpc>
              <a:spcBef>
                <a:spcPts val="305"/>
              </a:spcBef>
            </a:pPr>
            <a:r>
              <a:rPr sz="2400" spc="-15" dirty="0">
                <a:latin typeface="Arial"/>
                <a:cs typeface="Arial"/>
              </a:rPr>
              <a:t>Warstwa </a:t>
            </a:r>
            <a:r>
              <a:rPr sz="2400" spc="-5" dirty="0">
                <a:latin typeface="Arial"/>
                <a:cs typeface="Arial"/>
              </a:rPr>
              <a:t>sieci </a:t>
            </a:r>
            <a:r>
              <a:rPr sz="2400" dirty="0">
                <a:latin typeface="Arial"/>
                <a:cs typeface="Arial"/>
              </a:rPr>
              <a:t>jest </a:t>
            </a:r>
            <a:r>
              <a:rPr sz="2400" spc="-10" dirty="0">
                <a:latin typeface="Arial"/>
                <a:cs typeface="Arial"/>
              </a:rPr>
              <a:t>odpowiedzialna </a:t>
            </a:r>
            <a:r>
              <a:rPr sz="2400" dirty="0">
                <a:latin typeface="Arial"/>
                <a:cs typeface="Arial"/>
              </a:rPr>
              <a:t>za </a:t>
            </a:r>
            <a:r>
              <a:rPr sz="2400" spc="-5" dirty="0">
                <a:latin typeface="Arial"/>
                <a:cs typeface="Arial"/>
              </a:rPr>
              <a:t>określanie </a:t>
            </a:r>
            <a:r>
              <a:rPr sz="2400" dirty="0">
                <a:latin typeface="Arial"/>
                <a:cs typeface="Arial"/>
              </a:rPr>
              <a:t>trasy </a:t>
            </a:r>
            <a:r>
              <a:rPr sz="2400" spc="-5" dirty="0">
                <a:latin typeface="Arial"/>
                <a:cs typeface="Arial"/>
              </a:rPr>
              <a:t>transmisji  między komputerem-nadawcą,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komputerem-odbiorcą. </a:t>
            </a:r>
            <a:r>
              <a:rPr sz="2400" spc="-15" dirty="0">
                <a:latin typeface="Arial"/>
                <a:cs typeface="Arial"/>
              </a:rPr>
              <a:t>Warstwa  </a:t>
            </a:r>
            <a:r>
              <a:rPr sz="2400" dirty="0">
                <a:latin typeface="Arial"/>
                <a:cs typeface="Arial"/>
              </a:rPr>
              <a:t>ta </a:t>
            </a:r>
            <a:r>
              <a:rPr sz="2400" spc="-5" dirty="0">
                <a:latin typeface="Arial"/>
                <a:cs typeface="Arial"/>
              </a:rPr>
              <a:t>nie </a:t>
            </a:r>
            <a:r>
              <a:rPr sz="2400" dirty="0">
                <a:latin typeface="Arial"/>
                <a:cs typeface="Arial"/>
              </a:rPr>
              <a:t>ma </a:t>
            </a:r>
            <a:r>
              <a:rPr sz="2400" spc="-5" dirty="0">
                <a:latin typeface="Arial"/>
                <a:cs typeface="Arial"/>
              </a:rPr>
              <a:t>żadnych </a:t>
            </a:r>
            <a:r>
              <a:rPr sz="2400" spc="-10" dirty="0">
                <a:latin typeface="Arial"/>
                <a:cs typeface="Arial"/>
              </a:rPr>
              <a:t>wbudowanych </a:t>
            </a:r>
            <a:r>
              <a:rPr sz="2400" spc="-5" dirty="0">
                <a:latin typeface="Arial"/>
                <a:cs typeface="Arial"/>
              </a:rPr>
              <a:t>mechanizmów kontroli korekcji  </a:t>
            </a:r>
            <a:r>
              <a:rPr sz="2400" spc="-10" dirty="0">
                <a:latin typeface="Arial"/>
                <a:cs typeface="Arial"/>
              </a:rPr>
              <a:t>błędów </a:t>
            </a:r>
            <a:r>
              <a:rPr sz="2400" dirty="0">
                <a:latin typeface="Arial"/>
                <a:cs typeface="Arial"/>
              </a:rPr>
              <a:t>i w </a:t>
            </a:r>
            <a:r>
              <a:rPr sz="2400" spc="-5" dirty="0">
                <a:latin typeface="Arial"/>
                <a:cs typeface="Arial"/>
              </a:rPr>
              <a:t>związku </a:t>
            </a:r>
            <a:r>
              <a:rPr sz="2400" dirty="0">
                <a:latin typeface="Arial"/>
                <a:cs typeface="Arial"/>
              </a:rPr>
              <a:t>z tym </a:t>
            </a:r>
            <a:r>
              <a:rPr sz="2400" spc="-5" dirty="0">
                <a:latin typeface="Arial"/>
                <a:cs typeface="Arial"/>
              </a:rPr>
              <a:t>musi </a:t>
            </a:r>
            <a:r>
              <a:rPr sz="2400" spc="-10" dirty="0">
                <a:latin typeface="Arial"/>
                <a:cs typeface="Arial"/>
              </a:rPr>
              <a:t>polegać </a:t>
            </a:r>
            <a:r>
              <a:rPr sz="2400" spc="-5" dirty="0">
                <a:latin typeface="Arial"/>
                <a:cs typeface="Arial"/>
              </a:rPr>
              <a:t>na wiarygodnej </a:t>
            </a:r>
            <a:r>
              <a:rPr sz="2400" dirty="0">
                <a:latin typeface="Arial"/>
                <a:cs typeface="Arial"/>
              </a:rPr>
              <a:t>transmisji  </a:t>
            </a:r>
            <a:r>
              <a:rPr sz="2400" spc="-5" dirty="0">
                <a:latin typeface="Arial"/>
                <a:cs typeface="Arial"/>
              </a:rPr>
              <a:t>końcowej warstwy łącza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danych.</a:t>
            </a:r>
            <a:endParaRPr sz="2400">
              <a:latin typeface="Arial"/>
              <a:cs typeface="Arial"/>
            </a:endParaRPr>
          </a:p>
          <a:p>
            <a:pPr marL="12700" marR="62865">
              <a:lnSpc>
                <a:spcPct val="92900"/>
              </a:lnSpc>
            </a:pPr>
            <a:r>
              <a:rPr sz="2400" spc="-15" dirty="0">
                <a:latin typeface="Arial"/>
                <a:cs typeface="Arial"/>
              </a:rPr>
              <a:t>Warstwa </a:t>
            </a:r>
            <a:r>
              <a:rPr sz="2400" spc="-5" dirty="0">
                <a:latin typeface="Arial"/>
                <a:cs typeface="Arial"/>
              </a:rPr>
              <a:t>sieci używana </a:t>
            </a:r>
            <a:r>
              <a:rPr sz="2400" dirty="0">
                <a:latin typeface="Arial"/>
                <a:cs typeface="Arial"/>
              </a:rPr>
              <a:t>jest </a:t>
            </a:r>
            <a:r>
              <a:rPr sz="2400" spc="-5" dirty="0">
                <a:latin typeface="Arial"/>
                <a:cs typeface="Arial"/>
              </a:rPr>
              <a:t>do komunikowania się </a:t>
            </a:r>
            <a:r>
              <a:rPr sz="2400" dirty="0">
                <a:latin typeface="Arial"/>
                <a:cs typeface="Arial"/>
              </a:rPr>
              <a:t>z </a:t>
            </a:r>
            <a:r>
              <a:rPr sz="2400" spc="-5" dirty="0">
                <a:latin typeface="Arial"/>
                <a:cs typeface="Arial"/>
              </a:rPr>
              <a:t>komputerami  znajdującymi się poza lokalnym segmentem sieci LAN. Umożliwia  im </a:t>
            </a:r>
            <a:r>
              <a:rPr sz="2400" spc="5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własna architektura trasowania, niezależna od adresowania  fizycznego warstwy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605"/>
              </a:lnSpc>
            </a:pPr>
            <a:r>
              <a:rPr sz="2400" spc="-5" dirty="0">
                <a:latin typeface="Arial"/>
                <a:cs typeface="Arial"/>
              </a:rPr>
              <a:t>Protokołami trasowanymi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są:</a:t>
            </a:r>
            <a:endParaRPr sz="2400">
              <a:latin typeface="Arial"/>
              <a:cs typeface="Arial"/>
            </a:endParaRPr>
          </a:p>
          <a:p>
            <a:pPr marL="204470" indent="-191770">
              <a:lnSpc>
                <a:spcPts val="2750"/>
              </a:lnSpc>
              <a:buFont typeface="Arial"/>
              <a:buChar char="•"/>
              <a:tabLst>
                <a:tab pos="204470" algn="l"/>
              </a:tabLst>
            </a:pPr>
            <a:r>
              <a:rPr sz="2400" spc="-105" dirty="0">
                <a:latin typeface="Arial"/>
                <a:cs typeface="Arial"/>
              </a:rPr>
              <a:t>IP,</a:t>
            </a:r>
            <a:endParaRPr sz="2400">
              <a:latin typeface="Arial"/>
              <a:cs typeface="Arial"/>
            </a:endParaRPr>
          </a:p>
          <a:p>
            <a:pPr marL="204470" indent="-191770">
              <a:lnSpc>
                <a:spcPts val="2745"/>
              </a:lnSpc>
              <a:buFont typeface="Arial"/>
              <a:buChar char="•"/>
              <a:tabLst>
                <a:tab pos="204470" algn="l"/>
              </a:tabLst>
            </a:pPr>
            <a:r>
              <a:rPr sz="2400" dirty="0">
                <a:latin typeface="Arial"/>
                <a:cs typeface="Arial"/>
              </a:rPr>
              <a:t>IPX,</a:t>
            </a:r>
            <a:endParaRPr sz="2400">
              <a:latin typeface="Arial"/>
              <a:cs typeface="Arial"/>
            </a:endParaRPr>
          </a:p>
          <a:p>
            <a:pPr marL="194310" indent="-181610">
              <a:lnSpc>
                <a:spcPts val="2710"/>
              </a:lnSpc>
              <a:buFont typeface="Arial"/>
              <a:buChar char="•"/>
              <a:tabLst>
                <a:tab pos="194310" algn="l"/>
              </a:tabLst>
            </a:pPr>
            <a:r>
              <a:rPr sz="2400" spc="-35" dirty="0">
                <a:latin typeface="Arial"/>
                <a:cs typeface="Arial"/>
              </a:rPr>
              <a:t>AppleTalk.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92900"/>
              </a:lnSpc>
              <a:spcBef>
                <a:spcPts val="105"/>
              </a:spcBef>
            </a:pPr>
            <a:r>
              <a:rPr sz="2400" spc="-5" dirty="0">
                <a:latin typeface="Arial"/>
                <a:cs typeface="Arial"/>
              </a:rPr>
              <a:t>Korzystanie </a:t>
            </a:r>
            <a:r>
              <a:rPr sz="2400" dirty="0">
                <a:latin typeface="Arial"/>
                <a:cs typeface="Arial"/>
              </a:rPr>
              <a:t>z </a:t>
            </a:r>
            <a:r>
              <a:rPr sz="2400" spc="-5" dirty="0">
                <a:latin typeface="Arial"/>
                <a:cs typeface="Arial"/>
              </a:rPr>
              <a:t>warstwy sieci nie </a:t>
            </a:r>
            <a:r>
              <a:rPr sz="2400" dirty="0">
                <a:latin typeface="Arial"/>
                <a:cs typeface="Arial"/>
              </a:rPr>
              <a:t>jest </a:t>
            </a:r>
            <a:r>
              <a:rPr sz="2400" spc="-10" dirty="0">
                <a:latin typeface="Arial"/>
                <a:cs typeface="Arial"/>
              </a:rPr>
              <a:t>obowiązkowe. Wymagane </a:t>
            </a:r>
            <a:r>
              <a:rPr sz="2400" spc="-5" dirty="0">
                <a:latin typeface="Arial"/>
                <a:cs typeface="Arial"/>
              </a:rPr>
              <a:t>jest  jedynie </a:t>
            </a:r>
            <a:r>
              <a:rPr sz="2400" spc="-35" dirty="0">
                <a:latin typeface="Arial"/>
                <a:cs typeface="Arial"/>
              </a:rPr>
              <a:t>wtedy, </a:t>
            </a:r>
            <a:r>
              <a:rPr sz="2400" spc="-10" dirty="0">
                <a:latin typeface="Arial"/>
                <a:cs typeface="Arial"/>
              </a:rPr>
              <a:t>gdy </a:t>
            </a:r>
            <a:r>
              <a:rPr sz="2400" spc="-5" dirty="0">
                <a:latin typeface="Arial"/>
                <a:cs typeface="Arial"/>
              </a:rPr>
              <a:t>komputery komunikujące się znajdują się </a:t>
            </a:r>
            <a:r>
              <a:rPr sz="2400" dirty="0">
                <a:latin typeface="Arial"/>
                <a:cs typeface="Arial"/>
              </a:rPr>
              <a:t>w  </a:t>
            </a:r>
            <a:r>
              <a:rPr sz="2400" spc="-5" dirty="0">
                <a:latin typeface="Arial"/>
                <a:cs typeface="Arial"/>
              </a:rPr>
              <a:t>różnych segmentach sieci przedzielonych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routerem.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1490" y="586740"/>
            <a:ext cx="81915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30" dirty="0">
                <a:latin typeface="Arial"/>
                <a:cs typeface="Arial"/>
              </a:rPr>
              <a:t>Warstwa </a:t>
            </a:r>
            <a:r>
              <a:rPr sz="4000" b="1" spc="-5" dirty="0">
                <a:latin typeface="Arial"/>
                <a:cs typeface="Arial"/>
              </a:rPr>
              <a:t>4: warstwa</a:t>
            </a:r>
            <a:r>
              <a:rPr sz="4000" b="1" spc="30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transportowa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5930" y="1826259"/>
            <a:ext cx="9060180" cy="480822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5080">
              <a:lnSpc>
                <a:spcPct val="92900"/>
              </a:lnSpc>
              <a:spcBef>
                <a:spcPts val="305"/>
              </a:spcBef>
            </a:pPr>
            <a:r>
              <a:rPr sz="2400" spc="-15" dirty="0">
                <a:latin typeface="Arial"/>
                <a:cs typeface="Arial"/>
              </a:rPr>
              <a:t>Warstwa </a:t>
            </a:r>
            <a:r>
              <a:rPr sz="2400" spc="-5" dirty="0">
                <a:latin typeface="Arial"/>
                <a:cs typeface="Arial"/>
              </a:rPr>
              <a:t>transportu </a:t>
            </a:r>
            <a:r>
              <a:rPr sz="2400" spc="-10" dirty="0">
                <a:latin typeface="Arial"/>
                <a:cs typeface="Arial"/>
              </a:rPr>
              <a:t>pełni </a:t>
            </a:r>
            <a:r>
              <a:rPr sz="2400" spc="-5" dirty="0">
                <a:latin typeface="Arial"/>
                <a:cs typeface="Arial"/>
              </a:rPr>
              <a:t>funkcję </a:t>
            </a:r>
            <a:r>
              <a:rPr sz="2400" spc="-10" dirty="0">
                <a:latin typeface="Arial"/>
                <a:cs typeface="Arial"/>
              </a:rPr>
              <a:t>podobną </a:t>
            </a:r>
            <a:r>
              <a:rPr sz="2400" spc="-5" dirty="0">
                <a:latin typeface="Arial"/>
                <a:cs typeface="Arial"/>
              </a:rPr>
              <a:t>do funkcji warstwy łącza  </a:t>
            </a:r>
            <a:r>
              <a:rPr sz="2400" dirty="0">
                <a:latin typeface="Arial"/>
                <a:cs typeface="Arial"/>
              </a:rPr>
              <a:t>w tym </a:t>
            </a:r>
            <a:r>
              <a:rPr sz="2400" spc="-5" dirty="0">
                <a:latin typeface="Arial"/>
                <a:cs typeface="Arial"/>
              </a:rPr>
              <a:t>sensie, </a:t>
            </a:r>
            <a:r>
              <a:rPr sz="2400" dirty="0">
                <a:latin typeface="Arial"/>
                <a:cs typeface="Arial"/>
              </a:rPr>
              <a:t>że </a:t>
            </a:r>
            <a:r>
              <a:rPr sz="2400" spc="-5" dirty="0">
                <a:latin typeface="Arial"/>
                <a:cs typeface="Arial"/>
              </a:rPr>
              <a:t>jest </a:t>
            </a:r>
            <a:r>
              <a:rPr sz="2400" spc="-10" dirty="0">
                <a:latin typeface="Arial"/>
                <a:cs typeface="Arial"/>
              </a:rPr>
              <a:t>odpowiedzialna </a:t>
            </a:r>
            <a:r>
              <a:rPr sz="2400" dirty="0">
                <a:latin typeface="Arial"/>
                <a:cs typeface="Arial"/>
              </a:rPr>
              <a:t>za </a:t>
            </a:r>
            <a:r>
              <a:rPr sz="2400" spc="-5" dirty="0">
                <a:latin typeface="Arial"/>
                <a:cs typeface="Arial"/>
              </a:rPr>
              <a:t>końcową integralność  transmisji. </a:t>
            </a:r>
            <a:r>
              <a:rPr sz="2400" spc="-10" dirty="0">
                <a:latin typeface="Arial"/>
                <a:cs typeface="Arial"/>
              </a:rPr>
              <a:t>Jednak </a:t>
            </a:r>
            <a:r>
              <a:rPr sz="2400" dirty="0">
                <a:latin typeface="Arial"/>
                <a:cs typeface="Arial"/>
              </a:rPr>
              <a:t>w </a:t>
            </a:r>
            <a:r>
              <a:rPr sz="2400" spc="-5" dirty="0">
                <a:latin typeface="Arial"/>
                <a:cs typeface="Arial"/>
              </a:rPr>
              <a:t>odróżnieniu od warstwy łączy danych </a:t>
            </a:r>
            <a:r>
              <a:rPr sz="2400" dirty="0">
                <a:latin typeface="Arial"/>
                <a:cs typeface="Arial"/>
              </a:rPr>
              <a:t>-  </a:t>
            </a:r>
            <a:r>
              <a:rPr sz="2400" spc="-5" dirty="0">
                <a:latin typeface="Arial"/>
                <a:cs typeface="Arial"/>
              </a:rPr>
              <a:t>warstwa transportu umożliwia </a:t>
            </a:r>
            <a:r>
              <a:rPr sz="2400" dirty="0">
                <a:latin typeface="Arial"/>
                <a:cs typeface="Arial"/>
              </a:rPr>
              <a:t>tę </a:t>
            </a:r>
            <a:r>
              <a:rPr sz="2400" spc="-5" dirty="0">
                <a:latin typeface="Arial"/>
                <a:cs typeface="Arial"/>
              </a:rPr>
              <a:t>usługę również poza lokalnymi  segmentami sieci LAN. Potrafi </a:t>
            </a:r>
            <a:r>
              <a:rPr sz="2400" spc="-10" dirty="0">
                <a:latin typeface="Arial"/>
                <a:cs typeface="Arial"/>
              </a:rPr>
              <a:t>bowiem </a:t>
            </a:r>
            <a:r>
              <a:rPr sz="2400" spc="-5" dirty="0">
                <a:latin typeface="Arial"/>
                <a:cs typeface="Arial"/>
              </a:rPr>
              <a:t>wykrywać </a:t>
            </a:r>
            <a:r>
              <a:rPr sz="2400" spc="-30" dirty="0">
                <a:latin typeface="Arial"/>
                <a:cs typeface="Arial"/>
              </a:rPr>
              <a:t>pakiety, </a:t>
            </a:r>
            <a:r>
              <a:rPr sz="2400" dirty="0">
                <a:latin typeface="Arial"/>
                <a:cs typeface="Arial"/>
              </a:rPr>
              <a:t>które  </a:t>
            </a:r>
            <a:r>
              <a:rPr sz="2400" spc="-5" dirty="0">
                <a:latin typeface="Arial"/>
                <a:cs typeface="Arial"/>
              </a:rPr>
              <a:t>zostały przez routery odrzucone </a:t>
            </a:r>
            <a:r>
              <a:rPr sz="2400" dirty="0">
                <a:latin typeface="Arial"/>
                <a:cs typeface="Arial"/>
              </a:rPr>
              <a:t>i </a:t>
            </a:r>
            <a:r>
              <a:rPr sz="2400" spc="-5" dirty="0">
                <a:latin typeface="Arial"/>
                <a:cs typeface="Arial"/>
              </a:rPr>
              <a:t>automatycznie generować  żądanie ich </a:t>
            </a:r>
            <a:r>
              <a:rPr sz="2400" spc="-10" dirty="0">
                <a:latin typeface="Arial"/>
                <a:cs typeface="Arial"/>
              </a:rPr>
              <a:t>ponownej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transmisji.</a:t>
            </a:r>
            <a:endParaRPr sz="2400">
              <a:latin typeface="Arial"/>
              <a:cs typeface="Arial"/>
            </a:endParaRPr>
          </a:p>
          <a:p>
            <a:pPr marL="12700" marR="299085">
              <a:lnSpc>
                <a:spcPct val="92900"/>
              </a:lnSpc>
            </a:pPr>
            <a:r>
              <a:rPr sz="2400" spc="-5" dirty="0">
                <a:latin typeface="Arial"/>
                <a:cs typeface="Arial"/>
              </a:rPr>
              <a:t>Inną ważną funkcją warstwy transportu jest resekwencjonowanie  </a:t>
            </a:r>
            <a:r>
              <a:rPr sz="2400" spc="-20" dirty="0">
                <a:latin typeface="Arial"/>
                <a:cs typeface="Arial"/>
              </a:rPr>
              <a:t>pakietów, </a:t>
            </a:r>
            <a:r>
              <a:rPr sz="2400" dirty="0">
                <a:latin typeface="Arial"/>
                <a:cs typeface="Arial"/>
              </a:rPr>
              <a:t>które </a:t>
            </a:r>
            <a:r>
              <a:rPr sz="2400" spc="-5" dirty="0">
                <a:latin typeface="Arial"/>
                <a:cs typeface="Arial"/>
              </a:rPr>
              <a:t>mogły zostać przysłane </a:t>
            </a:r>
            <a:r>
              <a:rPr sz="2400" dirty="0">
                <a:latin typeface="Arial"/>
                <a:cs typeface="Arial"/>
              </a:rPr>
              <a:t>w </a:t>
            </a:r>
            <a:r>
              <a:rPr sz="2400" spc="-10" dirty="0">
                <a:latin typeface="Arial"/>
                <a:cs typeface="Arial"/>
              </a:rPr>
              <a:t>nieodpowiedniej  </a:t>
            </a:r>
            <a:r>
              <a:rPr sz="2400" spc="-5" dirty="0">
                <a:latin typeface="Arial"/>
                <a:cs typeface="Arial"/>
              </a:rPr>
              <a:t>kolejności. Sytuacja taka </a:t>
            </a:r>
            <a:r>
              <a:rPr sz="2400" dirty="0">
                <a:latin typeface="Arial"/>
                <a:cs typeface="Arial"/>
              </a:rPr>
              <a:t>może </a:t>
            </a:r>
            <a:r>
              <a:rPr sz="2400" spc="-5" dirty="0">
                <a:latin typeface="Arial"/>
                <a:cs typeface="Arial"/>
              </a:rPr>
              <a:t>mieć kilka przyczyn. Na przykład,  pakiety mogły </a:t>
            </a:r>
            <a:r>
              <a:rPr sz="2400" spc="-10" dirty="0">
                <a:latin typeface="Arial"/>
                <a:cs typeface="Arial"/>
              </a:rPr>
              <a:t>podążać </a:t>
            </a:r>
            <a:r>
              <a:rPr sz="2400" spc="-5" dirty="0">
                <a:latin typeface="Arial"/>
                <a:cs typeface="Arial"/>
              </a:rPr>
              <a:t>przez sieć różnymi ścieżkami lub zostać  uszkodzone podczas </a:t>
            </a:r>
            <a:r>
              <a:rPr sz="2400" dirty="0">
                <a:latin typeface="Arial"/>
                <a:cs typeface="Arial"/>
              </a:rPr>
              <a:t>transmisji. </a:t>
            </a:r>
            <a:r>
              <a:rPr sz="2400" spc="-15" dirty="0">
                <a:latin typeface="Arial"/>
                <a:cs typeface="Arial"/>
              </a:rPr>
              <a:t>Warstwa </a:t>
            </a:r>
            <a:r>
              <a:rPr sz="2400" spc="-5" dirty="0">
                <a:latin typeface="Arial"/>
                <a:cs typeface="Arial"/>
              </a:rPr>
              <a:t>transportu identyfikuje  więc oryginalną sekwencję pakietów </a:t>
            </a:r>
            <a:r>
              <a:rPr sz="2400" dirty="0">
                <a:latin typeface="Arial"/>
                <a:cs typeface="Arial"/>
              </a:rPr>
              <a:t>i </a:t>
            </a:r>
            <a:r>
              <a:rPr sz="2400" spc="-5" dirty="0">
                <a:latin typeface="Arial"/>
                <a:cs typeface="Arial"/>
              </a:rPr>
              <a:t>ustawia </a:t>
            </a:r>
            <a:r>
              <a:rPr sz="2400" dirty="0">
                <a:latin typeface="Arial"/>
                <a:cs typeface="Arial"/>
              </a:rPr>
              <a:t>je w </a:t>
            </a:r>
            <a:r>
              <a:rPr sz="2400" spc="-5" dirty="0">
                <a:latin typeface="Arial"/>
                <a:cs typeface="Arial"/>
              </a:rPr>
              <a:t>oryginalnej  kolejności przed wysłaniem ich zawartości do warstwy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sesji.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1490" y="586740"/>
            <a:ext cx="61042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30" dirty="0">
                <a:latin typeface="Arial"/>
                <a:cs typeface="Arial"/>
              </a:rPr>
              <a:t>Warstwa </a:t>
            </a:r>
            <a:r>
              <a:rPr sz="4000" b="1" spc="-5" dirty="0">
                <a:latin typeface="Arial"/>
                <a:cs typeface="Arial"/>
              </a:rPr>
              <a:t>5: warstwa</a:t>
            </a:r>
            <a:r>
              <a:rPr sz="4000" b="1" spc="15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sesji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1490" y="2519679"/>
            <a:ext cx="8983980" cy="344932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124460">
              <a:lnSpc>
                <a:spcPct val="92900"/>
              </a:lnSpc>
              <a:spcBef>
                <a:spcPts val="305"/>
              </a:spcBef>
            </a:pPr>
            <a:r>
              <a:rPr sz="2400" spc="-5" dirty="0">
                <a:latin typeface="Arial"/>
                <a:cs typeface="Arial"/>
              </a:rPr>
              <a:t>Piątą warstwą modelu </a:t>
            </a:r>
            <a:r>
              <a:rPr sz="2400" dirty="0">
                <a:latin typeface="Arial"/>
                <a:cs typeface="Arial"/>
              </a:rPr>
              <a:t>OSI </a:t>
            </a:r>
            <a:r>
              <a:rPr sz="2400" spc="-5" dirty="0">
                <a:latin typeface="Arial"/>
                <a:cs typeface="Arial"/>
              </a:rPr>
              <a:t>jest warstwa sesji. </a:t>
            </a:r>
            <a:r>
              <a:rPr sz="2400" dirty="0">
                <a:latin typeface="Arial"/>
                <a:cs typeface="Arial"/>
              </a:rPr>
              <a:t>Jest </a:t>
            </a:r>
            <a:r>
              <a:rPr sz="2400" spc="-10" dirty="0">
                <a:latin typeface="Arial"/>
                <a:cs typeface="Arial"/>
              </a:rPr>
              <a:t>ona </a:t>
            </a:r>
            <a:r>
              <a:rPr sz="2400" spc="-5" dirty="0">
                <a:latin typeface="Arial"/>
                <a:cs typeface="Arial"/>
              </a:rPr>
              <a:t>rzadko  używana; wiele protokołów funkcje </a:t>
            </a:r>
            <a:r>
              <a:rPr sz="2400" dirty="0">
                <a:latin typeface="Arial"/>
                <a:cs typeface="Arial"/>
              </a:rPr>
              <a:t>tej </a:t>
            </a:r>
            <a:r>
              <a:rPr sz="2400" spc="-5" dirty="0">
                <a:latin typeface="Arial"/>
                <a:cs typeface="Arial"/>
              </a:rPr>
              <a:t>warstwy dołącza </a:t>
            </a:r>
            <a:r>
              <a:rPr sz="2400" dirty="0">
                <a:latin typeface="Arial"/>
                <a:cs typeface="Arial"/>
              </a:rPr>
              <a:t>do </a:t>
            </a:r>
            <a:r>
              <a:rPr sz="2400" spc="-5" dirty="0">
                <a:latin typeface="Arial"/>
                <a:cs typeface="Arial"/>
              </a:rPr>
              <a:t>swoich  warstw transportowych.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5080">
              <a:lnSpc>
                <a:spcPct val="92900"/>
              </a:lnSpc>
              <a:spcBef>
                <a:spcPts val="5"/>
              </a:spcBef>
            </a:pPr>
            <a:r>
              <a:rPr sz="2400" spc="-10" dirty="0">
                <a:latin typeface="Arial"/>
                <a:cs typeface="Arial"/>
              </a:rPr>
              <a:t>Zadaniem </a:t>
            </a:r>
            <a:r>
              <a:rPr sz="2400" spc="-5" dirty="0">
                <a:latin typeface="Arial"/>
                <a:cs typeface="Arial"/>
              </a:rPr>
              <a:t>warstwy sesji modelu </a:t>
            </a:r>
            <a:r>
              <a:rPr sz="2400" dirty="0">
                <a:latin typeface="Arial"/>
                <a:cs typeface="Arial"/>
              </a:rPr>
              <a:t>OSI </a:t>
            </a:r>
            <a:r>
              <a:rPr sz="2400" spc="-5" dirty="0">
                <a:latin typeface="Arial"/>
                <a:cs typeface="Arial"/>
              </a:rPr>
              <a:t>jest zarządzanie przebiegiem  komunikacji podczas połączenia między dwoma komputerami. </a:t>
            </a:r>
            <a:r>
              <a:rPr sz="2400" dirty="0">
                <a:latin typeface="Arial"/>
                <a:cs typeface="Arial"/>
              </a:rPr>
              <a:t>Ów  </a:t>
            </a:r>
            <a:r>
              <a:rPr sz="2400" spc="-5" dirty="0">
                <a:latin typeface="Arial"/>
                <a:cs typeface="Arial"/>
              </a:rPr>
              <a:t>przepływ komunikacji </a:t>
            </a:r>
            <a:r>
              <a:rPr sz="2400" spc="-10" dirty="0">
                <a:latin typeface="Arial"/>
                <a:cs typeface="Arial"/>
              </a:rPr>
              <a:t>nazywany </a:t>
            </a:r>
            <a:r>
              <a:rPr sz="2400" spc="-5" dirty="0">
                <a:latin typeface="Arial"/>
                <a:cs typeface="Arial"/>
              </a:rPr>
              <a:t>jest również </a:t>
            </a:r>
            <a:r>
              <a:rPr sz="2400" i="1" spc="-5" dirty="0">
                <a:latin typeface="Arial"/>
                <a:cs typeface="Arial"/>
              </a:rPr>
              <a:t>sesją. </a:t>
            </a:r>
            <a:r>
              <a:rPr sz="2400" spc="-15" dirty="0">
                <a:latin typeface="Arial"/>
                <a:cs typeface="Arial"/>
              </a:rPr>
              <a:t>Warstwa </a:t>
            </a:r>
            <a:r>
              <a:rPr sz="2400" dirty="0">
                <a:latin typeface="Arial"/>
                <a:cs typeface="Arial"/>
              </a:rPr>
              <a:t>5  </a:t>
            </a:r>
            <a:r>
              <a:rPr sz="2400" spc="-5" dirty="0">
                <a:latin typeface="Arial"/>
                <a:cs typeface="Arial"/>
              </a:rPr>
              <a:t>określa, </a:t>
            </a:r>
            <a:r>
              <a:rPr sz="2400" dirty="0">
                <a:latin typeface="Arial"/>
                <a:cs typeface="Arial"/>
              </a:rPr>
              <a:t>czy </a:t>
            </a:r>
            <a:r>
              <a:rPr sz="2400" spc="-5" dirty="0">
                <a:latin typeface="Arial"/>
                <a:cs typeface="Arial"/>
              </a:rPr>
              <a:t>komunikacja </a:t>
            </a:r>
            <a:r>
              <a:rPr sz="2400" dirty="0">
                <a:latin typeface="Arial"/>
                <a:cs typeface="Arial"/>
              </a:rPr>
              <a:t>może </a:t>
            </a:r>
            <a:r>
              <a:rPr sz="2400" spc="-5" dirty="0">
                <a:latin typeface="Arial"/>
                <a:cs typeface="Arial"/>
              </a:rPr>
              <a:t>zachodzić </a:t>
            </a:r>
            <a:r>
              <a:rPr sz="2400" dirty="0">
                <a:latin typeface="Arial"/>
                <a:cs typeface="Arial"/>
              </a:rPr>
              <a:t>w </a:t>
            </a:r>
            <a:r>
              <a:rPr sz="2400" spc="-5" dirty="0">
                <a:latin typeface="Arial"/>
                <a:cs typeface="Arial"/>
              </a:rPr>
              <a:t>jednym, </a:t>
            </a:r>
            <a:r>
              <a:rPr sz="2400" dirty="0">
                <a:latin typeface="Arial"/>
                <a:cs typeface="Arial"/>
              </a:rPr>
              <a:t>czy w </a:t>
            </a:r>
            <a:r>
              <a:rPr sz="2400" spc="-5" dirty="0">
                <a:latin typeface="Arial"/>
                <a:cs typeface="Arial"/>
              </a:rPr>
              <a:t>obu  kierunkach. Gwarantuje również zakończenie wykonywania  bieżącego żądania przed przyjęciem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kolejnego.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1045</Words>
  <Application>Microsoft Office PowerPoint</Application>
  <PresentationFormat>Niestandardowy</PresentationFormat>
  <Paragraphs>41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Warstwy i funkcje  modelu ISO/OSI</vt:lpstr>
      <vt:lpstr>Prezentacja programu PowerPoint</vt:lpstr>
      <vt:lpstr>Prezentacja programu PowerPoint</vt:lpstr>
      <vt:lpstr>Model referencyjny OSI</vt:lpstr>
      <vt:lpstr>Warstwa 1: warstwa fizyczna</vt:lpstr>
      <vt:lpstr>Warstwa 2: warstwa łącza danych</vt:lpstr>
      <vt:lpstr>Warstwa 3: warstwa sieci</vt:lpstr>
      <vt:lpstr>Warstwa 4: warstwa transportowa</vt:lpstr>
      <vt:lpstr>Warstwa 5: warstwa sesji</vt:lpstr>
      <vt:lpstr>Warstwa 6: warstwa prezentacji</vt:lpstr>
      <vt:lpstr>Warstwa 7: warstwa aplikacji</vt:lpstr>
      <vt:lpstr>Zastosowania modelu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Warstwy i funkcje  modelu ISO/OSI</dc:title>
  <cp:lastModifiedBy>Damian Radzik</cp:lastModifiedBy>
  <cp:revision>1</cp:revision>
  <dcterms:created xsi:type="dcterms:W3CDTF">2018-11-25T15:20:18Z</dcterms:created>
  <dcterms:modified xsi:type="dcterms:W3CDTF">2018-11-25T15:21:26Z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2012-04-04T00:00:00Z</vt:filetime>
  </property>
  <property fmtid="{D5CDD505-2E9C-101B-9397-08002B2CF9AE}" pid="3" name="Creator">
    <vt:lpwstr>Impress</vt:lpwstr>
  </property>
  <property fmtid="{D5CDD505-2E9C-101B-9397-08002B2CF9AE}" pid="4" name="LastSaved">
    <vt:filetime>2018-11-25T00:00:00Z</vt:filetime>
  </property>
</Properties>
</file>