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5827" y="1665554"/>
            <a:ext cx="8340344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5827" y="1665554"/>
            <a:ext cx="8340344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6840"/>
              </a:lnSpc>
              <a:spcBef>
                <a:spcPts val="100"/>
              </a:spcBef>
            </a:pPr>
            <a:r>
              <a:rPr dirty="0" spc="-250"/>
              <a:t>Wybrane </a:t>
            </a:r>
            <a:r>
              <a:rPr dirty="0" spc="-225"/>
              <a:t>usługi </a:t>
            </a:r>
            <a:r>
              <a:rPr dirty="0" spc="-300"/>
              <a:t>sieciowe</a:t>
            </a:r>
            <a:r>
              <a:rPr dirty="0" spc="-950"/>
              <a:t> </a:t>
            </a:r>
            <a:r>
              <a:rPr dirty="0" spc="785"/>
              <a:t>–</a:t>
            </a:r>
          </a:p>
          <a:p>
            <a:pPr algn="ctr" marL="635">
              <a:lnSpc>
                <a:spcPts val="6840"/>
              </a:lnSpc>
            </a:pPr>
            <a:r>
              <a:rPr dirty="0" spc="-360"/>
              <a:t>DFS, </a:t>
            </a:r>
            <a:r>
              <a:rPr dirty="0" spc="-100"/>
              <a:t>SMB, </a:t>
            </a:r>
            <a:r>
              <a:rPr dirty="0" spc="-275"/>
              <a:t>Serwer</a:t>
            </a:r>
            <a:r>
              <a:rPr dirty="0" spc="-925"/>
              <a:t> </a:t>
            </a:r>
            <a:r>
              <a:rPr dirty="0" spc="-340"/>
              <a:t>terminali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7504" y="3487338"/>
            <a:ext cx="6397625" cy="941069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dirty="0" sz="2400" spc="-45">
                <a:latin typeface="Arial"/>
                <a:cs typeface="Arial"/>
              </a:rPr>
              <a:t>Monitorowanie </a:t>
            </a:r>
            <a:r>
              <a:rPr dirty="0" sz="2400" spc="15">
                <a:latin typeface="Arial"/>
                <a:cs typeface="Arial"/>
              </a:rPr>
              <a:t>i </a:t>
            </a:r>
            <a:r>
              <a:rPr dirty="0" sz="2400" spc="-150">
                <a:latin typeface="Arial"/>
                <a:cs typeface="Arial"/>
              </a:rPr>
              <a:t>zarządzanie </a:t>
            </a:r>
            <a:r>
              <a:rPr dirty="0" sz="2400" spc="-90">
                <a:latin typeface="Arial"/>
                <a:cs typeface="Arial"/>
              </a:rPr>
              <a:t>serwerami</a:t>
            </a:r>
            <a:r>
              <a:rPr dirty="0" sz="2400" spc="-38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sieciowymi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2400" spc="-105">
                <a:latin typeface="Arial"/>
                <a:cs typeface="Arial"/>
              </a:rPr>
              <a:t>Wykład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95015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5"/>
              <a:t>Określenie </a:t>
            </a:r>
            <a:r>
              <a:rPr dirty="0" sz="4000" spc="-215"/>
              <a:t>nazwy </a:t>
            </a:r>
            <a:r>
              <a:rPr dirty="0" sz="4000" spc="-260"/>
              <a:t>i </a:t>
            </a:r>
            <a:r>
              <a:rPr dirty="0" sz="4000" spc="-200"/>
              <a:t>ustawień </a:t>
            </a:r>
            <a:r>
              <a:rPr dirty="0" sz="4000" spc="-180"/>
              <a:t>obszaru </a:t>
            </a:r>
            <a:r>
              <a:rPr dirty="0" sz="4000" spc="-225"/>
              <a:t>nazw</a:t>
            </a:r>
            <a:r>
              <a:rPr dirty="0" sz="4000" spc="-810"/>
              <a:t> </a:t>
            </a:r>
            <a:r>
              <a:rPr dirty="0" sz="4000" spc="-155"/>
              <a:t>DFS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17804" y="1507234"/>
            <a:ext cx="6761988" cy="5250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4957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15"/>
              <a:t>Określenie </a:t>
            </a:r>
            <a:r>
              <a:rPr dirty="0" sz="4400" spc="-204"/>
              <a:t>typu </a:t>
            </a:r>
            <a:r>
              <a:rPr dirty="0" sz="4400" spc="-195"/>
              <a:t>tworzonego </a:t>
            </a:r>
            <a:r>
              <a:rPr dirty="0" sz="4400" spc="-200"/>
              <a:t>obszaru</a:t>
            </a:r>
            <a:r>
              <a:rPr dirty="0" sz="4400" spc="-740"/>
              <a:t> </a:t>
            </a:r>
            <a:r>
              <a:rPr dirty="0" sz="4400" spc="-240"/>
              <a:t>nazw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52855" y="1510283"/>
            <a:ext cx="6649211" cy="5170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1347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80"/>
              <a:t>Dodawanie </a:t>
            </a:r>
            <a:r>
              <a:rPr dirty="0" sz="4400" spc="-155"/>
              <a:t>nowego</a:t>
            </a:r>
            <a:r>
              <a:rPr dirty="0" sz="4400" spc="-540"/>
              <a:t> </a:t>
            </a:r>
            <a:r>
              <a:rPr dirty="0" sz="4400" spc="-220"/>
              <a:t>folderu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539239"/>
            <a:ext cx="6541008" cy="507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405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80"/>
              <a:t>Tworzenie </a:t>
            </a:r>
            <a:r>
              <a:rPr dirty="0" sz="4400" spc="-155"/>
              <a:t>nowego </a:t>
            </a:r>
            <a:r>
              <a:rPr dirty="0" sz="4400" spc="-220"/>
              <a:t>udziału</a:t>
            </a:r>
            <a:r>
              <a:rPr dirty="0" sz="4400" spc="-590"/>
              <a:t> </a:t>
            </a:r>
            <a:r>
              <a:rPr dirty="0" sz="4400" spc="-165"/>
              <a:t>DFS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82168" y="1475232"/>
            <a:ext cx="6749796" cy="527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78554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25"/>
              <a:t>Zasady</a:t>
            </a:r>
            <a:r>
              <a:rPr dirty="0" sz="4400" spc="-385"/>
              <a:t> </a:t>
            </a:r>
            <a:r>
              <a:rPr dirty="0" sz="4400" spc="-310"/>
              <a:t>replikacji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4240" y="1970278"/>
            <a:ext cx="10544175" cy="225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10">
                <a:latin typeface="Arial"/>
                <a:cs typeface="Arial"/>
              </a:rPr>
              <a:t>Wszystkie </a:t>
            </a:r>
            <a:r>
              <a:rPr dirty="0" sz="1800" spc="-70">
                <a:latin typeface="Arial"/>
                <a:cs typeface="Arial"/>
              </a:rPr>
              <a:t>udziały </a:t>
            </a:r>
            <a:r>
              <a:rPr dirty="0" sz="1800" spc="-80">
                <a:latin typeface="Arial"/>
                <a:cs typeface="Arial"/>
              </a:rPr>
              <a:t>stanowiące </a:t>
            </a:r>
            <a:r>
              <a:rPr dirty="0" sz="1800" spc="-30">
                <a:latin typeface="Arial"/>
                <a:cs typeface="Arial"/>
              </a:rPr>
              <a:t>repliki </a:t>
            </a:r>
            <a:r>
              <a:rPr dirty="0" sz="1800" spc="-120">
                <a:latin typeface="Arial"/>
                <a:cs typeface="Arial"/>
              </a:rPr>
              <a:t>łącza </a:t>
            </a:r>
            <a:r>
              <a:rPr dirty="0" sz="1800" spc="-55">
                <a:latin typeface="Arial"/>
                <a:cs typeface="Arial"/>
              </a:rPr>
              <a:t>powinny </a:t>
            </a:r>
            <a:r>
              <a:rPr dirty="0" sz="1800" spc="-100">
                <a:latin typeface="Arial"/>
                <a:cs typeface="Arial"/>
              </a:rPr>
              <a:t>zawierać </a:t>
            </a:r>
            <a:r>
              <a:rPr dirty="0" sz="1800" spc="-20">
                <a:latin typeface="Arial"/>
                <a:cs typeface="Arial"/>
              </a:rPr>
              <a:t>te </a:t>
            </a:r>
            <a:r>
              <a:rPr dirty="0" sz="1800" spc="-125">
                <a:latin typeface="Arial"/>
                <a:cs typeface="Arial"/>
              </a:rPr>
              <a:t>same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informacje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25">
                <a:latin typeface="Arial"/>
                <a:cs typeface="Arial"/>
              </a:rPr>
              <a:t>Jeśli </a:t>
            </a:r>
            <a:r>
              <a:rPr dirty="0" sz="1800" spc="-95">
                <a:latin typeface="Arial"/>
                <a:cs typeface="Arial"/>
              </a:rPr>
              <a:t>dane </a:t>
            </a:r>
            <a:r>
              <a:rPr dirty="0" sz="1800" spc="-85">
                <a:latin typeface="Arial"/>
                <a:cs typeface="Arial"/>
              </a:rPr>
              <a:t>znajdujące </a:t>
            </a:r>
            <a:r>
              <a:rPr dirty="0" sz="1800" spc="-100">
                <a:latin typeface="Arial"/>
                <a:cs typeface="Arial"/>
              </a:rPr>
              <a:t>się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85">
                <a:latin typeface="Arial"/>
                <a:cs typeface="Arial"/>
              </a:rPr>
              <a:t>udziałach </a:t>
            </a:r>
            <a:r>
              <a:rPr dirty="0" sz="1800" spc="-114">
                <a:latin typeface="Arial"/>
                <a:cs typeface="Arial"/>
              </a:rPr>
              <a:t>przeznaczone </a:t>
            </a:r>
            <a:r>
              <a:rPr dirty="0" sz="1800" spc="-170">
                <a:latin typeface="Arial"/>
                <a:cs typeface="Arial"/>
              </a:rPr>
              <a:t>są </a:t>
            </a:r>
            <a:r>
              <a:rPr dirty="0" sz="1800" spc="-40">
                <a:latin typeface="Arial"/>
                <a:cs typeface="Arial"/>
              </a:rPr>
              <a:t>tylko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70">
                <a:latin typeface="Arial"/>
                <a:cs typeface="Arial"/>
              </a:rPr>
              <a:t>odczytu, </a:t>
            </a:r>
            <a:r>
              <a:rPr dirty="0" sz="1800" spc="-45">
                <a:latin typeface="Arial"/>
                <a:cs typeface="Arial"/>
              </a:rPr>
              <a:t>administrator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85">
                <a:latin typeface="Arial"/>
                <a:cs typeface="Arial"/>
              </a:rPr>
              <a:t>ręcznie </a:t>
            </a:r>
            <a:r>
              <a:rPr dirty="0" sz="1800" spc="-90">
                <a:latin typeface="Arial"/>
                <a:cs typeface="Arial"/>
              </a:rPr>
              <a:t>umieścić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dirty="0" sz="1800" spc="-65">
                <a:latin typeface="Arial"/>
                <a:cs typeface="Arial"/>
              </a:rPr>
              <a:t>nich </a:t>
            </a:r>
            <a:r>
              <a:rPr dirty="0" sz="1800" spc="-55">
                <a:latin typeface="Arial"/>
                <a:cs typeface="Arial"/>
              </a:rPr>
              <a:t>odpowiednią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zawartość</a:t>
            </a:r>
            <a:endParaRPr sz="1800">
              <a:latin typeface="Arial"/>
              <a:cs typeface="Arial"/>
            </a:endParaRPr>
          </a:p>
          <a:p>
            <a:pPr marL="299085" marR="13970" indent="-286385">
              <a:lnSpc>
                <a:spcPct val="150000"/>
              </a:lnSpc>
              <a:spcBef>
                <a:spcPts val="12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25">
                <a:latin typeface="Arial"/>
                <a:cs typeface="Arial"/>
              </a:rPr>
              <a:t>Jeśli </a:t>
            </a:r>
            <a:r>
              <a:rPr dirty="0" sz="1800" spc="-70">
                <a:latin typeface="Arial"/>
                <a:cs typeface="Arial"/>
              </a:rPr>
              <a:t>użytkownicy </a:t>
            </a:r>
            <a:r>
              <a:rPr dirty="0" sz="1800" spc="-105">
                <a:latin typeface="Arial"/>
                <a:cs typeface="Arial"/>
              </a:rPr>
              <a:t>mogą </a:t>
            </a:r>
            <a:r>
              <a:rPr dirty="0" sz="1800" spc="-70">
                <a:latin typeface="Arial"/>
                <a:cs typeface="Arial"/>
              </a:rPr>
              <a:t>modyfikować </a:t>
            </a:r>
            <a:r>
              <a:rPr dirty="0" sz="1800" spc="-95">
                <a:latin typeface="Arial"/>
                <a:cs typeface="Arial"/>
              </a:rPr>
              <a:t>dane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80">
                <a:latin typeface="Arial"/>
                <a:cs typeface="Arial"/>
              </a:rPr>
              <a:t>udziałach, </a:t>
            </a:r>
            <a:r>
              <a:rPr dirty="0" sz="1800" spc="-85">
                <a:latin typeface="Arial"/>
                <a:cs typeface="Arial"/>
              </a:rPr>
              <a:t>niezbędny </a:t>
            </a:r>
            <a:r>
              <a:rPr dirty="0" sz="1800" spc="-50">
                <a:latin typeface="Arial"/>
                <a:cs typeface="Arial"/>
              </a:rPr>
              <a:t>jest </a:t>
            </a:r>
            <a:r>
              <a:rPr dirty="0" sz="1800" spc="-90">
                <a:latin typeface="Arial"/>
                <a:cs typeface="Arial"/>
              </a:rPr>
              <a:t>mechanizm </a:t>
            </a:r>
            <a:r>
              <a:rPr dirty="0" sz="1800" spc="-85">
                <a:latin typeface="Arial"/>
                <a:cs typeface="Arial"/>
              </a:rPr>
              <a:t>synchronizowania </a:t>
            </a:r>
            <a:r>
              <a:rPr dirty="0" sz="1800" spc="-105">
                <a:latin typeface="Arial"/>
                <a:cs typeface="Arial"/>
              </a:rPr>
              <a:t>danych </a:t>
            </a:r>
            <a:r>
              <a:rPr dirty="0" sz="1800" spc="-190">
                <a:latin typeface="Arial"/>
                <a:cs typeface="Arial"/>
              </a:rPr>
              <a:t>z  </a:t>
            </a:r>
            <a:r>
              <a:rPr dirty="0" sz="1800" spc="-75">
                <a:latin typeface="Arial"/>
                <a:cs typeface="Arial"/>
              </a:rPr>
              <a:t>jednego </a:t>
            </a:r>
            <a:r>
              <a:rPr dirty="0" sz="1800" spc="-60">
                <a:latin typeface="Arial"/>
                <a:cs typeface="Arial"/>
              </a:rPr>
              <a:t>odwołania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5">
                <a:latin typeface="Arial"/>
                <a:cs typeface="Arial"/>
              </a:rPr>
              <a:t>łączu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50">
                <a:latin typeface="Arial"/>
                <a:cs typeface="Arial"/>
              </a:rPr>
              <a:t>innymi </a:t>
            </a:r>
            <a:r>
              <a:rPr dirty="0" sz="1800" spc="-55">
                <a:latin typeface="Arial"/>
                <a:cs typeface="Arial"/>
              </a:rPr>
              <a:t>odwołaniami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łączu.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2833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0"/>
              <a:t>Konfiguracja </a:t>
            </a:r>
            <a:r>
              <a:rPr dirty="0" sz="4400" spc="-235"/>
              <a:t>zasad</a:t>
            </a:r>
            <a:r>
              <a:rPr dirty="0" sz="4400" spc="-440"/>
              <a:t> </a:t>
            </a:r>
            <a:r>
              <a:rPr dirty="0" sz="4400" spc="-310"/>
              <a:t>replikacji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4895" y="1983994"/>
            <a:ext cx="10419715" cy="286067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75">
                <a:latin typeface="Arial"/>
                <a:cs typeface="Arial"/>
              </a:rPr>
              <a:t>Skonfiguruj </a:t>
            </a:r>
            <a:r>
              <a:rPr dirty="0" sz="1800" spc="-35">
                <a:latin typeface="Arial"/>
                <a:cs typeface="Arial"/>
              </a:rPr>
              <a:t>kontroler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domeny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75">
                <a:latin typeface="Arial"/>
                <a:cs typeface="Arial"/>
              </a:rPr>
              <a:t>Uruchom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95">
                <a:latin typeface="Arial"/>
                <a:cs typeface="Arial"/>
              </a:rPr>
              <a:t>wszystkich </a:t>
            </a:r>
            <a:r>
              <a:rPr dirty="0" sz="1800" spc="-85">
                <a:latin typeface="Arial"/>
                <a:cs typeface="Arial"/>
              </a:rPr>
              <a:t>serwerach przechowujących </a:t>
            </a:r>
            <a:r>
              <a:rPr dirty="0" sz="1800" spc="-30">
                <a:latin typeface="Arial"/>
                <a:cs typeface="Arial"/>
              </a:rPr>
              <a:t>repliki </a:t>
            </a:r>
            <a:r>
              <a:rPr dirty="0" sz="1800" spc="-90">
                <a:latin typeface="Arial"/>
                <a:cs typeface="Arial"/>
              </a:rPr>
              <a:t>usługę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replikacji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30">
                <a:latin typeface="Arial"/>
                <a:cs typeface="Arial"/>
              </a:rPr>
              <a:t>Sprawdź </a:t>
            </a:r>
            <a:r>
              <a:rPr dirty="0" sz="1800" spc="-150">
                <a:latin typeface="Arial"/>
                <a:cs typeface="Arial"/>
              </a:rPr>
              <a:t>czy </a:t>
            </a:r>
            <a:r>
              <a:rPr dirty="0" sz="1800" spc="-95">
                <a:latin typeface="Arial"/>
                <a:cs typeface="Arial"/>
              </a:rPr>
              <a:t>wszystkie </a:t>
            </a:r>
            <a:r>
              <a:rPr dirty="0" sz="1800" spc="-55">
                <a:latin typeface="Arial"/>
                <a:cs typeface="Arial"/>
              </a:rPr>
              <a:t>komputery </a:t>
            </a:r>
            <a:r>
              <a:rPr dirty="0" sz="1800" spc="-95">
                <a:latin typeface="Arial"/>
                <a:cs typeface="Arial"/>
              </a:rPr>
              <a:t>rozpoznają </a:t>
            </a:r>
            <a:r>
              <a:rPr dirty="0" sz="1800" spc="-105">
                <a:latin typeface="Arial"/>
                <a:cs typeface="Arial"/>
              </a:rPr>
              <a:t>nazwy </a:t>
            </a:r>
            <a:r>
              <a:rPr dirty="0" sz="1800" spc="-170">
                <a:latin typeface="Arial"/>
                <a:cs typeface="Arial"/>
              </a:rPr>
              <a:t>(DNS,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45">
                <a:latin typeface="Arial"/>
                <a:cs typeface="Arial"/>
              </a:rPr>
              <a:t>WINS)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5">
                <a:latin typeface="Arial"/>
                <a:cs typeface="Arial"/>
              </a:rPr>
              <a:t>Utwórz </a:t>
            </a:r>
            <a:r>
              <a:rPr dirty="0" sz="1800" spc="-80">
                <a:latin typeface="Arial"/>
                <a:cs typeface="Arial"/>
              </a:rPr>
              <a:t>katalog </a:t>
            </a:r>
            <a:r>
              <a:rPr dirty="0" sz="1800" spc="-65">
                <a:latin typeface="Arial"/>
                <a:cs typeface="Arial"/>
              </a:rPr>
              <a:t>główny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domeny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5">
                <a:latin typeface="Arial"/>
                <a:cs typeface="Arial"/>
              </a:rPr>
              <a:t>Utwórz </a:t>
            </a:r>
            <a:r>
              <a:rPr dirty="0" sz="1800" spc="-114">
                <a:latin typeface="Arial"/>
                <a:cs typeface="Arial"/>
              </a:rPr>
              <a:t>łącze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70">
                <a:latin typeface="Arial"/>
                <a:cs typeface="Arial"/>
              </a:rPr>
              <a:t>kilkoma </a:t>
            </a:r>
            <a:r>
              <a:rPr dirty="0" sz="1800" spc="-50">
                <a:latin typeface="Arial"/>
                <a:cs typeface="Arial"/>
              </a:rPr>
              <a:t>replikami </a:t>
            </a:r>
            <a:r>
              <a:rPr dirty="0" sz="1800" spc="-100">
                <a:latin typeface="Arial"/>
                <a:cs typeface="Arial"/>
              </a:rPr>
              <a:t>na różnych</a:t>
            </a:r>
            <a:r>
              <a:rPr dirty="0" sz="1800" spc="-33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hostach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0">
                <a:latin typeface="Arial"/>
                <a:cs typeface="Arial"/>
              </a:rPr>
              <a:t>Wybierz </a:t>
            </a:r>
            <a:r>
              <a:rPr dirty="0" sz="1800" spc="-180">
                <a:latin typeface="Arial"/>
                <a:cs typeface="Arial"/>
              </a:rPr>
              <a:t>za </a:t>
            </a:r>
            <a:r>
              <a:rPr dirty="0" sz="1800" spc="-90">
                <a:latin typeface="Arial"/>
                <a:cs typeface="Arial"/>
              </a:rPr>
              <a:t>pomocą </a:t>
            </a:r>
            <a:r>
              <a:rPr dirty="0" sz="1800" spc="-100">
                <a:latin typeface="Arial"/>
                <a:cs typeface="Arial"/>
              </a:rPr>
              <a:t>narzędzia</a:t>
            </a:r>
            <a:r>
              <a:rPr dirty="0" u="heavy" sz="1800" spc="-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05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Zarządzanie </a:t>
            </a:r>
            <a:r>
              <a:rPr dirty="0" u="heavy" sz="1800" spc="-95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systemem </a:t>
            </a:r>
            <a:r>
              <a:rPr dirty="0" u="heavy" sz="1800" spc="-114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plików </a:t>
            </a:r>
            <a:r>
              <a:rPr dirty="0" u="heavy" sz="1800" spc="-70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DFS</a:t>
            </a:r>
            <a:r>
              <a:rPr dirty="0" sz="1800" spc="-70" i="1">
                <a:latin typeface="Trebuchet MS"/>
                <a:cs typeface="Trebuchet MS"/>
              </a:rPr>
              <a:t> </a:t>
            </a:r>
            <a:r>
              <a:rPr dirty="0" sz="1800" spc="-70">
                <a:latin typeface="Arial"/>
                <a:cs typeface="Arial"/>
              </a:rPr>
              <a:t>polecenie </a:t>
            </a:r>
            <a:r>
              <a:rPr dirty="0" u="heavy" sz="1800" spc="-114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Replikacja</a:t>
            </a:r>
            <a:r>
              <a:rPr dirty="0" sz="1800" spc="-114" i="1">
                <a:latin typeface="Trebuchet MS"/>
                <a:cs typeface="Trebuchet MS"/>
              </a:rPr>
              <a:t>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60">
                <a:latin typeface="Arial"/>
                <a:cs typeface="Arial"/>
              </a:rPr>
              <a:t>skonfiguruj poprawnie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55">
                <a:latin typeface="Arial"/>
                <a:cs typeface="Arial"/>
              </a:rPr>
              <a:t>odpowiednie </a:t>
            </a:r>
            <a:r>
              <a:rPr dirty="0" sz="1800" spc="-70">
                <a:latin typeface="Arial"/>
                <a:cs typeface="Arial"/>
              </a:rPr>
              <a:t>grupy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replikacji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954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4"/>
              <a:t>Kreator </a:t>
            </a:r>
            <a:r>
              <a:rPr dirty="0" sz="4400" spc="-260"/>
              <a:t>nowej </a:t>
            </a:r>
            <a:r>
              <a:rPr dirty="0" sz="4400" spc="-175"/>
              <a:t>grupy</a:t>
            </a:r>
            <a:r>
              <a:rPr dirty="0" sz="4400" spc="-515"/>
              <a:t> </a:t>
            </a:r>
            <a:r>
              <a:rPr dirty="0" sz="4400" spc="-310"/>
              <a:t>replikacji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48283" y="1495043"/>
            <a:ext cx="6894576" cy="5362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1823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35"/>
              <a:t>Wybór </a:t>
            </a:r>
            <a:r>
              <a:rPr dirty="0" sz="4400" spc="-204"/>
              <a:t>typu </a:t>
            </a:r>
            <a:r>
              <a:rPr dirty="0" sz="4400" spc="-175"/>
              <a:t>grupy</a:t>
            </a:r>
            <a:r>
              <a:rPr dirty="0" sz="4400" spc="-695"/>
              <a:t> </a:t>
            </a:r>
            <a:r>
              <a:rPr dirty="0" sz="4400" spc="-310"/>
              <a:t>replikacji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501139"/>
            <a:ext cx="6600444" cy="485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95103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5"/>
              <a:t>Określenie </a:t>
            </a:r>
            <a:r>
              <a:rPr dirty="0" sz="4000" spc="-215"/>
              <a:t>nazwy </a:t>
            </a:r>
            <a:r>
              <a:rPr dirty="0" sz="4000" spc="-260"/>
              <a:t>i </a:t>
            </a:r>
            <a:r>
              <a:rPr dirty="0" sz="4000" spc="-165"/>
              <a:t>domeny </a:t>
            </a:r>
            <a:r>
              <a:rPr dirty="0" sz="4000" spc="-225"/>
              <a:t>dla </a:t>
            </a:r>
            <a:r>
              <a:rPr dirty="0" sz="4000" spc="-165"/>
              <a:t>grupy</a:t>
            </a:r>
            <a:r>
              <a:rPr dirty="0" sz="4000" spc="-819"/>
              <a:t> </a:t>
            </a:r>
            <a:r>
              <a:rPr dirty="0" sz="4000" spc="-280"/>
              <a:t>replikacji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19327" y="1552955"/>
            <a:ext cx="5940552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103022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25"/>
              <a:t>Wybór </a:t>
            </a:r>
            <a:r>
              <a:rPr dirty="0" sz="4000" spc="-195"/>
              <a:t>komputerów </a:t>
            </a:r>
            <a:r>
              <a:rPr dirty="0" sz="4000" spc="-210"/>
              <a:t>członkowskich </a:t>
            </a:r>
            <a:r>
              <a:rPr dirty="0" sz="4000" spc="-165"/>
              <a:t>grupy</a:t>
            </a:r>
            <a:r>
              <a:rPr dirty="0" sz="4000" spc="-735"/>
              <a:t> </a:t>
            </a:r>
            <a:r>
              <a:rPr dirty="0" sz="4000" spc="-280"/>
              <a:t>replikacji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54380" y="1569719"/>
            <a:ext cx="6128003" cy="4783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6868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70"/>
              <a:t>D</a:t>
            </a:r>
            <a:r>
              <a:rPr dirty="0" sz="4400" spc="-204"/>
              <a:t>F</a:t>
            </a:r>
            <a:r>
              <a:rPr dirty="0" sz="4400" spc="-125"/>
              <a:t>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42315" y="1667255"/>
            <a:ext cx="970597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742315" indent="-286385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25" b="1">
                <a:latin typeface="Trebuchet MS"/>
                <a:cs typeface="Trebuchet MS"/>
              </a:rPr>
              <a:t>Rozproszony </a:t>
            </a:r>
            <a:r>
              <a:rPr dirty="0" sz="1800" spc="-105" b="1">
                <a:latin typeface="Trebuchet MS"/>
                <a:cs typeface="Trebuchet MS"/>
              </a:rPr>
              <a:t>System </a:t>
            </a:r>
            <a:r>
              <a:rPr dirty="0" sz="1800" spc="-100" b="1">
                <a:latin typeface="Trebuchet MS"/>
                <a:cs typeface="Trebuchet MS"/>
              </a:rPr>
              <a:t>Plików </a:t>
            </a:r>
            <a:r>
              <a:rPr dirty="0" sz="1800" spc="-200">
                <a:latin typeface="Arial"/>
                <a:cs typeface="Arial"/>
              </a:rPr>
              <a:t>(DFS, </a:t>
            </a:r>
            <a:r>
              <a:rPr dirty="0" sz="1800" spc="-45">
                <a:latin typeface="Arial"/>
                <a:cs typeface="Arial"/>
              </a:rPr>
              <a:t>Distributed </a:t>
            </a:r>
            <a:r>
              <a:rPr dirty="0" sz="1800" spc="-95">
                <a:latin typeface="Arial"/>
                <a:cs typeface="Arial"/>
              </a:rPr>
              <a:t>File </a:t>
            </a:r>
            <a:r>
              <a:rPr dirty="0" sz="1800" spc="-135">
                <a:latin typeface="Arial"/>
                <a:cs typeface="Arial"/>
              </a:rPr>
              <a:t>System </a:t>
            </a:r>
            <a:r>
              <a:rPr dirty="0" sz="1800" spc="-55">
                <a:latin typeface="Arial"/>
                <a:cs typeface="Arial"/>
              </a:rPr>
              <a:t>)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10">
                <a:latin typeface="Arial"/>
                <a:cs typeface="Arial"/>
              </a:rPr>
              <a:t>system </a:t>
            </a:r>
            <a:r>
              <a:rPr dirty="0" sz="1800" spc="-70">
                <a:latin typeface="Arial"/>
                <a:cs typeface="Arial"/>
              </a:rPr>
              <a:t>umożliwiający stworzenie  </a:t>
            </a:r>
            <a:r>
              <a:rPr dirty="0" sz="1800" spc="-95">
                <a:latin typeface="Arial"/>
                <a:cs typeface="Arial"/>
              </a:rPr>
              <a:t>pojedynczego, </a:t>
            </a:r>
            <a:r>
              <a:rPr dirty="0" sz="1800" spc="-85">
                <a:latin typeface="Arial"/>
                <a:cs typeface="Arial"/>
              </a:rPr>
              <a:t>hierarchicznego </a:t>
            </a:r>
            <a:r>
              <a:rPr dirty="0" sz="1800" spc="-100">
                <a:latin typeface="Arial"/>
                <a:cs typeface="Arial"/>
              </a:rPr>
              <a:t>systemu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plików.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5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Zadaniem </a:t>
            </a:r>
            <a:r>
              <a:rPr dirty="0" sz="1800" spc="-5">
                <a:latin typeface="Arial"/>
                <a:cs typeface="Arial"/>
              </a:rPr>
              <a:t>tej </a:t>
            </a:r>
            <a:r>
              <a:rPr dirty="0" sz="1800" spc="-70">
                <a:latin typeface="Arial"/>
                <a:cs typeface="Arial"/>
              </a:rPr>
              <a:t>usługi </a:t>
            </a:r>
            <a:r>
              <a:rPr dirty="0" sz="1800" spc="-50">
                <a:latin typeface="Arial"/>
                <a:cs typeface="Arial"/>
              </a:rPr>
              <a:t>jest </a:t>
            </a:r>
            <a:r>
              <a:rPr dirty="0" sz="1800" spc="-95">
                <a:latin typeface="Arial"/>
                <a:cs typeface="Arial"/>
              </a:rPr>
              <a:t>organizacja </a:t>
            </a:r>
            <a:r>
              <a:rPr dirty="0" sz="1800" spc="-110">
                <a:latin typeface="Arial"/>
                <a:cs typeface="Arial"/>
              </a:rPr>
              <a:t>zasobów </a:t>
            </a:r>
            <a:r>
              <a:rPr dirty="0" sz="1800" spc="-75">
                <a:latin typeface="Arial"/>
                <a:cs typeface="Arial"/>
              </a:rPr>
              <a:t>udostępnionych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90">
                <a:latin typeface="Arial"/>
                <a:cs typeface="Arial"/>
              </a:rPr>
              <a:t>sieci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35">
                <a:latin typeface="Arial"/>
                <a:cs typeface="Arial"/>
              </a:rPr>
              <a:t>jednolitą </a:t>
            </a:r>
            <a:r>
              <a:rPr dirty="0" sz="1800" spc="-80">
                <a:latin typeface="Arial"/>
                <a:cs typeface="Arial"/>
              </a:rPr>
              <a:t>drzewiastą </a:t>
            </a:r>
            <a:r>
              <a:rPr dirty="0" sz="1800" spc="-35">
                <a:latin typeface="Arial"/>
                <a:cs typeface="Arial"/>
              </a:rPr>
              <a:t>strukturę  </a:t>
            </a:r>
            <a:r>
              <a:rPr dirty="0" sz="1800" spc="-110">
                <a:latin typeface="Arial"/>
                <a:cs typeface="Arial"/>
              </a:rPr>
              <a:t>zasobów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plikowych.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7423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35"/>
              <a:t>Wybór </a:t>
            </a:r>
            <a:r>
              <a:rPr dirty="0" sz="4400" spc="-200"/>
              <a:t>topologii</a:t>
            </a:r>
            <a:r>
              <a:rPr dirty="0" sz="4400" spc="-520"/>
              <a:t> </a:t>
            </a:r>
            <a:r>
              <a:rPr dirty="0" sz="4400" spc="-310"/>
              <a:t>replikacji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18744" y="1560574"/>
            <a:ext cx="6690359" cy="523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657"/>
            <a:ext cx="98139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0"/>
              <a:t>Określenie </a:t>
            </a:r>
            <a:r>
              <a:rPr dirty="0" sz="3600" spc="-135"/>
              <a:t>harmonogramu </a:t>
            </a:r>
            <a:r>
              <a:rPr dirty="0" sz="3600" spc="-235"/>
              <a:t>i </a:t>
            </a:r>
            <a:r>
              <a:rPr dirty="0" sz="3600" spc="-175"/>
              <a:t>przepustowości</a:t>
            </a:r>
            <a:r>
              <a:rPr dirty="0" sz="3600" spc="-525"/>
              <a:t> </a:t>
            </a:r>
            <a:r>
              <a:rPr dirty="0" sz="3600" spc="-254"/>
              <a:t>replikacji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63523" y="1458467"/>
            <a:ext cx="6077711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748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35"/>
              <a:t>Wybór </a:t>
            </a:r>
            <a:r>
              <a:rPr dirty="0" sz="4400" spc="-215"/>
              <a:t>serwera</a:t>
            </a:r>
            <a:r>
              <a:rPr dirty="0" sz="4400" spc="-570"/>
              <a:t> </a:t>
            </a:r>
            <a:r>
              <a:rPr dirty="0" sz="4400" spc="-185"/>
              <a:t>podstawowego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01395" y="1424939"/>
            <a:ext cx="6675120" cy="523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1414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35"/>
              <a:t>Wybór </a:t>
            </a:r>
            <a:r>
              <a:rPr dirty="0" sz="4400" spc="-265"/>
              <a:t>ścieżki </a:t>
            </a:r>
            <a:r>
              <a:rPr dirty="0" sz="4400" spc="-285"/>
              <a:t>lokalnej </a:t>
            </a:r>
            <a:r>
              <a:rPr dirty="0" sz="4400" spc="-220"/>
              <a:t>partnera</a:t>
            </a:r>
            <a:r>
              <a:rPr dirty="0" sz="4400" spc="-625"/>
              <a:t> </a:t>
            </a:r>
            <a:r>
              <a:rPr dirty="0" sz="4400" spc="-310"/>
              <a:t>replikacji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9619" y="1562100"/>
            <a:ext cx="6284976" cy="491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1177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15"/>
              <a:t>Edycja </a:t>
            </a:r>
            <a:r>
              <a:rPr dirty="0" sz="4400" spc="-210"/>
              <a:t>ustawień </a:t>
            </a:r>
            <a:r>
              <a:rPr dirty="0" sz="4400" spc="-175"/>
              <a:t>grupy</a:t>
            </a:r>
            <a:r>
              <a:rPr dirty="0" sz="4400" spc="-530"/>
              <a:t> </a:t>
            </a:r>
            <a:r>
              <a:rPr dirty="0" sz="4400" spc="-310"/>
              <a:t>replikacji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46176" y="1565147"/>
            <a:ext cx="6982968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9211310" cy="1300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 sz="4400" spc="-229"/>
              <a:t>Uzyskiwanie </a:t>
            </a:r>
            <a:r>
              <a:rPr dirty="0" sz="4400" spc="-170"/>
              <a:t>dostępu </a:t>
            </a:r>
            <a:r>
              <a:rPr dirty="0" sz="4400" spc="-114"/>
              <a:t>do</a:t>
            </a:r>
            <a:r>
              <a:rPr dirty="0" sz="4400" spc="-590"/>
              <a:t> </a:t>
            </a:r>
            <a:r>
              <a:rPr dirty="0" sz="4400" spc="-229"/>
              <a:t>katalogów</a:t>
            </a:r>
            <a:endParaRPr sz="4400"/>
          </a:p>
          <a:p>
            <a:pPr marL="12700">
              <a:lnSpc>
                <a:spcPts val="5015"/>
              </a:lnSpc>
            </a:pPr>
            <a:r>
              <a:rPr dirty="0" sz="4400" spc="-200"/>
              <a:t>głównych </a:t>
            </a:r>
            <a:r>
              <a:rPr dirty="0" sz="4400" spc="-285"/>
              <a:t>i </a:t>
            </a:r>
            <a:r>
              <a:rPr dirty="0" sz="4400" spc="-220"/>
              <a:t>folderów </a:t>
            </a:r>
            <a:r>
              <a:rPr dirty="0" sz="4400" spc="-185"/>
              <a:t>udostępnionych</a:t>
            </a:r>
            <a:r>
              <a:rPr dirty="0" sz="4400" spc="-650"/>
              <a:t> </a:t>
            </a:r>
            <a:r>
              <a:rPr dirty="0" sz="4400" spc="-165"/>
              <a:t>DFS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3316" y="2023617"/>
            <a:ext cx="6868159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4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8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Dostęp</a:t>
            </a:r>
            <a:r>
              <a:rPr dirty="0" u="heavy" sz="1800" spc="-1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6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</a:t>
            </a:r>
            <a:r>
              <a:rPr dirty="0" u="heavy" sz="1800" spc="-1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9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katalogu</a:t>
            </a:r>
            <a:r>
              <a:rPr dirty="0" u="heavy" sz="1800" spc="-1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7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głównego</a:t>
            </a:r>
            <a:r>
              <a:rPr dirty="0" u="heavy" sz="1800" spc="-14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14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DFS</a:t>
            </a:r>
            <a:r>
              <a:rPr dirty="0" u="heavy" sz="1800" spc="-17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7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</a:t>
            </a:r>
            <a:r>
              <a:rPr dirty="0" u="heavy" sz="1800" spc="-14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autonomicznym</a:t>
            </a:r>
            <a:r>
              <a:rPr dirty="0" u="heavy" sz="1800" spc="-17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systemie</a:t>
            </a:r>
            <a:r>
              <a:rPr dirty="0" u="heavy" sz="1800" spc="-16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DFS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Arial"/>
                <a:cs typeface="Arial"/>
              </a:rPr>
              <a:t>[Serwer]\[Katalog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główny]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Arial"/>
                <a:cs typeface="Arial"/>
              </a:rPr>
              <a:t>\\[Serwer]\[Katalog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główny]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800" spc="-4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8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Dostęp</a:t>
            </a:r>
            <a:r>
              <a:rPr dirty="0" u="heavy" sz="1800" spc="-1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6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</a:t>
            </a:r>
            <a:r>
              <a:rPr dirty="0" u="heavy" sz="1800" spc="-1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folderu</a:t>
            </a:r>
            <a:r>
              <a:rPr dirty="0" u="heavy" sz="1800" spc="-1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9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udostępnionego</a:t>
            </a:r>
            <a:r>
              <a:rPr dirty="0" u="heavy" sz="1800" spc="-18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14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DFS</a:t>
            </a:r>
            <a:r>
              <a:rPr dirty="0" u="heavy" sz="1800" spc="-1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7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</a:t>
            </a:r>
            <a:r>
              <a:rPr dirty="0" u="heavy" sz="1800" spc="-1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systemie</a:t>
            </a:r>
            <a:r>
              <a:rPr dirty="0" u="heavy" sz="1800" spc="-13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9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opartym</a:t>
            </a:r>
            <a:r>
              <a:rPr dirty="0" u="heavy" sz="1800" spc="-17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8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na</a:t>
            </a:r>
            <a:r>
              <a:rPr dirty="0" u="heavy" sz="1800" spc="-13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9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domenie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5">
                <a:latin typeface="Arial"/>
                <a:cs typeface="Arial"/>
              </a:rPr>
              <a:t>[Nazwa </a:t>
            </a:r>
            <a:r>
              <a:rPr dirty="0" sz="1800" spc="-55">
                <a:latin typeface="Arial"/>
                <a:cs typeface="Arial"/>
              </a:rPr>
              <a:t>domeny]\[Katalog </a:t>
            </a:r>
            <a:r>
              <a:rPr dirty="0" sz="1800" spc="-65">
                <a:latin typeface="Arial"/>
                <a:cs typeface="Arial"/>
              </a:rPr>
              <a:t>główny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10">
                <a:latin typeface="Arial"/>
                <a:cs typeface="Arial"/>
              </a:rPr>
              <a:t>DFS]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Arial"/>
                <a:cs typeface="Arial"/>
              </a:rPr>
              <a:t>\\[Serwer]\[Katalog </a:t>
            </a:r>
            <a:r>
              <a:rPr dirty="0" sz="1800" spc="-65">
                <a:latin typeface="Arial"/>
                <a:cs typeface="Arial"/>
              </a:rPr>
              <a:t>główny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210">
                <a:latin typeface="Arial"/>
                <a:cs typeface="Arial"/>
              </a:rPr>
              <a:t>DFS]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4381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65"/>
              <a:t>Usługa </a:t>
            </a:r>
            <a:r>
              <a:rPr dirty="0" sz="4400" spc="-220"/>
              <a:t>kopiowania </a:t>
            </a:r>
            <a:r>
              <a:rPr dirty="0" sz="4400" spc="-200"/>
              <a:t>w</a:t>
            </a:r>
            <a:r>
              <a:rPr dirty="0" sz="4400" spc="-660"/>
              <a:t> </a:t>
            </a:r>
            <a:r>
              <a:rPr dirty="0" sz="4400" spc="-285"/>
              <a:t>tle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6821" y="1826716"/>
            <a:ext cx="10968990" cy="3801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Usługi </a:t>
            </a:r>
            <a:r>
              <a:rPr dirty="0" sz="1800" spc="-70">
                <a:latin typeface="Arial"/>
                <a:cs typeface="Arial"/>
              </a:rPr>
              <a:t>kopiowania </a:t>
            </a:r>
            <a:r>
              <a:rPr dirty="0" sz="1800" spc="-40">
                <a:latin typeface="Arial"/>
                <a:cs typeface="Arial"/>
              </a:rPr>
              <a:t>woluminów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5">
                <a:latin typeface="Arial"/>
                <a:cs typeface="Arial"/>
              </a:rPr>
              <a:t>tle </a:t>
            </a:r>
            <a:r>
              <a:rPr dirty="0" sz="1800" spc="-165">
                <a:latin typeface="Arial"/>
                <a:cs typeface="Arial"/>
              </a:rPr>
              <a:t>są </a:t>
            </a:r>
            <a:r>
              <a:rPr dirty="0" sz="1800" spc="-65">
                <a:latin typeface="Arial"/>
                <a:cs typeface="Arial"/>
              </a:rPr>
              <a:t>jednym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110">
                <a:latin typeface="Arial"/>
                <a:cs typeface="Arial"/>
              </a:rPr>
              <a:t>tańszych </a:t>
            </a:r>
            <a:r>
              <a:rPr dirty="0" sz="1800" spc="-100">
                <a:latin typeface="Arial"/>
                <a:cs typeface="Arial"/>
              </a:rPr>
              <a:t>rozwiązań </a:t>
            </a:r>
            <a:r>
              <a:rPr dirty="0" sz="1800" spc="-90">
                <a:latin typeface="Arial"/>
                <a:cs typeface="Arial"/>
              </a:rPr>
              <a:t>odzyskiwania </a:t>
            </a:r>
            <a:r>
              <a:rPr dirty="0" sz="1800" spc="-95">
                <a:latin typeface="Arial"/>
                <a:cs typeface="Arial"/>
              </a:rPr>
              <a:t>danych, </a:t>
            </a:r>
            <a:r>
              <a:rPr dirty="0" sz="1800" spc="-55">
                <a:latin typeface="Arial"/>
                <a:cs typeface="Arial"/>
              </a:rPr>
              <a:t>których</a:t>
            </a:r>
            <a:r>
              <a:rPr dirty="0" sz="1800" spc="-36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utrata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70">
                <a:latin typeface="Arial"/>
                <a:cs typeface="Arial"/>
              </a:rPr>
              <a:t>nastąpiła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80">
                <a:latin typeface="Arial"/>
                <a:cs typeface="Arial"/>
              </a:rPr>
              <a:t>skutek </a:t>
            </a:r>
            <a:r>
              <a:rPr dirty="0" sz="1800" spc="-50">
                <a:latin typeface="Arial"/>
                <a:cs typeface="Arial"/>
              </a:rPr>
              <a:t>błędu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człowieka</a:t>
            </a:r>
            <a:endParaRPr sz="1800">
              <a:latin typeface="Arial"/>
              <a:cs typeface="Arial"/>
            </a:endParaRPr>
          </a:p>
          <a:p>
            <a:pPr marL="299085" marR="81026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Usługi </a:t>
            </a:r>
            <a:r>
              <a:rPr dirty="0" sz="1800" spc="-20">
                <a:latin typeface="Arial"/>
                <a:cs typeface="Arial"/>
              </a:rPr>
              <a:t>te </a:t>
            </a:r>
            <a:r>
              <a:rPr dirty="0" sz="1800" spc="-75">
                <a:latin typeface="Arial"/>
                <a:cs typeface="Arial"/>
              </a:rPr>
              <a:t>działają </a:t>
            </a:r>
            <a:r>
              <a:rPr dirty="0" sz="1800" spc="-100">
                <a:latin typeface="Arial"/>
                <a:cs typeface="Arial"/>
              </a:rPr>
              <a:t>poprzez </a:t>
            </a:r>
            <a:r>
              <a:rPr dirty="0" sz="1800" spc="-55">
                <a:latin typeface="Arial"/>
                <a:cs typeface="Arial"/>
              </a:rPr>
              <a:t>tworzenie </a:t>
            </a:r>
            <a:r>
              <a:rPr dirty="0" sz="1800" spc="-70">
                <a:latin typeface="Arial"/>
                <a:cs typeface="Arial"/>
              </a:rPr>
              <a:t>niewidzialnych </a:t>
            </a:r>
            <a:r>
              <a:rPr dirty="0" sz="1800" spc="-50">
                <a:latin typeface="Arial"/>
                <a:cs typeface="Arial"/>
              </a:rPr>
              <a:t>kopii plików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40">
                <a:latin typeface="Arial"/>
                <a:cs typeface="Arial"/>
              </a:rPr>
              <a:t>folderów </a:t>
            </a:r>
            <a:r>
              <a:rPr dirty="0" sz="1800" spc="-90">
                <a:latin typeface="Arial"/>
                <a:cs typeface="Arial"/>
              </a:rPr>
              <a:t>przechowywanych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120">
                <a:latin typeface="Arial"/>
                <a:cs typeface="Arial"/>
              </a:rPr>
              <a:t>dyskach  </a:t>
            </a:r>
            <a:r>
              <a:rPr dirty="0" sz="1800" spc="-90">
                <a:latin typeface="Arial"/>
                <a:cs typeface="Arial"/>
              </a:rPr>
              <a:t>(przeważnie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65">
                <a:latin typeface="Arial"/>
                <a:cs typeface="Arial"/>
              </a:rPr>
              <a:t>folderach </a:t>
            </a:r>
            <a:r>
              <a:rPr dirty="0" sz="1800" spc="-70">
                <a:latin typeface="Arial"/>
                <a:cs typeface="Arial"/>
              </a:rPr>
              <a:t>udostępnionych). </a:t>
            </a:r>
            <a:r>
              <a:rPr dirty="0" sz="1800" spc="-105">
                <a:latin typeface="Arial"/>
                <a:cs typeface="Arial"/>
              </a:rPr>
              <a:t>Kopie </a:t>
            </a:r>
            <a:r>
              <a:rPr dirty="0" sz="1800" spc="-20">
                <a:latin typeface="Arial"/>
                <a:cs typeface="Arial"/>
              </a:rPr>
              <a:t>te </a:t>
            </a:r>
            <a:r>
              <a:rPr dirty="0" sz="1800" spc="-165">
                <a:latin typeface="Arial"/>
                <a:cs typeface="Arial"/>
              </a:rPr>
              <a:t>są </a:t>
            </a:r>
            <a:r>
              <a:rPr dirty="0" sz="1800" spc="-55">
                <a:latin typeface="Arial"/>
                <a:cs typeface="Arial"/>
              </a:rPr>
              <a:t>tworzone </a:t>
            </a:r>
            <a:r>
              <a:rPr dirty="0" sz="1800" spc="-95">
                <a:latin typeface="Arial"/>
                <a:cs typeface="Arial"/>
              </a:rPr>
              <a:t>zgodnie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50">
                <a:latin typeface="Arial"/>
                <a:cs typeface="Arial"/>
              </a:rPr>
              <a:t>odpowiednim</a:t>
            </a:r>
            <a:r>
              <a:rPr dirty="0" sz="1800" spc="-229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harmonogramem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00">
                <a:latin typeface="Arial"/>
                <a:cs typeface="Arial"/>
              </a:rPr>
              <a:t>W </a:t>
            </a:r>
            <a:r>
              <a:rPr dirty="0" sz="1800" spc="-60">
                <a:latin typeface="Arial"/>
                <a:cs typeface="Arial"/>
              </a:rPr>
              <a:t>trakcie </a:t>
            </a:r>
            <a:r>
              <a:rPr dirty="0" sz="1800" spc="-105">
                <a:latin typeface="Arial"/>
                <a:cs typeface="Arial"/>
              </a:rPr>
              <a:t>gdy </a:t>
            </a:r>
            <a:r>
              <a:rPr dirty="0" sz="1800" spc="-60">
                <a:latin typeface="Arial"/>
                <a:cs typeface="Arial"/>
              </a:rPr>
              <a:t>uruchomione </a:t>
            </a:r>
            <a:r>
              <a:rPr dirty="0" sz="1800" spc="-170">
                <a:latin typeface="Arial"/>
                <a:cs typeface="Arial"/>
              </a:rPr>
              <a:t>są </a:t>
            </a:r>
            <a:r>
              <a:rPr dirty="0" sz="1800" spc="-85">
                <a:latin typeface="Arial"/>
                <a:cs typeface="Arial"/>
              </a:rPr>
              <a:t>Usługi </a:t>
            </a:r>
            <a:r>
              <a:rPr dirty="0" sz="1800" spc="-70">
                <a:latin typeface="Arial"/>
                <a:cs typeface="Arial"/>
              </a:rPr>
              <a:t>kopiowania </a:t>
            </a:r>
            <a:r>
              <a:rPr dirty="0" sz="1800" spc="-40">
                <a:latin typeface="Arial"/>
                <a:cs typeface="Arial"/>
              </a:rPr>
              <a:t>woluminów </a:t>
            </a:r>
            <a:r>
              <a:rPr dirty="0" sz="1800" spc="-15">
                <a:latin typeface="Arial"/>
                <a:cs typeface="Arial"/>
              </a:rPr>
              <a:t>w tle, </a:t>
            </a:r>
            <a:r>
              <a:rPr dirty="0" sz="1800" spc="-110">
                <a:latin typeface="Arial"/>
                <a:cs typeface="Arial"/>
              </a:rPr>
              <a:t>system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5">
                <a:latin typeface="Arial"/>
                <a:cs typeface="Arial"/>
              </a:rPr>
              <a:t>sposób </a:t>
            </a:r>
            <a:r>
              <a:rPr dirty="0" sz="1800" spc="-70">
                <a:latin typeface="Arial"/>
                <a:cs typeface="Arial"/>
              </a:rPr>
              <a:t>efektywny, 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 spc="-20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zarazem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65">
                <a:latin typeface="Arial"/>
                <a:cs typeface="Arial"/>
              </a:rPr>
              <a:t>niewidzialny dla </a:t>
            </a:r>
            <a:r>
              <a:rPr dirty="0" sz="1800" spc="-75">
                <a:latin typeface="Arial"/>
                <a:cs typeface="Arial"/>
              </a:rPr>
              <a:t>użytkownika </a:t>
            </a:r>
            <a:r>
              <a:rPr dirty="0" sz="1800" spc="-135">
                <a:latin typeface="Arial"/>
                <a:cs typeface="Arial"/>
              </a:rPr>
              <a:t>zarządzać </a:t>
            </a:r>
            <a:r>
              <a:rPr dirty="0" sz="1800" spc="-60">
                <a:latin typeface="Arial"/>
                <a:cs typeface="Arial"/>
              </a:rPr>
              <a:t>poprzednimi </a:t>
            </a:r>
            <a:r>
              <a:rPr dirty="0" sz="1800" spc="-65">
                <a:latin typeface="Arial"/>
                <a:cs typeface="Arial"/>
              </a:rPr>
              <a:t>wersjami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80">
                <a:latin typeface="Arial"/>
                <a:cs typeface="Arial"/>
              </a:rPr>
              <a:t>wybranych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woluminach</a:t>
            </a:r>
            <a:endParaRPr sz="1800">
              <a:latin typeface="Arial"/>
              <a:cs typeface="Arial"/>
            </a:endParaRPr>
          </a:p>
          <a:p>
            <a:pPr marL="299085" marR="67945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Usługi </a:t>
            </a:r>
            <a:r>
              <a:rPr dirty="0" sz="1800" spc="-70">
                <a:latin typeface="Arial"/>
                <a:cs typeface="Arial"/>
              </a:rPr>
              <a:t>kopiowania </a:t>
            </a:r>
            <a:r>
              <a:rPr dirty="0" sz="1800" spc="-40">
                <a:latin typeface="Arial"/>
                <a:cs typeface="Arial"/>
              </a:rPr>
              <a:t>woluminów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>
                <a:latin typeface="Arial"/>
                <a:cs typeface="Arial"/>
              </a:rPr>
              <a:t>tle </a:t>
            </a:r>
            <a:r>
              <a:rPr dirty="0" sz="1800" spc="-85">
                <a:latin typeface="Arial"/>
                <a:cs typeface="Arial"/>
              </a:rPr>
              <a:t>zapewniają końcowemu </a:t>
            </a:r>
            <a:r>
              <a:rPr dirty="0" sz="1800" spc="-60">
                <a:latin typeface="Arial"/>
                <a:cs typeface="Arial"/>
              </a:rPr>
              <a:t>użytkownikowi </a:t>
            </a:r>
            <a:r>
              <a:rPr dirty="0" sz="1800" spc="-75">
                <a:latin typeface="Arial"/>
                <a:cs typeface="Arial"/>
              </a:rPr>
              <a:t>dostęp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80">
                <a:latin typeface="Arial"/>
                <a:cs typeface="Arial"/>
              </a:rPr>
              <a:t>stworzonych </a:t>
            </a:r>
            <a:r>
              <a:rPr dirty="0" sz="1800" spc="-50">
                <a:latin typeface="Arial"/>
                <a:cs typeface="Arial"/>
              </a:rPr>
              <a:t>kopii </a:t>
            </a:r>
            <a:r>
              <a:rPr dirty="0" sz="1800" spc="-180">
                <a:latin typeface="Arial"/>
                <a:cs typeface="Arial"/>
              </a:rPr>
              <a:t>za  </a:t>
            </a:r>
            <a:r>
              <a:rPr dirty="0" sz="1800" spc="-90">
                <a:latin typeface="Arial"/>
                <a:cs typeface="Arial"/>
              </a:rPr>
              <a:t>pomocą </a:t>
            </a:r>
            <a:r>
              <a:rPr dirty="0" sz="1800" spc="-75">
                <a:latin typeface="Arial"/>
                <a:cs typeface="Arial"/>
              </a:rPr>
              <a:t>dodatkowego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oprogramowania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00">
                <a:latin typeface="Arial"/>
                <a:cs typeface="Arial"/>
              </a:rPr>
              <a:t>Odzyskiwanie </a:t>
            </a:r>
            <a:r>
              <a:rPr dirty="0" sz="1800" spc="-65">
                <a:latin typeface="Arial"/>
                <a:cs typeface="Arial"/>
              </a:rPr>
              <a:t>lokalne </a:t>
            </a:r>
            <a:r>
              <a:rPr dirty="0" sz="1800" spc="-120">
                <a:latin typeface="Arial"/>
                <a:cs typeface="Arial"/>
              </a:rPr>
              <a:t>przez </a:t>
            </a:r>
            <a:r>
              <a:rPr dirty="0" sz="1800" spc="-75">
                <a:latin typeface="Arial"/>
                <a:cs typeface="Arial"/>
              </a:rPr>
              <a:t>użytkownika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50">
                <a:latin typeface="Arial"/>
                <a:cs typeface="Arial"/>
              </a:rPr>
              <a:t>jest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obsługiwane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3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Folder </a:t>
            </a:r>
            <a:r>
              <a:rPr dirty="0" sz="1800" spc="-65">
                <a:latin typeface="Arial"/>
                <a:cs typeface="Arial"/>
              </a:rPr>
              <a:t>udostępniony </a:t>
            </a:r>
            <a:r>
              <a:rPr dirty="0" sz="1800" spc="-75">
                <a:latin typeface="Arial"/>
                <a:cs typeface="Arial"/>
              </a:rPr>
              <a:t>musi </a:t>
            </a:r>
            <a:r>
              <a:rPr dirty="0" sz="1800" spc="-90">
                <a:latin typeface="Arial"/>
                <a:cs typeface="Arial"/>
              </a:rPr>
              <a:t>znajdować </a:t>
            </a:r>
            <a:r>
              <a:rPr dirty="0" sz="1800" spc="-100">
                <a:latin typeface="Arial"/>
                <a:cs typeface="Arial"/>
              </a:rPr>
              <a:t>się na </a:t>
            </a:r>
            <a:r>
              <a:rPr dirty="0" sz="1800" spc="-40">
                <a:latin typeface="Arial"/>
                <a:cs typeface="Arial"/>
              </a:rPr>
              <a:t>woluminie </a:t>
            </a:r>
            <a:r>
              <a:rPr dirty="0" sz="1800" spc="-85">
                <a:latin typeface="Arial"/>
                <a:cs typeface="Arial"/>
              </a:rPr>
              <a:t>przechowywanym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90">
                <a:latin typeface="Arial"/>
                <a:cs typeface="Arial"/>
              </a:rPr>
              <a:t>serwerze </a:t>
            </a:r>
            <a:r>
              <a:rPr dirty="0" sz="1800" spc="-80">
                <a:latin typeface="Arial"/>
                <a:cs typeface="Arial"/>
              </a:rPr>
              <a:t>pracującym </a:t>
            </a:r>
            <a:r>
              <a:rPr dirty="0" sz="1800" spc="-60">
                <a:latin typeface="Arial"/>
                <a:cs typeface="Arial"/>
              </a:rPr>
              <a:t>pod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kontrolą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75">
                <a:latin typeface="Arial"/>
                <a:cs typeface="Arial"/>
              </a:rPr>
              <a:t>Windows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Server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Administratorzy </a:t>
            </a:r>
            <a:r>
              <a:rPr dirty="0" sz="1800" spc="-85">
                <a:latin typeface="Arial"/>
                <a:cs typeface="Arial"/>
              </a:rPr>
              <a:t>pracujący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70">
                <a:latin typeface="Arial"/>
                <a:cs typeface="Arial"/>
              </a:rPr>
              <a:t>lokalnym </a:t>
            </a:r>
            <a:r>
              <a:rPr dirty="0" sz="1800" spc="-90">
                <a:latin typeface="Arial"/>
                <a:cs typeface="Arial"/>
              </a:rPr>
              <a:t>serwerze </a:t>
            </a:r>
            <a:r>
              <a:rPr dirty="0" sz="1800" spc="-65">
                <a:latin typeface="Arial"/>
                <a:cs typeface="Arial"/>
              </a:rPr>
              <a:t>również </a:t>
            </a:r>
            <a:r>
              <a:rPr dirty="0" sz="1800" spc="-135">
                <a:latin typeface="Arial"/>
                <a:cs typeface="Arial"/>
              </a:rPr>
              <a:t>muszą </a:t>
            </a:r>
            <a:r>
              <a:rPr dirty="0" sz="1800" spc="-130">
                <a:latin typeface="Arial"/>
                <a:cs typeface="Arial"/>
              </a:rPr>
              <a:t>użyć </a:t>
            </a:r>
            <a:r>
              <a:rPr dirty="0" sz="1800" spc="-105">
                <a:latin typeface="Arial"/>
                <a:cs typeface="Arial"/>
              </a:rPr>
              <a:t>ścieżki </a:t>
            </a:r>
            <a:r>
              <a:rPr dirty="0" sz="1800" spc="-175">
                <a:latin typeface="Arial"/>
                <a:cs typeface="Arial"/>
              </a:rPr>
              <a:t>UNC, </a:t>
            </a:r>
            <a:r>
              <a:rPr dirty="0" sz="1800" spc="-100">
                <a:latin typeface="Arial"/>
                <a:cs typeface="Arial"/>
              </a:rPr>
              <a:t>aby </a:t>
            </a:r>
            <a:r>
              <a:rPr dirty="0" sz="1800" spc="-140">
                <a:latin typeface="Arial"/>
                <a:cs typeface="Arial"/>
              </a:rPr>
              <a:t>uzyskać </a:t>
            </a:r>
            <a:r>
              <a:rPr dirty="0" sz="1800" spc="-75">
                <a:latin typeface="Arial"/>
                <a:cs typeface="Arial"/>
              </a:rPr>
              <a:t>dostęp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50">
                <a:latin typeface="Arial"/>
                <a:cs typeface="Arial"/>
              </a:rPr>
              <a:t>kopii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tle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Kopie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>
                <a:latin typeface="Arial"/>
                <a:cs typeface="Arial"/>
              </a:rPr>
              <a:t>tle </a:t>
            </a:r>
            <a:r>
              <a:rPr dirty="0" sz="1800" spc="-170">
                <a:latin typeface="Arial"/>
                <a:cs typeface="Arial"/>
              </a:rPr>
              <a:t>są </a:t>
            </a:r>
            <a:r>
              <a:rPr dirty="0" sz="1800" spc="-85">
                <a:latin typeface="Arial"/>
                <a:cs typeface="Arial"/>
              </a:rPr>
              <a:t>wykonywane </a:t>
            </a:r>
            <a:r>
              <a:rPr dirty="0" sz="1800" spc="-65">
                <a:latin typeface="Arial"/>
                <a:cs typeface="Arial"/>
              </a:rPr>
              <a:t>dla </a:t>
            </a:r>
            <a:r>
              <a:rPr dirty="0" sz="1800" spc="-95">
                <a:latin typeface="Arial"/>
                <a:cs typeface="Arial"/>
              </a:rPr>
              <a:t>całego </a:t>
            </a:r>
            <a:r>
              <a:rPr dirty="0" sz="1800" spc="-45">
                <a:latin typeface="Arial"/>
                <a:cs typeface="Arial"/>
              </a:rPr>
              <a:t>woluminu,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65">
                <a:latin typeface="Arial"/>
                <a:cs typeface="Arial"/>
              </a:rPr>
              <a:t>dla </a:t>
            </a:r>
            <a:r>
              <a:rPr dirty="0" sz="1800" spc="-85">
                <a:latin typeface="Arial"/>
                <a:cs typeface="Arial"/>
              </a:rPr>
              <a:t>określonych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folderów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1432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0"/>
              <a:t>Konfiguracja </a:t>
            </a:r>
            <a:r>
              <a:rPr dirty="0" sz="4400" spc="-170"/>
              <a:t>usługi </a:t>
            </a:r>
            <a:r>
              <a:rPr dirty="0" sz="4400" spc="-220"/>
              <a:t>kopiowania </a:t>
            </a:r>
            <a:r>
              <a:rPr dirty="0" sz="4400" spc="-200"/>
              <a:t>w</a:t>
            </a:r>
            <a:r>
              <a:rPr dirty="0" sz="4400" spc="-725"/>
              <a:t> </a:t>
            </a:r>
            <a:r>
              <a:rPr dirty="0" sz="4400" spc="-285"/>
              <a:t>tle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45236" y="1527047"/>
            <a:ext cx="5815584" cy="5035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2424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25"/>
              <a:t>Odzyskiwanie</a:t>
            </a:r>
            <a:r>
              <a:rPr dirty="0" sz="4400" spc="-415"/>
              <a:t> </a:t>
            </a:r>
            <a:r>
              <a:rPr dirty="0" sz="4400" spc="-250"/>
              <a:t>kopii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18159" y="1543811"/>
            <a:ext cx="5731764" cy="4965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2718257"/>
            <a:ext cx="6656070" cy="1764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840"/>
              </a:lnSpc>
              <a:spcBef>
                <a:spcPts val="100"/>
              </a:spcBef>
            </a:pPr>
            <a:r>
              <a:rPr dirty="0" sz="6000" spc="145">
                <a:latin typeface="Trebuchet MS"/>
                <a:cs typeface="Trebuchet MS"/>
              </a:rPr>
              <a:t>SMB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ts val="6840"/>
              </a:lnSpc>
            </a:pPr>
            <a:r>
              <a:rPr dirty="0" sz="6000" spc="-275">
                <a:latin typeface="Trebuchet MS"/>
                <a:cs typeface="Trebuchet MS"/>
              </a:rPr>
              <a:t>Server </a:t>
            </a:r>
            <a:r>
              <a:rPr dirty="0" sz="6000" spc="-95">
                <a:latin typeface="Trebuchet MS"/>
                <a:cs typeface="Trebuchet MS"/>
              </a:rPr>
              <a:t>Message</a:t>
            </a:r>
            <a:r>
              <a:rPr dirty="0" sz="6000" spc="-655">
                <a:latin typeface="Trebuchet MS"/>
                <a:cs typeface="Trebuchet MS"/>
              </a:rPr>
              <a:t> </a:t>
            </a:r>
            <a:r>
              <a:rPr dirty="0" sz="6000" spc="-310">
                <a:latin typeface="Trebuchet MS"/>
                <a:cs typeface="Trebuchet MS"/>
              </a:rPr>
              <a:t>Block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64312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29"/>
              <a:t>Funkcjonowanie</a:t>
            </a:r>
            <a:r>
              <a:rPr dirty="0" sz="4400" spc="-409"/>
              <a:t> </a:t>
            </a:r>
            <a:r>
              <a:rPr dirty="0" sz="4400" spc="-165"/>
              <a:t>DFS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1504" y="2119706"/>
            <a:ext cx="9921240" cy="2400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Struktura </a:t>
            </a:r>
            <a:r>
              <a:rPr dirty="0" sz="1800" spc="-105">
                <a:latin typeface="Arial"/>
                <a:cs typeface="Arial"/>
              </a:rPr>
              <a:t>zasobów </a:t>
            </a:r>
            <a:r>
              <a:rPr dirty="0" sz="1800" spc="-85">
                <a:latin typeface="Arial"/>
                <a:cs typeface="Arial"/>
              </a:rPr>
              <a:t>sieciowych </a:t>
            </a:r>
            <a:r>
              <a:rPr dirty="0" sz="1800" spc="-75">
                <a:latin typeface="Arial"/>
                <a:cs typeface="Arial"/>
              </a:rPr>
              <a:t>reprezentowana </a:t>
            </a:r>
            <a:r>
              <a:rPr dirty="0" sz="1800" spc="-50">
                <a:latin typeface="Arial"/>
                <a:cs typeface="Arial"/>
              </a:rPr>
              <a:t>jest </a:t>
            </a:r>
            <a:r>
              <a:rPr dirty="0" sz="1800" spc="-80">
                <a:latin typeface="Arial"/>
                <a:cs typeface="Arial"/>
              </a:rPr>
              <a:t>jako </a:t>
            </a:r>
            <a:r>
              <a:rPr dirty="0" sz="1800" spc="-85">
                <a:latin typeface="Arial"/>
                <a:cs typeface="Arial"/>
              </a:rPr>
              <a:t>pojedynczy </a:t>
            </a:r>
            <a:r>
              <a:rPr dirty="0" sz="1800" spc="-35">
                <a:latin typeface="Arial"/>
                <a:cs typeface="Arial"/>
              </a:rPr>
              <a:t>punkt </a:t>
            </a:r>
            <a:r>
              <a:rPr dirty="0" sz="1800" spc="-70">
                <a:latin typeface="Arial"/>
                <a:cs typeface="Arial"/>
              </a:rPr>
              <a:t>odniesienia, </a:t>
            </a:r>
            <a:r>
              <a:rPr dirty="0" sz="1800" spc="-90">
                <a:latin typeface="Arial"/>
                <a:cs typeface="Arial"/>
              </a:rPr>
              <a:t>niezależnie</a:t>
            </a:r>
            <a:r>
              <a:rPr dirty="0" sz="1800" spc="-204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od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95">
                <a:latin typeface="Arial"/>
                <a:cs typeface="Arial"/>
              </a:rPr>
              <a:t>rzeczywistego </a:t>
            </a:r>
            <a:r>
              <a:rPr dirty="0" sz="1800" spc="-75">
                <a:latin typeface="Arial"/>
                <a:cs typeface="Arial"/>
              </a:rPr>
              <a:t>położenia </a:t>
            </a:r>
            <a:r>
              <a:rPr dirty="0" sz="1800" spc="-105">
                <a:latin typeface="Arial"/>
                <a:cs typeface="Arial"/>
              </a:rPr>
              <a:t>bazowych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zasobów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70">
                <a:latin typeface="Arial"/>
                <a:cs typeface="Arial"/>
              </a:rPr>
              <a:t>Użytkownik </a:t>
            </a:r>
            <a:r>
              <a:rPr dirty="0" sz="1800" spc="-95">
                <a:latin typeface="Arial"/>
                <a:cs typeface="Arial"/>
              </a:rPr>
              <a:t>przeglądający </a:t>
            </a:r>
            <a:r>
              <a:rPr dirty="0" sz="1800" spc="-130">
                <a:latin typeface="Arial"/>
                <a:cs typeface="Arial"/>
              </a:rPr>
              <a:t>zarządzany </a:t>
            </a:r>
            <a:r>
              <a:rPr dirty="0" sz="1800" spc="-114">
                <a:latin typeface="Arial"/>
                <a:cs typeface="Arial"/>
              </a:rPr>
              <a:t>przez </a:t>
            </a:r>
            <a:r>
              <a:rPr dirty="0" sz="1800" spc="-110">
                <a:latin typeface="Arial"/>
                <a:cs typeface="Arial"/>
              </a:rPr>
              <a:t>system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295">
                <a:latin typeface="Arial"/>
                <a:cs typeface="Arial"/>
              </a:rPr>
              <a:t>DFS </a:t>
            </a:r>
            <a:r>
              <a:rPr dirty="0" sz="1800" spc="-65">
                <a:latin typeface="Arial"/>
                <a:cs typeface="Arial"/>
              </a:rPr>
              <a:t>udostępniony </a:t>
            </a:r>
            <a:r>
              <a:rPr dirty="0" sz="1800" spc="-30">
                <a:latin typeface="Arial"/>
                <a:cs typeface="Arial"/>
              </a:rPr>
              <a:t>folder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75">
                <a:latin typeface="Arial"/>
                <a:cs typeface="Arial"/>
              </a:rPr>
              <a:t>musi </a:t>
            </a:r>
            <a:r>
              <a:rPr dirty="0" sz="1800" spc="-135">
                <a:latin typeface="Arial"/>
                <a:cs typeface="Arial"/>
              </a:rPr>
              <a:t>znać </a:t>
            </a:r>
            <a:r>
              <a:rPr dirty="0" sz="1800" spc="-105">
                <a:latin typeface="Arial"/>
                <a:cs typeface="Arial"/>
              </a:rPr>
              <a:t>nazwy  </a:t>
            </a:r>
            <a:r>
              <a:rPr dirty="0" sz="1800" spc="-80">
                <a:latin typeface="Arial"/>
                <a:cs typeface="Arial"/>
              </a:rPr>
              <a:t>serwera,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35">
                <a:latin typeface="Arial"/>
                <a:cs typeface="Arial"/>
              </a:rPr>
              <a:t>którym </a:t>
            </a:r>
            <a:r>
              <a:rPr dirty="0" sz="1800" spc="-30">
                <a:latin typeface="Arial"/>
                <a:cs typeface="Arial"/>
              </a:rPr>
              <a:t>folder ten </a:t>
            </a:r>
            <a:r>
              <a:rPr dirty="0" sz="1800" spc="-50">
                <a:latin typeface="Arial"/>
                <a:cs typeface="Arial"/>
              </a:rPr>
              <a:t>jest</a:t>
            </a:r>
            <a:r>
              <a:rPr dirty="0" sz="1800" spc="-28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udostępniony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90">
                <a:latin typeface="Arial"/>
                <a:cs typeface="Arial"/>
              </a:rPr>
              <a:t>Działanie </a:t>
            </a:r>
            <a:r>
              <a:rPr dirty="0" sz="1800" spc="-295">
                <a:latin typeface="Arial"/>
                <a:cs typeface="Arial"/>
              </a:rPr>
              <a:t>DFS </a:t>
            </a:r>
            <a:r>
              <a:rPr dirty="0" sz="1800" spc="-65">
                <a:latin typeface="Arial"/>
                <a:cs typeface="Arial"/>
              </a:rPr>
              <a:t>opiera </a:t>
            </a:r>
            <a:r>
              <a:rPr dirty="0" sz="1800" spc="-100">
                <a:latin typeface="Arial"/>
                <a:cs typeface="Arial"/>
              </a:rPr>
              <a:t>się na </a:t>
            </a:r>
            <a:r>
              <a:rPr dirty="0" sz="1800" spc="-85">
                <a:latin typeface="Arial"/>
                <a:cs typeface="Arial"/>
              </a:rPr>
              <a:t>przestrzeniach </a:t>
            </a:r>
            <a:r>
              <a:rPr dirty="0" sz="1800" spc="-110">
                <a:latin typeface="Arial"/>
                <a:cs typeface="Arial"/>
              </a:rPr>
              <a:t>nazw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45">
                <a:latin typeface="Arial"/>
                <a:cs typeface="Arial"/>
              </a:rPr>
              <a:t>wirtualnych </a:t>
            </a:r>
            <a:r>
              <a:rPr dirty="0" sz="1800" spc="-60">
                <a:latin typeface="Arial"/>
                <a:cs typeface="Arial"/>
              </a:rPr>
              <a:t>serwerów </a:t>
            </a:r>
            <a:r>
              <a:rPr dirty="0" sz="1800" spc="-40">
                <a:latin typeface="Arial"/>
                <a:cs typeface="Arial"/>
              </a:rPr>
              <a:t>lub </a:t>
            </a:r>
            <a:r>
              <a:rPr dirty="0" sz="1800" spc="-90">
                <a:latin typeface="Arial"/>
                <a:cs typeface="Arial"/>
              </a:rPr>
              <a:t>inaczej, </a:t>
            </a:r>
            <a:r>
              <a:rPr dirty="0" sz="1800" spc="-25">
                <a:latin typeface="Arial"/>
                <a:cs typeface="Arial"/>
              </a:rPr>
              <a:t>wirtualnej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ścieżce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70" b="1">
                <a:latin typeface="Trebuchet MS"/>
                <a:cs typeface="Trebuchet MS"/>
              </a:rPr>
              <a:t>UNC</a:t>
            </a:r>
            <a:r>
              <a:rPr dirty="0" sz="1800" spc="-140" b="1">
                <a:latin typeface="Trebuchet MS"/>
                <a:cs typeface="Trebuchet MS"/>
              </a:rPr>
              <a:t> </a:t>
            </a:r>
            <a:r>
              <a:rPr dirty="0" sz="1800" spc="-55">
                <a:latin typeface="Arial"/>
                <a:cs typeface="Arial"/>
              </a:rPr>
              <a:t>(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0" b="1">
                <a:latin typeface="Trebuchet MS"/>
                <a:cs typeface="Trebuchet MS"/>
              </a:rPr>
              <a:t>Universal</a:t>
            </a:r>
            <a:r>
              <a:rPr dirty="0" sz="1800" spc="-160" b="1">
                <a:latin typeface="Trebuchet MS"/>
                <a:cs typeface="Trebuchet MS"/>
              </a:rPr>
              <a:t> </a:t>
            </a:r>
            <a:r>
              <a:rPr dirty="0" sz="1800" spc="-70" b="1">
                <a:latin typeface="Trebuchet MS"/>
                <a:cs typeface="Trebuchet MS"/>
              </a:rPr>
              <a:t>Naming</a:t>
            </a:r>
            <a:r>
              <a:rPr dirty="0" sz="1800" spc="-150" b="1">
                <a:latin typeface="Trebuchet MS"/>
                <a:cs typeface="Trebuchet MS"/>
              </a:rPr>
              <a:t> </a:t>
            </a:r>
            <a:r>
              <a:rPr dirty="0" sz="1800" spc="-105" b="1">
                <a:latin typeface="Trebuchet MS"/>
                <a:cs typeface="Trebuchet MS"/>
              </a:rPr>
              <a:t>Convention</a:t>
            </a:r>
            <a:r>
              <a:rPr dirty="0" sz="1800" spc="-160" b="1">
                <a:latin typeface="Trebuchet MS"/>
                <a:cs typeface="Trebuchet MS"/>
              </a:rPr>
              <a:t> </a:t>
            </a:r>
            <a:r>
              <a:rPr dirty="0" sz="1800" spc="-55">
                <a:latin typeface="Arial"/>
                <a:cs typeface="Arial"/>
              </a:rPr>
              <a:t>)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-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przykładowo, </a:t>
            </a:r>
            <a:r>
              <a:rPr dirty="0" sz="1800" spc="-45">
                <a:latin typeface="Arial"/>
                <a:cs typeface="Arial"/>
              </a:rPr>
              <a:t>administrator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może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stworzyć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pojedynczą</a:t>
            </a:r>
            <a:endParaRPr sz="1800">
              <a:latin typeface="Arial"/>
              <a:cs typeface="Arial"/>
            </a:endParaRPr>
          </a:p>
          <a:p>
            <a:pPr marL="299085" marR="156845">
              <a:lnSpc>
                <a:spcPct val="100000"/>
              </a:lnSpc>
            </a:pPr>
            <a:r>
              <a:rPr dirty="0" sz="1800" spc="-90">
                <a:latin typeface="Arial"/>
                <a:cs typeface="Arial"/>
              </a:rPr>
              <a:t>przestrzeń </a:t>
            </a:r>
            <a:r>
              <a:rPr dirty="0" sz="1800" spc="-65">
                <a:latin typeface="Arial"/>
                <a:cs typeface="Arial"/>
              </a:rPr>
              <a:t>dla </a:t>
            </a:r>
            <a:r>
              <a:rPr dirty="0" sz="1800" spc="-110">
                <a:latin typeface="Arial"/>
                <a:cs typeface="Arial"/>
              </a:rPr>
              <a:t>często </a:t>
            </a:r>
            <a:r>
              <a:rPr dirty="0" sz="1800" spc="-105">
                <a:latin typeface="Arial"/>
                <a:cs typeface="Arial"/>
              </a:rPr>
              <a:t>używanych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60">
                <a:latin typeface="Arial"/>
                <a:cs typeface="Arial"/>
              </a:rPr>
              <a:t>korporacji, </a:t>
            </a:r>
            <a:r>
              <a:rPr dirty="0" sz="1800" spc="-35">
                <a:latin typeface="Arial"/>
                <a:cs typeface="Arial"/>
              </a:rPr>
              <a:t>które </a:t>
            </a:r>
            <a:r>
              <a:rPr dirty="0" sz="1800" spc="-105">
                <a:latin typeface="Arial"/>
                <a:cs typeface="Arial"/>
              </a:rPr>
              <a:t>mogą być </a:t>
            </a:r>
            <a:r>
              <a:rPr dirty="0" sz="1800" spc="-90">
                <a:latin typeface="Arial"/>
                <a:cs typeface="Arial"/>
              </a:rPr>
              <a:t>zlokalizowane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0">
                <a:latin typeface="Arial"/>
                <a:cs typeface="Arial"/>
              </a:rPr>
              <a:t>różnych </a:t>
            </a:r>
            <a:r>
              <a:rPr dirty="0" sz="1800" spc="-95">
                <a:latin typeface="Arial"/>
                <a:cs typeface="Arial"/>
              </a:rPr>
              <a:t>miejscach  </a:t>
            </a:r>
            <a:r>
              <a:rPr dirty="0" sz="1800" spc="-85">
                <a:latin typeface="Arial"/>
                <a:cs typeface="Arial"/>
              </a:rPr>
              <a:t>sieci, </a:t>
            </a:r>
            <a:r>
              <a:rPr dirty="0" sz="1800" spc="-105">
                <a:latin typeface="Arial"/>
                <a:cs typeface="Arial"/>
              </a:rPr>
              <a:t>choć </a:t>
            </a:r>
            <a:r>
              <a:rPr dirty="0" sz="1800" spc="-75">
                <a:latin typeface="Arial"/>
                <a:cs typeface="Arial"/>
              </a:rPr>
              <a:t>reprezentowane </a:t>
            </a:r>
            <a:r>
              <a:rPr dirty="0" sz="1800" spc="-170">
                <a:latin typeface="Arial"/>
                <a:cs typeface="Arial"/>
              </a:rPr>
              <a:t>są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75">
                <a:latin typeface="Arial"/>
                <a:cs typeface="Arial"/>
              </a:rPr>
              <a:t>postaci </a:t>
            </a:r>
            <a:r>
              <a:rPr dirty="0" sz="1800" spc="-95">
                <a:latin typeface="Arial"/>
                <a:cs typeface="Arial"/>
              </a:rPr>
              <a:t>pojedynczego </a:t>
            </a:r>
            <a:r>
              <a:rPr dirty="0" sz="1800" spc="-40">
                <a:latin typeface="Arial"/>
                <a:cs typeface="Arial"/>
              </a:rPr>
              <a:t>punktu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odniesienia.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515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114"/>
              <a:t>SMB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17982" y="1789557"/>
            <a:ext cx="10840720" cy="2723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6385">
              <a:lnSpc>
                <a:spcPct val="15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Server </a:t>
            </a:r>
            <a:r>
              <a:rPr dirty="0" sz="1800" spc="-125">
                <a:latin typeface="Arial"/>
                <a:cs typeface="Arial"/>
              </a:rPr>
              <a:t>Message </a:t>
            </a:r>
            <a:r>
              <a:rPr dirty="0" sz="1800" spc="-100">
                <a:latin typeface="Arial"/>
                <a:cs typeface="Arial"/>
              </a:rPr>
              <a:t>Block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35">
                <a:latin typeface="Arial"/>
                <a:cs typeface="Arial"/>
              </a:rPr>
              <a:t>protokół </a:t>
            </a:r>
            <a:r>
              <a:rPr dirty="0" sz="1800" spc="-114">
                <a:latin typeface="Arial"/>
                <a:cs typeface="Arial"/>
              </a:rPr>
              <a:t>służący </a:t>
            </a:r>
            <a:r>
              <a:rPr dirty="0" sz="1800" spc="-60">
                <a:latin typeface="Arial"/>
                <a:cs typeface="Arial"/>
              </a:rPr>
              <a:t>udostępnianiu </a:t>
            </a:r>
            <a:r>
              <a:rPr dirty="0" sz="1800" spc="-110">
                <a:latin typeface="Arial"/>
                <a:cs typeface="Arial"/>
              </a:rPr>
              <a:t>zasobów </a:t>
            </a:r>
            <a:r>
              <a:rPr dirty="0" sz="1800" spc="-65">
                <a:latin typeface="Arial"/>
                <a:cs typeface="Arial"/>
              </a:rPr>
              <a:t>komputerowych, </a:t>
            </a:r>
            <a:r>
              <a:rPr dirty="0" sz="1800" spc="-40">
                <a:latin typeface="Arial"/>
                <a:cs typeface="Arial"/>
              </a:rPr>
              <a:t>m.in. </a:t>
            </a:r>
            <a:r>
              <a:rPr dirty="0" sz="1800" spc="-70">
                <a:latin typeface="Arial"/>
                <a:cs typeface="Arial"/>
              </a:rPr>
              <a:t>drukarek </a:t>
            </a:r>
            <a:r>
              <a:rPr dirty="0" sz="1800" spc="-150">
                <a:latin typeface="Arial"/>
                <a:cs typeface="Arial"/>
              </a:rPr>
              <a:t>czy </a:t>
            </a:r>
            <a:r>
              <a:rPr dirty="0" sz="1800" spc="-70">
                <a:latin typeface="Arial"/>
                <a:cs typeface="Arial"/>
              </a:rPr>
              <a:t>plików, </a:t>
            </a:r>
            <a:r>
              <a:rPr dirty="0" sz="1800" spc="-25">
                <a:latin typeface="Arial"/>
                <a:cs typeface="Arial"/>
              </a:rPr>
              <a:t>typu  </a:t>
            </a:r>
            <a:r>
              <a:rPr dirty="0" sz="1800" spc="-60">
                <a:latin typeface="Arial"/>
                <a:cs typeface="Arial"/>
              </a:rPr>
              <a:t>klient-serwer, </a:t>
            </a:r>
            <a:r>
              <a:rPr dirty="0" sz="1800" spc="-75">
                <a:latin typeface="Arial"/>
                <a:cs typeface="Arial"/>
              </a:rPr>
              <a:t>opierający </a:t>
            </a:r>
            <a:r>
              <a:rPr dirty="0" sz="1800" spc="-100">
                <a:latin typeface="Arial"/>
                <a:cs typeface="Arial"/>
              </a:rPr>
              <a:t>się na </a:t>
            </a:r>
            <a:r>
              <a:rPr dirty="0" sz="1800" spc="-95">
                <a:latin typeface="Arial"/>
                <a:cs typeface="Arial"/>
              </a:rPr>
              <a:t>systemie </a:t>
            </a:r>
            <a:r>
              <a:rPr dirty="0" sz="1800" spc="-90">
                <a:latin typeface="Arial"/>
                <a:cs typeface="Arial"/>
              </a:rPr>
              <a:t>zapytań generowanych </a:t>
            </a:r>
            <a:r>
              <a:rPr dirty="0" sz="1800" spc="-120">
                <a:latin typeface="Arial"/>
                <a:cs typeface="Arial"/>
              </a:rPr>
              <a:t>przez </a:t>
            </a:r>
            <a:r>
              <a:rPr dirty="0" sz="1800" spc="-45">
                <a:latin typeface="Arial"/>
                <a:cs typeface="Arial"/>
              </a:rPr>
              <a:t>klienta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60">
                <a:latin typeface="Arial"/>
                <a:cs typeface="Arial"/>
              </a:rPr>
              <a:t>odpowiedzi od </a:t>
            </a:r>
            <a:r>
              <a:rPr dirty="0" sz="1800" spc="-80">
                <a:latin typeface="Arial"/>
                <a:cs typeface="Arial"/>
              </a:rPr>
              <a:t>serwera </a:t>
            </a:r>
            <a:r>
              <a:rPr dirty="0" sz="1800" spc="-100">
                <a:latin typeface="Arial"/>
                <a:cs typeface="Arial"/>
              </a:rPr>
              <a:t>(</a:t>
            </a:r>
            <a:r>
              <a:rPr dirty="0" sz="1800" spc="-100" i="1">
                <a:latin typeface="Trebuchet MS"/>
                <a:cs typeface="Trebuchet MS"/>
              </a:rPr>
              <a:t>wyjątkiem  </a:t>
            </a:r>
            <a:r>
              <a:rPr dirty="0" sz="1800" spc="-140" i="1">
                <a:latin typeface="Trebuchet MS"/>
                <a:cs typeface="Trebuchet MS"/>
              </a:rPr>
              <a:t>jest </a:t>
            </a:r>
            <a:r>
              <a:rPr dirty="0" sz="1800" spc="-90" i="1">
                <a:latin typeface="Trebuchet MS"/>
                <a:cs typeface="Trebuchet MS"/>
              </a:rPr>
              <a:t>mechanizm </a:t>
            </a:r>
            <a:r>
              <a:rPr dirty="0" sz="1800" spc="-165" i="1">
                <a:latin typeface="Trebuchet MS"/>
                <a:cs typeface="Trebuchet MS"/>
              </a:rPr>
              <a:t>tzw. </a:t>
            </a:r>
            <a:r>
              <a:rPr dirty="0" sz="1800" spc="-90" i="1">
                <a:latin typeface="Trebuchet MS"/>
                <a:cs typeface="Trebuchet MS"/>
              </a:rPr>
              <a:t>oplocków </a:t>
            </a:r>
            <a:r>
              <a:rPr dirty="0" sz="1800" spc="-110" i="1">
                <a:latin typeface="Trebuchet MS"/>
                <a:cs typeface="Trebuchet MS"/>
              </a:rPr>
              <a:t>- </a:t>
            </a:r>
            <a:r>
              <a:rPr dirty="0" sz="1800" spc="-100" i="1">
                <a:latin typeface="Trebuchet MS"/>
                <a:cs typeface="Trebuchet MS"/>
              </a:rPr>
              <a:t>opportunistic </a:t>
            </a:r>
            <a:r>
              <a:rPr dirty="0" sz="1800" spc="-125" i="1">
                <a:latin typeface="Trebuchet MS"/>
                <a:cs typeface="Trebuchet MS"/>
              </a:rPr>
              <a:t>lock, </a:t>
            </a:r>
            <a:r>
              <a:rPr dirty="0" sz="1800" spc="-55" i="1">
                <a:latin typeface="Trebuchet MS"/>
                <a:cs typeface="Trebuchet MS"/>
              </a:rPr>
              <a:t>w </a:t>
            </a:r>
            <a:r>
              <a:rPr dirty="0" sz="1800" spc="-105" i="1">
                <a:latin typeface="Trebuchet MS"/>
                <a:cs typeface="Trebuchet MS"/>
              </a:rPr>
              <a:t>którym </a:t>
            </a:r>
            <a:r>
              <a:rPr dirty="0" sz="1800" spc="-95" i="1">
                <a:latin typeface="Trebuchet MS"/>
                <a:cs typeface="Trebuchet MS"/>
              </a:rPr>
              <a:t>serwer </a:t>
            </a:r>
            <a:r>
              <a:rPr dirty="0" sz="1800" spc="-105" i="1">
                <a:latin typeface="Trebuchet MS"/>
                <a:cs typeface="Trebuchet MS"/>
              </a:rPr>
              <a:t>może </a:t>
            </a:r>
            <a:r>
              <a:rPr dirty="0" sz="1800" spc="-70" i="1">
                <a:latin typeface="Trebuchet MS"/>
                <a:cs typeface="Trebuchet MS"/>
              </a:rPr>
              <a:t>wygenerować </a:t>
            </a:r>
            <a:r>
              <a:rPr dirty="0" sz="1800" spc="-95" i="1">
                <a:latin typeface="Trebuchet MS"/>
                <a:cs typeface="Trebuchet MS"/>
              </a:rPr>
              <a:t>nieproszony </a:t>
            </a:r>
            <a:r>
              <a:rPr dirty="0" sz="1800" spc="-135" i="1">
                <a:latin typeface="Trebuchet MS"/>
                <a:cs typeface="Trebuchet MS"/>
              </a:rPr>
              <a:t>przez </a:t>
            </a:r>
            <a:r>
              <a:rPr dirty="0" sz="1800" spc="-114" i="1">
                <a:latin typeface="Trebuchet MS"/>
                <a:cs typeface="Trebuchet MS"/>
              </a:rPr>
              <a:t>klienta  </a:t>
            </a:r>
            <a:r>
              <a:rPr dirty="0" sz="1800" spc="-55" i="1">
                <a:latin typeface="Trebuchet MS"/>
                <a:cs typeface="Trebuchet MS"/>
              </a:rPr>
              <a:t>sygnał </a:t>
            </a:r>
            <a:r>
              <a:rPr dirty="0" sz="1800" spc="-110" i="1">
                <a:latin typeface="Trebuchet MS"/>
                <a:cs typeface="Trebuchet MS"/>
              </a:rPr>
              <a:t>informujący </a:t>
            </a:r>
            <a:r>
              <a:rPr dirty="0" sz="1800" spc="-45" i="1">
                <a:latin typeface="Trebuchet MS"/>
                <a:cs typeface="Trebuchet MS"/>
              </a:rPr>
              <a:t>o </a:t>
            </a:r>
            <a:r>
              <a:rPr dirty="0" sz="1800" spc="-100" i="1">
                <a:latin typeface="Trebuchet MS"/>
                <a:cs typeface="Trebuchet MS"/>
              </a:rPr>
              <a:t>zerwaniu </a:t>
            </a:r>
            <a:r>
              <a:rPr dirty="0" sz="1800" spc="-110" i="1">
                <a:latin typeface="Trebuchet MS"/>
                <a:cs typeface="Trebuchet MS"/>
              </a:rPr>
              <a:t>wcześniej </a:t>
            </a:r>
            <a:r>
              <a:rPr dirty="0" sz="1800" spc="-114" i="1">
                <a:latin typeface="Trebuchet MS"/>
                <a:cs typeface="Trebuchet MS"/>
              </a:rPr>
              <a:t>założonej</a:t>
            </a:r>
            <a:r>
              <a:rPr dirty="0" sz="1800" spc="-345" i="1">
                <a:latin typeface="Trebuchet MS"/>
                <a:cs typeface="Trebuchet MS"/>
              </a:rPr>
              <a:t> </a:t>
            </a:r>
            <a:r>
              <a:rPr dirty="0" sz="1800" spc="-85" i="1">
                <a:latin typeface="Trebuchet MS"/>
                <a:cs typeface="Trebuchet MS"/>
              </a:rPr>
              <a:t>blokady</a:t>
            </a:r>
            <a:r>
              <a:rPr dirty="0" sz="1800" spc="-85"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9085" marR="635635" indent="-286385">
              <a:lnSpc>
                <a:spcPct val="15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260">
                <a:latin typeface="Arial"/>
                <a:cs typeface="Arial"/>
              </a:rPr>
              <a:t>Z </a:t>
            </a:r>
            <a:r>
              <a:rPr dirty="0" sz="1800" spc="-80">
                <a:latin typeface="Arial"/>
                <a:cs typeface="Arial"/>
              </a:rPr>
              <a:t>uwagi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35">
                <a:latin typeface="Arial"/>
                <a:cs typeface="Arial"/>
              </a:rPr>
              <a:t>fakt, </a:t>
            </a:r>
            <a:r>
              <a:rPr dirty="0" sz="1800" spc="-90">
                <a:latin typeface="Arial"/>
                <a:cs typeface="Arial"/>
              </a:rPr>
              <a:t>iż </a:t>
            </a:r>
            <a:r>
              <a:rPr dirty="0" sz="1800" spc="-100">
                <a:latin typeface="Arial"/>
                <a:cs typeface="Arial"/>
              </a:rPr>
              <a:t>najczęściej </a:t>
            </a:r>
            <a:r>
              <a:rPr dirty="0" sz="1800" spc="-125">
                <a:latin typeface="Arial"/>
                <a:cs typeface="Arial"/>
              </a:rPr>
              <a:t>maszyny </a:t>
            </a:r>
            <a:r>
              <a:rPr dirty="0" sz="1800" spc="-65">
                <a:latin typeface="Arial"/>
                <a:cs typeface="Arial"/>
              </a:rPr>
              <a:t>klienckie </a:t>
            </a:r>
            <a:r>
              <a:rPr dirty="0" sz="1800" spc="-80">
                <a:latin typeface="Arial"/>
                <a:cs typeface="Arial"/>
              </a:rPr>
              <a:t>dysponują </a:t>
            </a:r>
            <a:r>
              <a:rPr dirty="0" sz="1800" spc="-65">
                <a:latin typeface="Arial"/>
                <a:cs typeface="Arial"/>
              </a:rPr>
              <a:t>również </a:t>
            </a:r>
            <a:r>
              <a:rPr dirty="0" sz="1800" spc="-60">
                <a:latin typeface="Arial"/>
                <a:cs typeface="Arial"/>
              </a:rPr>
              <a:t>funkcjami serwerowymi </a:t>
            </a:r>
            <a:r>
              <a:rPr dirty="0" sz="1800" spc="-65">
                <a:latin typeface="Arial"/>
                <a:cs typeface="Arial"/>
              </a:rPr>
              <a:t>(udostępnianie  </a:t>
            </a:r>
            <a:r>
              <a:rPr dirty="0" sz="1800" spc="-50">
                <a:latin typeface="Arial"/>
                <a:cs typeface="Arial"/>
              </a:rPr>
              <a:t>plików), </a:t>
            </a:r>
            <a:r>
              <a:rPr dirty="0" sz="1800" spc="-90">
                <a:latin typeface="Arial"/>
                <a:cs typeface="Arial"/>
              </a:rPr>
              <a:t>sieci </a:t>
            </a:r>
            <a:r>
              <a:rPr dirty="0" sz="1800" spc="-190">
                <a:latin typeface="Arial"/>
                <a:cs typeface="Arial"/>
              </a:rPr>
              <a:t>SMB </a:t>
            </a:r>
            <a:r>
              <a:rPr dirty="0" sz="1800" spc="-70">
                <a:latin typeface="Arial"/>
                <a:cs typeface="Arial"/>
              </a:rPr>
              <a:t>nabierają charakteru</a:t>
            </a:r>
            <a:r>
              <a:rPr dirty="0" sz="1800" spc="-31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peer-to-peer.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7647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0"/>
              <a:t>Rozwój</a:t>
            </a:r>
            <a:r>
              <a:rPr dirty="0" sz="4400" spc="-405"/>
              <a:t> </a:t>
            </a:r>
            <a:r>
              <a:rPr dirty="0" sz="4400" spc="114"/>
              <a:t>SMB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7522" y="1895835"/>
            <a:ext cx="10572750" cy="223520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7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Początki </a:t>
            </a:r>
            <a:r>
              <a:rPr dirty="0" sz="1800" spc="-35">
                <a:latin typeface="Arial"/>
                <a:cs typeface="Arial"/>
              </a:rPr>
              <a:t>protokołu </a:t>
            </a:r>
            <a:r>
              <a:rPr dirty="0" sz="1800" spc="-110">
                <a:latin typeface="Arial"/>
                <a:cs typeface="Arial"/>
              </a:rPr>
              <a:t>sięgają </a:t>
            </a:r>
            <a:r>
              <a:rPr dirty="0" sz="1800" spc="-40">
                <a:latin typeface="Arial"/>
                <a:cs typeface="Arial"/>
              </a:rPr>
              <a:t>połowy </a:t>
            </a:r>
            <a:r>
              <a:rPr dirty="0" sz="1800" spc="-15">
                <a:latin typeface="Arial"/>
                <a:cs typeface="Arial"/>
              </a:rPr>
              <a:t>lat </a:t>
            </a:r>
            <a:r>
              <a:rPr dirty="0" sz="1800" spc="-75">
                <a:latin typeface="Arial"/>
                <a:cs typeface="Arial"/>
              </a:rPr>
              <a:t>80. </a:t>
            </a:r>
            <a:r>
              <a:rPr dirty="0" sz="1800" spc="-175">
                <a:latin typeface="Arial"/>
                <a:cs typeface="Arial"/>
              </a:rPr>
              <a:t>→ </a:t>
            </a:r>
            <a:r>
              <a:rPr dirty="0" sz="1800" spc="-15">
                <a:latin typeface="Arial"/>
                <a:cs typeface="Arial"/>
              </a:rPr>
              <a:t>w firmie </a:t>
            </a:r>
            <a:r>
              <a:rPr dirty="0" sz="1800" spc="-75">
                <a:latin typeface="Arial"/>
                <a:cs typeface="Arial"/>
              </a:rPr>
              <a:t>IBM </a:t>
            </a:r>
            <a:r>
              <a:rPr dirty="0" sz="1800" spc="-80">
                <a:latin typeface="Arial"/>
                <a:cs typeface="Arial"/>
              </a:rPr>
              <a:t>opracowano </a:t>
            </a:r>
            <a:r>
              <a:rPr dirty="0" sz="1800" spc="-130">
                <a:latin typeface="Arial"/>
                <a:cs typeface="Arial"/>
              </a:rPr>
              <a:t>wczesną </a:t>
            </a:r>
            <a:r>
              <a:rPr dirty="0" sz="1800" spc="-75">
                <a:latin typeface="Arial"/>
                <a:cs typeface="Arial"/>
              </a:rPr>
              <a:t>wersję IBM </a:t>
            </a:r>
            <a:r>
              <a:rPr dirty="0" sz="1800" spc="-315">
                <a:latin typeface="Arial"/>
                <a:cs typeface="Arial"/>
              </a:rPr>
              <a:t>PC </a:t>
            </a:r>
            <a:r>
              <a:rPr dirty="0" sz="1800" spc="-45">
                <a:latin typeface="Arial"/>
                <a:cs typeface="Arial"/>
              </a:rPr>
              <a:t>Network</a:t>
            </a:r>
            <a:r>
              <a:rPr dirty="0" sz="1800" spc="-254">
                <a:latin typeface="Arial"/>
                <a:cs typeface="Arial"/>
              </a:rPr>
              <a:t> </a:t>
            </a:r>
            <a:r>
              <a:rPr dirty="0" sz="1800" spc="-195">
                <a:latin typeface="Arial"/>
                <a:cs typeface="Arial"/>
              </a:rPr>
              <a:t>SMB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dirty="0" sz="1800" spc="-65">
                <a:latin typeface="Arial"/>
                <a:cs typeface="Arial"/>
              </a:rPr>
              <a:t>Protocol</a:t>
            </a:r>
            <a:endParaRPr sz="1800">
              <a:latin typeface="Arial"/>
              <a:cs typeface="Arial"/>
            </a:endParaRPr>
          </a:p>
          <a:p>
            <a:pPr algn="just" marL="299085" marR="5080" indent="-286385">
              <a:lnSpc>
                <a:spcPct val="150000"/>
              </a:lnSpc>
              <a:spcBef>
                <a:spcPts val="1200"/>
              </a:spcBef>
              <a:buChar char="•"/>
              <a:tabLst>
                <a:tab pos="299720" algn="l"/>
              </a:tabLst>
            </a:pPr>
            <a:r>
              <a:rPr dirty="0" sz="1800" spc="-100">
                <a:latin typeface="Arial"/>
                <a:cs typeface="Arial"/>
              </a:rPr>
              <a:t>W </a:t>
            </a:r>
            <a:r>
              <a:rPr dirty="0" sz="1800" spc="-80">
                <a:latin typeface="Arial"/>
                <a:cs typeface="Arial"/>
              </a:rPr>
              <a:t>kolejnych </a:t>
            </a:r>
            <a:r>
              <a:rPr dirty="0" sz="1800" spc="-70">
                <a:latin typeface="Arial"/>
                <a:cs typeface="Arial"/>
              </a:rPr>
              <a:t>latach </a:t>
            </a:r>
            <a:r>
              <a:rPr dirty="0" sz="1800" spc="-35">
                <a:latin typeface="Arial"/>
                <a:cs typeface="Arial"/>
              </a:rPr>
              <a:t>protokół </a:t>
            </a:r>
            <a:r>
              <a:rPr dirty="0" sz="1800" spc="-40">
                <a:latin typeface="Arial"/>
                <a:cs typeface="Arial"/>
              </a:rPr>
              <a:t>był </a:t>
            </a:r>
            <a:r>
              <a:rPr dirty="0" sz="1800" spc="-80">
                <a:latin typeface="Arial"/>
                <a:cs typeface="Arial"/>
              </a:rPr>
              <a:t>nadal rozwijany, </a:t>
            </a:r>
            <a:r>
              <a:rPr dirty="0" sz="1800" spc="-50">
                <a:latin typeface="Arial"/>
                <a:cs typeface="Arial"/>
              </a:rPr>
              <a:t>głównie </a:t>
            </a:r>
            <a:r>
              <a:rPr dirty="0" sz="1800" spc="-120">
                <a:latin typeface="Arial"/>
                <a:cs typeface="Arial"/>
              </a:rPr>
              <a:t>przez </a:t>
            </a:r>
            <a:r>
              <a:rPr dirty="0" sz="1800" spc="-20">
                <a:latin typeface="Arial"/>
                <a:cs typeface="Arial"/>
              </a:rPr>
              <a:t>firmę </a:t>
            </a:r>
            <a:r>
              <a:rPr dirty="0" sz="1800" spc="-35">
                <a:latin typeface="Arial"/>
                <a:cs typeface="Arial"/>
              </a:rPr>
              <a:t>Microsoft, </a:t>
            </a:r>
            <a:r>
              <a:rPr dirty="0" sz="1800" spc="-90">
                <a:latin typeface="Arial"/>
                <a:cs typeface="Arial"/>
              </a:rPr>
              <a:t>stając </a:t>
            </a:r>
            <a:r>
              <a:rPr dirty="0" sz="1800" spc="-100">
                <a:latin typeface="Arial"/>
                <a:cs typeface="Arial"/>
              </a:rPr>
              <a:t>się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0">
                <a:latin typeface="Arial"/>
                <a:cs typeface="Arial"/>
              </a:rPr>
              <a:t>późniejszych </a:t>
            </a:r>
            <a:r>
              <a:rPr dirty="0" sz="1800" spc="-70">
                <a:latin typeface="Arial"/>
                <a:cs typeface="Arial"/>
              </a:rPr>
              <a:t>latach  </a:t>
            </a:r>
            <a:r>
              <a:rPr dirty="0" sz="1800" spc="-80">
                <a:latin typeface="Arial"/>
                <a:cs typeface="Arial"/>
              </a:rPr>
              <a:t>podstawą </a:t>
            </a:r>
            <a:r>
              <a:rPr dirty="0" sz="1800" spc="-55">
                <a:latin typeface="Arial"/>
                <a:cs typeface="Arial"/>
              </a:rPr>
              <a:t>„otoczenia </a:t>
            </a:r>
            <a:r>
              <a:rPr dirty="0" sz="1800" spc="-65">
                <a:latin typeface="Arial"/>
                <a:cs typeface="Arial"/>
              </a:rPr>
              <a:t>sieciowego”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10">
                <a:latin typeface="Arial"/>
                <a:cs typeface="Arial"/>
              </a:rPr>
              <a:t>systemach </a:t>
            </a:r>
            <a:r>
              <a:rPr dirty="0" sz="1800" spc="-30">
                <a:latin typeface="Arial"/>
                <a:cs typeface="Arial"/>
              </a:rPr>
              <a:t>Microsoft </a:t>
            </a:r>
            <a:r>
              <a:rPr dirty="0" sz="1800" spc="-75">
                <a:latin typeface="Arial"/>
                <a:cs typeface="Arial"/>
              </a:rPr>
              <a:t>Windows </a:t>
            </a:r>
            <a:r>
              <a:rPr dirty="0" sz="1800" spc="-130">
                <a:latin typeface="Arial"/>
                <a:cs typeface="Arial"/>
              </a:rPr>
              <a:t>(każda </a:t>
            </a:r>
            <a:r>
              <a:rPr dirty="0" sz="1800" spc="-80">
                <a:latin typeface="Arial"/>
                <a:cs typeface="Arial"/>
              </a:rPr>
              <a:t>wersja </a:t>
            </a:r>
            <a:r>
              <a:rPr dirty="0" sz="1800" spc="-130">
                <a:latin typeface="Arial"/>
                <a:cs typeface="Arial"/>
              </a:rPr>
              <a:t>począwszy </a:t>
            </a:r>
            <a:r>
              <a:rPr dirty="0" sz="1800" spc="-60">
                <a:latin typeface="Arial"/>
                <a:cs typeface="Arial"/>
              </a:rPr>
              <a:t>od </a:t>
            </a:r>
            <a:r>
              <a:rPr dirty="0" sz="1800" spc="-75">
                <a:latin typeface="Arial"/>
                <a:cs typeface="Arial"/>
              </a:rPr>
              <a:t>Windows </a:t>
            </a:r>
            <a:r>
              <a:rPr dirty="0" sz="1800" spc="-80">
                <a:latin typeface="Arial"/>
                <a:cs typeface="Arial"/>
              </a:rPr>
              <a:t>3.11  </a:t>
            </a:r>
            <a:r>
              <a:rPr dirty="0" sz="1800" spc="-5">
                <a:latin typeface="Arial"/>
                <a:cs typeface="Arial"/>
              </a:rPr>
              <a:t>for </a:t>
            </a:r>
            <a:r>
              <a:rPr dirty="0" sz="1800" spc="-85">
                <a:latin typeface="Arial"/>
                <a:cs typeface="Arial"/>
              </a:rPr>
              <a:t>Workgroups </a:t>
            </a:r>
            <a:r>
              <a:rPr dirty="0" sz="1800" spc="-95">
                <a:latin typeface="Arial"/>
                <a:cs typeface="Arial"/>
              </a:rPr>
              <a:t>zawiera </a:t>
            </a:r>
            <a:r>
              <a:rPr dirty="0" sz="1800" spc="-60">
                <a:latin typeface="Arial"/>
                <a:cs typeface="Arial"/>
              </a:rPr>
              <a:t>implementację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SMB)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2962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29"/>
              <a:t>Protokoły</a:t>
            </a:r>
            <a:r>
              <a:rPr dirty="0" sz="4400" spc="-390"/>
              <a:t> </a:t>
            </a:r>
            <a:r>
              <a:rPr dirty="0" sz="4400" spc="114"/>
              <a:t>SMB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33780" y="1948540"/>
            <a:ext cx="10223500" cy="439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6385">
              <a:lnSpc>
                <a:spcPct val="1501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Protokół </a:t>
            </a:r>
            <a:r>
              <a:rPr dirty="0" sz="1800" spc="-190">
                <a:latin typeface="Arial"/>
                <a:cs typeface="Arial"/>
              </a:rPr>
              <a:t>SMB </a:t>
            </a:r>
            <a:r>
              <a:rPr dirty="0" sz="1800" spc="-70">
                <a:latin typeface="Arial"/>
                <a:cs typeface="Arial"/>
              </a:rPr>
              <a:t>wykorzystuje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75">
                <a:latin typeface="Arial"/>
                <a:cs typeface="Arial"/>
              </a:rPr>
              <a:t>działania </a:t>
            </a:r>
            <a:r>
              <a:rPr dirty="0" sz="1800" spc="-80">
                <a:latin typeface="Arial"/>
                <a:cs typeface="Arial"/>
              </a:rPr>
              <a:t>dwa </a:t>
            </a:r>
            <a:r>
              <a:rPr dirty="0" sz="1800" spc="-40">
                <a:latin typeface="Arial"/>
                <a:cs typeface="Arial"/>
              </a:rPr>
              <a:t>protokoły </a:t>
            </a:r>
            <a:r>
              <a:rPr dirty="0" sz="1800" spc="-130">
                <a:latin typeface="Arial"/>
                <a:cs typeface="Arial"/>
              </a:rPr>
              <a:t>niższych </a:t>
            </a:r>
            <a:r>
              <a:rPr dirty="0" sz="1800" spc="-75">
                <a:latin typeface="Arial"/>
                <a:cs typeface="Arial"/>
              </a:rPr>
              <a:t>rzędów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35">
                <a:latin typeface="Arial"/>
                <a:cs typeface="Arial"/>
              </a:rPr>
              <a:t>protokół </a:t>
            </a:r>
            <a:r>
              <a:rPr dirty="0" sz="1800" spc="-60">
                <a:latin typeface="Arial"/>
                <a:cs typeface="Arial"/>
              </a:rPr>
              <a:t>warstwy </a:t>
            </a:r>
            <a:r>
              <a:rPr dirty="0" sz="1800" spc="-95">
                <a:latin typeface="Arial"/>
                <a:cs typeface="Arial"/>
              </a:rPr>
              <a:t>sesji </a:t>
            </a:r>
            <a:r>
              <a:rPr dirty="0" sz="1800" spc="-145">
                <a:latin typeface="Arial"/>
                <a:cs typeface="Arial"/>
              </a:rPr>
              <a:t>NetBIOS  </a:t>
            </a:r>
            <a:r>
              <a:rPr dirty="0" sz="1800" spc="-90">
                <a:latin typeface="Arial"/>
                <a:cs typeface="Arial"/>
              </a:rPr>
              <a:t>(korzystający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60">
                <a:latin typeface="Arial"/>
                <a:cs typeface="Arial"/>
              </a:rPr>
              <a:t>warstwy </a:t>
            </a:r>
            <a:r>
              <a:rPr dirty="0" sz="1800" spc="-40">
                <a:latin typeface="Arial"/>
                <a:cs typeface="Arial"/>
              </a:rPr>
              <a:t>transportu </a:t>
            </a:r>
            <a:r>
              <a:rPr dirty="0" sz="1800" spc="-200">
                <a:latin typeface="Arial"/>
                <a:cs typeface="Arial"/>
              </a:rPr>
              <a:t>TCP/IP, </a:t>
            </a:r>
            <a:r>
              <a:rPr dirty="0" sz="1800" spc="-165">
                <a:latin typeface="Arial"/>
                <a:cs typeface="Arial"/>
              </a:rPr>
              <a:t>DECnet </a:t>
            </a:r>
            <a:r>
              <a:rPr dirty="0" sz="1800" spc="-65">
                <a:latin typeface="Arial"/>
                <a:cs typeface="Arial"/>
              </a:rPr>
              <a:t>albo </a:t>
            </a:r>
            <a:r>
              <a:rPr dirty="0" sz="1800" spc="-185">
                <a:latin typeface="Arial"/>
                <a:cs typeface="Arial"/>
              </a:rPr>
              <a:t>IPX/SPX) </a:t>
            </a:r>
            <a:r>
              <a:rPr dirty="0" sz="1800" spc="-40">
                <a:latin typeface="Arial"/>
                <a:cs typeface="Arial"/>
              </a:rPr>
              <a:t>lub </a:t>
            </a:r>
            <a:r>
              <a:rPr dirty="0" sz="1800" spc="-35">
                <a:latin typeface="Arial"/>
                <a:cs typeface="Arial"/>
              </a:rPr>
              <a:t>protokół </a:t>
            </a:r>
            <a:r>
              <a:rPr dirty="0" sz="1800" spc="-45">
                <a:latin typeface="Arial"/>
                <a:cs typeface="Arial"/>
              </a:rPr>
              <a:t>nierutowalny </a:t>
            </a:r>
            <a:r>
              <a:rPr dirty="0" sz="1800" spc="-130">
                <a:latin typeface="Arial"/>
                <a:cs typeface="Arial"/>
              </a:rPr>
              <a:t>NetBEUI </a:t>
            </a:r>
            <a:r>
              <a:rPr dirty="0" sz="1800" spc="-100">
                <a:latin typeface="Arial"/>
                <a:cs typeface="Arial"/>
              </a:rPr>
              <a:t>będący  </a:t>
            </a:r>
            <a:r>
              <a:rPr dirty="0" sz="1800" spc="-45">
                <a:latin typeface="Arial"/>
                <a:cs typeface="Arial"/>
              </a:rPr>
              <a:t>protokołem </a:t>
            </a:r>
            <a:r>
              <a:rPr dirty="0" sz="1800" spc="-55">
                <a:latin typeface="Arial"/>
                <a:cs typeface="Arial"/>
              </a:rPr>
              <a:t>warstw </a:t>
            </a:r>
            <a:r>
              <a:rPr dirty="0" sz="1800" spc="-85">
                <a:latin typeface="Arial"/>
                <a:cs typeface="Arial"/>
              </a:rPr>
              <a:t>sieci, </a:t>
            </a:r>
            <a:r>
              <a:rPr dirty="0" sz="1800" spc="-40">
                <a:latin typeface="Arial"/>
                <a:cs typeface="Arial"/>
              </a:rPr>
              <a:t>transportu </a:t>
            </a:r>
            <a:r>
              <a:rPr dirty="0" sz="1800" spc="10">
                <a:latin typeface="Arial"/>
                <a:cs typeface="Arial"/>
              </a:rPr>
              <a:t>i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sesji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35">
                <a:latin typeface="Arial"/>
                <a:cs typeface="Arial"/>
              </a:rPr>
              <a:t>Systemy </a:t>
            </a:r>
            <a:r>
              <a:rPr dirty="0" sz="1800" spc="-35">
                <a:latin typeface="Arial"/>
                <a:cs typeface="Arial"/>
              </a:rPr>
              <a:t>Microsoft </a:t>
            </a:r>
            <a:r>
              <a:rPr dirty="0" sz="1800" spc="-75">
                <a:latin typeface="Arial"/>
                <a:cs typeface="Arial"/>
              </a:rPr>
              <a:t>Windows </a:t>
            </a:r>
            <a:r>
              <a:rPr dirty="0" sz="1800" spc="-35">
                <a:latin typeface="Arial"/>
                <a:cs typeface="Arial"/>
              </a:rPr>
              <a:t>potrafią </a:t>
            </a:r>
            <a:r>
              <a:rPr dirty="0" sz="1800" spc="-105">
                <a:latin typeface="Arial"/>
                <a:cs typeface="Arial"/>
              </a:rPr>
              <a:t>korzystać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165">
                <a:latin typeface="Arial"/>
                <a:cs typeface="Arial"/>
              </a:rPr>
              <a:t>SMB, </a:t>
            </a:r>
            <a:r>
              <a:rPr dirty="0" sz="1800" spc="-140">
                <a:latin typeface="Arial"/>
                <a:cs typeface="Arial"/>
              </a:rPr>
              <a:t>a </a:t>
            </a:r>
            <a:r>
              <a:rPr dirty="0" sz="1800" spc="-105">
                <a:latin typeface="Arial"/>
                <a:cs typeface="Arial"/>
              </a:rPr>
              <a:t>co </a:t>
            </a:r>
            <a:r>
              <a:rPr dirty="0" sz="1800" spc="-180">
                <a:latin typeface="Arial"/>
                <a:cs typeface="Arial"/>
              </a:rPr>
              <a:t>za </a:t>
            </a:r>
            <a:r>
              <a:rPr dirty="0" sz="1800" spc="-15">
                <a:latin typeface="Arial"/>
                <a:cs typeface="Arial"/>
              </a:rPr>
              <a:t>tym </a:t>
            </a:r>
            <a:r>
              <a:rPr dirty="0" sz="1800" spc="-70">
                <a:latin typeface="Arial"/>
                <a:cs typeface="Arial"/>
              </a:rPr>
              <a:t>idzie </a:t>
            </a:r>
            <a:r>
              <a:rPr dirty="0" sz="1800" spc="-135">
                <a:latin typeface="Arial"/>
                <a:cs typeface="Arial"/>
              </a:rPr>
              <a:t>NetBIOS, </a:t>
            </a:r>
            <a:r>
              <a:rPr dirty="0" sz="1800" spc="-80">
                <a:latin typeface="Arial"/>
                <a:cs typeface="Arial"/>
              </a:rPr>
              <a:t>zarówno </a:t>
            </a:r>
            <a:r>
              <a:rPr dirty="0" sz="1800" spc="-100">
                <a:latin typeface="Arial"/>
                <a:cs typeface="Arial"/>
              </a:rPr>
              <a:t>poprzez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90">
                <a:latin typeface="Arial"/>
                <a:cs typeface="Arial"/>
              </a:rPr>
              <a:t>TCP/IP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dirty="0" sz="1800" spc="-75">
                <a:latin typeface="Arial"/>
                <a:cs typeface="Arial"/>
              </a:rPr>
              <a:t>(obecnie najpopularniejsza </a:t>
            </a:r>
            <a:r>
              <a:rPr dirty="0" sz="1800" spc="-60">
                <a:latin typeface="Arial"/>
                <a:cs typeface="Arial"/>
              </a:rPr>
              <a:t>metoda), </a:t>
            </a:r>
            <a:r>
              <a:rPr dirty="0" sz="1800" spc="-70">
                <a:latin typeface="Arial"/>
                <a:cs typeface="Arial"/>
              </a:rPr>
              <a:t>jak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100">
                <a:latin typeface="Arial"/>
                <a:cs typeface="Arial"/>
              </a:rPr>
              <a:t>poprzez </a:t>
            </a:r>
            <a:r>
              <a:rPr dirty="0" sz="1800" spc="-200">
                <a:latin typeface="Arial"/>
                <a:cs typeface="Arial"/>
              </a:rPr>
              <a:t>IPX/SPX </a:t>
            </a:r>
            <a:r>
              <a:rPr dirty="0" sz="1800" spc="-150">
                <a:latin typeface="Arial"/>
                <a:cs typeface="Arial"/>
              </a:rPr>
              <a:t>czy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NetBEUI.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70">
                <a:latin typeface="Arial"/>
                <a:cs typeface="Arial"/>
              </a:rPr>
              <a:t>SaMBa </a:t>
            </a:r>
            <a:r>
              <a:rPr dirty="0" sz="1800" spc="-70">
                <a:latin typeface="Arial"/>
                <a:cs typeface="Arial"/>
              </a:rPr>
              <a:t>instalowana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110">
                <a:latin typeface="Arial"/>
                <a:cs typeface="Arial"/>
              </a:rPr>
              <a:t>systemach </a:t>
            </a:r>
            <a:r>
              <a:rPr dirty="0" sz="1800" spc="-75">
                <a:latin typeface="Arial"/>
                <a:cs typeface="Arial"/>
              </a:rPr>
              <a:t>Unix, </a:t>
            </a:r>
            <a:r>
              <a:rPr dirty="0" sz="1800" spc="-100">
                <a:latin typeface="Arial"/>
                <a:cs typeface="Arial"/>
              </a:rPr>
              <a:t>korzysta </a:t>
            </a:r>
            <a:r>
              <a:rPr dirty="0" sz="1800" spc="-40">
                <a:latin typeface="Arial"/>
                <a:cs typeface="Arial"/>
              </a:rPr>
              <a:t>tylko </a:t>
            </a:r>
            <a:r>
              <a:rPr dirty="0" sz="1800" spc="-190">
                <a:latin typeface="Arial"/>
                <a:cs typeface="Arial"/>
              </a:rPr>
              <a:t>z SMB </a:t>
            </a:r>
            <a:r>
              <a:rPr dirty="0" sz="1800" spc="-100">
                <a:latin typeface="Arial"/>
                <a:cs typeface="Arial"/>
              </a:rPr>
              <a:t>poprzez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190">
                <a:latin typeface="Arial"/>
                <a:cs typeface="Arial"/>
              </a:rPr>
              <a:t>TCP/IP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99085" marR="537845" indent="-286385">
              <a:lnSpc>
                <a:spcPct val="15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55">
                <a:latin typeface="Arial"/>
                <a:cs typeface="Arial"/>
              </a:rPr>
              <a:t>Identyfikacja </a:t>
            </a:r>
            <a:r>
              <a:rPr dirty="0" sz="1800" spc="-50">
                <a:latin typeface="Arial"/>
                <a:cs typeface="Arial"/>
              </a:rPr>
              <a:t>komputerów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0">
                <a:latin typeface="Arial"/>
                <a:cs typeface="Arial"/>
              </a:rPr>
              <a:t>sieciach </a:t>
            </a:r>
            <a:r>
              <a:rPr dirty="0" sz="1800" spc="-190">
                <a:latin typeface="Arial"/>
                <a:cs typeface="Arial"/>
              </a:rPr>
              <a:t>SMB </a:t>
            </a:r>
            <a:r>
              <a:rPr dirty="0" sz="1800" spc="-75">
                <a:latin typeface="Arial"/>
                <a:cs typeface="Arial"/>
              </a:rPr>
              <a:t>odbywa </a:t>
            </a:r>
            <a:r>
              <a:rPr dirty="0" sz="1800" spc="-100">
                <a:latin typeface="Arial"/>
                <a:cs typeface="Arial"/>
              </a:rPr>
              <a:t>się </a:t>
            </a:r>
            <a:r>
              <a:rPr dirty="0" sz="1800" spc="-180">
                <a:latin typeface="Arial"/>
                <a:cs typeface="Arial"/>
              </a:rPr>
              <a:t>za </a:t>
            </a:r>
            <a:r>
              <a:rPr dirty="0" sz="1800" spc="-90">
                <a:latin typeface="Arial"/>
                <a:cs typeface="Arial"/>
              </a:rPr>
              <a:t>pomocą </a:t>
            </a:r>
            <a:r>
              <a:rPr dirty="0" sz="1800" spc="-70">
                <a:latin typeface="Arial"/>
                <a:cs typeface="Arial"/>
              </a:rPr>
              <a:t>ich </a:t>
            </a:r>
            <a:r>
              <a:rPr dirty="0" sz="1800" spc="-110">
                <a:latin typeface="Arial"/>
                <a:cs typeface="Arial"/>
              </a:rPr>
              <a:t>nazw </a:t>
            </a:r>
            <a:r>
              <a:rPr dirty="0" sz="1800" spc="-145">
                <a:latin typeface="Arial"/>
                <a:cs typeface="Arial"/>
              </a:rPr>
              <a:t>NetBIOS </a:t>
            </a:r>
            <a:r>
              <a:rPr dirty="0" sz="1800" spc="-110">
                <a:latin typeface="Arial"/>
                <a:cs typeface="Arial"/>
              </a:rPr>
              <a:t>(nazwą </a:t>
            </a:r>
            <a:r>
              <a:rPr dirty="0" sz="1800" spc="-50">
                <a:latin typeface="Arial"/>
                <a:cs typeface="Arial"/>
              </a:rPr>
              <a:t>jest </a:t>
            </a:r>
            <a:r>
              <a:rPr dirty="0" sz="1800" spc="-110">
                <a:latin typeface="Arial"/>
                <a:cs typeface="Arial"/>
              </a:rPr>
              <a:t>ciąg  </a:t>
            </a:r>
            <a:r>
              <a:rPr dirty="0" sz="1800" spc="-105">
                <a:latin typeface="Arial"/>
                <a:cs typeface="Arial"/>
              </a:rPr>
              <a:t>znaków </a:t>
            </a:r>
            <a:r>
              <a:rPr dirty="0" sz="1800" spc="-55">
                <a:latin typeface="Arial"/>
                <a:cs typeface="Arial"/>
              </a:rPr>
              <a:t>o </a:t>
            </a:r>
            <a:r>
              <a:rPr dirty="0" sz="1800" spc="-80">
                <a:latin typeface="Arial"/>
                <a:cs typeface="Arial"/>
              </a:rPr>
              <a:t>długości </a:t>
            </a:r>
            <a:r>
              <a:rPr dirty="0" sz="1800" spc="-70">
                <a:latin typeface="Arial"/>
                <a:cs typeface="Arial"/>
              </a:rPr>
              <a:t>poniżej </a:t>
            </a:r>
            <a:r>
              <a:rPr dirty="0" sz="1800" spc="-90">
                <a:latin typeface="Arial"/>
                <a:cs typeface="Arial"/>
              </a:rPr>
              <a:t>15 </a:t>
            </a:r>
            <a:r>
              <a:rPr dirty="0" sz="1800" spc="-95">
                <a:latin typeface="Arial"/>
                <a:cs typeface="Arial"/>
              </a:rPr>
              <a:t>znaków) </a:t>
            </a:r>
            <a:r>
              <a:rPr dirty="0" sz="1800" spc="-40">
                <a:latin typeface="Arial"/>
                <a:cs typeface="Arial"/>
              </a:rPr>
              <a:t>lub </a:t>
            </a:r>
            <a:r>
              <a:rPr dirty="0" sz="1800" spc="-180">
                <a:latin typeface="Arial"/>
                <a:cs typeface="Arial"/>
              </a:rPr>
              <a:t>za </a:t>
            </a:r>
            <a:r>
              <a:rPr dirty="0" sz="1800" spc="-90">
                <a:latin typeface="Arial"/>
                <a:cs typeface="Arial"/>
              </a:rPr>
              <a:t>pomocą </a:t>
            </a:r>
            <a:r>
              <a:rPr dirty="0" sz="1800" spc="-80">
                <a:latin typeface="Arial"/>
                <a:cs typeface="Arial"/>
              </a:rPr>
              <a:t>mechanizmów </a:t>
            </a:r>
            <a:r>
              <a:rPr dirty="0" sz="1800" spc="-35">
                <a:latin typeface="Arial"/>
                <a:cs typeface="Arial"/>
              </a:rPr>
              <a:t>protokołów </a:t>
            </a:r>
            <a:r>
              <a:rPr dirty="0" sz="1800" spc="-75">
                <a:latin typeface="Arial"/>
                <a:cs typeface="Arial"/>
              </a:rPr>
              <a:t>podległych </a:t>
            </a:r>
            <a:r>
              <a:rPr dirty="0" sz="1800" spc="-165">
                <a:latin typeface="Arial"/>
                <a:cs typeface="Arial"/>
              </a:rPr>
              <a:t>SMB, </a:t>
            </a:r>
            <a:r>
              <a:rPr dirty="0" sz="1800" spc="-55">
                <a:latin typeface="Arial"/>
                <a:cs typeface="Arial"/>
              </a:rPr>
              <a:t>np.  </a:t>
            </a:r>
            <a:r>
              <a:rPr dirty="0" sz="1800" spc="-100">
                <a:latin typeface="Arial"/>
                <a:cs typeface="Arial"/>
              </a:rPr>
              <a:t>poprzez adres </a:t>
            </a:r>
            <a:r>
              <a:rPr dirty="0" sz="1800" spc="-160">
                <a:latin typeface="Arial"/>
                <a:cs typeface="Arial"/>
              </a:rPr>
              <a:t>IP </a:t>
            </a:r>
            <a:r>
              <a:rPr dirty="0" sz="1800" spc="-150">
                <a:latin typeface="Arial"/>
                <a:cs typeface="Arial"/>
              </a:rPr>
              <a:t>czy </a:t>
            </a:r>
            <a:r>
              <a:rPr dirty="0" sz="1800" spc="-114">
                <a:latin typeface="Arial"/>
                <a:cs typeface="Arial"/>
              </a:rPr>
              <a:t>nazwę </a:t>
            </a:r>
            <a:r>
              <a:rPr dirty="0" sz="1800" spc="-195">
                <a:latin typeface="Arial"/>
                <a:cs typeface="Arial"/>
              </a:rPr>
              <a:t>DNS, </a:t>
            </a:r>
            <a:r>
              <a:rPr dirty="0" sz="1800" spc="-105">
                <a:latin typeface="Arial"/>
                <a:cs typeface="Arial"/>
              </a:rPr>
              <a:t>gdy </a:t>
            </a:r>
            <a:r>
              <a:rPr dirty="0" sz="1800" spc="-190">
                <a:latin typeface="Arial"/>
                <a:cs typeface="Arial"/>
              </a:rPr>
              <a:t>SMB </a:t>
            </a:r>
            <a:r>
              <a:rPr dirty="0" sz="1800" spc="-70">
                <a:latin typeface="Arial"/>
                <a:cs typeface="Arial"/>
              </a:rPr>
              <a:t>wykorzystuje </a:t>
            </a:r>
            <a:r>
              <a:rPr dirty="0" sz="1800" spc="-35">
                <a:latin typeface="Arial"/>
                <a:cs typeface="Arial"/>
              </a:rPr>
              <a:t>protokół </a:t>
            </a:r>
            <a:r>
              <a:rPr dirty="0" sz="1800" spc="-295">
                <a:latin typeface="Arial"/>
                <a:cs typeface="Arial"/>
              </a:rPr>
              <a:t>TCP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35">
                <a:latin typeface="Arial"/>
                <a:cs typeface="Arial"/>
              </a:rPr>
              <a:t>transportu</a:t>
            </a:r>
            <a:r>
              <a:rPr dirty="0" sz="1800" spc="20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danych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345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15"/>
              <a:t>Podstawowe</a:t>
            </a:r>
            <a:r>
              <a:rPr dirty="0" sz="4400" spc="-380"/>
              <a:t> </a:t>
            </a:r>
            <a:r>
              <a:rPr dirty="0" sz="4400" spc="-265"/>
              <a:t>operacje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33780" y="1499143"/>
            <a:ext cx="5763895" cy="478917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5">
                <a:latin typeface="Arial"/>
                <a:cs typeface="Arial"/>
              </a:rPr>
              <a:t>Otwieranie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110">
                <a:latin typeface="Arial"/>
                <a:cs typeface="Arial"/>
              </a:rPr>
              <a:t>zamykanie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plików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5">
                <a:latin typeface="Arial"/>
                <a:cs typeface="Arial"/>
              </a:rPr>
              <a:t>Otwieranie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110">
                <a:latin typeface="Arial"/>
                <a:cs typeface="Arial"/>
              </a:rPr>
              <a:t>zamykanie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drukarek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00">
                <a:latin typeface="Arial"/>
                <a:cs typeface="Arial"/>
              </a:rPr>
              <a:t>Odczyt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120">
                <a:latin typeface="Arial"/>
                <a:cs typeface="Arial"/>
              </a:rPr>
              <a:t>zapis </a:t>
            </a:r>
            <a:r>
              <a:rPr dirty="0" sz="1800" spc="-30">
                <a:latin typeface="Arial"/>
                <a:cs typeface="Arial"/>
              </a:rPr>
              <a:t>z/do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plików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95">
                <a:latin typeface="Arial"/>
                <a:cs typeface="Arial"/>
              </a:rPr>
              <a:t>Tworzenie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95">
                <a:latin typeface="Arial"/>
                <a:cs typeface="Arial"/>
              </a:rPr>
              <a:t>kasowanie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plików/katalogów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Przeszukiwanie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katalogów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75">
                <a:latin typeface="Arial"/>
                <a:cs typeface="Arial"/>
              </a:rPr>
              <a:t>Ustawianie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75">
                <a:latin typeface="Arial"/>
                <a:cs typeface="Arial"/>
              </a:rPr>
              <a:t>odczytywanie </a:t>
            </a:r>
            <a:r>
              <a:rPr dirty="0" sz="1800" spc="-25">
                <a:latin typeface="Arial"/>
                <a:cs typeface="Arial"/>
              </a:rPr>
              <a:t>atrybutów</a:t>
            </a:r>
            <a:r>
              <a:rPr dirty="0" sz="1800" spc="-21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plików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Blokowanie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65">
                <a:latin typeface="Arial"/>
                <a:cs typeface="Arial"/>
              </a:rPr>
              <a:t>udostępnianie </a:t>
            </a:r>
            <a:r>
              <a:rPr dirty="0" sz="1800" spc="-80">
                <a:latin typeface="Arial"/>
                <a:cs typeface="Arial"/>
              </a:rPr>
              <a:t>wybranych </a:t>
            </a:r>
            <a:r>
              <a:rPr dirty="0" sz="1800" spc="-50">
                <a:latin typeface="Arial"/>
                <a:cs typeface="Arial"/>
              </a:rPr>
              <a:t>fragmentów</a:t>
            </a:r>
            <a:r>
              <a:rPr dirty="0" sz="1800" spc="-19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plików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5"/>
              </a:spcBef>
            </a:pPr>
            <a:r>
              <a:rPr dirty="0" sz="1800" spc="-60">
                <a:latin typeface="Arial"/>
                <a:cs typeface="Arial"/>
              </a:rPr>
              <a:t>Implementacje </a:t>
            </a:r>
            <a:r>
              <a:rPr dirty="0" sz="1800" spc="-35">
                <a:latin typeface="Arial"/>
                <a:cs typeface="Arial"/>
              </a:rPr>
              <a:t>protokołu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SMB:</a:t>
            </a:r>
            <a:endParaRPr sz="1800">
              <a:latin typeface="Arial"/>
              <a:cs typeface="Arial"/>
            </a:endParaRPr>
          </a:p>
          <a:p>
            <a:pPr lvl="1" marL="36830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368300" algn="l"/>
                <a:tab pos="368935" algn="l"/>
              </a:tabLst>
            </a:pPr>
            <a:r>
              <a:rPr dirty="0" sz="1800" spc="-130">
                <a:latin typeface="Arial"/>
                <a:cs typeface="Arial"/>
              </a:rPr>
              <a:t>Core </a:t>
            </a:r>
            <a:r>
              <a:rPr dirty="0" sz="1800" spc="-135">
                <a:latin typeface="Arial"/>
                <a:cs typeface="Arial"/>
              </a:rPr>
              <a:t>Plus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Protocol</a:t>
            </a:r>
            <a:endParaRPr sz="1800">
              <a:latin typeface="Arial"/>
              <a:cs typeface="Arial"/>
            </a:endParaRPr>
          </a:p>
          <a:p>
            <a:pPr lvl="1" marL="36830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368300" algn="l"/>
                <a:tab pos="368935" algn="l"/>
              </a:tabLst>
            </a:pPr>
            <a:r>
              <a:rPr dirty="0" sz="1800" spc="-150">
                <a:latin typeface="Arial"/>
                <a:cs typeface="Arial"/>
              </a:rPr>
              <a:t>Lan </a:t>
            </a:r>
            <a:r>
              <a:rPr dirty="0" sz="1800" spc="-75">
                <a:latin typeface="Arial"/>
                <a:cs typeface="Arial"/>
              </a:rPr>
              <a:t>Manager 1.0 </a:t>
            </a:r>
            <a:r>
              <a:rPr dirty="0" sz="1800" spc="-130">
                <a:latin typeface="Arial"/>
                <a:cs typeface="Arial"/>
              </a:rPr>
              <a:t>(LANMAN </a:t>
            </a:r>
            <a:r>
              <a:rPr dirty="0" sz="1800" spc="-75">
                <a:latin typeface="Arial"/>
                <a:cs typeface="Arial"/>
              </a:rPr>
              <a:t>1.0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lvl="1" marL="36830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368300" algn="l"/>
                <a:tab pos="368935" algn="l"/>
              </a:tabLst>
            </a:pPr>
            <a:r>
              <a:rPr dirty="0" sz="1800" spc="-140">
                <a:latin typeface="Arial"/>
                <a:cs typeface="Arial"/>
              </a:rPr>
              <a:t>LANMAN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2.0</a:t>
            </a:r>
            <a:endParaRPr sz="1800">
              <a:latin typeface="Arial"/>
              <a:cs typeface="Arial"/>
            </a:endParaRPr>
          </a:p>
          <a:p>
            <a:pPr lvl="1" marL="368300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368300" algn="l"/>
                <a:tab pos="368935" algn="l"/>
              </a:tabLst>
            </a:pPr>
            <a:r>
              <a:rPr dirty="0" sz="1800" spc="-140">
                <a:latin typeface="Arial"/>
                <a:cs typeface="Arial"/>
              </a:rPr>
              <a:t>LANMAN </a:t>
            </a:r>
            <a:r>
              <a:rPr dirty="0" sz="1800" spc="-75">
                <a:latin typeface="Arial"/>
                <a:cs typeface="Arial"/>
              </a:rPr>
              <a:t>2.1 (Windows </a:t>
            </a:r>
            <a:r>
              <a:rPr dirty="0" sz="1800" spc="-5">
                <a:latin typeface="Arial"/>
                <a:cs typeface="Arial"/>
              </a:rPr>
              <a:t>for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Workgroups)</a:t>
            </a:r>
            <a:endParaRPr sz="1800">
              <a:latin typeface="Arial"/>
              <a:cs typeface="Arial"/>
            </a:endParaRPr>
          </a:p>
          <a:p>
            <a:pPr lvl="1" marL="368300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368300" algn="l"/>
                <a:tab pos="368935" algn="l"/>
              </a:tabLst>
            </a:pPr>
            <a:r>
              <a:rPr dirty="0" sz="1800" spc="-270">
                <a:latin typeface="Arial"/>
                <a:cs typeface="Arial"/>
              </a:rPr>
              <a:t>CIFS </a:t>
            </a:r>
            <a:r>
              <a:rPr dirty="0" sz="1800" spc="-75">
                <a:latin typeface="Arial"/>
                <a:cs typeface="Arial"/>
              </a:rPr>
              <a:t>1.0 </a:t>
            </a:r>
            <a:r>
              <a:rPr dirty="0" sz="1800" spc="195">
                <a:latin typeface="Arial"/>
                <a:cs typeface="Arial"/>
              </a:rPr>
              <a:t>/ </a:t>
            </a:r>
            <a:r>
              <a:rPr dirty="0" sz="1800" spc="-185">
                <a:latin typeface="Arial"/>
                <a:cs typeface="Arial"/>
              </a:rPr>
              <a:t>NT </a:t>
            </a:r>
            <a:r>
              <a:rPr dirty="0" sz="1800" spc="-150">
                <a:latin typeface="Arial"/>
                <a:cs typeface="Arial"/>
              </a:rPr>
              <a:t>Lan </a:t>
            </a:r>
            <a:r>
              <a:rPr dirty="0" sz="1800" spc="-75">
                <a:latin typeface="Arial"/>
                <a:cs typeface="Arial"/>
              </a:rPr>
              <a:t>Manager</a:t>
            </a:r>
            <a:r>
              <a:rPr dirty="0" sz="1800" spc="-30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1.0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614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70"/>
              <a:t>Modele </a:t>
            </a:r>
            <a:r>
              <a:rPr dirty="0" sz="4400" spc="-254"/>
              <a:t>bezpieczeństwa </a:t>
            </a:r>
            <a:r>
              <a:rPr dirty="0" sz="4400" spc="-200"/>
              <a:t>protokołu</a:t>
            </a:r>
            <a:r>
              <a:rPr dirty="0" sz="4400" spc="-690"/>
              <a:t> </a:t>
            </a:r>
            <a:r>
              <a:rPr dirty="0" sz="4400" spc="105"/>
              <a:t>SMB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1964" y="1927986"/>
            <a:ext cx="10522585" cy="2022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10" b="1">
                <a:latin typeface="Trebuchet MS"/>
                <a:cs typeface="Trebuchet MS"/>
              </a:rPr>
              <a:t>Share </a:t>
            </a:r>
            <a:r>
              <a:rPr dirty="0" sz="1800" spc="-145" b="1">
                <a:latin typeface="Trebuchet MS"/>
                <a:cs typeface="Trebuchet MS"/>
              </a:rPr>
              <a:t>Level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90">
                <a:latin typeface="Arial"/>
                <a:cs typeface="Arial"/>
              </a:rPr>
              <a:t>polegający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105">
                <a:latin typeface="Arial"/>
                <a:cs typeface="Arial"/>
              </a:rPr>
              <a:t>zabezpieczeniu </a:t>
            </a:r>
            <a:r>
              <a:rPr dirty="0" sz="1800" spc="-125">
                <a:latin typeface="Arial"/>
                <a:cs typeface="Arial"/>
              </a:rPr>
              <a:t>zasobu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90">
                <a:latin typeface="Arial"/>
                <a:cs typeface="Arial"/>
              </a:rPr>
              <a:t>znajdujących </a:t>
            </a:r>
            <a:r>
              <a:rPr dirty="0" sz="1800" spc="-100">
                <a:latin typeface="Arial"/>
                <a:cs typeface="Arial"/>
              </a:rPr>
              <a:t>się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40">
                <a:latin typeface="Arial"/>
                <a:cs typeface="Arial"/>
              </a:rPr>
              <a:t>nim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85">
                <a:latin typeface="Arial"/>
                <a:cs typeface="Arial"/>
              </a:rPr>
              <a:t>hasłem. </a:t>
            </a:r>
            <a:r>
              <a:rPr dirty="0" sz="1800" spc="-110">
                <a:latin typeface="Arial"/>
                <a:cs typeface="Arial"/>
              </a:rPr>
              <a:t>Znajomość </a:t>
            </a:r>
            <a:r>
              <a:rPr dirty="0" sz="1800" spc="-120">
                <a:latin typeface="Arial"/>
                <a:cs typeface="Arial"/>
              </a:rPr>
              <a:t>samego  </a:t>
            </a:r>
            <a:r>
              <a:rPr dirty="0" sz="1800" spc="-100">
                <a:latin typeface="Arial"/>
                <a:cs typeface="Arial"/>
              </a:rPr>
              <a:t>hasła wystarcza </a:t>
            </a:r>
            <a:r>
              <a:rPr dirty="0" sz="1800" spc="-55">
                <a:latin typeface="Arial"/>
                <a:cs typeface="Arial"/>
              </a:rPr>
              <a:t>do </a:t>
            </a:r>
            <a:r>
              <a:rPr dirty="0" sz="1800" spc="-114">
                <a:latin typeface="Arial"/>
                <a:cs typeface="Arial"/>
              </a:rPr>
              <a:t>uzyskania </a:t>
            </a:r>
            <a:r>
              <a:rPr dirty="0" sz="1800" spc="-70">
                <a:latin typeface="Arial"/>
                <a:cs typeface="Arial"/>
              </a:rPr>
              <a:t>dostępu </a:t>
            </a:r>
            <a:r>
              <a:rPr dirty="0" sz="1800" spc="-60">
                <a:latin typeface="Arial"/>
                <a:cs typeface="Arial"/>
              </a:rPr>
              <a:t>(jedyny </a:t>
            </a:r>
            <a:r>
              <a:rPr dirty="0" sz="1800" spc="-55">
                <a:latin typeface="Arial"/>
                <a:cs typeface="Arial"/>
              </a:rPr>
              <a:t>model np.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75">
                <a:latin typeface="Arial"/>
                <a:cs typeface="Arial"/>
              </a:rPr>
              <a:t>Windows </a:t>
            </a:r>
            <a:r>
              <a:rPr dirty="0" sz="1800" spc="-5">
                <a:latin typeface="Arial"/>
                <a:cs typeface="Arial"/>
              </a:rPr>
              <a:t>for </a:t>
            </a:r>
            <a:r>
              <a:rPr dirty="0" sz="1800" spc="-85">
                <a:latin typeface="Arial"/>
                <a:cs typeface="Arial"/>
              </a:rPr>
              <a:t>Workgroups, </a:t>
            </a:r>
            <a:r>
              <a:rPr dirty="0" sz="1800" spc="-75">
                <a:latin typeface="Arial"/>
                <a:cs typeface="Arial"/>
              </a:rPr>
              <a:t>Windows </a:t>
            </a:r>
            <a:r>
              <a:rPr dirty="0" sz="1800" spc="-10">
                <a:latin typeface="Arial"/>
                <a:cs typeface="Arial"/>
              </a:rPr>
              <a:t>95/98/Me,  </a:t>
            </a:r>
            <a:r>
              <a:rPr dirty="0" sz="1800" spc="-70">
                <a:latin typeface="Arial"/>
                <a:cs typeface="Arial"/>
              </a:rPr>
              <a:t>jedna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45">
                <a:latin typeface="Arial"/>
                <a:cs typeface="Arial"/>
              </a:rPr>
              <a:t>opcji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38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Sambie)</a:t>
            </a:r>
            <a:endParaRPr sz="1800">
              <a:latin typeface="Arial"/>
              <a:cs typeface="Arial"/>
            </a:endParaRPr>
          </a:p>
          <a:p>
            <a:pPr marL="299085" marR="14922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90" b="1">
                <a:latin typeface="Trebuchet MS"/>
                <a:cs typeface="Trebuchet MS"/>
              </a:rPr>
              <a:t>User </a:t>
            </a:r>
            <a:r>
              <a:rPr dirty="0" sz="1800" spc="-145" b="1">
                <a:latin typeface="Trebuchet MS"/>
                <a:cs typeface="Trebuchet MS"/>
              </a:rPr>
              <a:t>Level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40">
                <a:latin typeface="Arial"/>
                <a:cs typeface="Arial"/>
              </a:rPr>
              <a:t>oparty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105">
                <a:latin typeface="Arial"/>
                <a:cs typeface="Arial"/>
              </a:rPr>
              <a:t>zabezpieczaniu </a:t>
            </a:r>
            <a:r>
              <a:rPr dirty="0" sz="1800" spc="-70">
                <a:latin typeface="Arial"/>
                <a:cs typeface="Arial"/>
              </a:rPr>
              <a:t>konkretnych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100">
                <a:latin typeface="Arial"/>
                <a:cs typeface="Arial"/>
              </a:rPr>
              <a:t>poprzez </a:t>
            </a:r>
            <a:r>
              <a:rPr dirty="0" sz="1800" spc="-85">
                <a:latin typeface="Arial"/>
                <a:cs typeface="Arial"/>
              </a:rPr>
              <a:t>prawa </a:t>
            </a:r>
            <a:r>
              <a:rPr dirty="0" sz="1800" spc="-70">
                <a:latin typeface="Arial"/>
                <a:cs typeface="Arial"/>
              </a:rPr>
              <a:t>dostępu </a:t>
            </a:r>
            <a:r>
              <a:rPr dirty="0" sz="1800" spc="-85">
                <a:latin typeface="Arial"/>
                <a:cs typeface="Arial"/>
              </a:rPr>
              <a:t>przyporządkowane  </a:t>
            </a:r>
            <a:r>
              <a:rPr dirty="0" sz="1800" spc="-65">
                <a:latin typeface="Arial"/>
                <a:cs typeface="Arial"/>
              </a:rPr>
              <a:t>konkretnym użytkownikom. </a:t>
            </a:r>
            <a:r>
              <a:rPr dirty="0" sz="1800" spc="-110">
                <a:latin typeface="Arial"/>
                <a:cs typeface="Arial"/>
              </a:rPr>
              <a:t>Znajomość </a:t>
            </a:r>
            <a:r>
              <a:rPr dirty="0" sz="1800" spc="-75">
                <a:latin typeface="Arial"/>
                <a:cs typeface="Arial"/>
              </a:rPr>
              <a:t>użytkownika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100">
                <a:latin typeface="Arial"/>
                <a:cs typeface="Arial"/>
              </a:rPr>
              <a:t>hasła </a:t>
            </a:r>
            <a:r>
              <a:rPr dirty="0" sz="1800" spc="-50">
                <a:latin typeface="Arial"/>
                <a:cs typeface="Arial"/>
              </a:rPr>
              <a:t>jest </a:t>
            </a:r>
            <a:r>
              <a:rPr dirty="0" sz="1800" spc="-60">
                <a:latin typeface="Arial"/>
                <a:cs typeface="Arial"/>
              </a:rPr>
              <a:t>warunkiem do </a:t>
            </a:r>
            <a:r>
              <a:rPr dirty="0" sz="1800" spc="-114">
                <a:latin typeface="Arial"/>
                <a:cs typeface="Arial"/>
              </a:rPr>
              <a:t>uzyskania </a:t>
            </a:r>
            <a:r>
              <a:rPr dirty="0" sz="1800" spc="-70">
                <a:latin typeface="Arial"/>
                <a:cs typeface="Arial"/>
              </a:rPr>
              <a:t>dostępu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114">
                <a:latin typeface="Arial"/>
                <a:cs typeface="Arial"/>
              </a:rPr>
              <a:t>zasobu.  </a:t>
            </a:r>
            <a:r>
              <a:rPr dirty="0" sz="1800" spc="-35">
                <a:latin typeface="Arial"/>
                <a:cs typeface="Arial"/>
              </a:rPr>
              <a:t>Model </a:t>
            </a:r>
            <a:r>
              <a:rPr dirty="0" sz="1800" spc="-30">
                <a:latin typeface="Arial"/>
                <a:cs typeface="Arial"/>
              </a:rPr>
              <a:t>ten pojawił </a:t>
            </a:r>
            <a:r>
              <a:rPr dirty="0" sz="1800" spc="-100">
                <a:latin typeface="Arial"/>
                <a:cs typeface="Arial"/>
              </a:rPr>
              <a:t>sie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20">
                <a:latin typeface="Arial"/>
                <a:cs typeface="Arial"/>
              </a:rPr>
              <a:t>LANMANie </a:t>
            </a:r>
            <a:r>
              <a:rPr dirty="0" sz="1800" spc="-75">
                <a:latin typeface="Arial"/>
                <a:cs typeface="Arial"/>
              </a:rPr>
              <a:t>1.0 </a:t>
            </a:r>
            <a:r>
              <a:rPr dirty="0" sz="1800" spc="-60">
                <a:latin typeface="Arial"/>
                <a:cs typeface="Arial"/>
              </a:rPr>
              <a:t>(jedyny </a:t>
            </a:r>
            <a:r>
              <a:rPr dirty="0" sz="1800" spc="-55">
                <a:latin typeface="Arial"/>
                <a:cs typeface="Arial"/>
              </a:rPr>
              <a:t>model np.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35">
                <a:latin typeface="Arial"/>
                <a:cs typeface="Arial"/>
              </a:rPr>
              <a:t>Microsoft </a:t>
            </a:r>
            <a:r>
              <a:rPr dirty="0" sz="1800" spc="-75">
                <a:latin typeface="Arial"/>
                <a:cs typeface="Arial"/>
              </a:rPr>
              <a:t>Windows</a:t>
            </a:r>
            <a:r>
              <a:rPr dirty="0" sz="1800" spc="-310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NT </a:t>
            </a:r>
            <a:r>
              <a:rPr dirty="0" sz="1800" spc="-55">
                <a:latin typeface="Arial"/>
                <a:cs typeface="Arial"/>
              </a:rPr>
              <a:t>3.51/4.0/2000/XP/2003,  </a:t>
            </a:r>
            <a:r>
              <a:rPr dirty="0" sz="1800" spc="-70">
                <a:latin typeface="Arial"/>
                <a:cs typeface="Arial"/>
              </a:rPr>
              <a:t>jedna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45">
                <a:latin typeface="Arial"/>
                <a:cs typeface="Arial"/>
              </a:rPr>
              <a:t>opcji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38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Sambie)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6747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15"/>
              <a:t>Podstawowe </a:t>
            </a:r>
            <a:r>
              <a:rPr dirty="0" sz="4400" spc="-285"/>
              <a:t>definicje </a:t>
            </a:r>
            <a:r>
              <a:rPr dirty="0" sz="4400" spc="-270"/>
              <a:t>-</a:t>
            </a:r>
            <a:r>
              <a:rPr dirty="0" sz="4400" spc="-505"/>
              <a:t> </a:t>
            </a:r>
            <a:r>
              <a:rPr dirty="0" sz="4400" spc="-204"/>
              <a:t>przypomnienie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7872" y="1551559"/>
            <a:ext cx="10414000" cy="3293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9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Grupa</a:t>
            </a:r>
            <a:r>
              <a:rPr dirty="0" u="heavy" sz="1800" spc="-15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2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robocza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82905">
              <a:lnSpc>
                <a:spcPct val="100000"/>
              </a:lnSpc>
              <a:spcBef>
                <a:spcPts val="5"/>
              </a:spcBef>
            </a:pPr>
            <a:r>
              <a:rPr dirty="0" sz="1800" spc="-100">
                <a:latin typeface="Arial"/>
                <a:cs typeface="Arial"/>
              </a:rPr>
              <a:t>Grupa robocza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00">
                <a:latin typeface="Arial"/>
                <a:cs typeface="Arial"/>
              </a:rPr>
              <a:t>zespół </a:t>
            </a:r>
            <a:r>
              <a:rPr dirty="0" sz="1800" spc="-65">
                <a:latin typeface="Arial"/>
                <a:cs typeface="Arial"/>
              </a:rPr>
              <a:t>komputerów,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35">
                <a:latin typeface="Arial"/>
                <a:cs typeface="Arial"/>
              </a:rPr>
              <a:t>którym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120">
                <a:latin typeface="Arial"/>
                <a:cs typeface="Arial"/>
              </a:rPr>
              <a:t>każdym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50">
                <a:latin typeface="Arial"/>
                <a:cs typeface="Arial"/>
              </a:rPr>
              <a:t>komputerów </a:t>
            </a:r>
            <a:r>
              <a:rPr dirty="0" sz="1800" spc="-85">
                <a:latin typeface="Arial"/>
                <a:cs typeface="Arial"/>
              </a:rPr>
              <a:t>przechowywane </a:t>
            </a:r>
            <a:r>
              <a:rPr dirty="0" sz="1800" spc="-170">
                <a:latin typeface="Arial"/>
                <a:cs typeface="Arial"/>
              </a:rPr>
              <a:t>są </a:t>
            </a:r>
            <a:r>
              <a:rPr dirty="0" sz="1800" spc="-50">
                <a:latin typeface="Arial"/>
                <a:cs typeface="Arial"/>
              </a:rPr>
              <a:t>poufne </a:t>
            </a:r>
            <a:r>
              <a:rPr dirty="0" sz="1800" spc="-85">
                <a:latin typeface="Arial"/>
                <a:cs typeface="Arial"/>
              </a:rPr>
              <a:t>dane, </a:t>
            </a:r>
            <a:r>
              <a:rPr dirty="0" sz="1800" spc="-140">
                <a:latin typeface="Arial"/>
                <a:cs typeface="Arial"/>
              </a:rPr>
              <a:t>a  </a:t>
            </a:r>
            <a:r>
              <a:rPr dirty="0" sz="1800" spc="-95">
                <a:latin typeface="Arial"/>
                <a:cs typeface="Arial"/>
              </a:rPr>
              <a:t>proces </a:t>
            </a:r>
            <a:r>
              <a:rPr dirty="0" sz="1800" spc="-70">
                <a:latin typeface="Arial"/>
                <a:cs typeface="Arial"/>
              </a:rPr>
              <a:t>logowania, </a:t>
            </a:r>
            <a:r>
              <a:rPr dirty="0" sz="1800" spc="-65">
                <a:latin typeface="Arial"/>
                <a:cs typeface="Arial"/>
              </a:rPr>
              <a:t>autoryzacji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50">
                <a:latin typeface="Arial"/>
                <a:cs typeface="Arial"/>
              </a:rPr>
              <a:t>uwierzytelnienia </a:t>
            </a:r>
            <a:r>
              <a:rPr dirty="0" sz="1800" spc="-95">
                <a:latin typeface="Arial"/>
                <a:cs typeface="Arial"/>
              </a:rPr>
              <a:t>przebiega </a:t>
            </a:r>
            <a:r>
              <a:rPr dirty="0" sz="1800" spc="-60">
                <a:latin typeface="Arial"/>
                <a:cs typeface="Arial"/>
              </a:rPr>
              <a:t>lokalnie. </a:t>
            </a:r>
            <a:r>
              <a:rPr dirty="0" sz="1800" spc="-125">
                <a:latin typeface="Arial"/>
                <a:cs typeface="Arial"/>
              </a:rPr>
              <a:t>Rozwiązanie </a:t>
            </a:r>
            <a:r>
              <a:rPr dirty="0" sz="1800" spc="-65">
                <a:latin typeface="Arial"/>
                <a:cs typeface="Arial"/>
              </a:rPr>
              <a:t>preferowane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0">
                <a:latin typeface="Arial"/>
                <a:cs typeface="Arial"/>
              </a:rPr>
              <a:t>sieciach  </a:t>
            </a:r>
            <a:r>
              <a:rPr dirty="0" sz="1800" spc="-75">
                <a:latin typeface="Arial"/>
                <a:cs typeface="Arial"/>
              </a:rPr>
              <a:t>domowych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80">
                <a:latin typeface="Arial"/>
                <a:cs typeface="Arial"/>
              </a:rPr>
              <a:t>małych</a:t>
            </a:r>
            <a:r>
              <a:rPr dirty="0" sz="1800" spc="-26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firmowych.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800" spc="-7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Domena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10">
                <a:latin typeface="Arial"/>
                <a:cs typeface="Arial"/>
              </a:rPr>
              <a:t>Domena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80">
                <a:latin typeface="Arial"/>
                <a:cs typeface="Arial"/>
              </a:rPr>
              <a:t>podejście </a:t>
            </a:r>
            <a:r>
              <a:rPr dirty="0" sz="1800" spc="-85">
                <a:latin typeface="Arial"/>
                <a:cs typeface="Arial"/>
              </a:rPr>
              <a:t>scentralizowane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50">
                <a:latin typeface="Arial"/>
                <a:cs typeface="Arial"/>
              </a:rPr>
              <a:t>kwestii </a:t>
            </a:r>
            <a:r>
              <a:rPr dirty="0" sz="1800" spc="-80">
                <a:latin typeface="Arial"/>
                <a:cs typeface="Arial"/>
              </a:rPr>
              <a:t>przechowywania </a:t>
            </a:r>
            <a:r>
              <a:rPr dirty="0" sz="1800" spc="-70">
                <a:latin typeface="Arial"/>
                <a:cs typeface="Arial"/>
              </a:rPr>
              <a:t>poufnych </a:t>
            </a:r>
            <a:r>
              <a:rPr dirty="0" sz="1800" spc="-105">
                <a:latin typeface="Arial"/>
                <a:cs typeface="Arial"/>
              </a:rPr>
              <a:t>danych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5">
                <a:latin typeface="Arial"/>
                <a:cs typeface="Arial"/>
              </a:rPr>
              <a:t>każdej </a:t>
            </a:r>
            <a:r>
              <a:rPr dirty="0" sz="1800" spc="-65">
                <a:latin typeface="Arial"/>
                <a:cs typeface="Arial"/>
              </a:rPr>
              <a:t>domenie </a:t>
            </a:r>
            <a:r>
              <a:rPr dirty="0" sz="1800" spc="-35">
                <a:latin typeface="Arial"/>
                <a:cs typeface="Arial"/>
              </a:rPr>
              <a:t>kontroler  </a:t>
            </a:r>
            <a:r>
              <a:rPr dirty="0" sz="1800" spc="-80">
                <a:latin typeface="Arial"/>
                <a:cs typeface="Arial"/>
              </a:rPr>
              <a:t>domeny </a:t>
            </a:r>
            <a:r>
              <a:rPr dirty="0" sz="1800" spc="-55">
                <a:latin typeface="Arial"/>
                <a:cs typeface="Arial"/>
              </a:rPr>
              <a:t>(jeden </a:t>
            </a:r>
            <a:r>
              <a:rPr dirty="0" sz="1800" spc="-65">
                <a:latin typeface="Arial"/>
                <a:cs typeface="Arial"/>
              </a:rPr>
              <a:t>główny </a:t>
            </a:r>
            <a:r>
              <a:rPr dirty="0" sz="1800" spc="-100">
                <a:latin typeface="Arial"/>
                <a:cs typeface="Arial"/>
              </a:rPr>
              <a:t>oraz </a:t>
            </a:r>
            <a:r>
              <a:rPr dirty="0" sz="1800" spc="-55">
                <a:latin typeface="Arial"/>
                <a:cs typeface="Arial"/>
              </a:rPr>
              <a:t>ewentualnie </a:t>
            </a:r>
            <a:r>
              <a:rPr dirty="0" sz="1800" spc="-70">
                <a:latin typeface="Arial"/>
                <a:cs typeface="Arial"/>
              </a:rPr>
              <a:t>kilka </a:t>
            </a:r>
            <a:r>
              <a:rPr dirty="0" sz="1800" spc="-105">
                <a:latin typeface="Arial"/>
                <a:cs typeface="Arial"/>
              </a:rPr>
              <a:t>zapasowych), </a:t>
            </a:r>
            <a:r>
              <a:rPr dirty="0" sz="1800" spc="-80">
                <a:latin typeface="Arial"/>
                <a:cs typeface="Arial"/>
              </a:rPr>
              <a:t>przechowujący </a:t>
            </a:r>
            <a:r>
              <a:rPr dirty="0" sz="1800" spc="-95">
                <a:latin typeface="Arial"/>
                <a:cs typeface="Arial"/>
              </a:rPr>
              <a:t>dane </a:t>
            </a:r>
            <a:r>
              <a:rPr dirty="0" sz="1800" spc="-50">
                <a:latin typeface="Arial"/>
                <a:cs typeface="Arial"/>
              </a:rPr>
              <a:t>poufne. </a:t>
            </a:r>
            <a:r>
              <a:rPr dirty="0" sz="1800" spc="-130">
                <a:latin typeface="Arial"/>
                <a:cs typeface="Arial"/>
              </a:rPr>
              <a:t>Procesy </a:t>
            </a:r>
            <a:r>
              <a:rPr dirty="0" sz="1800" spc="-65">
                <a:latin typeface="Arial"/>
                <a:cs typeface="Arial"/>
              </a:rPr>
              <a:t>autoryzacji,  </a:t>
            </a:r>
            <a:r>
              <a:rPr dirty="0" sz="1800" spc="-55">
                <a:latin typeface="Arial"/>
                <a:cs typeface="Arial"/>
              </a:rPr>
              <a:t>autentykacji </a:t>
            </a:r>
            <a:r>
              <a:rPr dirty="0" sz="1800" spc="-90">
                <a:latin typeface="Arial"/>
                <a:cs typeface="Arial"/>
              </a:rPr>
              <a:t>przeprowadzane </a:t>
            </a:r>
            <a:r>
              <a:rPr dirty="0" sz="1800" spc="-170">
                <a:latin typeface="Arial"/>
                <a:cs typeface="Arial"/>
              </a:rPr>
              <a:t>są </a:t>
            </a:r>
            <a:r>
              <a:rPr dirty="0" sz="1800" spc="-55">
                <a:latin typeface="Arial"/>
                <a:cs typeface="Arial"/>
              </a:rPr>
              <a:t>centralnie. </a:t>
            </a:r>
            <a:r>
              <a:rPr dirty="0" sz="1800" spc="-125">
                <a:latin typeface="Arial"/>
                <a:cs typeface="Arial"/>
              </a:rPr>
              <a:t>Rozwiązanie </a:t>
            </a:r>
            <a:r>
              <a:rPr dirty="0" sz="1800" spc="-65">
                <a:latin typeface="Arial"/>
                <a:cs typeface="Arial"/>
              </a:rPr>
              <a:t>preferowane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105">
                <a:latin typeface="Arial"/>
                <a:cs typeface="Arial"/>
              </a:rPr>
              <a:t>większych </a:t>
            </a:r>
            <a:r>
              <a:rPr dirty="0" sz="1800" spc="-95">
                <a:latin typeface="Arial"/>
                <a:cs typeface="Arial"/>
              </a:rPr>
              <a:t>sieciach </a:t>
            </a:r>
            <a:r>
              <a:rPr dirty="0" sz="1800" spc="-45">
                <a:latin typeface="Arial"/>
                <a:cs typeface="Arial"/>
              </a:rPr>
              <a:t>firmowych </a:t>
            </a:r>
            <a:r>
              <a:rPr dirty="0" sz="1800" spc="10">
                <a:latin typeface="Arial"/>
                <a:cs typeface="Arial"/>
              </a:rPr>
              <a:t>i  </a:t>
            </a:r>
            <a:r>
              <a:rPr dirty="0" sz="1800" spc="-75">
                <a:latin typeface="Arial"/>
                <a:cs typeface="Arial"/>
              </a:rPr>
              <a:t>korporacyjnych.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6145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45"/>
              <a:t>Parametry </a:t>
            </a:r>
            <a:r>
              <a:rPr dirty="0" sz="4400" spc="-190"/>
              <a:t>udostępniania </a:t>
            </a:r>
            <a:r>
              <a:rPr dirty="0" sz="4400" spc="-245"/>
              <a:t>plików </a:t>
            </a:r>
            <a:r>
              <a:rPr dirty="0" sz="4400" spc="-285"/>
              <a:t>i</a:t>
            </a:r>
            <a:r>
              <a:rPr dirty="0" sz="4400" spc="-680"/>
              <a:t> </a:t>
            </a:r>
            <a:r>
              <a:rPr dirty="0" sz="4400" spc="-225"/>
              <a:t>folderów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0804" y="1708784"/>
            <a:ext cx="10600055" cy="2415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35">
                <a:latin typeface="Arial"/>
                <a:cs typeface="Arial"/>
              </a:rPr>
              <a:t>Nazwa </a:t>
            </a:r>
            <a:r>
              <a:rPr dirty="0" sz="1800" spc="-65">
                <a:latin typeface="Arial"/>
                <a:cs typeface="Arial"/>
              </a:rPr>
              <a:t>udziału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10">
                <a:latin typeface="Arial"/>
                <a:cs typeface="Arial"/>
              </a:rPr>
              <a:t>nazwa, </a:t>
            </a:r>
            <a:r>
              <a:rPr dirty="0" sz="1800" spc="-60">
                <a:latin typeface="Arial"/>
                <a:cs typeface="Arial"/>
              </a:rPr>
              <a:t>pod </a:t>
            </a:r>
            <a:r>
              <a:rPr dirty="0" sz="1800" spc="-90">
                <a:latin typeface="Arial"/>
                <a:cs typeface="Arial"/>
              </a:rPr>
              <a:t>jaką będzie </a:t>
            </a:r>
            <a:r>
              <a:rPr dirty="0" sz="1800" spc="-85">
                <a:latin typeface="Arial"/>
                <a:cs typeface="Arial"/>
              </a:rPr>
              <a:t>widoczny </a:t>
            </a:r>
            <a:r>
              <a:rPr dirty="0" sz="1800" spc="-65">
                <a:latin typeface="Arial"/>
                <a:cs typeface="Arial"/>
              </a:rPr>
              <a:t>udostępniony </a:t>
            </a:r>
            <a:r>
              <a:rPr dirty="0" sz="1800" spc="-120">
                <a:latin typeface="Arial"/>
                <a:cs typeface="Arial"/>
              </a:rPr>
              <a:t>zasób. </a:t>
            </a:r>
            <a:r>
              <a:rPr dirty="0" sz="1800" spc="-135">
                <a:latin typeface="Arial"/>
                <a:cs typeface="Arial"/>
              </a:rPr>
              <a:t>Nazwa </a:t>
            </a:r>
            <a:r>
              <a:rPr dirty="0" sz="1800" spc="-75">
                <a:latin typeface="Arial"/>
                <a:cs typeface="Arial"/>
              </a:rPr>
              <a:t>musi </a:t>
            </a:r>
            <a:r>
              <a:rPr dirty="0" sz="1800" spc="-105">
                <a:latin typeface="Arial"/>
                <a:cs typeface="Arial"/>
              </a:rPr>
              <a:t>być </a:t>
            </a:r>
            <a:r>
              <a:rPr dirty="0" sz="1800" spc="-70">
                <a:latin typeface="Arial"/>
                <a:cs typeface="Arial"/>
              </a:rPr>
              <a:t>unikalna </a:t>
            </a:r>
            <a:r>
              <a:rPr dirty="0" sz="1800" spc="-65">
                <a:latin typeface="Arial"/>
                <a:cs typeface="Arial"/>
              </a:rPr>
              <a:t>dla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tego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65">
                <a:latin typeface="Arial"/>
                <a:cs typeface="Arial"/>
              </a:rPr>
              <a:t>komputera, </a:t>
            </a:r>
            <a:r>
              <a:rPr dirty="0" sz="1800" spc="-105">
                <a:latin typeface="Arial"/>
                <a:cs typeface="Arial"/>
              </a:rPr>
              <a:t>składać </a:t>
            </a:r>
            <a:r>
              <a:rPr dirty="0" sz="1800" spc="-100">
                <a:latin typeface="Arial"/>
                <a:cs typeface="Arial"/>
              </a:rPr>
              <a:t>się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35">
                <a:latin typeface="Arial"/>
                <a:cs typeface="Arial"/>
              </a:rPr>
              <a:t>liter, </a:t>
            </a:r>
            <a:r>
              <a:rPr dirty="0" sz="1800" spc="-40">
                <a:latin typeface="Arial"/>
                <a:cs typeface="Arial"/>
              </a:rPr>
              <a:t>cyfr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70">
                <a:latin typeface="Arial"/>
                <a:cs typeface="Arial"/>
              </a:rPr>
              <a:t>symboli,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100">
                <a:latin typeface="Arial"/>
                <a:cs typeface="Arial"/>
              </a:rPr>
              <a:t>zawierać </a:t>
            </a:r>
            <a:r>
              <a:rPr dirty="0" sz="1800" spc="-125">
                <a:latin typeface="Arial"/>
                <a:cs typeface="Arial"/>
              </a:rPr>
              <a:t>samych </a:t>
            </a:r>
            <a:r>
              <a:rPr dirty="0" sz="1800" spc="-70">
                <a:latin typeface="Arial"/>
                <a:cs typeface="Arial"/>
              </a:rPr>
              <a:t>kropek </a:t>
            </a:r>
            <a:r>
              <a:rPr dirty="0" sz="1800" spc="-100">
                <a:latin typeface="Arial"/>
                <a:cs typeface="Arial"/>
              </a:rPr>
              <a:t>oraz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75">
                <a:latin typeface="Arial"/>
                <a:cs typeface="Arial"/>
              </a:rPr>
              <a:t>mieć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90">
                <a:latin typeface="Arial"/>
                <a:cs typeface="Arial"/>
              </a:rPr>
              <a:t>maksymalnie </a:t>
            </a:r>
            <a:r>
              <a:rPr dirty="0" sz="1800" spc="-95">
                <a:latin typeface="Arial"/>
                <a:cs typeface="Arial"/>
              </a:rPr>
              <a:t>długość </a:t>
            </a:r>
            <a:r>
              <a:rPr dirty="0" sz="1800" spc="-90">
                <a:latin typeface="Arial"/>
                <a:cs typeface="Arial"/>
              </a:rPr>
              <a:t>12 </a:t>
            </a:r>
            <a:r>
              <a:rPr dirty="0" sz="1800" spc="-105">
                <a:latin typeface="Arial"/>
                <a:cs typeface="Arial"/>
              </a:rPr>
              <a:t>znaków </a:t>
            </a:r>
            <a:r>
              <a:rPr dirty="0" sz="1800" spc="-45">
                <a:latin typeface="Arial"/>
                <a:cs typeface="Arial"/>
              </a:rPr>
              <a:t>(jeśli </a:t>
            </a:r>
            <a:r>
              <a:rPr dirty="0" sz="1800" spc="-75">
                <a:latin typeface="Arial"/>
                <a:cs typeface="Arial"/>
              </a:rPr>
              <a:t>udostępniany </a:t>
            </a:r>
            <a:r>
              <a:rPr dirty="0" sz="1800" spc="-30">
                <a:latin typeface="Arial"/>
                <a:cs typeface="Arial"/>
              </a:rPr>
              <a:t>folder </a:t>
            </a:r>
            <a:r>
              <a:rPr dirty="0" sz="1800" spc="-105">
                <a:latin typeface="Arial"/>
                <a:cs typeface="Arial"/>
              </a:rPr>
              <a:t>ma być </a:t>
            </a:r>
            <a:r>
              <a:rPr dirty="0" sz="1800" spc="-85">
                <a:latin typeface="Arial"/>
                <a:cs typeface="Arial"/>
              </a:rPr>
              <a:t>widoczny </a:t>
            </a:r>
            <a:r>
              <a:rPr dirty="0" sz="1800" spc="-65">
                <a:latin typeface="Arial"/>
                <a:cs typeface="Arial"/>
              </a:rPr>
              <a:t>dla </a:t>
            </a:r>
            <a:r>
              <a:rPr dirty="0" sz="1800" spc="-110">
                <a:latin typeface="Arial"/>
                <a:cs typeface="Arial"/>
              </a:rPr>
              <a:t>strasznych </a:t>
            </a:r>
            <a:r>
              <a:rPr dirty="0" sz="1800" spc="-30">
                <a:latin typeface="Arial"/>
                <a:cs typeface="Arial"/>
              </a:rPr>
              <a:t>klientów </a:t>
            </a:r>
            <a:r>
              <a:rPr dirty="0" sz="1800" spc="-50">
                <a:latin typeface="Arial"/>
                <a:cs typeface="Arial"/>
              </a:rPr>
              <a:t>-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Windows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95/98/Me;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80">
                <a:latin typeface="Arial"/>
                <a:cs typeface="Arial"/>
              </a:rPr>
              <a:t>przeciwnym </a:t>
            </a:r>
            <a:r>
              <a:rPr dirty="0" sz="1800" spc="-75">
                <a:latin typeface="Arial"/>
                <a:cs typeface="Arial"/>
              </a:rPr>
              <a:t>wypadku </a:t>
            </a:r>
            <a:r>
              <a:rPr dirty="0" sz="1800" spc="-120">
                <a:latin typeface="Arial"/>
                <a:cs typeface="Arial"/>
              </a:rPr>
              <a:t>nazwa </a:t>
            </a:r>
            <a:r>
              <a:rPr dirty="0" sz="1800" spc="-65">
                <a:latin typeface="Arial"/>
                <a:cs typeface="Arial"/>
              </a:rPr>
              <a:t>udziału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75">
                <a:latin typeface="Arial"/>
                <a:cs typeface="Arial"/>
              </a:rPr>
              <a:t>mieć </a:t>
            </a:r>
            <a:r>
              <a:rPr dirty="0" sz="1800" spc="-110">
                <a:latin typeface="Arial"/>
                <a:cs typeface="Arial"/>
              </a:rPr>
              <a:t>większą</a:t>
            </a:r>
            <a:r>
              <a:rPr dirty="0" sz="1800" spc="-1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liczebność)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54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95">
                <a:latin typeface="Arial"/>
                <a:cs typeface="Arial"/>
              </a:rPr>
              <a:t>Komentarz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75">
                <a:latin typeface="Arial"/>
                <a:cs typeface="Arial"/>
              </a:rPr>
              <a:t>nieobowiązkowy </a:t>
            </a:r>
            <a:r>
              <a:rPr dirty="0" sz="1800" spc="-70">
                <a:latin typeface="Arial"/>
                <a:cs typeface="Arial"/>
              </a:rPr>
              <a:t>wpis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114">
                <a:latin typeface="Arial"/>
                <a:cs typeface="Arial"/>
              </a:rPr>
              <a:t>dłuższy </a:t>
            </a:r>
            <a:r>
              <a:rPr dirty="0" sz="1800" spc="-85">
                <a:latin typeface="Arial"/>
                <a:cs typeface="Arial"/>
              </a:rPr>
              <a:t>niż </a:t>
            </a:r>
            <a:r>
              <a:rPr dirty="0" sz="1800" spc="-90">
                <a:latin typeface="Arial"/>
                <a:cs typeface="Arial"/>
              </a:rPr>
              <a:t>48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znaków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40">
                <a:latin typeface="Arial"/>
                <a:cs typeface="Arial"/>
              </a:rPr>
              <a:t>Limit </a:t>
            </a:r>
            <a:r>
              <a:rPr dirty="0" sz="1800" spc="-65">
                <a:latin typeface="Arial"/>
                <a:cs typeface="Arial"/>
              </a:rPr>
              <a:t>użytkowników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75">
                <a:latin typeface="Arial"/>
                <a:cs typeface="Arial"/>
              </a:rPr>
              <a:t>opcja </a:t>
            </a:r>
            <a:r>
              <a:rPr dirty="0" sz="1800" spc="-100">
                <a:latin typeface="Arial"/>
                <a:cs typeface="Arial"/>
              </a:rPr>
              <a:t>pozwalająca </a:t>
            </a:r>
            <a:r>
              <a:rPr dirty="0" sz="1800" spc="-105">
                <a:latin typeface="Arial"/>
                <a:cs typeface="Arial"/>
              </a:rPr>
              <a:t>zmniejszyć </a:t>
            </a:r>
            <a:r>
              <a:rPr dirty="0" sz="1800" spc="-80">
                <a:latin typeface="Arial"/>
                <a:cs typeface="Arial"/>
              </a:rPr>
              <a:t>ilość </a:t>
            </a:r>
            <a:r>
              <a:rPr dirty="0" sz="1800" spc="-100">
                <a:latin typeface="Arial"/>
                <a:cs typeface="Arial"/>
              </a:rPr>
              <a:t>podłączających się </a:t>
            </a:r>
            <a:r>
              <a:rPr dirty="0" sz="1800" spc="-55">
                <a:latin typeface="Arial"/>
                <a:cs typeface="Arial"/>
              </a:rPr>
              <a:t>do </a:t>
            </a:r>
            <a:r>
              <a:rPr dirty="0" sz="1800" spc="-125">
                <a:latin typeface="Arial"/>
                <a:cs typeface="Arial"/>
              </a:rPr>
              <a:t>zasobu </a:t>
            </a:r>
            <a:r>
              <a:rPr dirty="0" sz="1800" spc="-75">
                <a:latin typeface="Arial"/>
                <a:cs typeface="Arial"/>
              </a:rPr>
              <a:t>użytkowników.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40">
                <a:latin typeface="Arial"/>
                <a:cs typeface="Arial"/>
              </a:rPr>
              <a:t>wyboru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25">
                <a:latin typeface="Arial"/>
                <a:cs typeface="Arial"/>
              </a:rPr>
              <a:t>Dopuszczalne </a:t>
            </a:r>
            <a:r>
              <a:rPr dirty="0" sz="1800" spc="-85">
                <a:latin typeface="Arial"/>
                <a:cs typeface="Arial"/>
              </a:rPr>
              <a:t>maksimum </a:t>
            </a:r>
            <a:r>
              <a:rPr dirty="0" sz="1800" spc="-105">
                <a:latin typeface="Arial"/>
                <a:cs typeface="Arial"/>
              </a:rPr>
              <a:t>oraz </a:t>
            </a:r>
            <a:r>
              <a:rPr dirty="0" sz="1800" spc="-114">
                <a:latin typeface="Arial"/>
                <a:cs typeface="Arial"/>
              </a:rPr>
              <a:t>Zezwalaj </a:t>
            </a:r>
            <a:r>
              <a:rPr dirty="0" sz="1800" spc="-10">
                <a:latin typeface="Arial"/>
                <a:cs typeface="Arial"/>
              </a:rPr>
              <a:t>tylu </a:t>
            </a:r>
            <a:r>
              <a:rPr dirty="0" sz="1800" spc="-70">
                <a:latin typeface="Arial"/>
                <a:cs typeface="Arial"/>
              </a:rPr>
              <a:t>użytkownikom </a:t>
            </a:r>
            <a:r>
              <a:rPr dirty="0" sz="1800" spc="-105">
                <a:latin typeface="Arial"/>
                <a:cs typeface="Arial"/>
              </a:rPr>
              <a:t>[Liczba</a:t>
            </a:r>
            <a:r>
              <a:rPr dirty="0" sz="1800" spc="-1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użytkowników]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70">
                <a:latin typeface="Arial"/>
                <a:cs typeface="Arial"/>
              </a:rPr>
              <a:t>Uprawnienia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778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85"/>
              <a:t>Udostępnianie</a:t>
            </a:r>
            <a:r>
              <a:rPr dirty="0" sz="4400" spc="-365"/>
              <a:t> </a:t>
            </a:r>
            <a:r>
              <a:rPr dirty="0" sz="4400" spc="-180"/>
              <a:t>zasobów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7887" y="1549907"/>
            <a:ext cx="8223504" cy="483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6810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/>
              <a:t>Zarządzanie </a:t>
            </a:r>
            <a:r>
              <a:rPr dirty="0" sz="4400" spc="-195"/>
              <a:t>udostępnianymi</a:t>
            </a:r>
            <a:r>
              <a:rPr dirty="0" sz="4400" spc="-420"/>
              <a:t> </a:t>
            </a:r>
            <a:r>
              <a:rPr dirty="0" sz="4400" spc="-245"/>
              <a:t>folderami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7075" y="1751076"/>
            <a:ext cx="7882128" cy="462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75091" y="1769490"/>
            <a:ext cx="287020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4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12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Narzędzia</a:t>
            </a:r>
            <a:r>
              <a:rPr dirty="0" u="heavy" sz="1800" spc="-18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9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konsolowe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1800" spc="-105" i="1">
                <a:latin typeface="Trebuchet MS"/>
                <a:cs typeface="Trebuchet MS"/>
              </a:rPr>
              <a:t>Zarządzanie</a:t>
            </a:r>
            <a:r>
              <a:rPr dirty="0" sz="1800" spc="-114" i="1">
                <a:latin typeface="Trebuchet MS"/>
                <a:cs typeface="Trebuchet MS"/>
              </a:rPr>
              <a:t> </a:t>
            </a:r>
            <a:r>
              <a:rPr dirty="0" sz="1800" spc="-80" i="1">
                <a:latin typeface="Trebuchet MS"/>
                <a:cs typeface="Trebuchet MS"/>
              </a:rPr>
              <a:t>zasobami</a:t>
            </a:r>
            <a:endParaRPr sz="18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dirty="0" sz="1800" spc="-25">
                <a:latin typeface="Arial"/>
                <a:cs typeface="Arial"/>
              </a:rPr>
              <a:t>net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share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1800" spc="-105" i="1">
                <a:latin typeface="Trebuchet MS"/>
                <a:cs typeface="Trebuchet MS"/>
              </a:rPr>
              <a:t>Zarządzanie</a:t>
            </a:r>
            <a:r>
              <a:rPr dirty="0" sz="1800" spc="-114" i="1">
                <a:latin typeface="Trebuchet MS"/>
                <a:cs typeface="Trebuchet MS"/>
              </a:rPr>
              <a:t> </a:t>
            </a:r>
            <a:r>
              <a:rPr dirty="0" sz="1800" spc="-95" i="1">
                <a:latin typeface="Trebuchet MS"/>
                <a:cs typeface="Trebuchet MS"/>
              </a:rPr>
              <a:t>sesjami</a:t>
            </a:r>
            <a:endParaRPr sz="18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dirty="0" sz="1800" spc="-25">
                <a:latin typeface="Arial"/>
                <a:cs typeface="Arial"/>
              </a:rPr>
              <a:t>net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session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1800" spc="-105" i="1">
                <a:latin typeface="Trebuchet MS"/>
                <a:cs typeface="Trebuchet MS"/>
              </a:rPr>
              <a:t>Zarządzanie </a:t>
            </a:r>
            <a:r>
              <a:rPr dirty="0" sz="1800" spc="-100" i="1">
                <a:latin typeface="Trebuchet MS"/>
                <a:cs typeface="Trebuchet MS"/>
              </a:rPr>
              <a:t>otwartymi</a:t>
            </a:r>
            <a:r>
              <a:rPr dirty="0" sz="1800" spc="-175" i="1">
                <a:latin typeface="Trebuchet MS"/>
                <a:cs typeface="Trebuchet MS"/>
              </a:rPr>
              <a:t> </a:t>
            </a:r>
            <a:r>
              <a:rPr dirty="0" sz="1800" spc="-114" i="1">
                <a:latin typeface="Trebuchet MS"/>
                <a:cs typeface="Trebuchet MS"/>
              </a:rPr>
              <a:t>plikami</a:t>
            </a:r>
            <a:endParaRPr sz="1800">
              <a:latin typeface="Trebuchet MS"/>
              <a:cs typeface="Trebuchet MS"/>
            </a:endParaRPr>
          </a:p>
          <a:p>
            <a:pPr marL="65405">
              <a:lnSpc>
                <a:spcPct val="100000"/>
              </a:lnSpc>
            </a:pPr>
            <a:r>
              <a:rPr dirty="0" sz="1800" spc="-25">
                <a:latin typeface="Arial"/>
                <a:cs typeface="Arial"/>
              </a:rPr>
              <a:t>net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file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84664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10"/>
              <a:t>SMB </a:t>
            </a:r>
            <a:r>
              <a:rPr dirty="0" sz="4400" spc="575"/>
              <a:t>–</a:t>
            </a:r>
            <a:r>
              <a:rPr dirty="0" sz="4400" spc="-1015"/>
              <a:t> </a:t>
            </a:r>
            <a:r>
              <a:rPr dirty="0" sz="4400" spc="-254"/>
              <a:t>Linux </a:t>
            </a:r>
            <a:r>
              <a:rPr dirty="0" sz="4400" spc="-285"/>
              <a:t>instalacja i </a:t>
            </a:r>
            <a:r>
              <a:rPr dirty="0" sz="4400" spc="-185"/>
              <a:t>uruchomienie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338" y="1790827"/>
            <a:ext cx="342519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Arial"/>
                <a:cs typeface="Arial"/>
              </a:rPr>
              <a:t>Instalacja: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95">
                <a:latin typeface="Arial"/>
                <a:cs typeface="Arial"/>
              </a:rPr>
              <a:t>sudo </a:t>
            </a:r>
            <a:r>
              <a:rPr dirty="0" sz="1800" spc="-50">
                <a:latin typeface="Arial"/>
                <a:cs typeface="Arial"/>
              </a:rPr>
              <a:t>apt-get </a:t>
            </a:r>
            <a:r>
              <a:rPr dirty="0" sz="1800" spc="-45">
                <a:latin typeface="Arial"/>
                <a:cs typeface="Arial"/>
              </a:rPr>
              <a:t>install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samba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65">
                <a:latin typeface="Arial"/>
                <a:cs typeface="Arial"/>
              </a:rPr>
              <a:t>Uruchomienie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229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restart </a:t>
            </a:r>
            <a:r>
              <a:rPr dirty="0" sz="1800" spc="-80">
                <a:latin typeface="Arial"/>
                <a:cs typeface="Arial"/>
              </a:rPr>
              <a:t>serwera </a:t>
            </a:r>
            <a:r>
              <a:rPr dirty="0" sz="1800" spc="-195">
                <a:latin typeface="Arial"/>
                <a:cs typeface="Arial"/>
              </a:rPr>
              <a:t>SMB  </a:t>
            </a:r>
            <a:r>
              <a:rPr dirty="0" sz="1800" spc="-95">
                <a:latin typeface="Arial"/>
                <a:cs typeface="Arial"/>
              </a:rPr>
              <a:t>sudo </a:t>
            </a:r>
            <a:r>
              <a:rPr dirty="0" sz="1800" spc="-40">
                <a:latin typeface="Arial"/>
                <a:cs typeface="Arial"/>
              </a:rPr>
              <a:t>restart</a:t>
            </a:r>
            <a:r>
              <a:rPr dirty="0" sz="1800" spc="-100">
                <a:latin typeface="Arial"/>
                <a:cs typeface="Arial"/>
              </a:rPr>
              <a:t> smbd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95">
                <a:latin typeface="Arial"/>
                <a:cs typeface="Arial"/>
              </a:rPr>
              <a:t>sudo </a:t>
            </a:r>
            <a:r>
              <a:rPr dirty="0" sz="1800" spc="-40">
                <a:latin typeface="Arial"/>
                <a:cs typeface="Arial"/>
              </a:rPr>
              <a:t>restart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nmbd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75">
                <a:latin typeface="Arial"/>
                <a:cs typeface="Arial"/>
              </a:rPr>
              <a:t>Weryfikacja </a:t>
            </a:r>
            <a:r>
              <a:rPr dirty="0" sz="1800" spc="-45">
                <a:latin typeface="Arial"/>
                <a:cs typeface="Arial"/>
              </a:rPr>
              <a:t>pliku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konfiguracyjnego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testparm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931" y="475869"/>
            <a:ext cx="4453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latin typeface="Arial"/>
                <a:cs typeface="Arial"/>
              </a:rPr>
              <a:t>Tradycyjny </a:t>
            </a:r>
            <a:r>
              <a:rPr dirty="0" sz="1800" spc="-110">
                <a:latin typeface="Arial"/>
                <a:cs typeface="Arial"/>
              </a:rPr>
              <a:t>system </a:t>
            </a:r>
            <a:r>
              <a:rPr dirty="0" sz="1800" spc="-70">
                <a:latin typeface="Arial"/>
                <a:cs typeface="Arial"/>
              </a:rPr>
              <a:t>współdzielenia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sieci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168" y="1018032"/>
            <a:ext cx="4698492" cy="519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50379" y="484123"/>
            <a:ext cx="2538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Arial"/>
                <a:cs typeface="Arial"/>
              </a:rPr>
              <a:t>Funkcjonowanie </a:t>
            </a:r>
            <a:r>
              <a:rPr dirty="0" sz="1800" spc="-70">
                <a:latin typeface="Arial"/>
                <a:cs typeface="Arial"/>
              </a:rPr>
              <a:t>usługi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95">
                <a:latin typeface="Arial"/>
                <a:cs typeface="Arial"/>
              </a:rPr>
              <a:t>DFS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3100" y="1018032"/>
            <a:ext cx="5672328" cy="5085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87161" y="191262"/>
            <a:ext cx="0" cy="6590665"/>
          </a:xfrm>
          <a:custGeom>
            <a:avLst/>
            <a:gdLst/>
            <a:ahLst/>
            <a:cxnLst/>
            <a:rect l="l" t="t" r="r" b="b"/>
            <a:pathLst>
              <a:path w="0" h="6590665">
                <a:moveTo>
                  <a:pt x="0" y="0"/>
                </a:moveTo>
                <a:lnTo>
                  <a:pt x="0" y="6590581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250" y="1018794"/>
            <a:ext cx="11602720" cy="0"/>
          </a:xfrm>
          <a:custGeom>
            <a:avLst/>
            <a:gdLst/>
            <a:ahLst/>
            <a:cxnLst/>
            <a:rect l="l" t="t" r="r" b="b"/>
            <a:pathLst>
              <a:path w="11602720" h="0">
                <a:moveTo>
                  <a:pt x="0" y="0"/>
                </a:moveTo>
                <a:lnTo>
                  <a:pt x="11602466" y="0"/>
                </a:lnTo>
              </a:path>
            </a:pathLst>
          </a:custGeom>
          <a:ln w="2895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264731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114">
                <a:latin typeface="Trebuchet MS"/>
                <a:cs typeface="Trebuchet MS"/>
              </a:rPr>
              <a:t>SMB </a:t>
            </a:r>
            <a:r>
              <a:rPr dirty="0" sz="4400" spc="-270">
                <a:latin typeface="Trebuchet MS"/>
                <a:cs typeface="Trebuchet MS"/>
              </a:rPr>
              <a:t>-</a:t>
            </a:r>
            <a:r>
              <a:rPr dirty="0" sz="4400" spc="-869">
                <a:latin typeface="Trebuchet MS"/>
                <a:cs typeface="Trebuchet MS"/>
              </a:rPr>
              <a:t> </a:t>
            </a:r>
            <a:r>
              <a:rPr dirty="0" sz="4400" spc="-254">
                <a:latin typeface="Trebuchet MS"/>
                <a:cs typeface="Trebuchet MS"/>
              </a:rPr>
              <a:t>Linux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5532" y="301752"/>
            <a:ext cx="4208145" cy="63398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dirty="0" sz="1400" spc="-70">
                <a:latin typeface="Arial"/>
                <a:cs typeface="Arial"/>
              </a:rPr>
              <a:t>Serwer </a:t>
            </a:r>
            <a:r>
              <a:rPr dirty="0" sz="1400" spc="-125">
                <a:latin typeface="Arial"/>
                <a:cs typeface="Arial"/>
              </a:rPr>
              <a:t>SMB, </a:t>
            </a:r>
            <a:r>
              <a:rPr dirty="0" sz="1400" spc="-25">
                <a:latin typeface="Arial"/>
                <a:cs typeface="Arial"/>
              </a:rPr>
              <a:t>plik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konfiguracyjny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65" b="1">
                <a:latin typeface="Trebuchet MS"/>
                <a:cs typeface="Trebuchet MS"/>
              </a:rPr>
              <a:t>/etc/samba/smb.conf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400" spc="-110" b="1" i="1">
                <a:latin typeface="Trebuchet MS"/>
                <a:cs typeface="Trebuchet MS"/>
              </a:rPr>
              <a:t>Sekcja </a:t>
            </a:r>
            <a:r>
              <a:rPr dirty="0" sz="1400" spc="-75" b="1" i="1">
                <a:latin typeface="Trebuchet MS"/>
                <a:cs typeface="Trebuchet MS"/>
              </a:rPr>
              <a:t>globalna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 spc="-30">
                <a:latin typeface="Arial"/>
                <a:cs typeface="Arial"/>
              </a:rPr>
              <a:t>[global]</a:t>
            </a:r>
            <a:endParaRPr sz="1400">
              <a:latin typeface="Arial"/>
              <a:cs typeface="Arial"/>
            </a:endParaRPr>
          </a:p>
          <a:p>
            <a:pPr marL="92075" marR="2487930">
              <a:lnSpc>
                <a:spcPct val="100000"/>
              </a:lnSpc>
            </a:pPr>
            <a:r>
              <a:rPr dirty="0" sz="1400" spc="-80">
                <a:latin typeface="Arial"/>
                <a:cs typeface="Arial"/>
              </a:rPr>
              <a:t># </a:t>
            </a:r>
            <a:r>
              <a:rPr dirty="0" sz="1400" spc="-55">
                <a:latin typeface="Arial"/>
                <a:cs typeface="Arial"/>
              </a:rPr>
              <a:t>Ustawienia globalne  </a:t>
            </a:r>
            <a:r>
              <a:rPr dirty="0" sz="1400" spc="-45">
                <a:latin typeface="Arial"/>
                <a:cs typeface="Arial"/>
              </a:rPr>
              <a:t>netbios </a:t>
            </a:r>
            <a:r>
              <a:rPr dirty="0" sz="1400" spc="-75">
                <a:latin typeface="Arial"/>
                <a:cs typeface="Arial"/>
              </a:rPr>
              <a:t>name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Balrog</a:t>
            </a:r>
            <a:endParaRPr sz="1400">
              <a:latin typeface="Arial"/>
              <a:cs typeface="Arial"/>
            </a:endParaRPr>
          </a:p>
          <a:p>
            <a:pPr marL="92075" marR="1799589">
              <a:lnSpc>
                <a:spcPct val="100000"/>
              </a:lnSpc>
            </a:pPr>
            <a:r>
              <a:rPr dirty="0" sz="1400" spc="-60">
                <a:latin typeface="Arial"/>
                <a:cs typeface="Arial"/>
              </a:rPr>
              <a:t>server </a:t>
            </a:r>
            <a:r>
              <a:rPr dirty="0" sz="1400" spc="-35">
                <a:latin typeface="Arial"/>
                <a:cs typeface="Arial"/>
              </a:rPr>
              <a:t>string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125">
                <a:latin typeface="Arial"/>
                <a:cs typeface="Arial"/>
              </a:rPr>
              <a:t>Samba </a:t>
            </a:r>
            <a:r>
              <a:rPr dirty="0" sz="1400" spc="-85">
                <a:latin typeface="Arial"/>
                <a:cs typeface="Arial"/>
              </a:rPr>
              <a:t>Server </a:t>
            </a:r>
            <a:r>
              <a:rPr dirty="0" sz="1400" spc="-155">
                <a:latin typeface="Arial"/>
                <a:cs typeface="Arial"/>
              </a:rPr>
              <a:t>%v  </a:t>
            </a:r>
            <a:r>
              <a:rPr dirty="0" sz="1400" spc="-40">
                <a:latin typeface="Arial"/>
                <a:cs typeface="Arial"/>
              </a:rPr>
              <a:t>workgroup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250">
                <a:latin typeface="Arial"/>
                <a:cs typeface="Arial"/>
              </a:rPr>
              <a:t>SSO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40">
                <a:latin typeface="Arial"/>
                <a:cs typeface="Arial"/>
              </a:rPr>
              <a:t>encrypt </a:t>
            </a:r>
            <a:r>
              <a:rPr dirty="0" sz="1400" spc="-85">
                <a:latin typeface="Arial"/>
                <a:cs typeface="Arial"/>
              </a:rPr>
              <a:t>passwords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yes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85">
                <a:latin typeface="Arial"/>
                <a:cs typeface="Arial"/>
              </a:rPr>
              <a:t>smb </a:t>
            </a:r>
            <a:r>
              <a:rPr dirty="0" sz="1400" spc="-90">
                <a:latin typeface="Arial"/>
                <a:cs typeface="Arial"/>
              </a:rPr>
              <a:t>passwd </a:t>
            </a:r>
            <a:r>
              <a:rPr dirty="0" sz="1400" spc="-10">
                <a:latin typeface="Arial"/>
                <a:cs typeface="Arial"/>
              </a:rPr>
              <a:t>file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/etc/samba/smbpasswd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3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  <a:p>
            <a:pPr marL="92075" marR="1722120">
              <a:lnSpc>
                <a:spcPct val="100000"/>
              </a:lnSpc>
            </a:pPr>
            <a:r>
              <a:rPr dirty="0" sz="1400" spc="-80">
                <a:latin typeface="Arial"/>
                <a:cs typeface="Arial"/>
              </a:rPr>
              <a:t># </a:t>
            </a:r>
            <a:r>
              <a:rPr dirty="0" sz="1400" spc="-55">
                <a:latin typeface="Arial"/>
                <a:cs typeface="Arial"/>
              </a:rPr>
              <a:t>Ustawienia </a:t>
            </a:r>
            <a:r>
              <a:rPr dirty="0" sz="1400" spc="-35">
                <a:latin typeface="Arial"/>
                <a:cs typeface="Arial"/>
              </a:rPr>
              <a:t>plików </a:t>
            </a:r>
            <a:r>
              <a:rPr dirty="0" sz="1400" spc="-65">
                <a:latin typeface="Arial"/>
                <a:cs typeface="Arial"/>
              </a:rPr>
              <a:t>dziennika  </a:t>
            </a:r>
            <a:r>
              <a:rPr dirty="0" sz="1400" spc="-50">
                <a:latin typeface="Arial"/>
                <a:cs typeface="Arial"/>
              </a:rPr>
              <a:t>log </a:t>
            </a:r>
            <a:r>
              <a:rPr dirty="0" sz="1400" spc="-10">
                <a:latin typeface="Arial"/>
                <a:cs typeface="Arial"/>
              </a:rPr>
              <a:t>file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35">
                <a:latin typeface="Arial"/>
                <a:cs typeface="Arial"/>
              </a:rPr>
              <a:t>/var/log/samba/log.%m  </a:t>
            </a:r>
            <a:r>
              <a:rPr dirty="0" sz="1400" spc="-90">
                <a:latin typeface="Arial"/>
                <a:cs typeface="Arial"/>
              </a:rPr>
              <a:t>max </a:t>
            </a:r>
            <a:r>
              <a:rPr dirty="0" sz="1400" spc="-50">
                <a:latin typeface="Arial"/>
                <a:cs typeface="Arial"/>
              </a:rPr>
              <a:t>log </a:t>
            </a:r>
            <a:r>
              <a:rPr dirty="0" sz="1400" spc="-105">
                <a:latin typeface="Arial"/>
                <a:cs typeface="Arial"/>
              </a:rPr>
              <a:t>size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400" spc="-80">
                <a:latin typeface="Arial"/>
                <a:cs typeface="Arial"/>
              </a:rPr>
              <a:t># </a:t>
            </a:r>
            <a:r>
              <a:rPr dirty="0" sz="1400" spc="-55">
                <a:latin typeface="Arial"/>
                <a:cs typeface="Arial"/>
              </a:rPr>
              <a:t>Ustawienia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interfejsów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3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50">
                <a:latin typeface="Arial"/>
                <a:cs typeface="Arial"/>
              </a:rPr>
              <a:t>interfaces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15">
                <a:latin typeface="Arial"/>
                <a:cs typeface="Arial"/>
              </a:rPr>
              <a:t>lo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eth0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35">
                <a:latin typeface="Arial"/>
                <a:cs typeface="Arial"/>
              </a:rPr>
              <a:t>bind </a:t>
            </a:r>
            <a:r>
              <a:rPr dirty="0" sz="1400" spc="-50">
                <a:latin typeface="Arial"/>
                <a:cs typeface="Arial"/>
              </a:rPr>
              <a:t>interfaces </a:t>
            </a:r>
            <a:r>
              <a:rPr dirty="0" sz="1400" spc="-40">
                <a:latin typeface="Arial"/>
                <a:cs typeface="Arial"/>
              </a:rPr>
              <a:t>only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9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yes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1400" spc="-114">
                <a:latin typeface="Arial"/>
                <a:cs typeface="Arial"/>
              </a:rPr>
              <a:t>Sekcja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globalna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3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  <a:p>
            <a:pPr marL="92075" marR="1572895">
              <a:lnSpc>
                <a:spcPct val="100000"/>
              </a:lnSpc>
            </a:pPr>
            <a:r>
              <a:rPr dirty="0" sz="1400" spc="-80">
                <a:latin typeface="Arial"/>
                <a:cs typeface="Arial"/>
              </a:rPr>
              <a:t># Ograniczenia </a:t>
            </a:r>
            <a:r>
              <a:rPr dirty="0" sz="1400" spc="-40">
                <a:latin typeface="Arial"/>
                <a:cs typeface="Arial"/>
              </a:rPr>
              <a:t>hostów </a:t>
            </a:r>
            <a:r>
              <a:rPr dirty="0" sz="1400" spc="-50">
                <a:latin typeface="Arial"/>
                <a:cs typeface="Arial"/>
              </a:rPr>
              <a:t>klienckich  </a:t>
            </a:r>
            <a:r>
              <a:rPr dirty="0" sz="1400" spc="-65">
                <a:latin typeface="Arial"/>
                <a:cs typeface="Arial"/>
              </a:rPr>
              <a:t>hosts </a:t>
            </a:r>
            <a:r>
              <a:rPr dirty="0" sz="1400" spc="-30">
                <a:latin typeface="Arial"/>
                <a:cs typeface="Arial"/>
              </a:rPr>
              <a:t>allow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60">
                <a:latin typeface="Arial"/>
                <a:cs typeface="Arial"/>
              </a:rPr>
              <a:t>127.0.0.1</a:t>
            </a:r>
            <a:r>
              <a:rPr dirty="0" sz="1400" spc="-16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10.1.1.0/24  </a:t>
            </a:r>
            <a:r>
              <a:rPr dirty="0" sz="1400" spc="-65">
                <a:latin typeface="Arial"/>
                <a:cs typeface="Arial"/>
              </a:rPr>
              <a:t>hosts </a:t>
            </a:r>
            <a:r>
              <a:rPr dirty="0" sz="1400" spc="-70">
                <a:latin typeface="Arial"/>
                <a:cs typeface="Arial"/>
              </a:rPr>
              <a:t>deny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0.0.0.0/0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80">
                <a:latin typeface="Arial"/>
                <a:cs typeface="Arial"/>
              </a:rPr>
              <a:t># </a:t>
            </a:r>
            <a:r>
              <a:rPr dirty="0" sz="1400" spc="-55">
                <a:latin typeface="Arial"/>
                <a:cs typeface="Arial"/>
              </a:rPr>
              <a:t>Ustawienia </a:t>
            </a:r>
            <a:r>
              <a:rPr dirty="0" sz="1400" spc="-10">
                <a:latin typeface="Arial"/>
                <a:cs typeface="Arial"/>
              </a:rPr>
              <a:t>trybu </a:t>
            </a:r>
            <a:r>
              <a:rPr dirty="0" sz="1400" spc="-20">
                <a:latin typeface="Arial"/>
                <a:cs typeface="Arial"/>
              </a:rPr>
              <a:t>kontroli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dostępu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45">
                <a:latin typeface="Arial"/>
                <a:cs typeface="Arial"/>
              </a:rPr>
              <a:t>security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user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3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3440" y="301752"/>
            <a:ext cx="3449320" cy="3755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dirty="0" sz="1400" spc="-114">
                <a:latin typeface="Arial"/>
                <a:cs typeface="Arial"/>
              </a:rPr>
              <a:t>Sekcja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udziałów</a:t>
            </a:r>
            <a:endParaRPr sz="14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dirty="0" sz="1400" spc="-3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dirty="0" sz="1400" spc="-80">
                <a:latin typeface="Arial"/>
                <a:cs typeface="Arial"/>
              </a:rPr>
              <a:t># </a:t>
            </a:r>
            <a:r>
              <a:rPr dirty="0" sz="1400" spc="-55">
                <a:latin typeface="Arial"/>
                <a:cs typeface="Arial"/>
              </a:rPr>
              <a:t>Ustawienia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udziałów</a:t>
            </a:r>
            <a:endParaRPr sz="14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dirty="0" sz="1400" spc="-20">
                <a:latin typeface="Arial"/>
                <a:cs typeface="Arial"/>
              </a:rPr>
              <a:t>[public]</a:t>
            </a:r>
            <a:endParaRPr sz="1400">
              <a:latin typeface="Arial"/>
              <a:cs typeface="Arial"/>
            </a:endParaRPr>
          </a:p>
          <a:p>
            <a:pPr marL="92710" marR="1236980">
              <a:lnSpc>
                <a:spcPct val="100000"/>
              </a:lnSpc>
            </a:pPr>
            <a:r>
              <a:rPr dirty="0" sz="1400" spc="-50">
                <a:latin typeface="Arial"/>
                <a:cs typeface="Arial"/>
              </a:rPr>
              <a:t>comment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80">
                <a:latin typeface="Arial"/>
                <a:cs typeface="Arial"/>
              </a:rPr>
              <a:t>Katalog </a:t>
            </a:r>
            <a:r>
              <a:rPr dirty="0" sz="1400" spc="-60">
                <a:latin typeface="Arial"/>
                <a:cs typeface="Arial"/>
              </a:rPr>
              <a:t>publiczny  browseable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yes</a:t>
            </a:r>
            <a:endParaRPr sz="14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dirty="0" sz="1400" spc="-40">
                <a:latin typeface="Arial"/>
                <a:cs typeface="Arial"/>
              </a:rPr>
              <a:t>public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05">
                <a:latin typeface="Arial"/>
                <a:cs typeface="Arial"/>
              </a:rPr>
              <a:t> yes</a:t>
            </a:r>
            <a:endParaRPr sz="1400">
              <a:latin typeface="Arial"/>
              <a:cs typeface="Arial"/>
            </a:endParaRPr>
          </a:p>
          <a:p>
            <a:pPr marL="92710" marR="1906905">
              <a:lnSpc>
                <a:spcPct val="100000"/>
              </a:lnSpc>
            </a:pPr>
            <a:r>
              <a:rPr dirty="0" sz="1400" spc="-60">
                <a:latin typeface="Arial"/>
                <a:cs typeface="Arial"/>
              </a:rPr>
              <a:t>create mode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70">
                <a:latin typeface="Arial"/>
                <a:cs typeface="Arial"/>
              </a:rPr>
              <a:t>0766  guest </a:t>
            </a:r>
            <a:r>
              <a:rPr dirty="0" sz="1400" spc="-55">
                <a:latin typeface="Arial"/>
                <a:cs typeface="Arial"/>
              </a:rPr>
              <a:t>ok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yes</a:t>
            </a:r>
            <a:endParaRPr sz="14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dirty="0" sz="1400" spc="-35">
                <a:latin typeface="Arial"/>
                <a:cs typeface="Arial"/>
              </a:rPr>
              <a:t>path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/home/samba/public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dirty="0" sz="1400" spc="-45">
                <a:latin typeface="Arial"/>
                <a:cs typeface="Arial"/>
              </a:rPr>
              <a:t>[homes]</a:t>
            </a:r>
            <a:endParaRPr sz="1400">
              <a:latin typeface="Arial"/>
              <a:cs typeface="Arial"/>
            </a:endParaRPr>
          </a:p>
          <a:p>
            <a:pPr marL="92710" marR="1263650">
              <a:lnSpc>
                <a:spcPct val="100000"/>
              </a:lnSpc>
            </a:pPr>
            <a:r>
              <a:rPr dirty="0" sz="1400" spc="-50">
                <a:latin typeface="Arial"/>
                <a:cs typeface="Arial"/>
              </a:rPr>
              <a:t>comment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80">
                <a:latin typeface="Arial"/>
                <a:cs typeface="Arial"/>
              </a:rPr>
              <a:t>Katalog </a:t>
            </a:r>
            <a:r>
              <a:rPr dirty="0" sz="1400" spc="-60">
                <a:latin typeface="Arial"/>
                <a:cs typeface="Arial"/>
              </a:rPr>
              <a:t>Domowy  browseable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no</a:t>
            </a:r>
            <a:endParaRPr sz="1400">
              <a:latin typeface="Arial"/>
              <a:cs typeface="Arial"/>
            </a:endParaRPr>
          </a:p>
          <a:p>
            <a:pPr marL="92710" marR="220853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write </a:t>
            </a:r>
            <a:r>
              <a:rPr dirty="0" sz="1400" spc="-55">
                <a:latin typeface="Arial"/>
                <a:cs typeface="Arial"/>
              </a:rPr>
              <a:t>ok </a:t>
            </a:r>
            <a:r>
              <a:rPr dirty="0" sz="1400" spc="-120">
                <a:latin typeface="Arial"/>
                <a:cs typeface="Arial"/>
              </a:rPr>
              <a:t>= </a:t>
            </a:r>
            <a:r>
              <a:rPr dirty="0" sz="1400" spc="-105">
                <a:latin typeface="Arial"/>
                <a:cs typeface="Arial"/>
              </a:rPr>
              <a:t>yes  </a:t>
            </a:r>
            <a:r>
              <a:rPr dirty="0" sz="1400" spc="-45">
                <a:latin typeface="Arial"/>
                <a:cs typeface="Arial"/>
              </a:rPr>
              <a:t>valid </a:t>
            </a:r>
            <a:r>
              <a:rPr dirty="0" sz="1400" spc="-90">
                <a:latin typeface="Arial"/>
                <a:cs typeface="Arial"/>
              </a:rPr>
              <a:t>users </a:t>
            </a:r>
            <a:r>
              <a:rPr dirty="0" sz="1400" spc="-120">
                <a:latin typeface="Arial"/>
                <a:cs typeface="Arial"/>
              </a:rPr>
              <a:t>=</a:t>
            </a:r>
            <a:r>
              <a:rPr dirty="0" sz="1400" spc="-160">
                <a:latin typeface="Arial"/>
                <a:cs typeface="Arial"/>
              </a:rPr>
              <a:t> </a:t>
            </a:r>
            <a:r>
              <a:rPr dirty="0" sz="1400" spc="-265">
                <a:latin typeface="Arial"/>
                <a:cs typeface="Arial"/>
              </a:rPr>
              <a:t>%S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21232"/>
            <a:ext cx="95561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45"/>
              <a:t>Serwer </a:t>
            </a:r>
            <a:r>
              <a:rPr dirty="0" sz="3200" spc="-50"/>
              <a:t>SMB, </a:t>
            </a:r>
            <a:r>
              <a:rPr dirty="0" sz="3200" spc="-160"/>
              <a:t>dodatkowe </a:t>
            </a:r>
            <a:r>
              <a:rPr dirty="0" sz="3200" spc="-165"/>
              <a:t>parametry </a:t>
            </a:r>
            <a:r>
              <a:rPr dirty="0" sz="3200" spc="-180"/>
              <a:t>pliku</a:t>
            </a:r>
            <a:r>
              <a:rPr dirty="0" sz="3200" spc="-705"/>
              <a:t> </a:t>
            </a:r>
            <a:r>
              <a:rPr dirty="0" sz="3200" spc="-170"/>
              <a:t>konfiguracyjnego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06297" y="1418335"/>
            <a:ext cx="10402570" cy="462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admin </a:t>
            </a:r>
            <a:r>
              <a:rPr dirty="0" sz="1800" spc="-114">
                <a:latin typeface="Arial"/>
                <a:cs typeface="Arial"/>
              </a:rPr>
              <a:t>users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85">
                <a:latin typeface="Arial"/>
                <a:cs typeface="Arial"/>
              </a:rPr>
              <a:t>user </a:t>
            </a:r>
            <a:r>
              <a:rPr dirty="0" sz="1800" spc="-75">
                <a:latin typeface="Arial"/>
                <a:cs typeface="Arial"/>
              </a:rPr>
              <a:t>(domyślnie </a:t>
            </a:r>
            <a:r>
              <a:rPr dirty="0" sz="1800" spc="-65">
                <a:latin typeface="Arial"/>
                <a:cs typeface="Arial"/>
              </a:rPr>
              <a:t>niezdefiniowane)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55">
                <a:latin typeface="Arial"/>
                <a:cs typeface="Arial"/>
              </a:rPr>
              <a:t>lista </a:t>
            </a:r>
            <a:r>
              <a:rPr dirty="0" sz="1800" spc="-65">
                <a:latin typeface="Arial"/>
                <a:cs typeface="Arial"/>
              </a:rPr>
              <a:t>użytkowników </a:t>
            </a:r>
            <a:r>
              <a:rPr dirty="0" sz="1800" spc="-100">
                <a:latin typeface="Arial"/>
                <a:cs typeface="Arial"/>
              </a:rPr>
              <a:t>mających </a:t>
            </a:r>
            <a:r>
              <a:rPr dirty="0" sz="1800" spc="-50">
                <a:latin typeface="Arial"/>
                <a:cs typeface="Arial"/>
              </a:rPr>
              <a:t>przywileje </a:t>
            </a:r>
            <a:r>
              <a:rPr dirty="0" sz="1800" spc="-65">
                <a:latin typeface="Arial"/>
                <a:cs typeface="Arial"/>
              </a:rPr>
              <a:t>administracyjne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80">
                <a:latin typeface="Arial"/>
                <a:cs typeface="Arial"/>
              </a:rPr>
              <a:t>udziale </a:t>
            </a:r>
            <a:r>
              <a:rPr dirty="0" sz="1800" spc="-85">
                <a:latin typeface="Arial"/>
                <a:cs typeface="Arial"/>
              </a:rPr>
              <a:t>czyli prawa </a:t>
            </a:r>
            <a:r>
              <a:rPr dirty="0" sz="1800" spc="-5">
                <a:latin typeface="Arial"/>
                <a:cs typeface="Arial"/>
              </a:rPr>
              <a:t>root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85">
                <a:latin typeface="Arial"/>
                <a:cs typeface="Arial"/>
              </a:rPr>
              <a:t>operacjach </a:t>
            </a:r>
            <a:r>
              <a:rPr dirty="0" sz="1800" spc="-100">
                <a:latin typeface="Arial"/>
                <a:cs typeface="Arial"/>
              </a:rPr>
              <a:t>na</a:t>
            </a:r>
            <a:r>
              <a:rPr dirty="0" sz="1800" spc="-22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plikach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90">
                <a:latin typeface="Arial"/>
                <a:cs typeface="Arial"/>
              </a:rPr>
              <a:t>hosts </a:t>
            </a:r>
            <a:r>
              <a:rPr dirty="0" sz="1800" spc="-45">
                <a:latin typeface="Arial"/>
                <a:cs typeface="Arial"/>
              </a:rPr>
              <a:t>allow </a:t>
            </a:r>
            <a:r>
              <a:rPr dirty="0" sz="1800" spc="195">
                <a:latin typeface="Arial"/>
                <a:cs typeface="Arial"/>
              </a:rPr>
              <a:t>/ </a:t>
            </a:r>
            <a:r>
              <a:rPr dirty="0" sz="1800" spc="-90">
                <a:latin typeface="Arial"/>
                <a:cs typeface="Arial"/>
              </a:rPr>
              <a:t>hosts deny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80">
                <a:latin typeface="Arial"/>
                <a:cs typeface="Arial"/>
              </a:rPr>
              <a:t>192.168.1.1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3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[Nazwa </a:t>
            </a:r>
            <a:r>
              <a:rPr dirty="0" sz="1800" spc="-55">
                <a:latin typeface="Arial"/>
                <a:cs typeface="Arial"/>
              </a:rPr>
              <a:t>komputera] </a:t>
            </a:r>
            <a:r>
              <a:rPr dirty="0" sz="1800" spc="-75">
                <a:latin typeface="Arial"/>
                <a:cs typeface="Arial"/>
              </a:rPr>
              <a:t>(domyślnie brak </a:t>
            </a:r>
            <a:r>
              <a:rPr dirty="0" sz="1800" spc="-60">
                <a:latin typeface="Arial"/>
                <a:cs typeface="Arial"/>
              </a:rPr>
              <a:t>wartości)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60">
                <a:latin typeface="Arial"/>
                <a:cs typeface="Arial"/>
              </a:rPr>
              <a:t>lista </a:t>
            </a:r>
            <a:r>
              <a:rPr dirty="0" sz="1800" spc="-50">
                <a:latin typeface="Arial"/>
                <a:cs typeface="Arial"/>
              </a:rPr>
              <a:t>komputerów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60">
                <a:latin typeface="Arial"/>
                <a:cs typeface="Arial"/>
              </a:rPr>
              <a:t>(po </a:t>
            </a:r>
            <a:r>
              <a:rPr dirty="0" sz="1800" spc="-105">
                <a:latin typeface="Arial"/>
                <a:cs typeface="Arial"/>
              </a:rPr>
              <a:t>adresach </a:t>
            </a:r>
            <a:r>
              <a:rPr dirty="0" sz="1800" spc="-160">
                <a:latin typeface="Arial"/>
                <a:cs typeface="Arial"/>
              </a:rPr>
              <a:t>IP </a:t>
            </a:r>
            <a:r>
              <a:rPr dirty="0" sz="1800" spc="-40">
                <a:latin typeface="Arial"/>
                <a:cs typeface="Arial"/>
              </a:rPr>
              <a:t>lub </a:t>
            </a:r>
            <a:r>
              <a:rPr dirty="0" sz="1800" spc="-110">
                <a:latin typeface="Arial"/>
                <a:cs typeface="Arial"/>
              </a:rPr>
              <a:t>nazwach) </a:t>
            </a:r>
            <a:r>
              <a:rPr dirty="0" sz="1800" spc="-100">
                <a:latin typeface="Arial"/>
                <a:cs typeface="Arial"/>
              </a:rPr>
              <a:t>mających </a:t>
            </a:r>
            <a:r>
              <a:rPr dirty="0" sz="1800" spc="-90">
                <a:latin typeface="Arial"/>
                <a:cs typeface="Arial"/>
              </a:rPr>
              <a:t>zezwolenie </a:t>
            </a:r>
            <a:r>
              <a:rPr dirty="0" sz="1800" spc="-40">
                <a:latin typeface="Arial"/>
                <a:cs typeface="Arial"/>
              </a:rPr>
              <a:t>lub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65">
                <a:latin typeface="Arial"/>
                <a:cs typeface="Arial"/>
              </a:rPr>
              <a:t>dostępie </a:t>
            </a:r>
            <a:r>
              <a:rPr dirty="0" sz="1800" spc="-60">
                <a:latin typeface="Arial"/>
                <a:cs typeface="Arial"/>
              </a:rPr>
              <a:t>do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usługi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75">
                <a:latin typeface="Arial"/>
                <a:cs typeface="Arial"/>
              </a:rPr>
              <a:t>browseable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140">
                <a:latin typeface="Arial"/>
                <a:cs typeface="Arial"/>
              </a:rPr>
              <a:t>yes </a:t>
            </a:r>
            <a:r>
              <a:rPr dirty="0" sz="1800" spc="195">
                <a:latin typeface="Arial"/>
                <a:cs typeface="Arial"/>
              </a:rPr>
              <a:t>/ </a:t>
            </a:r>
            <a:r>
              <a:rPr dirty="0" sz="1800" spc="-60">
                <a:latin typeface="Arial"/>
                <a:cs typeface="Arial"/>
              </a:rPr>
              <a:t>no </a:t>
            </a:r>
            <a:r>
              <a:rPr dirty="0" sz="1800" spc="-75">
                <a:latin typeface="Arial"/>
                <a:cs typeface="Arial"/>
              </a:rPr>
              <a:t>(domyślnie </a:t>
            </a:r>
            <a:r>
              <a:rPr dirty="0" sz="1800" spc="-120">
                <a:latin typeface="Arial"/>
                <a:cs typeface="Arial"/>
              </a:rPr>
              <a:t>yes)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95">
                <a:latin typeface="Arial"/>
                <a:cs typeface="Arial"/>
              </a:rPr>
              <a:t>widoczność </a:t>
            </a:r>
            <a:r>
              <a:rPr dirty="0" sz="1800" spc="-65">
                <a:latin typeface="Arial"/>
                <a:cs typeface="Arial"/>
              </a:rPr>
              <a:t>udziału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75">
                <a:latin typeface="Arial"/>
                <a:cs typeface="Arial"/>
              </a:rPr>
              <a:t>liście</a:t>
            </a:r>
            <a:r>
              <a:rPr dirty="0" sz="1800" spc="-2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przeglądania</a:t>
            </a:r>
            <a:endParaRPr sz="1800">
              <a:latin typeface="Arial"/>
              <a:cs typeface="Arial"/>
            </a:endParaRPr>
          </a:p>
          <a:p>
            <a:pPr marL="299085" marR="416559" indent="-286385">
              <a:lnSpc>
                <a:spcPct val="100000"/>
              </a:lnSpc>
              <a:spcBef>
                <a:spcPts val="83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force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user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group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55">
                <a:latin typeface="Arial"/>
                <a:cs typeface="Arial"/>
              </a:rPr>
              <a:t>=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[Użytkownik]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[Grupa]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(domyślnie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niezdefiniowane)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-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podłączenie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jako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użytkownik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195">
                <a:latin typeface="Arial"/>
                <a:cs typeface="Arial"/>
              </a:rPr>
              <a:t>/  </a:t>
            </a:r>
            <a:r>
              <a:rPr dirty="0" sz="1800" spc="-80">
                <a:latin typeface="Arial"/>
                <a:cs typeface="Arial"/>
              </a:rPr>
              <a:t>grupa </a:t>
            </a:r>
            <a:r>
              <a:rPr dirty="0" sz="1800" spc="-85">
                <a:latin typeface="Arial"/>
                <a:cs typeface="Arial"/>
              </a:rPr>
              <a:t>przy </a:t>
            </a:r>
            <a:r>
              <a:rPr dirty="0" sz="1800" spc="-65">
                <a:latin typeface="Arial"/>
                <a:cs typeface="Arial"/>
              </a:rPr>
              <a:t>dostępie </a:t>
            </a:r>
            <a:r>
              <a:rPr dirty="0" sz="1800" spc="-60">
                <a:latin typeface="Arial"/>
                <a:cs typeface="Arial"/>
              </a:rPr>
              <a:t>do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udziału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guest </a:t>
            </a:r>
            <a:r>
              <a:rPr dirty="0" sz="1800" spc="-70">
                <a:latin typeface="Arial"/>
                <a:cs typeface="Arial"/>
              </a:rPr>
              <a:t>ok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140">
                <a:latin typeface="Arial"/>
                <a:cs typeface="Arial"/>
              </a:rPr>
              <a:t>yes </a:t>
            </a:r>
            <a:r>
              <a:rPr dirty="0" sz="1800" spc="195">
                <a:latin typeface="Arial"/>
                <a:cs typeface="Arial"/>
              </a:rPr>
              <a:t>/ </a:t>
            </a:r>
            <a:r>
              <a:rPr dirty="0" sz="1800" spc="-60">
                <a:latin typeface="Arial"/>
                <a:cs typeface="Arial"/>
              </a:rPr>
              <a:t>no </a:t>
            </a:r>
            <a:r>
              <a:rPr dirty="0" sz="1800" spc="-75">
                <a:latin typeface="Arial"/>
                <a:cs typeface="Arial"/>
              </a:rPr>
              <a:t>(domyślnie </a:t>
            </a:r>
            <a:r>
              <a:rPr dirty="0" sz="1800" spc="-60">
                <a:latin typeface="Arial"/>
                <a:cs typeface="Arial"/>
              </a:rPr>
              <a:t>no)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75">
                <a:latin typeface="Arial"/>
                <a:cs typeface="Arial"/>
              </a:rPr>
              <a:t>dostęp </a:t>
            </a:r>
            <a:r>
              <a:rPr dirty="0" sz="1800" spc="-100">
                <a:latin typeface="Arial"/>
                <a:cs typeface="Arial"/>
              </a:rPr>
              <a:t>gościnny </a:t>
            </a:r>
            <a:r>
              <a:rPr dirty="0" sz="1800" spc="-60">
                <a:latin typeface="Arial"/>
                <a:cs typeface="Arial"/>
              </a:rPr>
              <a:t>do</a:t>
            </a:r>
            <a:r>
              <a:rPr dirty="0" sz="1800" spc="-30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usługi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guest </a:t>
            </a:r>
            <a:r>
              <a:rPr dirty="0" sz="1800" spc="-50">
                <a:latin typeface="Arial"/>
                <a:cs typeface="Arial"/>
              </a:rPr>
              <a:t>only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140">
                <a:latin typeface="Arial"/>
                <a:cs typeface="Arial"/>
              </a:rPr>
              <a:t>yes </a:t>
            </a:r>
            <a:r>
              <a:rPr dirty="0" sz="1800" spc="195">
                <a:latin typeface="Arial"/>
                <a:cs typeface="Arial"/>
              </a:rPr>
              <a:t>/ </a:t>
            </a:r>
            <a:r>
              <a:rPr dirty="0" sz="1800" spc="-60">
                <a:latin typeface="Arial"/>
                <a:cs typeface="Arial"/>
              </a:rPr>
              <a:t>no </a:t>
            </a:r>
            <a:r>
              <a:rPr dirty="0" sz="1800" spc="-75">
                <a:latin typeface="Arial"/>
                <a:cs typeface="Arial"/>
              </a:rPr>
              <a:t>(domyślnie </a:t>
            </a:r>
            <a:r>
              <a:rPr dirty="0" sz="1800" spc="-60">
                <a:latin typeface="Arial"/>
                <a:cs typeface="Arial"/>
              </a:rPr>
              <a:t>no)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95">
                <a:latin typeface="Arial"/>
                <a:cs typeface="Arial"/>
              </a:rPr>
              <a:t>wymuszanie </a:t>
            </a:r>
            <a:r>
              <a:rPr dirty="0" sz="1800" spc="-90">
                <a:latin typeface="Arial"/>
                <a:cs typeface="Arial"/>
              </a:rPr>
              <a:t>podłączenia </a:t>
            </a:r>
            <a:r>
              <a:rPr dirty="0" sz="1800" spc="-80">
                <a:latin typeface="Arial"/>
                <a:cs typeface="Arial"/>
              </a:rPr>
              <a:t>jako </a:t>
            </a:r>
            <a:r>
              <a:rPr dirty="0" sz="1800" spc="-145">
                <a:latin typeface="Arial"/>
                <a:cs typeface="Arial"/>
              </a:rPr>
              <a:t>gość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65">
                <a:latin typeface="Arial"/>
                <a:cs typeface="Arial"/>
              </a:rPr>
              <a:t>dostępie </a:t>
            </a:r>
            <a:r>
              <a:rPr dirty="0" sz="1800" spc="-60">
                <a:latin typeface="Arial"/>
                <a:cs typeface="Arial"/>
              </a:rPr>
              <a:t>do</a:t>
            </a:r>
            <a:r>
              <a:rPr dirty="0" sz="1800" spc="-33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udziału</a:t>
            </a:r>
            <a:endParaRPr sz="1800">
              <a:latin typeface="Arial"/>
              <a:cs typeface="Arial"/>
            </a:endParaRPr>
          </a:p>
          <a:p>
            <a:pPr marL="299085" marR="64770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valid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invalid </a:t>
            </a:r>
            <a:r>
              <a:rPr dirty="0" sz="1800" spc="-114">
                <a:latin typeface="Arial"/>
                <a:cs typeface="Arial"/>
              </a:rPr>
              <a:t>users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50">
                <a:latin typeface="Arial"/>
                <a:cs typeface="Arial"/>
              </a:rPr>
              <a:t>[Użytkownik] </a:t>
            </a:r>
            <a:r>
              <a:rPr dirty="0" sz="1800" spc="-75">
                <a:latin typeface="Arial"/>
                <a:cs typeface="Arial"/>
              </a:rPr>
              <a:t>(domyślnie </a:t>
            </a:r>
            <a:r>
              <a:rPr dirty="0" sz="1800" spc="-65">
                <a:latin typeface="Arial"/>
                <a:cs typeface="Arial"/>
              </a:rPr>
              <a:t>niezdefiniowane)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55">
                <a:latin typeface="Arial"/>
                <a:cs typeface="Arial"/>
              </a:rPr>
              <a:t>lista </a:t>
            </a:r>
            <a:r>
              <a:rPr dirty="0" sz="1800" spc="-65">
                <a:latin typeface="Arial"/>
                <a:cs typeface="Arial"/>
              </a:rPr>
              <a:t>użytkowników </a:t>
            </a:r>
            <a:r>
              <a:rPr dirty="0" sz="1800" spc="-100">
                <a:latin typeface="Arial"/>
                <a:cs typeface="Arial"/>
              </a:rPr>
              <a:t>mających </a:t>
            </a:r>
            <a:r>
              <a:rPr dirty="0" sz="1800" spc="-40">
                <a:latin typeface="Arial"/>
                <a:cs typeface="Arial"/>
              </a:rPr>
              <a:t>lub </a:t>
            </a:r>
            <a:r>
              <a:rPr dirty="0" sz="1800" spc="-55">
                <a:latin typeface="Arial"/>
                <a:cs typeface="Arial"/>
              </a:rPr>
              <a:t>nie  </a:t>
            </a:r>
            <a:r>
              <a:rPr dirty="0" sz="1800" spc="-90">
                <a:latin typeface="Arial"/>
                <a:cs typeface="Arial"/>
              </a:rPr>
              <a:t>zezwolenie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70">
                <a:latin typeface="Arial"/>
                <a:cs typeface="Arial"/>
              </a:rPr>
              <a:t>logowanie </a:t>
            </a:r>
            <a:r>
              <a:rPr dirty="0" sz="1800" spc="-100">
                <a:latin typeface="Arial"/>
                <a:cs typeface="Arial"/>
              </a:rPr>
              <a:t>się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65">
                <a:latin typeface="Arial"/>
                <a:cs typeface="Arial"/>
              </a:rPr>
              <a:t>danej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usługi</a:t>
            </a:r>
            <a:endParaRPr sz="1800">
              <a:latin typeface="Arial"/>
              <a:cs typeface="Arial"/>
            </a:endParaRPr>
          </a:p>
          <a:p>
            <a:pPr marL="299085" marR="389255" indent="-286385">
              <a:lnSpc>
                <a:spcPct val="100000"/>
              </a:lnSpc>
              <a:spcBef>
                <a:spcPts val="85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14">
                <a:latin typeface="Arial"/>
                <a:cs typeface="Arial"/>
              </a:rPr>
              <a:t>max </a:t>
            </a:r>
            <a:r>
              <a:rPr dirty="0" sz="1800" spc="-75">
                <a:latin typeface="Arial"/>
                <a:cs typeface="Arial"/>
              </a:rPr>
              <a:t>connections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90">
                <a:latin typeface="Arial"/>
                <a:cs typeface="Arial"/>
              </a:rPr>
              <a:t>10 </a:t>
            </a:r>
            <a:r>
              <a:rPr dirty="0" sz="1800" spc="-75">
                <a:latin typeface="Arial"/>
                <a:cs typeface="Arial"/>
              </a:rPr>
              <a:t>(domyślnie </a:t>
            </a:r>
            <a:r>
              <a:rPr dirty="0" sz="1800" spc="-90">
                <a:latin typeface="Arial"/>
                <a:cs typeface="Arial"/>
              </a:rPr>
              <a:t>0 </a:t>
            </a:r>
            <a:r>
              <a:rPr dirty="0" sz="1800" spc="-85">
                <a:latin typeface="Arial"/>
                <a:cs typeface="Arial"/>
              </a:rPr>
              <a:t>czyli </a:t>
            </a:r>
            <a:r>
              <a:rPr dirty="0" sz="1800" spc="-75">
                <a:latin typeface="Arial"/>
                <a:cs typeface="Arial"/>
              </a:rPr>
              <a:t>brak </a:t>
            </a:r>
            <a:r>
              <a:rPr dirty="0" sz="1800" spc="-95">
                <a:latin typeface="Arial"/>
                <a:cs typeface="Arial"/>
              </a:rPr>
              <a:t>ograniczeń)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35">
                <a:latin typeface="Arial"/>
                <a:cs typeface="Arial"/>
              </a:rPr>
              <a:t>limitowanie </a:t>
            </a:r>
            <a:r>
              <a:rPr dirty="0" sz="1800" spc="-80">
                <a:latin typeface="Arial"/>
                <a:cs typeface="Arial"/>
              </a:rPr>
              <a:t>liczby </a:t>
            </a:r>
            <a:r>
              <a:rPr dirty="0" sz="1800" spc="-105">
                <a:latin typeface="Arial"/>
                <a:cs typeface="Arial"/>
              </a:rPr>
              <a:t>maksymalnych </a:t>
            </a:r>
            <a:r>
              <a:rPr dirty="0" sz="1800" spc="-95">
                <a:latin typeface="Arial"/>
                <a:cs typeface="Arial"/>
              </a:rPr>
              <a:t>połączeń </a:t>
            </a:r>
            <a:r>
              <a:rPr dirty="0" sz="1800" spc="-60">
                <a:latin typeface="Arial"/>
                <a:cs typeface="Arial"/>
              </a:rPr>
              <a:t>do  </a:t>
            </a:r>
            <a:r>
              <a:rPr dirty="0" sz="1800" spc="-110">
                <a:latin typeface="Arial"/>
                <a:cs typeface="Arial"/>
              </a:rPr>
              <a:t>zasobów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80">
                <a:latin typeface="Arial"/>
                <a:cs typeface="Arial"/>
              </a:rPr>
              <a:t>read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write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list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55">
                <a:latin typeface="Arial"/>
                <a:cs typeface="Arial"/>
              </a:rPr>
              <a:t>=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[Uzytkownik]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[Grupa]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(domyślnie</a:t>
            </a:r>
            <a:r>
              <a:rPr dirty="0" sz="1800" spc="-80">
                <a:latin typeface="Arial"/>
                <a:cs typeface="Arial"/>
              </a:rPr>
              <a:t> pusta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wartość)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-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lista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użytkowników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mających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dostęp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40">
                <a:latin typeface="Arial"/>
                <a:cs typeface="Arial"/>
              </a:rPr>
              <a:t>tylko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75">
                <a:latin typeface="Arial"/>
                <a:cs typeface="Arial"/>
              </a:rPr>
              <a:t>odczytu </a:t>
            </a:r>
            <a:r>
              <a:rPr dirty="0" sz="1800" spc="195">
                <a:latin typeface="Arial"/>
                <a:cs typeface="Arial"/>
              </a:rPr>
              <a:t>/</a:t>
            </a:r>
            <a:r>
              <a:rPr dirty="0" sz="1800" spc="-24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zapisu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80">
                <a:latin typeface="Arial"/>
                <a:cs typeface="Arial"/>
              </a:rPr>
              <a:t>udziale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30">
                <a:latin typeface="Arial"/>
                <a:cs typeface="Arial"/>
              </a:rPr>
              <a:t>writable </a:t>
            </a:r>
            <a:r>
              <a:rPr dirty="0" sz="1800" spc="-155">
                <a:latin typeface="Arial"/>
                <a:cs typeface="Arial"/>
              </a:rPr>
              <a:t>= </a:t>
            </a:r>
            <a:r>
              <a:rPr dirty="0" sz="1800" spc="-140">
                <a:latin typeface="Arial"/>
                <a:cs typeface="Arial"/>
              </a:rPr>
              <a:t>yes </a:t>
            </a:r>
            <a:r>
              <a:rPr dirty="0" sz="1800" spc="195">
                <a:latin typeface="Arial"/>
                <a:cs typeface="Arial"/>
              </a:rPr>
              <a:t>/ </a:t>
            </a:r>
            <a:r>
              <a:rPr dirty="0" sz="1800" spc="-55">
                <a:latin typeface="Arial"/>
                <a:cs typeface="Arial"/>
              </a:rPr>
              <a:t>no </a:t>
            </a:r>
            <a:r>
              <a:rPr dirty="0" sz="1800" spc="-75">
                <a:latin typeface="Arial"/>
                <a:cs typeface="Arial"/>
              </a:rPr>
              <a:t>(domyślnie </a:t>
            </a:r>
            <a:r>
              <a:rPr dirty="0" sz="1800" spc="-60">
                <a:latin typeface="Arial"/>
                <a:cs typeface="Arial"/>
              </a:rPr>
              <a:t>no)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75">
                <a:latin typeface="Arial"/>
                <a:cs typeface="Arial"/>
              </a:rPr>
              <a:t>opcja </a:t>
            </a:r>
            <a:r>
              <a:rPr dirty="0" sz="1800" spc="-90">
                <a:latin typeface="Arial"/>
                <a:cs typeface="Arial"/>
              </a:rPr>
              <a:t>określająca </a:t>
            </a:r>
            <a:r>
              <a:rPr dirty="0" sz="1800" spc="-150">
                <a:latin typeface="Arial"/>
                <a:cs typeface="Arial"/>
              </a:rPr>
              <a:t>czy </a:t>
            </a:r>
            <a:r>
              <a:rPr dirty="0" sz="1800" spc="-70">
                <a:latin typeface="Arial"/>
                <a:cs typeface="Arial"/>
              </a:rPr>
              <a:t>udział </a:t>
            </a:r>
            <a:r>
              <a:rPr dirty="0" sz="1800" spc="-50">
                <a:latin typeface="Arial"/>
                <a:cs typeface="Arial"/>
              </a:rPr>
              <a:t>jest </a:t>
            </a:r>
            <a:r>
              <a:rPr dirty="0" sz="1800" spc="-65">
                <a:latin typeface="Arial"/>
                <a:cs typeface="Arial"/>
              </a:rPr>
              <a:t>udostępniony </a:t>
            </a:r>
            <a:r>
              <a:rPr dirty="0" sz="1800" spc="-60">
                <a:latin typeface="Arial"/>
                <a:cs typeface="Arial"/>
              </a:rPr>
              <a:t>do</a:t>
            </a:r>
            <a:r>
              <a:rPr dirty="0" sz="1800" spc="-31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zapisu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9542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45"/>
              <a:t>Przeglądanie</a:t>
            </a:r>
            <a:r>
              <a:rPr dirty="0" sz="4400" spc="-385"/>
              <a:t> </a:t>
            </a:r>
            <a:r>
              <a:rPr dirty="0" sz="4400" spc="-180"/>
              <a:t>zasobów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1964" y="1875282"/>
            <a:ext cx="566420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65">
                <a:latin typeface="Arial"/>
                <a:cs typeface="Arial"/>
              </a:rPr>
              <a:t>Wylistowanie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90">
                <a:latin typeface="Arial"/>
                <a:cs typeface="Arial"/>
              </a:rPr>
              <a:t>danym </a:t>
            </a:r>
            <a:r>
              <a:rPr dirty="0" sz="1800" spc="-75">
                <a:latin typeface="Arial"/>
                <a:cs typeface="Arial"/>
              </a:rPr>
              <a:t>komputerze </a:t>
            </a:r>
            <a:r>
              <a:rPr dirty="0" sz="1800" spc="-85">
                <a:latin typeface="Arial"/>
                <a:cs typeface="Arial"/>
              </a:rPr>
              <a:t>dostępnych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zasobów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60">
                <a:latin typeface="Arial"/>
                <a:cs typeface="Arial"/>
              </a:rPr>
              <a:t>smbclient </a:t>
            </a:r>
            <a:r>
              <a:rPr dirty="0" sz="1800" spc="-95">
                <a:latin typeface="Arial"/>
                <a:cs typeface="Arial"/>
              </a:rPr>
              <a:t>-N </a:t>
            </a:r>
            <a:r>
              <a:rPr dirty="0" sz="1800" spc="-150">
                <a:latin typeface="Arial"/>
                <a:cs typeface="Arial"/>
              </a:rPr>
              <a:t>-L </a:t>
            </a:r>
            <a:r>
              <a:rPr dirty="0" sz="1800" spc="-105">
                <a:latin typeface="Arial"/>
                <a:cs typeface="Arial"/>
              </a:rPr>
              <a:t>[Nazwa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komputera]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Podłączenie </a:t>
            </a:r>
            <a:r>
              <a:rPr dirty="0" sz="1800" spc="-55">
                <a:latin typeface="Arial"/>
                <a:cs typeface="Arial"/>
              </a:rPr>
              <a:t>do </a:t>
            </a:r>
            <a:r>
              <a:rPr dirty="0" sz="1800" spc="-105">
                <a:latin typeface="Arial"/>
                <a:cs typeface="Arial"/>
              </a:rPr>
              <a:t>zasobów </a:t>
            </a:r>
            <a:r>
              <a:rPr dirty="0" sz="1800" spc="-80">
                <a:latin typeface="Arial"/>
                <a:cs typeface="Arial"/>
              </a:rPr>
              <a:t>określonego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komputera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60">
                <a:latin typeface="Arial"/>
                <a:cs typeface="Arial"/>
              </a:rPr>
              <a:t>smbclient </a:t>
            </a:r>
            <a:r>
              <a:rPr dirty="0" sz="1800" spc="-35">
                <a:latin typeface="Arial"/>
                <a:cs typeface="Arial"/>
              </a:rPr>
              <a:t>//[Nazwa </a:t>
            </a:r>
            <a:r>
              <a:rPr dirty="0" sz="1800" spc="-60">
                <a:latin typeface="Arial"/>
                <a:cs typeface="Arial"/>
              </a:rPr>
              <a:t>komputera]/[Nazwa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zasobu]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95">
                <a:latin typeface="Arial"/>
                <a:cs typeface="Arial"/>
              </a:rPr>
              <a:t>Wyszukiwanie </a:t>
            </a:r>
            <a:r>
              <a:rPr dirty="0" sz="1800" spc="-50">
                <a:latin typeface="Arial"/>
                <a:cs typeface="Arial"/>
              </a:rPr>
              <a:t>komputerów </a:t>
            </a:r>
            <a:r>
              <a:rPr dirty="0" sz="1800" spc="-100">
                <a:latin typeface="Arial"/>
                <a:cs typeface="Arial"/>
              </a:rPr>
              <a:t>używających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95">
                <a:latin typeface="Arial"/>
                <a:cs typeface="Arial"/>
              </a:rPr>
              <a:t>SMB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55">
                <a:latin typeface="Arial"/>
                <a:cs typeface="Arial"/>
              </a:rPr>
              <a:t>findsmb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smbtree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2194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10"/>
              <a:t>Wylistowanie udziałów serwera</a:t>
            </a:r>
            <a:r>
              <a:rPr dirty="0" sz="4400" spc="-665"/>
              <a:t> </a:t>
            </a:r>
            <a:r>
              <a:rPr dirty="0" sz="4400" spc="114"/>
              <a:t>SMB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24127" y="1487424"/>
            <a:ext cx="8223504" cy="506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9956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0"/>
              <a:t>Korzystanie </a:t>
            </a:r>
            <a:r>
              <a:rPr dirty="0" sz="4400" spc="-355"/>
              <a:t>z </a:t>
            </a:r>
            <a:r>
              <a:rPr dirty="0" sz="4400" spc="-210"/>
              <a:t>serwera</a:t>
            </a:r>
            <a:r>
              <a:rPr dirty="0" sz="4400" spc="-434"/>
              <a:t> </a:t>
            </a:r>
            <a:r>
              <a:rPr dirty="0" sz="4400" spc="110"/>
              <a:t>SMB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24127" y="1466088"/>
            <a:ext cx="8247888" cy="509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3754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0"/>
              <a:t>Znajdowanie </a:t>
            </a:r>
            <a:r>
              <a:rPr dirty="0" sz="4400" spc="-190"/>
              <a:t>serwerów</a:t>
            </a:r>
            <a:r>
              <a:rPr dirty="0" sz="4400" spc="-465"/>
              <a:t> </a:t>
            </a:r>
            <a:r>
              <a:rPr dirty="0" sz="4400" spc="110"/>
              <a:t>SMB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24127" y="1414272"/>
            <a:ext cx="8353044" cy="512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40969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20"/>
              <a:t>Montowanie </a:t>
            </a:r>
            <a:r>
              <a:rPr dirty="0" sz="4400" spc="-180"/>
              <a:t>zasobów</a:t>
            </a:r>
            <a:r>
              <a:rPr dirty="0" sz="4400" spc="-590"/>
              <a:t> </a:t>
            </a:r>
            <a:r>
              <a:rPr dirty="0" sz="4400" spc="-185"/>
              <a:t>smbfs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7872" y="2171827"/>
            <a:ext cx="865505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Arial"/>
                <a:cs typeface="Arial"/>
              </a:rPr>
              <a:t>Podłączenie zasobów </a:t>
            </a:r>
            <a:r>
              <a:rPr dirty="0" sz="1800" spc="-80">
                <a:latin typeface="Arial"/>
                <a:cs typeface="Arial"/>
              </a:rPr>
              <a:t>jako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guest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85" i="1">
                <a:latin typeface="Trebuchet MS"/>
                <a:cs typeface="Trebuchet MS"/>
              </a:rPr>
              <a:t>mount </a:t>
            </a:r>
            <a:r>
              <a:rPr dirty="0" sz="1800" spc="-135" i="1">
                <a:latin typeface="Trebuchet MS"/>
                <a:cs typeface="Trebuchet MS"/>
              </a:rPr>
              <a:t>-t </a:t>
            </a:r>
            <a:r>
              <a:rPr dirty="0" sz="1800" spc="-114" i="1">
                <a:latin typeface="Trebuchet MS"/>
                <a:cs typeface="Trebuchet MS"/>
              </a:rPr>
              <a:t>cifs </a:t>
            </a:r>
            <a:r>
              <a:rPr dirty="0" sz="1800" spc="-80" i="1">
                <a:latin typeface="Trebuchet MS"/>
                <a:cs typeface="Trebuchet MS"/>
              </a:rPr>
              <a:t>-o guest </a:t>
            </a:r>
            <a:r>
              <a:rPr dirty="0" sz="1800" spc="-120" i="1">
                <a:latin typeface="Trebuchet MS"/>
                <a:cs typeface="Trebuchet MS"/>
              </a:rPr>
              <a:t>//[Serwer]/[Zasób] </a:t>
            </a:r>
            <a:r>
              <a:rPr dirty="0" sz="1800" spc="-90" i="1">
                <a:latin typeface="Trebuchet MS"/>
                <a:cs typeface="Trebuchet MS"/>
              </a:rPr>
              <a:t>[Katalog</a:t>
            </a:r>
            <a:r>
              <a:rPr dirty="0" sz="1800" spc="-305" i="1">
                <a:latin typeface="Trebuchet MS"/>
                <a:cs typeface="Trebuchet MS"/>
              </a:rPr>
              <a:t> </a:t>
            </a:r>
            <a:r>
              <a:rPr dirty="0" sz="1800" spc="-80" i="1">
                <a:latin typeface="Trebuchet MS"/>
                <a:cs typeface="Trebuchet MS"/>
              </a:rPr>
              <a:t>montowania]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10">
                <a:latin typeface="Arial"/>
                <a:cs typeface="Arial"/>
              </a:rPr>
              <a:t>Podłączenie zasobów </a:t>
            </a:r>
            <a:r>
              <a:rPr dirty="0" sz="1800" spc="-80">
                <a:latin typeface="Arial"/>
                <a:cs typeface="Arial"/>
              </a:rPr>
              <a:t>jako </a:t>
            </a:r>
            <a:r>
              <a:rPr dirty="0" sz="1800" spc="-65">
                <a:latin typeface="Arial"/>
                <a:cs typeface="Arial"/>
              </a:rPr>
              <a:t>konkretny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użytkownik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85" i="1">
                <a:latin typeface="Trebuchet MS"/>
                <a:cs typeface="Trebuchet MS"/>
              </a:rPr>
              <a:t>mount </a:t>
            </a:r>
            <a:r>
              <a:rPr dirty="0" sz="1800" spc="-135" i="1">
                <a:latin typeface="Trebuchet MS"/>
                <a:cs typeface="Trebuchet MS"/>
              </a:rPr>
              <a:t>-t </a:t>
            </a:r>
            <a:r>
              <a:rPr dirty="0" sz="1800" spc="-114" i="1">
                <a:latin typeface="Trebuchet MS"/>
                <a:cs typeface="Trebuchet MS"/>
              </a:rPr>
              <a:t>cifs </a:t>
            </a:r>
            <a:r>
              <a:rPr dirty="0" sz="1800" spc="-80" i="1">
                <a:latin typeface="Trebuchet MS"/>
                <a:cs typeface="Trebuchet MS"/>
              </a:rPr>
              <a:t>-o username=[user],password=[hasło] </a:t>
            </a:r>
            <a:r>
              <a:rPr dirty="0" sz="1800" spc="-120" i="1">
                <a:latin typeface="Trebuchet MS"/>
                <a:cs typeface="Trebuchet MS"/>
              </a:rPr>
              <a:t>//[Serwer]/[Zasób] </a:t>
            </a:r>
            <a:r>
              <a:rPr dirty="0" sz="1800" spc="-90" i="1">
                <a:latin typeface="Trebuchet MS"/>
                <a:cs typeface="Trebuchet MS"/>
              </a:rPr>
              <a:t>[Katalog</a:t>
            </a:r>
            <a:r>
              <a:rPr dirty="0" sz="1800" spc="-235" i="1">
                <a:latin typeface="Trebuchet MS"/>
                <a:cs typeface="Trebuchet MS"/>
              </a:rPr>
              <a:t> </a:t>
            </a:r>
            <a:r>
              <a:rPr dirty="0" sz="1800" spc="-80" i="1">
                <a:latin typeface="Trebuchet MS"/>
                <a:cs typeface="Trebuchet MS"/>
              </a:rPr>
              <a:t>montowania]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017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0"/>
              <a:t>Podłączenie </a:t>
            </a:r>
            <a:r>
              <a:rPr dirty="0" sz="4400" spc="-140"/>
              <a:t>Windowsowego </a:t>
            </a:r>
            <a:r>
              <a:rPr dirty="0" sz="4400" spc="-185"/>
              <a:t>zasobu</a:t>
            </a:r>
            <a:r>
              <a:rPr dirty="0" sz="4400" spc="-605"/>
              <a:t> </a:t>
            </a:r>
            <a:r>
              <a:rPr dirty="0" sz="4400" spc="-180"/>
              <a:t>C$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17804" y="1444752"/>
            <a:ext cx="8339328" cy="516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7809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0"/>
              <a:t>Wysyłanie</a:t>
            </a:r>
            <a:r>
              <a:rPr dirty="0" sz="4400" spc="-400"/>
              <a:t> </a:t>
            </a:r>
            <a:r>
              <a:rPr dirty="0" sz="4400" spc="-190"/>
              <a:t>wiadomości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7872" y="2231897"/>
            <a:ext cx="6814184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Wysłanie </a:t>
            </a:r>
            <a:r>
              <a:rPr dirty="0" sz="1800" spc="-70">
                <a:latin typeface="Arial"/>
                <a:cs typeface="Arial"/>
              </a:rPr>
              <a:t>wiadomości </a:t>
            </a:r>
            <a:r>
              <a:rPr dirty="0" sz="1800" spc="-60">
                <a:latin typeface="Arial"/>
                <a:cs typeface="Arial"/>
              </a:rPr>
              <a:t>od </a:t>
            </a:r>
            <a:r>
              <a:rPr dirty="0" sz="1800" spc="-80">
                <a:latin typeface="Arial"/>
                <a:cs typeface="Arial"/>
              </a:rPr>
              <a:t>określonego </a:t>
            </a:r>
            <a:r>
              <a:rPr dirty="0" sz="1800" spc="-75">
                <a:latin typeface="Arial"/>
                <a:cs typeface="Arial"/>
              </a:rPr>
              <a:t>użytkownika </a:t>
            </a:r>
            <a:r>
              <a:rPr dirty="0" sz="1800" spc="-60">
                <a:latin typeface="Arial"/>
                <a:cs typeface="Arial"/>
              </a:rPr>
              <a:t>do </a:t>
            </a:r>
            <a:r>
              <a:rPr dirty="0" sz="1800" spc="-100">
                <a:latin typeface="Arial"/>
                <a:cs typeface="Arial"/>
              </a:rPr>
              <a:t>danego</a:t>
            </a:r>
            <a:r>
              <a:rPr dirty="0" sz="1800" spc="-16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komputera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80" i="1">
                <a:latin typeface="Trebuchet MS"/>
                <a:cs typeface="Trebuchet MS"/>
              </a:rPr>
              <a:t>echo </a:t>
            </a:r>
            <a:r>
              <a:rPr dirty="0" sz="1800" spc="-65" i="1">
                <a:latin typeface="Trebuchet MS"/>
                <a:cs typeface="Trebuchet MS"/>
              </a:rPr>
              <a:t>[Wiadomość] </a:t>
            </a:r>
            <a:r>
              <a:rPr dirty="0" sz="1800" spc="-120" i="1">
                <a:latin typeface="Trebuchet MS"/>
                <a:cs typeface="Trebuchet MS"/>
              </a:rPr>
              <a:t>| </a:t>
            </a:r>
            <a:r>
              <a:rPr dirty="0" sz="1800" spc="-105" i="1">
                <a:latin typeface="Trebuchet MS"/>
                <a:cs typeface="Trebuchet MS"/>
              </a:rPr>
              <a:t>smbclient </a:t>
            </a:r>
            <a:r>
              <a:rPr dirty="0" sz="1800" spc="-65" i="1">
                <a:latin typeface="Trebuchet MS"/>
                <a:cs typeface="Trebuchet MS"/>
              </a:rPr>
              <a:t>-U </a:t>
            </a:r>
            <a:r>
              <a:rPr dirty="0" sz="1800" spc="-100" i="1">
                <a:latin typeface="Trebuchet MS"/>
                <a:cs typeface="Trebuchet MS"/>
              </a:rPr>
              <a:t>[Użytkownik] </a:t>
            </a:r>
            <a:r>
              <a:rPr dirty="0" sz="1800" spc="200" i="1">
                <a:latin typeface="Trebuchet MS"/>
                <a:cs typeface="Trebuchet MS"/>
              </a:rPr>
              <a:t>–M</a:t>
            </a:r>
            <a:r>
              <a:rPr dirty="0" sz="1800" spc="-380" i="1">
                <a:latin typeface="Trebuchet MS"/>
                <a:cs typeface="Trebuchet MS"/>
              </a:rPr>
              <a:t> </a:t>
            </a:r>
            <a:r>
              <a:rPr dirty="0" sz="1800" spc="-110" i="1">
                <a:latin typeface="Trebuchet MS"/>
                <a:cs typeface="Trebuchet MS"/>
              </a:rPr>
              <a:t>[Komputer]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65">
                <a:latin typeface="Arial"/>
                <a:cs typeface="Arial"/>
              </a:rPr>
              <a:t>Wyświetlenie </a:t>
            </a:r>
            <a:r>
              <a:rPr dirty="0" sz="1800" spc="-110">
                <a:latin typeface="Arial"/>
                <a:cs typeface="Arial"/>
              </a:rPr>
              <a:t>nazw </a:t>
            </a:r>
            <a:r>
              <a:rPr dirty="0" sz="1800" spc="-85">
                <a:latin typeface="Arial"/>
                <a:cs typeface="Arial"/>
              </a:rPr>
              <a:t>zarejestrowanych </a:t>
            </a:r>
            <a:r>
              <a:rPr dirty="0" sz="1800" spc="-65">
                <a:latin typeface="Arial"/>
                <a:cs typeface="Arial"/>
              </a:rPr>
              <a:t>dla określonej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lokalizacji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90" i="1">
                <a:latin typeface="Trebuchet MS"/>
                <a:cs typeface="Trebuchet MS"/>
              </a:rPr>
              <a:t>nmblookup </a:t>
            </a:r>
            <a:r>
              <a:rPr dirty="0" sz="1800" spc="-85" i="1">
                <a:latin typeface="Trebuchet MS"/>
                <a:cs typeface="Trebuchet MS"/>
              </a:rPr>
              <a:t>-A </a:t>
            </a:r>
            <a:r>
              <a:rPr dirty="0" sz="1800" spc="-90" i="1">
                <a:latin typeface="Trebuchet MS"/>
                <a:cs typeface="Trebuchet MS"/>
              </a:rPr>
              <a:t>[Adres</a:t>
            </a:r>
            <a:r>
              <a:rPr dirty="0" sz="1800" spc="-235" i="1">
                <a:latin typeface="Trebuchet MS"/>
                <a:cs typeface="Trebuchet MS"/>
              </a:rPr>
              <a:t> </a:t>
            </a:r>
            <a:r>
              <a:rPr dirty="0" sz="1800" spc="-75" i="1">
                <a:latin typeface="Trebuchet MS"/>
                <a:cs typeface="Trebuchet MS"/>
              </a:rPr>
              <a:t>IP]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745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5"/>
              <a:t>Usługi</a:t>
            </a:r>
            <a:r>
              <a:rPr dirty="0" sz="4400" spc="-395"/>
              <a:t> </a:t>
            </a:r>
            <a:r>
              <a:rPr dirty="0" sz="4400" spc="-229"/>
              <a:t>terminalowe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6056" y="1955271"/>
            <a:ext cx="10636250" cy="1823720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7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Usługi </a:t>
            </a:r>
            <a:r>
              <a:rPr dirty="0" sz="1800" spc="-40">
                <a:latin typeface="Arial"/>
                <a:cs typeface="Arial"/>
              </a:rPr>
              <a:t>terminalowe </a:t>
            </a:r>
            <a:r>
              <a:rPr dirty="0" sz="1800" spc="-55">
                <a:latin typeface="Arial"/>
                <a:cs typeface="Arial"/>
              </a:rPr>
              <a:t>( </a:t>
            </a:r>
            <a:r>
              <a:rPr dirty="0" sz="1800" spc="-90">
                <a:latin typeface="Arial"/>
                <a:cs typeface="Arial"/>
              </a:rPr>
              <a:t>Terminal </a:t>
            </a:r>
            <a:r>
              <a:rPr dirty="0" sz="1800" spc="-125">
                <a:latin typeface="Arial"/>
                <a:cs typeface="Arial"/>
              </a:rPr>
              <a:t>Services </a:t>
            </a:r>
            <a:r>
              <a:rPr dirty="0" sz="1800" spc="-55">
                <a:latin typeface="Arial"/>
                <a:cs typeface="Arial"/>
              </a:rPr>
              <a:t>)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100">
                <a:latin typeface="Arial"/>
                <a:cs typeface="Arial"/>
              </a:rPr>
              <a:t>usługa </a:t>
            </a:r>
            <a:r>
              <a:rPr dirty="0" sz="1800" spc="-85">
                <a:latin typeface="Arial"/>
                <a:cs typeface="Arial"/>
              </a:rPr>
              <a:t>wykorzystująca </a:t>
            </a:r>
            <a:r>
              <a:rPr dirty="0" sz="1800" spc="-270">
                <a:latin typeface="Arial"/>
                <a:cs typeface="Arial"/>
              </a:rPr>
              <a:t>RDP </a:t>
            </a:r>
            <a:r>
              <a:rPr dirty="0" sz="1800" spc="-55">
                <a:latin typeface="Arial"/>
                <a:cs typeface="Arial"/>
              </a:rPr>
              <a:t>( </a:t>
            </a:r>
            <a:r>
              <a:rPr dirty="0" sz="1800" spc="-105">
                <a:latin typeface="Arial"/>
                <a:cs typeface="Arial"/>
              </a:rPr>
              <a:t>Remote </a:t>
            </a:r>
            <a:r>
              <a:rPr dirty="0" sz="1800" spc="-90">
                <a:latin typeface="Arial"/>
                <a:cs typeface="Arial"/>
              </a:rPr>
              <a:t>Desktop </a:t>
            </a:r>
            <a:r>
              <a:rPr dirty="0" sz="1800" spc="-65">
                <a:latin typeface="Arial"/>
                <a:cs typeface="Arial"/>
              </a:rPr>
              <a:t>Protocol </a:t>
            </a:r>
            <a:r>
              <a:rPr dirty="0" sz="1800" spc="-55">
                <a:latin typeface="Arial"/>
                <a:cs typeface="Arial"/>
              </a:rPr>
              <a:t>),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korzystająca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200">
                <a:latin typeface="Arial"/>
                <a:cs typeface="Arial"/>
              </a:rPr>
              <a:t>TCP/IP, </a:t>
            </a:r>
            <a:r>
              <a:rPr dirty="0" sz="1800" spc="-75">
                <a:latin typeface="Arial"/>
                <a:cs typeface="Arial"/>
              </a:rPr>
              <a:t>umożliwiająca </a:t>
            </a:r>
            <a:r>
              <a:rPr dirty="0" sz="1800" spc="-90">
                <a:latin typeface="Arial"/>
                <a:cs typeface="Arial"/>
              </a:rPr>
              <a:t>niezawodny </a:t>
            </a:r>
            <a:r>
              <a:rPr dirty="0" sz="1800" spc="-100">
                <a:latin typeface="Arial"/>
                <a:cs typeface="Arial"/>
              </a:rPr>
              <a:t>zdalny </a:t>
            </a:r>
            <a:r>
              <a:rPr dirty="0" sz="1800" spc="-70">
                <a:latin typeface="Arial"/>
                <a:cs typeface="Arial"/>
              </a:rPr>
              <a:t>dostęp </a:t>
            </a:r>
            <a:r>
              <a:rPr dirty="0" sz="1800" spc="-55">
                <a:latin typeface="Arial"/>
                <a:cs typeface="Arial"/>
              </a:rPr>
              <a:t>do </a:t>
            </a:r>
            <a:r>
              <a:rPr dirty="0" sz="1800" spc="-80">
                <a:latin typeface="Arial"/>
                <a:cs typeface="Arial"/>
              </a:rPr>
              <a:t>serwera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terminali.</a:t>
            </a:r>
            <a:endParaRPr sz="1800">
              <a:latin typeface="Arial"/>
              <a:cs typeface="Arial"/>
            </a:endParaRPr>
          </a:p>
          <a:p>
            <a:pPr marL="299085" marR="95885" indent="-286385">
              <a:lnSpc>
                <a:spcPct val="15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35">
                <a:latin typeface="Arial"/>
                <a:cs typeface="Arial"/>
              </a:rPr>
              <a:t>Pozwala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65">
                <a:latin typeface="Arial"/>
                <a:cs typeface="Arial"/>
              </a:rPr>
              <a:t>współdzielenie </a:t>
            </a:r>
            <a:r>
              <a:rPr dirty="0" sz="1800" spc="-60">
                <a:latin typeface="Arial"/>
                <a:cs typeface="Arial"/>
              </a:rPr>
              <a:t>aplikacji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20">
                <a:latin typeface="Arial"/>
                <a:cs typeface="Arial"/>
              </a:rPr>
              <a:t>pulpitu </a:t>
            </a:r>
            <a:r>
              <a:rPr dirty="0" sz="1800" spc="-100">
                <a:latin typeface="Arial"/>
                <a:cs typeface="Arial"/>
              </a:rPr>
              <a:t>poprzez sieć, zdalne </a:t>
            </a:r>
            <a:r>
              <a:rPr dirty="0" sz="1800" spc="-114">
                <a:latin typeface="Arial"/>
                <a:cs typeface="Arial"/>
              </a:rPr>
              <a:t>zarządzanie </a:t>
            </a:r>
            <a:r>
              <a:rPr dirty="0" sz="1800" spc="-105">
                <a:latin typeface="Arial"/>
                <a:cs typeface="Arial"/>
              </a:rPr>
              <a:t>systemem </a:t>
            </a:r>
            <a:r>
              <a:rPr dirty="0" sz="1800" spc="-120">
                <a:latin typeface="Arial"/>
                <a:cs typeface="Arial"/>
              </a:rPr>
              <a:t>przez </a:t>
            </a:r>
            <a:r>
              <a:rPr dirty="0" sz="1800" spc="-45">
                <a:latin typeface="Arial"/>
                <a:cs typeface="Arial"/>
              </a:rPr>
              <a:t>administratorów  </a:t>
            </a:r>
            <a:r>
              <a:rPr dirty="0" sz="1800" spc="-105">
                <a:latin typeface="Arial"/>
                <a:cs typeface="Arial"/>
              </a:rPr>
              <a:t>oraz </a:t>
            </a:r>
            <a:r>
              <a:rPr dirty="0" sz="1800" spc="-75">
                <a:latin typeface="Arial"/>
                <a:cs typeface="Arial"/>
              </a:rPr>
              <a:t>centralizację </a:t>
            </a:r>
            <a:r>
              <a:rPr dirty="0" sz="1800" spc="-114">
                <a:latin typeface="Arial"/>
                <a:cs typeface="Arial"/>
              </a:rPr>
              <a:t>zarządzania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aplikacjami.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7406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00"/>
              <a:t>Rodzaje</a:t>
            </a:r>
            <a:r>
              <a:rPr dirty="0" sz="4400" spc="-380"/>
              <a:t> </a:t>
            </a:r>
            <a:r>
              <a:rPr dirty="0" sz="4400" spc="-165"/>
              <a:t>DFS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14655" y="2343403"/>
            <a:ext cx="555434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9739">
              <a:lnSpc>
                <a:spcPct val="100000"/>
              </a:lnSpc>
              <a:spcBef>
                <a:spcPts val="100"/>
              </a:spcBef>
            </a:pPr>
            <a:r>
              <a:rPr dirty="0" u="heavy" sz="1800" spc="-1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Autonomiczny </a:t>
            </a:r>
            <a:r>
              <a:rPr dirty="0" u="heavy" sz="1800" spc="-10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system</a:t>
            </a:r>
            <a:r>
              <a:rPr dirty="0" u="heavy" sz="1800" spc="-229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14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DFS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Konfiguracja </a:t>
            </a:r>
            <a:r>
              <a:rPr dirty="0" sz="1800" spc="-80">
                <a:latin typeface="Arial"/>
                <a:cs typeface="Arial"/>
              </a:rPr>
              <a:t>autonomicznego </a:t>
            </a:r>
            <a:r>
              <a:rPr dirty="0" sz="1800" spc="-100">
                <a:latin typeface="Arial"/>
                <a:cs typeface="Arial"/>
              </a:rPr>
              <a:t>systemu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295">
                <a:latin typeface="Arial"/>
                <a:cs typeface="Arial"/>
              </a:rPr>
              <a:t>DFS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jest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85">
                <a:latin typeface="Arial"/>
                <a:cs typeface="Arial"/>
              </a:rPr>
              <a:t>przechowywana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70">
                <a:latin typeface="Arial"/>
                <a:cs typeface="Arial"/>
              </a:rPr>
              <a:t>rejestrze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75">
                <a:latin typeface="Arial"/>
                <a:cs typeface="Arial"/>
              </a:rPr>
              <a:t>komputerze</a:t>
            </a:r>
            <a:r>
              <a:rPr dirty="0" sz="1800" spc="-17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lokalnym.</a:t>
            </a:r>
            <a:endParaRPr sz="1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dirty="0" sz="1800" spc="-75">
                <a:latin typeface="Arial"/>
                <a:cs typeface="Arial"/>
              </a:rPr>
              <a:t>Autonomiczny </a:t>
            </a:r>
            <a:r>
              <a:rPr dirty="0" sz="1800" spc="-65">
                <a:latin typeface="Arial"/>
                <a:cs typeface="Arial"/>
              </a:rPr>
              <a:t>serwer </a:t>
            </a:r>
            <a:r>
              <a:rPr dirty="0" sz="1800" spc="-295">
                <a:latin typeface="Arial"/>
                <a:cs typeface="Arial"/>
              </a:rPr>
              <a:t>DFS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70">
                <a:latin typeface="Arial"/>
                <a:cs typeface="Arial"/>
              </a:rPr>
              <a:t>wykorzystuje usługi Active  Directory,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75">
                <a:latin typeface="Arial"/>
                <a:cs typeface="Arial"/>
              </a:rPr>
              <a:t>mieć </a:t>
            </a:r>
            <a:r>
              <a:rPr dirty="0" sz="1800" spc="-40">
                <a:latin typeface="Arial"/>
                <a:cs typeface="Arial"/>
              </a:rPr>
              <a:t>replik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70">
                <a:latin typeface="Arial"/>
                <a:cs typeface="Arial"/>
              </a:rPr>
              <a:t>poziomie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katalogu</a:t>
            </a:r>
            <a:endParaRPr sz="1800">
              <a:latin typeface="Arial"/>
              <a:cs typeface="Arial"/>
            </a:endParaRPr>
          </a:p>
          <a:p>
            <a:pPr algn="just" marL="299085" marR="434975">
              <a:lnSpc>
                <a:spcPct val="100000"/>
              </a:lnSpc>
            </a:pPr>
            <a:r>
              <a:rPr dirty="0" sz="1800" spc="-70">
                <a:latin typeface="Arial"/>
                <a:cs typeface="Arial"/>
              </a:rPr>
              <a:t>głównego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75">
                <a:latin typeface="Arial"/>
                <a:cs typeface="Arial"/>
              </a:rPr>
              <a:t>mieć </a:t>
            </a:r>
            <a:r>
              <a:rPr dirty="0" sz="1800" spc="-40">
                <a:latin typeface="Arial"/>
                <a:cs typeface="Arial"/>
              </a:rPr>
              <a:t>tylko </a:t>
            </a:r>
            <a:r>
              <a:rPr dirty="0" sz="1800" spc="-65">
                <a:latin typeface="Arial"/>
                <a:cs typeface="Arial"/>
              </a:rPr>
              <a:t>jeden </a:t>
            </a:r>
            <a:r>
              <a:rPr dirty="0" sz="1800" spc="-75">
                <a:latin typeface="Arial"/>
                <a:cs typeface="Arial"/>
              </a:rPr>
              <a:t>poziom </a:t>
            </a:r>
            <a:r>
              <a:rPr dirty="0" sz="1800" spc="-110">
                <a:latin typeface="Arial"/>
                <a:cs typeface="Arial"/>
              </a:rPr>
              <a:t>łączy </a:t>
            </a:r>
            <a:r>
              <a:rPr dirty="0" sz="1800" spc="-295">
                <a:latin typeface="Arial"/>
                <a:cs typeface="Arial"/>
              </a:rPr>
              <a:t>DFS  </a:t>
            </a:r>
            <a:r>
              <a:rPr dirty="0" sz="1800" spc="-60">
                <a:latin typeface="Arial"/>
                <a:cs typeface="Arial"/>
              </a:rPr>
              <a:t>(implementacja </a:t>
            </a:r>
            <a:r>
              <a:rPr dirty="0" sz="1800" spc="-35">
                <a:latin typeface="Arial"/>
                <a:cs typeface="Arial"/>
              </a:rPr>
              <a:t>ta </a:t>
            </a:r>
            <a:r>
              <a:rPr dirty="0" sz="1800" spc="-105">
                <a:latin typeface="Arial"/>
                <a:cs typeface="Arial"/>
              </a:rPr>
              <a:t>ma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75">
                <a:latin typeface="Arial"/>
                <a:cs typeface="Arial"/>
              </a:rPr>
              <a:t>celu </a:t>
            </a:r>
            <a:r>
              <a:rPr dirty="0" sz="1800" spc="-60">
                <a:latin typeface="Arial"/>
                <a:cs typeface="Arial"/>
              </a:rPr>
              <a:t>utrzymanie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wstecznej  </a:t>
            </a:r>
            <a:r>
              <a:rPr dirty="0" sz="1800" spc="-105">
                <a:latin typeface="Arial"/>
                <a:cs typeface="Arial"/>
              </a:rPr>
              <a:t>zgodności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60">
                <a:latin typeface="Arial"/>
                <a:cs typeface="Arial"/>
              </a:rPr>
              <a:t>poprzednimi </a:t>
            </a:r>
            <a:r>
              <a:rPr dirty="0" sz="1800" spc="-65">
                <a:latin typeface="Arial"/>
                <a:cs typeface="Arial"/>
              </a:rPr>
              <a:t>wersjami </a:t>
            </a:r>
            <a:r>
              <a:rPr dirty="0" sz="1800" spc="-100">
                <a:latin typeface="Arial"/>
                <a:cs typeface="Arial"/>
              </a:rPr>
              <a:t>systemu</a:t>
            </a:r>
            <a:r>
              <a:rPr dirty="0" sz="1800" spc="-365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DFS)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1214" y="2343403"/>
            <a:ext cx="5592445" cy="37452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9855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System </a:t>
            </a:r>
            <a:r>
              <a:rPr dirty="0" u="heavy" sz="1800" spc="-114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DFS </a:t>
            </a:r>
            <a:r>
              <a:rPr dirty="0" u="heavy" sz="1800" spc="-9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oparty </a:t>
            </a:r>
            <a:r>
              <a:rPr dirty="0" u="heavy" sz="1800" spc="-8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na</a:t>
            </a:r>
            <a:r>
              <a:rPr dirty="0" u="heavy" sz="1800" spc="-28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domenie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Konfiguracja </a:t>
            </a:r>
            <a:r>
              <a:rPr dirty="0" sz="1800" spc="-100">
                <a:latin typeface="Arial"/>
                <a:cs typeface="Arial"/>
              </a:rPr>
              <a:t>systemu </a:t>
            </a:r>
            <a:r>
              <a:rPr dirty="0" sz="1800" spc="-290">
                <a:latin typeface="Arial"/>
                <a:cs typeface="Arial"/>
              </a:rPr>
              <a:t>DFS </a:t>
            </a:r>
            <a:r>
              <a:rPr dirty="0" sz="1800" spc="-60">
                <a:latin typeface="Arial"/>
                <a:cs typeface="Arial"/>
              </a:rPr>
              <a:t>opartego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65">
                <a:latin typeface="Arial"/>
                <a:cs typeface="Arial"/>
              </a:rPr>
              <a:t>domenie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jest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800" spc="-85">
                <a:latin typeface="Arial"/>
                <a:cs typeface="Arial"/>
              </a:rPr>
              <a:t>przechowywana </a:t>
            </a:r>
            <a:r>
              <a:rPr dirty="0" sz="1800" spc="-15">
                <a:latin typeface="Arial"/>
                <a:cs typeface="Arial"/>
              </a:rPr>
              <a:t>w </a:t>
            </a:r>
            <a:r>
              <a:rPr dirty="0" sz="1800" spc="-95">
                <a:latin typeface="Arial"/>
                <a:cs typeface="Arial"/>
              </a:rPr>
              <a:t>usłudze </a:t>
            </a:r>
            <a:r>
              <a:rPr dirty="0" sz="1800" spc="-70">
                <a:latin typeface="Arial"/>
                <a:cs typeface="Arial"/>
              </a:rPr>
              <a:t>Active</a:t>
            </a:r>
            <a:r>
              <a:rPr dirty="0" sz="1800" spc="-15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Directory.</a:t>
            </a:r>
            <a:endParaRPr sz="1800">
              <a:latin typeface="Arial"/>
              <a:cs typeface="Arial"/>
            </a:endParaRPr>
          </a:p>
          <a:p>
            <a:pPr algn="just" marL="299085" marR="172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dirty="0" sz="1800" spc="-60">
                <a:latin typeface="Arial"/>
                <a:cs typeface="Arial"/>
              </a:rPr>
              <a:t>Informacje </a:t>
            </a:r>
            <a:r>
              <a:rPr dirty="0" sz="1800" spc="-170">
                <a:latin typeface="Arial"/>
                <a:cs typeface="Arial"/>
              </a:rPr>
              <a:t>są </a:t>
            </a:r>
            <a:r>
              <a:rPr dirty="0" sz="1800" spc="-70">
                <a:latin typeface="Arial"/>
                <a:cs typeface="Arial"/>
              </a:rPr>
              <a:t>udostępniane </a:t>
            </a:r>
            <a:r>
              <a:rPr dirty="0" sz="1800" spc="-35">
                <a:latin typeface="Arial"/>
                <a:cs typeface="Arial"/>
              </a:rPr>
              <a:t>wielu </a:t>
            </a:r>
            <a:r>
              <a:rPr dirty="0" sz="1800" spc="-45">
                <a:latin typeface="Arial"/>
                <a:cs typeface="Arial"/>
              </a:rPr>
              <a:t>kontrolerom </a:t>
            </a:r>
            <a:r>
              <a:rPr dirty="0" sz="1800" spc="-70">
                <a:latin typeface="Arial"/>
                <a:cs typeface="Arial"/>
              </a:rPr>
              <a:t>domen,  </a:t>
            </a:r>
            <a:r>
              <a:rPr dirty="0" sz="1800" spc="-110">
                <a:latin typeface="Arial"/>
                <a:cs typeface="Arial"/>
              </a:rPr>
              <a:t>system </a:t>
            </a:r>
            <a:r>
              <a:rPr dirty="0" sz="1800" spc="-295">
                <a:latin typeface="Arial"/>
                <a:cs typeface="Arial"/>
              </a:rPr>
              <a:t>DFS </a:t>
            </a:r>
            <a:r>
              <a:rPr dirty="0" sz="1800" spc="-40">
                <a:latin typeface="Arial"/>
                <a:cs typeface="Arial"/>
              </a:rPr>
              <a:t>oparty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65">
                <a:latin typeface="Arial"/>
                <a:cs typeface="Arial"/>
              </a:rPr>
              <a:t>domenie </a:t>
            </a:r>
            <a:r>
              <a:rPr dirty="0" sz="1800" spc="-95">
                <a:latin typeface="Arial"/>
                <a:cs typeface="Arial"/>
              </a:rPr>
              <a:t>zapewnia </a:t>
            </a:r>
            <a:r>
              <a:rPr dirty="0" sz="1800" spc="-75">
                <a:latin typeface="Arial"/>
                <a:cs typeface="Arial"/>
              </a:rPr>
              <a:t>odporność </a:t>
            </a:r>
            <a:r>
              <a:rPr dirty="0" sz="1800" spc="-105">
                <a:latin typeface="Arial"/>
                <a:cs typeface="Arial"/>
              </a:rPr>
              <a:t>na  </a:t>
            </a:r>
            <a:r>
              <a:rPr dirty="0" sz="1800" spc="-70">
                <a:latin typeface="Arial"/>
                <a:cs typeface="Arial"/>
              </a:rPr>
              <a:t>awarie </a:t>
            </a:r>
            <a:r>
              <a:rPr dirty="0" sz="1800" spc="-114">
                <a:latin typeface="Arial"/>
                <a:cs typeface="Arial"/>
              </a:rPr>
              <a:t>każdemu </a:t>
            </a:r>
            <a:r>
              <a:rPr dirty="0" sz="1800" spc="-80">
                <a:latin typeface="Arial"/>
                <a:cs typeface="Arial"/>
              </a:rPr>
              <a:t>systemowi </a:t>
            </a:r>
            <a:r>
              <a:rPr dirty="0" sz="1800" spc="-290">
                <a:latin typeface="Arial"/>
                <a:cs typeface="Arial"/>
              </a:rPr>
              <a:t>DFS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domenie.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Katalog </a:t>
            </a:r>
            <a:r>
              <a:rPr dirty="0" sz="1800" spc="-65">
                <a:latin typeface="Arial"/>
                <a:cs typeface="Arial"/>
              </a:rPr>
              <a:t>główny </a:t>
            </a:r>
            <a:r>
              <a:rPr dirty="0" sz="1800" spc="-100">
                <a:latin typeface="Arial"/>
                <a:cs typeface="Arial"/>
              </a:rPr>
              <a:t>systemu </a:t>
            </a:r>
            <a:r>
              <a:rPr dirty="0" sz="1800" spc="-295">
                <a:latin typeface="Arial"/>
                <a:cs typeface="Arial"/>
              </a:rPr>
              <a:t>DFS </a:t>
            </a:r>
            <a:r>
              <a:rPr dirty="0" sz="1800" spc="-60">
                <a:latin typeface="Arial"/>
                <a:cs typeface="Arial"/>
              </a:rPr>
              <a:t>opartego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65">
                <a:latin typeface="Arial"/>
                <a:cs typeface="Arial"/>
              </a:rPr>
              <a:t>domenie </a:t>
            </a:r>
            <a:r>
              <a:rPr dirty="0" sz="1800" spc="-75">
                <a:latin typeface="Arial"/>
                <a:cs typeface="Arial"/>
              </a:rPr>
              <a:t>musi  </a:t>
            </a:r>
            <a:r>
              <a:rPr dirty="0" sz="1800" spc="-100">
                <a:latin typeface="Arial"/>
                <a:cs typeface="Arial"/>
              </a:rPr>
              <a:t>się </a:t>
            </a:r>
            <a:r>
              <a:rPr dirty="0" sz="1800" spc="-90">
                <a:latin typeface="Arial"/>
                <a:cs typeface="Arial"/>
              </a:rPr>
              <a:t>znajdować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90">
                <a:latin typeface="Arial"/>
                <a:cs typeface="Arial"/>
              </a:rPr>
              <a:t>serwerze </a:t>
            </a:r>
            <a:r>
              <a:rPr dirty="0" sz="1800" spc="-85">
                <a:latin typeface="Arial"/>
                <a:cs typeface="Arial"/>
              </a:rPr>
              <a:t>członkowskim </a:t>
            </a:r>
            <a:r>
              <a:rPr dirty="0" sz="1800" spc="-80">
                <a:latin typeface="Arial"/>
                <a:cs typeface="Arial"/>
              </a:rPr>
              <a:t>domeny </a:t>
            </a:r>
            <a:r>
              <a:rPr dirty="0" sz="1800" spc="-35">
                <a:latin typeface="Arial"/>
                <a:cs typeface="Arial"/>
              </a:rPr>
              <a:t>lub </a:t>
            </a:r>
            <a:r>
              <a:rPr dirty="0" sz="1800" spc="-105">
                <a:latin typeface="Arial"/>
                <a:cs typeface="Arial"/>
              </a:rPr>
              <a:t>na  </a:t>
            </a:r>
            <a:r>
              <a:rPr dirty="0" sz="1800" spc="-60">
                <a:latin typeface="Arial"/>
                <a:cs typeface="Arial"/>
              </a:rPr>
              <a:t>kontrolerze </a:t>
            </a:r>
            <a:r>
              <a:rPr dirty="0" sz="1800" spc="-95">
                <a:latin typeface="Arial"/>
                <a:cs typeface="Arial"/>
              </a:rPr>
              <a:t>domeny, </a:t>
            </a:r>
            <a:r>
              <a:rPr dirty="0" sz="1800" spc="-120">
                <a:latin typeface="Arial"/>
                <a:cs typeface="Arial"/>
              </a:rPr>
              <a:t>może </a:t>
            </a:r>
            <a:r>
              <a:rPr dirty="0" sz="1800" spc="-75">
                <a:latin typeface="Arial"/>
                <a:cs typeface="Arial"/>
              </a:rPr>
              <a:t>mieć </a:t>
            </a:r>
            <a:r>
              <a:rPr dirty="0" sz="1800" spc="-40">
                <a:latin typeface="Arial"/>
                <a:cs typeface="Arial"/>
              </a:rPr>
              <a:t>foldery </a:t>
            </a:r>
            <a:r>
              <a:rPr dirty="0" sz="1800" spc="-65">
                <a:latin typeface="Arial"/>
                <a:cs typeface="Arial"/>
              </a:rPr>
              <a:t>udostępnione </a:t>
            </a:r>
            <a:r>
              <a:rPr dirty="0" sz="1800" spc="-105">
                <a:latin typeface="Arial"/>
                <a:cs typeface="Arial"/>
              </a:rPr>
              <a:t>na  </a:t>
            </a:r>
            <a:r>
              <a:rPr dirty="0" sz="1800" spc="-70">
                <a:latin typeface="Arial"/>
                <a:cs typeface="Arial"/>
              </a:rPr>
              <a:t>poziomie </a:t>
            </a:r>
            <a:r>
              <a:rPr dirty="0" sz="1800" spc="-75">
                <a:latin typeface="Arial"/>
                <a:cs typeface="Arial"/>
              </a:rPr>
              <a:t>katalogu </a:t>
            </a:r>
            <a:r>
              <a:rPr dirty="0" sz="1800" spc="-70">
                <a:latin typeface="Arial"/>
                <a:cs typeface="Arial"/>
              </a:rPr>
              <a:t>głównego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75">
                <a:latin typeface="Arial"/>
                <a:cs typeface="Arial"/>
              </a:rPr>
              <a:t>obsługuje </a:t>
            </a:r>
            <a:r>
              <a:rPr dirty="0" sz="1800" spc="-65">
                <a:latin typeface="Arial"/>
                <a:cs typeface="Arial"/>
              </a:rPr>
              <a:t>replikację  </a:t>
            </a:r>
            <a:r>
              <a:rPr dirty="0" sz="1800" spc="-80">
                <a:latin typeface="Arial"/>
                <a:cs typeface="Arial"/>
              </a:rPr>
              <a:t>katalogu </a:t>
            </a:r>
            <a:r>
              <a:rPr dirty="0" sz="1800" spc="-70">
                <a:latin typeface="Arial"/>
                <a:cs typeface="Arial"/>
              </a:rPr>
              <a:t>głównego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50">
                <a:latin typeface="Arial"/>
                <a:cs typeface="Arial"/>
              </a:rPr>
              <a:t>plików </a:t>
            </a:r>
            <a:r>
              <a:rPr dirty="0" sz="1800" spc="-180">
                <a:latin typeface="Arial"/>
                <a:cs typeface="Arial"/>
              </a:rPr>
              <a:t>za </a:t>
            </a:r>
            <a:r>
              <a:rPr dirty="0" sz="1800" spc="-90">
                <a:latin typeface="Arial"/>
                <a:cs typeface="Arial"/>
              </a:rPr>
              <a:t>pomocą </a:t>
            </a:r>
            <a:r>
              <a:rPr dirty="0" sz="1800" spc="-70">
                <a:latin typeface="Arial"/>
                <a:cs typeface="Arial"/>
              </a:rPr>
              <a:t>usługi </a:t>
            </a:r>
            <a:r>
              <a:rPr dirty="0" sz="1800" spc="-35">
                <a:latin typeface="Arial"/>
                <a:cs typeface="Arial"/>
              </a:rPr>
              <a:t>Microsoft  </a:t>
            </a:r>
            <a:r>
              <a:rPr dirty="0" sz="1800" spc="-95">
                <a:latin typeface="Arial"/>
                <a:cs typeface="Arial"/>
              </a:rPr>
              <a:t>File </a:t>
            </a:r>
            <a:r>
              <a:rPr dirty="0" sz="1800" spc="-80">
                <a:latin typeface="Arial"/>
                <a:cs typeface="Arial"/>
              </a:rPr>
              <a:t>Replication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0">
                <a:latin typeface="Arial"/>
                <a:cs typeface="Arial"/>
              </a:rPr>
              <a:t>(FRS).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68390" y="2326385"/>
            <a:ext cx="0" cy="4369435"/>
          </a:xfrm>
          <a:custGeom>
            <a:avLst/>
            <a:gdLst/>
            <a:ahLst/>
            <a:cxnLst/>
            <a:rect l="l" t="t" r="r" b="b"/>
            <a:pathLst>
              <a:path w="0" h="4369434">
                <a:moveTo>
                  <a:pt x="0" y="0"/>
                </a:moveTo>
                <a:lnTo>
                  <a:pt x="0" y="4368927"/>
                </a:lnTo>
              </a:path>
            </a:pathLst>
          </a:custGeom>
          <a:ln w="2895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5354" y="2753105"/>
            <a:ext cx="11740515" cy="0"/>
          </a:xfrm>
          <a:custGeom>
            <a:avLst/>
            <a:gdLst/>
            <a:ahLst/>
            <a:cxnLst/>
            <a:rect l="l" t="t" r="r" b="b"/>
            <a:pathLst>
              <a:path w="11740515" h="0">
                <a:moveTo>
                  <a:pt x="0" y="0"/>
                </a:moveTo>
                <a:lnTo>
                  <a:pt x="11740515" y="0"/>
                </a:lnTo>
              </a:path>
            </a:pathLst>
          </a:custGeom>
          <a:ln w="2895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99414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95"/>
              <a:t>Zalety </a:t>
            </a:r>
            <a:r>
              <a:rPr dirty="0" sz="4400" spc="-285"/>
              <a:t>i </a:t>
            </a:r>
            <a:r>
              <a:rPr dirty="0" sz="4400" spc="-225"/>
              <a:t>możliwości </a:t>
            </a:r>
            <a:r>
              <a:rPr dirty="0" sz="4400" spc="-145"/>
              <a:t>usług</a:t>
            </a:r>
            <a:r>
              <a:rPr dirty="0" sz="4400" spc="-450"/>
              <a:t> </a:t>
            </a:r>
            <a:r>
              <a:rPr dirty="0" sz="4400" spc="-229"/>
              <a:t>terminalowych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6407" y="2066671"/>
            <a:ext cx="10361930" cy="337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75">
                <a:latin typeface="Arial"/>
                <a:cs typeface="Arial"/>
              </a:rPr>
              <a:t>Współdzielenie </a:t>
            </a:r>
            <a:r>
              <a:rPr dirty="0" sz="1800" spc="-60">
                <a:latin typeface="Arial"/>
                <a:cs typeface="Arial"/>
              </a:rPr>
              <a:t>aplikacji </a:t>
            </a:r>
            <a:r>
              <a:rPr dirty="0" sz="1800" spc="10">
                <a:latin typeface="Arial"/>
                <a:cs typeface="Arial"/>
              </a:rPr>
              <a:t>i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pulpitu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Centralne </a:t>
            </a:r>
            <a:r>
              <a:rPr dirty="0" sz="1800" spc="-114">
                <a:latin typeface="Arial"/>
                <a:cs typeface="Arial"/>
              </a:rPr>
              <a:t>zarządzanie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aplikacjami</a:t>
            </a:r>
            <a:endParaRPr sz="1800">
              <a:latin typeface="Arial"/>
              <a:cs typeface="Arial"/>
            </a:endParaRPr>
          </a:p>
          <a:p>
            <a:pPr marL="299085" marR="354965" indent="-286385">
              <a:lnSpc>
                <a:spcPct val="150000"/>
              </a:lnSpc>
              <a:spcBef>
                <a:spcPts val="12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40">
                <a:latin typeface="Arial"/>
                <a:cs typeface="Arial"/>
              </a:rPr>
              <a:t>Małe </a:t>
            </a:r>
            <a:r>
              <a:rPr dirty="0" sz="1800" spc="-90">
                <a:latin typeface="Arial"/>
                <a:cs typeface="Arial"/>
              </a:rPr>
              <a:t>wymagania </a:t>
            </a:r>
            <a:r>
              <a:rPr dirty="0" sz="1800" spc="-80">
                <a:latin typeface="Arial"/>
                <a:cs typeface="Arial"/>
              </a:rPr>
              <a:t>sprzętowe </a:t>
            </a:r>
            <a:r>
              <a:rPr dirty="0" sz="1800" spc="-70">
                <a:latin typeface="Arial"/>
                <a:cs typeface="Arial"/>
              </a:rPr>
              <a:t>dzięki </a:t>
            </a:r>
            <a:r>
              <a:rPr dirty="0" sz="1800" spc="-65">
                <a:latin typeface="Arial"/>
                <a:cs typeface="Arial"/>
              </a:rPr>
              <a:t>centralizacji </a:t>
            </a:r>
            <a:r>
              <a:rPr dirty="0" sz="1800" spc="10">
                <a:latin typeface="Arial"/>
                <a:cs typeface="Arial"/>
              </a:rPr>
              <a:t>i </a:t>
            </a:r>
            <a:r>
              <a:rPr dirty="0" sz="1800" spc="-45">
                <a:latin typeface="Arial"/>
                <a:cs typeface="Arial"/>
              </a:rPr>
              <a:t>wirtualizacji </a:t>
            </a:r>
            <a:r>
              <a:rPr dirty="0" sz="1800" spc="-70">
                <a:latin typeface="Arial"/>
                <a:cs typeface="Arial"/>
              </a:rPr>
              <a:t>usługi </a:t>
            </a:r>
            <a:r>
              <a:rPr dirty="0" sz="1800" spc="-85">
                <a:latin typeface="Arial"/>
                <a:cs typeface="Arial"/>
              </a:rPr>
              <a:t>(możliwość </a:t>
            </a:r>
            <a:r>
              <a:rPr dirty="0" sz="1800" spc="-60">
                <a:latin typeface="Arial"/>
                <a:cs typeface="Arial"/>
              </a:rPr>
              <a:t>uruchomienia </a:t>
            </a:r>
            <a:r>
              <a:rPr dirty="0" sz="1800" spc="-100">
                <a:latin typeface="Arial"/>
                <a:cs typeface="Arial"/>
              </a:rPr>
              <a:t>na </a:t>
            </a:r>
            <a:r>
              <a:rPr dirty="0" sz="1800" spc="-105">
                <a:latin typeface="Arial"/>
                <a:cs typeface="Arial"/>
              </a:rPr>
              <a:t>sprzęcie  </a:t>
            </a:r>
            <a:r>
              <a:rPr dirty="0" sz="1800" spc="-95">
                <a:latin typeface="Arial"/>
                <a:cs typeface="Arial"/>
              </a:rPr>
              <a:t>przenośnym </a:t>
            </a:r>
            <a:r>
              <a:rPr dirty="0" sz="1800" spc="-50">
                <a:latin typeface="Arial"/>
                <a:cs typeface="Arial"/>
              </a:rPr>
              <a:t>- </a:t>
            </a:r>
            <a:r>
              <a:rPr dirty="0" sz="1800" spc="-114">
                <a:latin typeface="Arial"/>
                <a:cs typeface="Arial"/>
              </a:rPr>
              <a:t>Pocket </a:t>
            </a:r>
            <a:r>
              <a:rPr dirty="0" sz="1800" spc="-229">
                <a:latin typeface="Arial"/>
                <a:cs typeface="Arial"/>
              </a:rPr>
              <a:t>PC, </a:t>
            </a:r>
            <a:r>
              <a:rPr dirty="0" sz="1800" spc="-50">
                <a:latin typeface="Arial"/>
                <a:cs typeface="Arial"/>
              </a:rPr>
              <a:t>. . .</a:t>
            </a:r>
            <a:r>
              <a:rPr dirty="0" sz="1800" spc="-32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50100"/>
              </a:lnSpc>
              <a:spcBef>
                <a:spcPts val="119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85">
                <a:latin typeface="Arial"/>
                <a:cs typeface="Arial"/>
              </a:rPr>
              <a:t>Usługi </a:t>
            </a:r>
            <a:r>
              <a:rPr dirty="0" sz="1800" spc="-40">
                <a:latin typeface="Arial"/>
                <a:cs typeface="Arial"/>
              </a:rPr>
              <a:t>terminalowe </a:t>
            </a:r>
            <a:r>
              <a:rPr dirty="0" sz="1800" spc="-55">
                <a:latin typeface="Arial"/>
                <a:cs typeface="Arial"/>
              </a:rPr>
              <a:t>nie </a:t>
            </a:r>
            <a:r>
              <a:rPr dirty="0" sz="1800" spc="-95">
                <a:latin typeface="Arial"/>
                <a:cs typeface="Arial"/>
              </a:rPr>
              <a:t>wymagają </a:t>
            </a:r>
            <a:r>
              <a:rPr dirty="0" sz="1800" spc="-30">
                <a:latin typeface="Arial"/>
                <a:cs typeface="Arial"/>
              </a:rPr>
              <a:t>klientów </a:t>
            </a:r>
            <a:r>
              <a:rPr dirty="0" sz="1800" spc="-90">
                <a:latin typeface="Arial"/>
                <a:cs typeface="Arial"/>
              </a:rPr>
              <a:t>systemów </a:t>
            </a:r>
            <a:r>
              <a:rPr dirty="0" sz="1800" spc="-35">
                <a:latin typeface="Arial"/>
                <a:cs typeface="Arial"/>
              </a:rPr>
              <a:t>Microsoft </a:t>
            </a:r>
            <a:r>
              <a:rPr dirty="0" sz="1800" spc="-75">
                <a:latin typeface="Arial"/>
                <a:cs typeface="Arial"/>
              </a:rPr>
              <a:t>Windows </a:t>
            </a:r>
            <a:r>
              <a:rPr dirty="0" sz="1800" spc="-100">
                <a:latin typeface="Arial"/>
                <a:cs typeface="Arial"/>
              </a:rPr>
              <a:t>aby </a:t>
            </a:r>
            <a:r>
              <a:rPr dirty="0" sz="1800" spc="-65">
                <a:latin typeface="Arial"/>
                <a:cs typeface="Arial"/>
              </a:rPr>
              <a:t>możliwe </a:t>
            </a:r>
            <a:r>
              <a:rPr dirty="0" sz="1800" spc="-40">
                <a:latin typeface="Arial"/>
                <a:cs typeface="Arial"/>
              </a:rPr>
              <a:t>było </a:t>
            </a:r>
            <a:r>
              <a:rPr dirty="0" sz="1800" spc="-85">
                <a:latin typeface="Arial"/>
                <a:cs typeface="Arial"/>
              </a:rPr>
              <a:t>korzystanie </a:t>
            </a:r>
            <a:r>
              <a:rPr dirty="0" sz="1800" spc="-190">
                <a:latin typeface="Arial"/>
                <a:cs typeface="Arial"/>
              </a:rPr>
              <a:t>z </a:t>
            </a:r>
            <a:r>
              <a:rPr dirty="0" sz="1800" spc="-70">
                <a:latin typeface="Arial"/>
                <a:cs typeface="Arial"/>
              </a:rPr>
              <a:t>ich  </a:t>
            </a:r>
            <a:r>
              <a:rPr dirty="0" sz="1800" spc="-85">
                <a:latin typeface="Arial"/>
                <a:cs typeface="Arial"/>
              </a:rPr>
              <a:t>usług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800" spc="-105">
                <a:latin typeface="Arial"/>
                <a:cs typeface="Arial"/>
              </a:rPr>
              <a:t>Bezpieczeństwo </a:t>
            </a:r>
            <a:r>
              <a:rPr dirty="0" sz="1800" spc="-70">
                <a:latin typeface="Arial"/>
                <a:cs typeface="Arial"/>
              </a:rPr>
              <a:t>komunikacji </a:t>
            </a:r>
            <a:r>
              <a:rPr dirty="0" sz="1800" spc="-105">
                <a:latin typeface="Arial"/>
                <a:cs typeface="Arial"/>
              </a:rPr>
              <a:t>– </a:t>
            </a:r>
            <a:r>
              <a:rPr dirty="0" sz="1800" spc="-60">
                <a:latin typeface="Arial"/>
                <a:cs typeface="Arial"/>
              </a:rPr>
              <a:t>dwukierunkowe </a:t>
            </a:r>
            <a:r>
              <a:rPr dirty="0" sz="1800" spc="-80">
                <a:latin typeface="Arial"/>
                <a:cs typeface="Arial"/>
              </a:rPr>
              <a:t>szyfrowanie </a:t>
            </a:r>
            <a:r>
              <a:rPr dirty="0" sz="1800" spc="-100">
                <a:latin typeface="Arial"/>
                <a:cs typeface="Arial"/>
              </a:rPr>
              <a:t>danych </a:t>
            </a:r>
            <a:r>
              <a:rPr dirty="0" sz="1800" spc="-50">
                <a:latin typeface="Arial"/>
                <a:cs typeface="Arial"/>
              </a:rPr>
              <a:t>128-bitowym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65">
                <a:latin typeface="Arial"/>
                <a:cs typeface="Arial"/>
              </a:rPr>
              <a:t>RC4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93609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70"/>
              <a:t>Instalacja </a:t>
            </a:r>
            <a:r>
              <a:rPr dirty="0" sz="4400" spc="-145"/>
              <a:t>usług </a:t>
            </a:r>
            <a:r>
              <a:rPr dirty="0" sz="4400" spc="-225"/>
              <a:t>zdalnego</a:t>
            </a:r>
            <a:r>
              <a:rPr dirty="0" sz="4400" spc="-635"/>
              <a:t> </a:t>
            </a:r>
            <a:r>
              <a:rPr dirty="0" sz="4400" spc="-210"/>
              <a:t>pulpitu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20011" y="1565147"/>
            <a:ext cx="7248144" cy="487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1111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35"/>
              <a:t>Wybór </a:t>
            </a:r>
            <a:r>
              <a:rPr dirty="0" sz="4400" spc="-204"/>
              <a:t>typu</a:t>
            </a:r>
            <a:r>
              <a:rPr dirty="0" sz="4400" spc="-560"/>
              <a:t> </a:t>
            </a:r>
            <a:r>
              <a:rPr dirty="0" sz="4400" spc="-225"/>
              <a:t>wdrożenia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539239"/>
            <a:ext cx="7095744" cy="498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566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70"/>
              <a:t>Instalacja </a:t>
            </a:r>
            <a:r>
              <a:rPr dirty="0" sz="4400" spc="-240"/>
              <a:t>roli </a:t>
            </a:r>
            <a:r>
              <a:rPr dirty="0" sz="4400" spc="-215"/>
              <a:t>serwera</a:t>
            </a:r>
            <a:r>
              <a:rPr dirty="0" sz="4400" spc="-545"/>
              <a:t> </a:t>
            </a:r>
            <a:r>
              <a:rPr dirty="0" sz="4400" spc="-170"/>
              <a:t>DFS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19072" y="1420367"/>
            <a:ext cx="7088124" cy="5251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0242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65"/>
              <a:t>Zarządzanie </a:t>
            </a:r>
            <a:r>
              <a:rPr dirty="0" sz="4400" spc="-204"/>
              <a:t>serwerem</a:t>
            </a:r>
            <a:r>
              <a:rPr dirty="0" sz="4400" spc="-455"/>
              <a:t> </a:t>
            </a:r>
            <a:r>
              <a:rPr dirty="0" sz="4400" spc="-165"/>
              <a:t>DFS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447800"/>
            <a:ext cx="6822948" cy="5129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7273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4"/>
              <a:t>Kreator </a:t>
            </a:r>
            <a:r>
              <a:rPr dirty="0" sz="4400" spc="-155"/>
              <a:t>nowego </a:t>
            </a:r>
            <a:r>
              <a:rPr dirty="0" sz="4400" spc="-200"/>
              <a:t>obszaru </a:t>
            </a:r>
            <a:r>
              <a:rPr dirty="0" sz="4400" spc="-240"/>
              <a:t>nazw</a:t>
            </a:r>
            <a:r>
              <a:rPr dirty="0" sz="4400" spc="-755"/>
              <a:t> </a:t>
            </a:r>
            <a:r>
              <a:rPr dirty="0" sz="4400" spc="-160"/>
              <a:t>DFS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43127" y="1534667"/>
            <a:ext cx="6655308" cy="5149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95015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95"/>
              <a:t>Określenie </a:t>
            </a:r>
            <a:r>
              <a:rPr dirty="0" sz="4000" spc="-215"/>
              <a:t>nazwy </a:t>
            </a:r>
            <a:r>
              <a:rPr dirty="0" sz="4000" spc="-260"/>
              <a:t>i </a:t>
            </a:r>
            <a:r>
              <a:rPr dirty="0" sz="4000" spc="-200"/>
              <a:t>ustawień </a:t>
            </a:r>
            <a:r>
              <a:rPr dirty="0" sz="4000" spc="-180"/>
              <a:t>obszaru </a:t>
            </a:r>
            <a:r>
              <a:rPr dirty="0" sz="4000" spc="-225"/>
              <a:t>nazw</a:t>
            </a:r>
            <a:r>
              <a:rPr dirty="0" sz="4000" spc="-810"/>
              <a:t> </a:t>
            </a:r>
            <a:r>
              <a:rPr dirty="0" sz="4000" spc="-155"/>
              <a:t>DFS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38200" y="1463039"/>
            <a:ext cx="6717792" cy="5224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2018-11-19T07:53:13Z</dcterms:created>
  <dcterms:modified xsi:type="dcterms:W3CDTF">2018-11-19T07:53:13Z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2018-11-19T00:00:00Z</vt:filetime>
  </property>
</Properties>
</file>