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12192000" cy="6858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691" y="6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6939" y="609676"/>
            <a:ext cx="10358120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307924"/>
            <a:ext cx="10358120" cy="13011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5612" y="1708480"/>
            <a:ext cx="11380774" cy="1946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ftp://ftp.rs.internic.net/domain/named.root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1432" y="2048371"/>
            <a:ext cx="7553959" cy="1922780"/>
          </a:xfrm>
          <a:prstGeom prst="rect">
            <a:avLst/>
          </a:prstGeom>
        </p:spPr>
        <p:txBody>
          <a:bodyPr vert="horz" wrap="square" lIns="0" tIns="4533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70"/>
              </a:spcBef>
            </a:pPr>
            <a:r>
              <a:rPr sz="6000" spc="-50" dirty="0"/>
              <a:t>Wybrane </a:t>
            </a:r>
            <a:r>
              <a:rPr sz="6000" spc="5" dirty="0"/>
              <a:t>usługi</a:t>
            </a:r>
            <a:r>
              <a:rPr sz="6000" dirty="0"/>
              <a:t> </a:t>
            </a:r>
            <a:r>
              <a:rPr sz="6000" spc="-15" dirty="0"/>
              <a:t>sieciowe</a:t>
            </a:r>
            <a:endParaRPr sz="6000"/>
          </a:p>
          <a:p>
            <a:pPr algn="ctr">
              <a:lnSpc>
                <a:spcPct val="100000"/>
              </a:lnSpc>
              <a:spcBef>
                <a:spcPts val="1385"/>
              </a:spcBef>
            </a:pPr>
            <a:r>
              <a:rPr sz="2400" b="0" spc="-65" dirty="0">
                <a:latin typeface="Calibri"/>
                <a:cs typeface="Calibri"/>
              </a:rPr>
              <a:t>DHCP,</a:t>
            </a:r>
            <a:r>
              <a:rPr sz="2400" b="0" spc="-20" dirty="0">
                <a:latin typeface="Calibri"/>
                <a:cs typeface="Calibri"/>
              </a:rPr>
              <a:t> </a:t>
            </a:r>
            <a:r>
              <a:rPr sz="2400" b="0" spc="-5" dirty="0">
                <a:latin typeface="Calibri"/>
                <a:cs typeface="Calibri"/>
              </a:rPr>
              <a:t>WINS,DNS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6694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Zadania </a:t>
            </a:r>
            <a:r>
              <a:rPr spc="-15" dirty="0"/>
              <a:t>serwera </a:t>
            </a:r>
            <a:r>
              <a:rPr dirty="0"/>
              <a:t>sieci</a:t>
            </a:r>
            <a:r>
              <a:rPr spc="-15" dirty="0"/>
              <a:t> </a:t>
            </a:r>
            <a:r>
              <a:rPr spc="-10" dirty="0"/>
              <a:t>lokalnej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71852"/>
            <a:ext cx="10269855" cy="3866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800" spc="-10" dirty="0">
                <a:latin typeface="Calibri"/>
                <a:cs typeface="Calibri"/>
              </a:rPr>
              <a:t>Zapewnienie </a:t>
            </a:r>
            <a:r>
              <a:rPr sz="2800" spc="-15" dirty="0">
                <a:latin typeface="Calibri"/>
                <a:cs typeface="Calibri"/>
              </a:rPr>
              <a:t>połączenia </a:t>
            </a:r>
            <a:r>
              <a:rPr sz="2800" spc="-5" dirty="0">
                <a:latin typeface="Calibri"/>
                <a:cs typeface="Calibri"/>
              </a:rPr>
              <a:t>z </a:t>
            </a:r>
            <a:r>
              <a:rPr sz="2800" spc="-15" dirty="0">
                <a:latin typeface="Calibri"/>
                <a:cs typeface="Calibri"/>
              </a:rPr>
              <a:t>innymi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sieciami</a:t>
            </a:r>
            <a:endParaRPr sz="2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800" spc="-10" dirty="0">
                <a:latin typeface="Calibri"/>
                <a:cs typeface="Calibri"/>
              </a:rPr>
              <a:t>Zarządzanie </a:t>
            </a:r>
            <a:r>
              <a:rPr sz="2800" spc="-20" dirty="0">
                <a:latin typeface="Calibri"/>
                <a:cs typeface="Calibri"/>
              </a:rPr>
              <a:t>konfiguracją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sieci</a:t>
            </a:r>
            <a:endParaRPr sz="2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800" spc="-15" dirty="0">
                <a:latin typeface="Calibri"/>
                <a:cs typeface="Calibri"/>
              </a:rPr>
              <a:t>Obsługa</a:t>
            </a:r>
            <a:r>
              <a:rPr sz="2800" spc="-10" dirty="0">
                <a:latin typeface="Calibri"/>
                <a:cs typeface="Calibri"/>
              </a:rPr>
              <a:t> nazw</a:t>
            </a:r>
            <a:endParaRPr sz="2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800" spc="-15" dirty="0">
                <a:latin typeface="Calibri"/>
                <a:cs typeface="Calibri"/>
              </a:rPr>
              <a:t>Autoryzacja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użytkowników</a:t>
            </a:r>
            <a:endParaRPr sz="2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800" spc="-10" dirty="0">
                <a:latin typeface="Calibri"/>
                <a:cs typeface="Calibri"/>
              </a:rPr>
              <a:t>Udostępnianie zasobów </a:t>
            </a:r>
            <a:r>
              <a:rPr sz="2800" spc="-50" dirty="0">
                <a:latin typeface="Calibri"/>
                <a:cs typeface="Calibri"/>
              </a:rPr>
              <a:t>(plików, </a:t>
            </a:r>
            <a:r>
              <a:rPr sz="2800" spc="-15" dirty="0">
                <a:latin typeface="Calibri"/>
                <a:cs typeface="Calibri"/>
              </a:rPr>
              <a:t>drukarek, </a:t>
            </a:r>
            <a:r>
              <a:rPr sz="2800" spc="-35" dirty="0">
                <a:latin typeface="Calibri"/>
                <a:cs typeface="Calibri"/>
              </a:rPr>
              <a:t>modemów,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itp.)</a:t>
            </a:r>
            <a:endParaRPr sz="2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800" spc="-10" dirty="0">
                <a:latin typeface="Calibri"/>
                <a:cs typeface="Calibri"/>
              </a:rPr>
              <a:t>Zarządzanie </a:t>
            </a:r>
            <a:r>
              <a:rPr sz="2800" spc="-15" dirty="0">
                <a:latin typeface="Calibri"/>
                <a:cs typeface="Calibri"/>
              </a:rPr>
              <a:t>danymi administracyjnymi </a:t>
            </a:r>
            <a:r>
              <a:rPr sz="2800" spc="-40" dirty="0">
                <a:latin typeface="Calibri"/>
                <a:cs typeface="Calibri"/>
              </a:rPr>
              <a:t>użytkowników, </a:t>
            </a:r>
            <a:r>
              <a:rPr sz="2800" spc="-15" dirty="0">
                <a:latin typeface="Calibri"/>
                <a:cs typeface="Calibri"/>
              </a:rPr>
              <a:t>sprzętu,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sieci,</a:t>
            </a:r>
            <a:endParaRPr sz="28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800" spc="-5" dirty="0">
                <a:latin typeface="Calibri"/>
                <a:cs typeface="Calibri"/>
              </a:rPr>
              <a:t>itp.</a:t>
            </a:r>
            <a:endParaRPr sz="2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800" spc="-15" dirty="0">
                <a:latin typeface="Calibri"/>
                <a:cs typeface="Calibri"/>
              </a:rPr>
              <a:t>Komunikacja </a:t>
            </a:r>
            <a:r>
              <a:rPr sz="2800" spc="-10" dirty="0">
                <a:latin typeface="Calibri"/>
                <a:cs typeface="Calibri"/>
              </a:rPr>
              <a:t>wewnątrz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sieci</a:t>
            </a:r>
            <a:endParaRPr sz="2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800" spc="-5" dirty="0">
                <a:latin typeface="Calibri"/>
                <a:cs typeface="Calibri"/>
              </a:rPr>
              <a:t>…i wiele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innych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16752" y="1905000"/>
            <a:ext cx="5337048" cy="29687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/>
              <a:t>Dynamiczna </a:t>
            </a:r>
            <a:r>
              <a:rPr spc="-20" dirty="0"/>
              <a:t>konfiguracja </a:t>
            </a:r>
            <a:r>
              <a:rPr dirty="0"/>
              <a:t>sieci – Dynamic</a:t>
            </a:r>
            <a:r>
              <a:rPr spc="-70" dirty="0"/>
              <a:t> </a:t>
            </a:r>
            <a:r>
              <a:rPr spc="-15" dirty="0"/>
              <a:t>Host  </a:t>
            </a:r>
            <a:r>
              <a:rPr spc="-10" dirty="0"/>
              <a:t>Configuration </a:t>
            </a:r>
            <a:r>
              <a:rPr spc="-30" dirty="0"/>
              <a:t>Protocol</a:t>
            </a:r>
            <a:r>
              <a:rPr spc="40" dirty="0"/>
              <a:t> </a:t>
            </a:r>
            <a:r>
              <a:rPr dirty="0"/>
              <a:t>(DHCP)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76096" y="1811782"/>
            <a:ext cx="4201160" cy="477837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3340" marR="715645">
              <a:lnSpc>
                <a:spcPct val="90000"/>
              </a:lnSpc>
              <a:spcBef>
                <a:spcPts val="340"/>
              </a:spcBef>
              <a:buFont typeface="Arial"/>
              <a:buChar char="•"/>
              <a:tabLst>
                <a:tab pos="281940" algn="l"/>
                <a:tab pos="282575" algn="l"/>
              </a:tabLst>
            </a:pPr>
            <a:r>
              <a:rPr sz="2000" spc="-20" dirty="0">
                <a:latin typeface="Calibri"/>
                <a:cs typeface="Calibri"/>
              </a:rPr>
              <a:t>Protokół </a:t>
            </a:r>
            <a:r>
              <a:rPr sz="2000" spc="-5" dirty="0">
                <a:latin typeface="Calibri"/>
                <a:cs typeface="Calibri"/>
              </a:rPr>
              <a:t>działający </a:t>
            </a:r>
            <a:r>
              <a:rPr sz="2000" dirty="0">
                <a:latin typeface="Calibri"/>
                <a:cs typeface="Calibri"/>
              </a:rPr>
              <a:t>w trybie  </a:t>
            </a:r>
            <a:r>
              <a:rPr sz="2000" spc="-5" dirty="0">
                <a:latin typeface="Calibri"/>
                <a:cs typeface="Calibri"/>
              </a:rPr>
              <a:t>klient </a:t>
            </a:r>
            <a:r>
              <a:rPr sz="2000" dirty="0">
                <a:latin typeface="Calibri"/>
                <a:cs typeface="Calibri"/>
              </a:rPr>
              <a:t>- </a:t>
            </a:r>
            <a:r>
              <a:rPr sz="2000" spc="-5" dirty="0">
                <a:latin typeface="Calibri"/>
                <a:cs typeface="Calibri"/>
              </a:rPr>
              <a:t>serwer </a:t>
            </a:r>
            <a:r>
              <a:rPr sz="2000" spc="-10" dirty="0">
                <a:latin typeface="Calibri"/>
                <a:cs typeface="Calibri"/>
              </a:rPr>
              <a:t>umożliwia hostom  </a:t>
            </a:r>
            <a:r>
              <a:rPr sz="2000" dirty="0">
                <a:latin typeface="Calibri"/>
                <a:cs typeface="Calibri"/>
              </a:rPr>
              <a:t>w </a:t>
            </a:r>
            <a:r>
              <a:rPr sz="2000" spc="-5" dirty="0">
                <a:latin typeface="Calibri"/>
                <a:cs typeface="Calibri"/>
              </a:rPr>
              <a:t>sieci </a:t>
            </a:r>
            <a:r>
              <a:rPr sz="2000" dirty="0">
                <a:latin typeface="Calibri"/>
                <a:cs typeface="Calibri"/>
              </a:rPr>
              <a:t>IP </a:t>
            </a:r>
            <a:r>
              <a:rPr sz="2000" spc="-10" dirty="0">
                <a:latin typeface="Calibri"/>
                <a:cs typeface="Calibri"/>
              </a:rPr>
              <a:t>uzyskanie informacji </a:t>
            </a:r>
            <a:r>
              <a:rPr sz="2000" dirty="0">
                <a:latin typeface="Calibri"/>
                <a:cs typeface="Calibri"/>
              </a:rPr>
              <a:t>z  </a:t>
            </a:r>
            <a:r>
              <a:rPr sz="2000" spc="-10" dirty="0">
                <a:latin typeface="Calibri"/>
                <a:cs typeface="Calibri"/>
              </a:rPr>
              <a:t>serwera </a:t>
            </a:r>
            <a:r>
              <a:rPr sz="2000" dirty="0">
                <a:latin typeface="Calibri"/>
                <a:cs typeface="Calibri"/>
              </a:rPr>
              <a:t>o </a:t>
            </a:r>
            <a:r>
              <a:rPr sz="2000" spc="-5" dirty="0">
                <a:latin typeface="Calibri"/>
                <a:cs typeface="Calibri"/>
              </a:rPr>
              <a:t>jej </a:t>
            </a:r>
            <a:r>
              <a:rPr sz="2000" spc="-10" dirty="0">
                <a:latin typeface="Calibri"/>
                <a:cs typeface="Calibri"/>
              </a:rPr>
              <a:t>konfiguracji, </a:t>
            </a:r>
            <a:r>
              <a:rPr sz="2000" spc="-5" dirty="0">
                <a:latin typeface="Calibri"/>
                <a:cs typeface="Calibri"/>
              </a:rPr>
              <a:t>czyli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o:</a:t>
            </a:r>
            <a:endParaRPr sz="2000">
              <a:latin typeface="Calibri"/>
              <a:cs typeface="Calibri"/>
            </a:endParaRPr>
          </a:p>
          <a:p>
            <a:pPr marL="281940" indent="-228600">
              <a:lnSpc>
                <a:spcPts val="2039"/>
              </a:lnSpc>
              <a:spcBef>
                <a:spcPts val="5"/>
              </a:spcBef>
              <a:buFont typeface="Arial"/>
              <a:buChar char="•"/>
              <a:tabLst>
                <a:tab pos="281940" algn="l"/>
                <a:tab pos="282575" algn="l"/>
              </a:tabLst>
            </a:pPr>
            <a:r>
              <a:rPr sz="2000" spc="-5" dirty="0">
                <a:latin typeface="Calibri"/>
                <a:cs typeface="Calibri"/>
              </a:rPr>
              <a:t>Adresie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IP</a:t>
            </a:r>
            <a:endParaRPr sz="2000">
              <a:latin typeface="Calibri"/>
              <a:cs typeface="Calibri"/>
            </a:endParaRPr>
          </a:p>
          <a:p>
            <a:pPr marL="281940" indent="-228600">
              <a:lnSpc>
                <a:spcPts val="2160"/>
              </a:lnSpc>
              <a:buFont typeface="Arial"/>
              <a:buChar char="•"/>
              <a:tabLst>
                <a:tab pos="281940" algn="l"/>
                <a:tab pos="282575" algn="l"/>
              </a:tabLst>
            </a:pPr>
            <a:r>
              <a:rPr sz="2000" dirty="0">
                <a:latin typeface="Calibri"/>
                <a:cs typeface="Calibri"/>
              </a:rPr>
              <a:t>Masce</a:t>
            </a:r>
            <a:r>
              <a:rPr sz="2000" spc="-5" dirty="0">
                <a:latin typeface="Calibri"/>
                <a:cs typeface="Calibri"/>
              </a:rPr>
              <a:t> podsieci</a:t>
            </a:r>
            <a:endParaRPr sz="2000">
              <a:latin typeface="Calibri"/>
              <a:cs typeface="Calibri"/>
            </a:endParaRPr>
          </a:p>
          <a:p>
            <a:pPr marL="281940" indent="-228600">
              <a:lnSpc>
                <a:spcPts val="2160"/>
              </a:lnSpc>
              <a:buFont typeface="Arial"/>
              <a:buChar char="•"/>
              <a:tabLst>
                <a:tab pos="281940" algn="l"/>
                <a:tab pos="282575" algn="l"/>
              </a:tabLst>
            </a:pPr>
            <a:r>
              <a:rPr sz="2000" spc="-5" dirty="0">
                <a:latin typeface="Calibri"/>
                <a:cs typeface="Calibri"/>
              </a:rPr>
              <a:t>Adresie </a:t>
            </a:r>
            <a:r>
              <a:rPr sz="2000" spc="-10" dirty="0">
                <a:latin typeface="Calibri"/>
                <a:cs typeface="Calibri"/>
              </a:rPr>
              <a:t>domyślnej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bramy</a:t>
            </a:r>
            <a:endParaRPr sz="2000">
              <a:latin typeface="Calibri"/>
              <a:cs typeface="Calibri"/>
            </a:endParaRPr>
          </a:p>
          <a:p>
            <a:pPr marL="281940" indent="-228600">
              <a:lnSpc>
                <a:spcPts val="2160"/>
              </a:lnSpc>
              <a:buFont typeface="Arial"/>
              <a:buChar char="•"/>
              <a:tabLst>
                <a:tab pos="281940" algn="l"/>
                <a:tab pos="282575" algn="l"/>
              </a:tabLst>
            </a:pPr>
            <a:r>
              <a:rPr sz="2000" spc="-5" dirty="0">
                <a:latin typeface="Calibri"/>
                <a:cs typeface="Calibri"/>
              </a:rPr>
              <a:t>Adresie </a:t>
            </a:r>
            <a:r>
              <a:rPr sz="2000" spc="-10" dirty="0">
                <a:latin typeface="Calibri"/>
                <a:cs typeface="Calibri"/>
              </a:rPr>
              <a:t>serwera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DNS</a:t>
            </a:r>
            <a:endParaRPr sz="2000">
              <a:latin typeface="Calibri"/>
              <a:cs typeface="Calibri"/>
            </a:endParaRPr>
          </a:p>
          <a:p>
            <a:pPr marL="281940" indent="-228600">
              <a:lnSpc>
                <a:spcPts val="2160"/>
              </a:lnSpc>
              <a:buFont typeface="Arial"/>
              <a:buChar char="•"/>
              <a:tabLst>
                <a:tab pos="281940" algn="l"/>
                <a:tab pos="282575" algn="l"/>
              </a:tabLst>
            </a:pPr>
            <a:r>
              <a:rPr sz="2000" spc="-5" dirty="0">
                <a:latin typeface="Calibri"/>
                <a:cs typeface="Calibri"/>
              </a:rPr>
              <a:t>Adresie </a:t>
            </a:r>
            <a:r>
              <a:rPr sz="2000" spc="-10" dirty="0">
                <a:latin typeface="Calibri"/>
                <a:cs typeface="Calibri"/>
              </a:rPr>
              <a:t>serwera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WINS</a:t>
            </a:r>
            <a:endParaRPr sz="2000">
              <a:latin typeface="Calibri"/>
              <a:cs typeface="Calibri"/>
            </a:endParaRPr>
          </a:p>
          <a:p>
            <a:pPr marL="281940" indent="-228600">
              <a:lnSpc>
                <a:spcPts val="2280"/>
              </a:lnSpc>
              <a:buFont typeface="Arial"/>
              <a:buChar char="•"/>
              <a:tabLst>
                <a:tab pos="281940" algn="l"/>
                <a:tab pos="282575" algn="l"/>
              </a:tabLst>
            </a:pPr>
            <a:r>
              <a:rPr sz="2000" dirty="0">
                <a:latin typeface="Calibri"/>
                <a:cs typeface="Calibri"/>
              </a:rPr>
              <a:t>… i </a:t>
            </a:r>
            <a:r>
              <a:rPr sz="2000" spc="-5" dirty="0">
                <a:latin typeface="Calibri"/>
                <a:cs typeface="Calibri"/>
              </a:rPr>
              <a:t>wielu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innych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Zwolnienie </a:t>
            </a:r>
            <a:r>
              <a:rPr sz="1800" spc="-5" dirty="0">
                <a:latin typeface="Calibri"/>
                <a:cs typeface="Calibri"/>
              </a:rPr>
              <a:t>DHCP </a:t>
            </a:r>
            <a:r>
              <a:rPr sz="1800" spc="-10" dirty="0">
                <a:latin typeface="Calibri"/>
                <a:cs typeface="Calibri"/>
              </a:rPr>
              <a:t>(DHCP </a:t>
            </a:r>
            <a:r>
              <a:rPr sz="1800" spc="-5" dirty="0">
                <a:latin typeface="Calibri"/>
                <a:cs typeface="Calibri"/>
              </a:rPr>
              <a:t>Realease)  </a:t>
            </a:r>
            <a:r>
              <a:rPr sz="1800" spc="-15" dirty="0">
                <a:latin typeface="Calibri"/>
                <a:cs typeface="Calibri"/>
              </a:rPr>
              <a:t>Poszukiwanie </a:t>
            </a:r>
            <a:r>
              <a:rPr sz="1800" spc="-10" dirty="0">
                <a:latin typeface="Calibri"/>
                <a:cs typeface="Calibri"/>
              </a:rPr>
              <a:t>serwera </a:t>
            </a:r>
            <a:r>
              <a:rPr sz="1800" spc="-5" dirty="0">
                <a:latin typeface="Calibri"/>
                <a:cs typeface="Calibri"/>
              </a:rPr>
              <a:t>DHCP </a:t>
            </a:r>
            <a:r>
              <a:rPr sz="1800" spc="-10" dirty="0">
                <a:latin typeface="Calibri"/>
                <a:cs typeface="Calibri"/>
              </a:rPr>
              <a:t>(DHCP Discover)  </a:t>
            </a:r>
            <a:r>
              <a:rPr sz="1800" spc="-15" dirty="0">
                <a:latin typeface="Calibri"/>
                <a:cs typeface="Calibri"/>
              </a:rPr>
              <a:t>Oferta </a:t>
            </a:r>
            <a:r>
              <a:rPr sz="1800" spc="-5" dirty="0">
                <a:latin typeface="Calibri"/>
                <a:cs typeface="Calibri"/>
              </a:rPr>
              <a:t>DHCP </a:t>
            </a:r>
            <a:r>
              <a:rPr sz="1800" spc="-10" dirty="0">
                <a:latin typeface="Calibri"/>
                <a:cs typeface="Calibri"/>
              </a:rPr>
              <a:t>(DHCP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Offer)</a:t>
            </a:r>
            <a:endParaRPr sz="1800">
              <a:latin typeface="Calibri"/>
              <a:cs typeface="Calibri"/>
            </a:endParaRPr>
          </a:p>
          <a:p>
            <a:pPr marL="12700" marR="121666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Żądanie DHCP </a:t>
            </a:r>
            <a:r>
              <a:rPr sz="1800" spc="-10" dirty="0">
                <a:latin typeface="Calibri"/>
                <a:cs typeface="Calibri"/>
              </a:rPr>
              <a:t>(DHCP Request)  Informacja </a:t>
            </a:r>
            <a:r>
              <a:rPr sz="1800" spc="-5" dirty="0">
                <a:latin typeface="Calibri"/>
                <a:cs typeface="Calibri"/>
              </a:rPr>
              <a:t>DHCP </a:t>
            </a:r>
            <a:r>
              <a:rPr sz="1800" spc="-10" dirty="0">
                <a:latin typeface="Calibri"/>
                <a:cs typeface="Calibri"/>
              </a:rPr>
              <a:t>(DHCP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Inform)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Potwierdzenie </a:t>
            </a:r>
            <a:r>
              <a:rPr sz="1800" spc="-5" dirty="0">
                <a:latin typeface="Calibri"/>
                <a:cs typeface="Calibri"/>
              </a:rPr>
              <a:t>DHCP </a:t>
            </a:r>
            <a:r>
              <a:rPr sz="1800" spc="-10" dirty="0">
                <a:latin typeface="Calibri"/>
                <a:cs typeface="Calibri"/>
              </a:rPr>
              <a:t>(DHCP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Acknowledge)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79705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Mechanizmy przydzielania</a:t>
            </a:r>
            <a:r>
              <a:rPr spc="40" dirty="0"/>
              <a:t> </a:t>
            </a:r>
            <a:r>
              <a:rPr spc="-10" dirty="0"/>
              <a:t>adresów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47215"/>
            <a:ext cx="1009396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Alokacja automatyczna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20" dirty="0">
                <a:latin typeface="Calibri"/>
                <a:cs typeface="Calibri"/>
              </a:rPr>
              <a:t>protokół </a:t>
            </a:r>
            <a:r>
              <a:rPr sz="1800" spc="-5" dirty="0">
                <a:latin typeface="Calibri"/>
                <a:cs typeface="Calibri"/>
              </a:rPr>
              <a:t>DHCP przypisuje </a:t>
            </a:r>
            <a:r>
              <a:rPr sz="1800" spc="-10" dirty="0">
                <a:latin typeface="Calibri"/>
                <a:cs typeface="Calibri"/>
              </a:rPr>
              <a:t>klientowi stały adres</a:t>
            </a:r>
            <a:r>
              <a:rPr sz="1800" spc="11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IP</a:t>
            </a:r>
          </a:p>
          <a:p>
            <a:pPr marL="12700" marR="25781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Alokacja </a:t>
            </a:r>
            <a:r>
              <a:rPr sz="1800" spc="-5" dirty="0">
                <a:latin typeface="Calibri"/>
                <a:cs typeface="Calibri"/>
              </a:rPr>
              <a:t>dynamiczna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20" dirty="0">
                <a:latin typeface="Calibri"/>
                <a:cs typeface="Calibri"/>
              </a:rPr>
              <a:t>protokół </a:t>
            </a:r>
            <a:r>
              <a:rPr sz="1800" spc="-10" dirty="0">
                <a:latin typeface="Calibri"/>
                <a:cs typeface="Calibri"/>
              </a:rPr>
              <a:t>DHCP dzierżawi klientowi </a:t>
            </a:r>
            <a:r>
              <a:rPr sz="1800" spc="-5" dirty="0" err="1">
                <a:latin typeface="Calibri"/>
                <a:cs typeface="Calibri"/>
              </a:rPr>
              <a:t>na</a:t>
            </a:r>
            <a:r>
              <a:rPr sz="1800" spc="-5" dirty="0">
                <a:latin typeface="Calibri"/>
                <a:cs typeface="Calibri"/>
              </a:rPr>
              <a:t> </a:t>
            </a:r>
            <a:endParaRPr lang="pl-PL" sz="1800" spc="-5" dirty="0">
              <a:latin typeface="Calibri"/>
              <a:cs typeface="Calibri"/>
            </a:endParaRPr>
          </a:p>
          <a:p>
            <a:pPr marL="12700" marR="257810">
              <a:lnSpc>
                <a:spcPct val="100000"/>
              </a:lnSpc>
            </a:pPr>
            <a:r>
              <a:rPr sz="1800" spc="-10" dirty="0" err="1">
                <a:latin typeface="Calibri"/>
                <a:cs typeface="Calibri"/>
              </a:rPr>
              <a:t>czas</a:t>
            </a:r>
            <a:r>
              <a:rPr sz="1800" spc="-10" dirty="0">
                <a:latin typeface="Calibri"/>
                <a:cs typeface="Calibri"/>
              </a:rPr>
              <a:t> określony </a:t>
            </a:r>
            <a:r>
              <a:rPr sz="1800" spc="-5" dirty="0">
                <a:latin typeface="Calibri"/>
                <a:cs typeface="Calibri"/>
              </a:rPr>
              <a:t>adres </a:t>
            </a:r>
            <a:r>
              <a:rPr sz="1800" dirty="0">
                <a:latin typeface="Calibri"/>
                <a:cs typeface="Calibri"/>
              </a:rPr>
              <a:t>IP z </a:t>
            </a:r>
            <a:r>
              <a:rPr sz="1800" spc="-5" dirty="0">
                <a:latin typeface="Calibri"/>
                <a:cs typeface="Calibri"/>
              </a:rPr>
              <a:t>puli </a:t>
            </a:r>
            <a:r>
              <a:rPr sz="1800" spc="-15" dirty="0">
                <a:latin typeface="Calibri"/>
                <a:cs typeface="Calibri"/>
              </a:rPr>
              <a:t>zdefiniowanych  </a:t>
            </a:r>
            <a:r>
              <a:rPr sz="1800" spc="-5" dirty="0">
                <a:latin typeface="Calibri"/>
                <a:cs typeface="Calibri"/>
              </a:rPr>
              <a:t>adresów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Alokacja ręczna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5" dirty="0">
                <a:latin typeface="Calibri"/>
                <a:cs typeface="Calibri"/>
              </a:rPr>
              <a:t>adres </a:t>
            </a:r>
            <a:r>
              <a:rPr sz="1800" dirty="0">
                <a:latin typeface="Calibri"/>
                <a:cs typeface="Calibri"/>
              </a:rPr>
              <a:t>IP </a:t>
            </a:r>
            <a:r>
              <a:rPr sz="1800" spc="-5" dirty="0">
                <a:latin typeface="Calibri"/>
                <a:cs typeface="Calibri"/>
              </a:rPr>
              <a:t>dla </a:t>
            </a:r>
            <a:r>
              <a:rPr sz="1800" spc="-10" dirty="0">
                <a:latin typeface="Calibri"/>
                <a:cs typeface="Calibri"/>
              </a:rPr>
              <a:t>klienta jest przydzielany </a:t>
            </a:r>
            <a:r>
              <a:rPr sz="1800" spc="-15" dirty="0">
                <a:latin typeface="Calibri"/>
                <a:cs typeface="Calibri"/>
              </a:rPr>
              <a:t>przez administratora, </a:t>
            </a:r>
            <a:r>
              <a:rPr sz="1800" spc="-20" dirty="0">
                <a:latin typeface="Calibri"/>
                <a:cs typeface="Calibri"/>
              </a:rPr>
              <a:t>protokół </a:t>
            </a:r>
            <a:r>
              <a:rPr sz="1800" spc="-5" dirty="0">
                <a:latin typeface="Calibri"/>
                <a:cs typeface="Calibri"/>
              </a:rPr>
              <a:t>DHCP </a:t>
            </a:r>
            <a:r>
              <a:rPr sz="1800" spc="-10" dirty="0">
                <a:latin typeface="Calibri"/>
                <a:cs typeface="Calibri"/>
              </a:rPr>
              <a:t>przesyła </a:t>
            </a:r>
            <a:r>
              <a:rPr sz="1800" spc="-5" dirty="0">
                <a:latin typeface="Calibri"/>
                <a:cs typeface="Calibri"/>
              </a:rPr>
              <a:t>adres</a:t>
            </a:r>
            <a:r>
              <a:rPr sz="1800" spc="27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do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klienta.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0844" y="3264462"/>
            <a:ext cx="7500620" cy="1694180"/>
          </a:xfrm>
          <a:prstGeom prst="rect">
            <a:avLst/>
          </a:prstGeom>
        </p:spPr>
        <p:txBody>
          <a:bodyPr vert="horz" wrap="square" lIns="0" tIns="290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85"/>
              </a:spcBef>
            </a:pPr>
            <a:r>
              <a:rPr sz="6000" b="0" spc="-10" dirty="0">
                <a:latin typeface="Calibri Light"/>
                <a:cs typeface="Calibri Light"/>
              </a:rPr>
              <a:t>Serwer </a:t>
            </a:r>
            <a:r>
              <a:rPr sz="6000" b="0" dirty="0">
                <a:latin typeface="Calibri Light"/>
                <a:cs typeface="Calibri Light"/>
              </a:rPr>
              <a:t>DHCP -</a:t>
            </a:r>
            <a:r>
              <a:rPr sz="6000" b="0" spc="-80" dirty="0">
                <a:latin typeface="Calibri Light"/>
                <a:cs typeface="Calibri Light"/>
              </a:rPr>
              <a:t> </a:t>
            </a:r>
            <a:r>
              <a:rPr sz="6000" b="0" spc="-15" dirty="0">
                <a:latin typeface="Calibri Light"/>
                <a:cs typeface="Calibri Light"/>
              </a:rPr>
              <a:t>Windows</a:t>
            </a:r>
            <a:endParaRPr sz="60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2400" spc="-15" dirty="0">
                <a:solidFill>
                  <a:srgbClr val="888888"/>
                </a:solidFill>
                <a:latin typeface="Calibri"/>
                <a:cs typeface="Calibri"/>
              </a:rPr>
              <a:t>Konfiguracja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79548" y="1825751"/>
            <a:ext cx="7222235" cy="435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2289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Instalacja </a:t>
            </a:r>
            <a:r>
              <a:rPr dirty="0"/>
              <a:t>DHCP – </a:t>
            </a:r>
            <a:r>
              <a:rPr spc="5" dirty="0"/>
              <a:t>wybór </a:t>
            </a:r>
            <a:r>
              <a:rPr spc="-25" dirty="0"/>
              <a:t>roli</a:t>
            </a:r>
            <a:r>
              <a:rPr spc="-80" dirty="0"/>
              <a:t> </a:t>
            </a:r>
            <a:r>
              <a:rPr spc="-20" dirty="0"/>
              <a:t>serwera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5131" y="1879092"/>
            <a:ext cx="5899404" cy="4351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307924"/>
            <a:ext cx="9821545" cy="1301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DHCP – </a:t>
            </a:r>
            <a:r>
              <a:rPr spc="5" dirty="0"/>
              <a:t>wybór </a:t>
            </a:r>
            <a:r>
              <a:rPr dirty="0"/>
              <a:t>z </a:t>
            </a:r>
            <a:r>
              <a:rPr spc="-5" dirty="0"/>
              <a:t>Narzędzi</a:t>
            </a:r>
            <a:r>
              <a:rPr spc="-70" dirty="0"/>
              <a:t> </a:t>
            </a:r>
            <a:r>
              <a:rPr spc="-15" dirty="0"/>
              <a:t>administracyjnych</a:t>
            </a:r>
          </a:p>
          <a:p>
            <a:pPr marL="12700">
              <a:lnSpc>
                <a:spcPts val="5015"/>
              </a:lnSpc>
            </a:pPr>
            <a:r>
              <a:rPr spc="-20" dirty="0"/>
              <a:t>roli</a:t>
            </a:r>
            <a:r>
              <a:rPr spc="-10" dirty="0"/>
              <a:t> </a:t>
            </a:r>
            <a:r>
              <a:rPr dirty="0"/>
              <a:t>DHCP</a:t>
            </a:r>
          </a:p>
        </p:txBody>
      </p:sp>
      <p:sp>
        <p:nvSpPr>
          <p:cNvPr id="4" name="object 4"/>
          <p:cNvSpPr/>
          <p:nvPr/>
        </p:nvSpPr>
        <p:spPr>
          <a:xfrm>
            <a:off x="6181344" y="2263139"/>
            <a:ext cx="967740" cy="186055"/>
          </a:xfrm>
          <a:custGeom>
            <a:avLst/>
            <a:gdLst/>
            <a:ahLst/>
            <a:cxnLst/>
            <a:rect l="l" t="t" r="r" b="b"/>
            <a:pathLst>
              <a:path w="967740" h="186055">
                <a:moveTo>
                  <a:pt x="874776" y="0"/>
                </a:moveTo>
                <a:lnTo>
                  <a:pt x="874776" y="46482"/>
                </a:lnTo>
                <a:lnTo>
                  <a:pt x="0" y="46482"/>
                </a:lnTo>
                <a:lnTo>
                  <a:pt x="0" y="139446"/>
                </a:lnTo>
                <a:lnTo>
                  <a:pt x="874776" y="139446"/>
                </a:lnTo>
                <a:lnTo>
                  <a:pt x="874776" y="185927"/>
                </a:lnTo>
                <a:lnTo>
                  <a:pt x="967739" y="92963"/>
                </a:lnTo>
                <a:lnTo>
                  <a:pt x="87477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81344" y="2263139"/>
            <a:ext cx="967740" cy="186055"/>
          </a:xfrm>
          <a:custGeom>
            <a:avLst/>
            <a:gdLst/>
            <a:ahLst/>
            <a:cxnLst/>
            <a:rect l="l" t="t" r="r" b="b"/>
            <a:pathLst>
              <a:path w="967740" h="186055">
                <a:moveTo>
                  <a:pt x="0" y="46482"/>
                </a:moveTo>
                <a:lnTo>
                  <a:pt x="874776" y="46482"/>
                </a:lnTo>
                <a:lnTo>
                  <a:pt x="874776" y="0"/>
                </a:lnTo>
                <a:lnTo>
                  <a:pt x="967739" y="92963"/>
                </a:lnTo>
                <a:lnTo>
                  <a:pt x="874776" y="185927"/>
                </a:lnTo>
                <a:lnTo>
                  <a:pt x="874776" y="139446"/>
                </a:lnTo>
                <a:lnTo>
                  <a:pt x="0" y="139446"/>
                </a:lnTo>
                <a:lnTo>
                  <a:pt x="0" y="46482"/>
                </a:lnTo>
                <a:close/>
              </a:path>
            </a:pathLst>
          </a:custGeom>
          <a:ln w="12191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182357" y="2020315"/>
            <a:ext cx="4452620" cy="1135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Panel </a:t>
            </a:r>
            <a:r>
              <a:rPr sz="1800" spc="-15" dirty="0">
                <a:latin typeface="Calibri"/>
                <a:cs typeface="Calibri"/>
              </a:rPr>
              <a:t>sterowania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Calibri"/>
                <a:cs typeface="Calibri"/>
              </a:rPr>
              <a:t>Wszystkie </a:t>
            </a:r>
            <a:r>
              <a:rPr sz="1800" spc="-5" dirty="0">
                <a:latin typeface="Calibri"/>
                <a:cs typeface="Calibri"/>
              </a:rPr>
              <a:t>elementy </a:t>
            </a:r>
            <a:r>
              <a:rPr sz="1800" spc="-10" dirty="0">
                <a:latin typeface="Calibri"/>
                <a:cs typeface="Calibri"/>
              </a:rPr>
              <a:t>Panelu  </a:t>
            </a:r>
            <a:r>
              <a:rPr sz="1800" spc="-15" dirty="0">
                <a:latin typeface="Calibri"/>
                <a:cs typeface="Calibri"/>
              </a:rPr>
              <a:t>sterowania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Narzędzia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administracyjne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50">
              <a:latin typeface="Times New Roman"/>
              <a:cs typeface="Times New Roman"/>
            </a:endParaRPr>
          </a:p>
          <a:p>
            <a:pPr marL="58419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DHCP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870447" y="2927604"/>
            <a:ext cx="1278890" cy="198120"/>
          </a:xfrm>
          <a:custGeom>
            <a:avLst/>
            <a:gdLst/>
            <a:ahLst/>
            <a:cxnLst/>
            <a:rect l="l" t="t" r="r" b="b"/>
            <a:pathLst>
              <a:path w="1278890" h="198119">
                <a:moveTo>
                  <a:pt x="1179576" y="0"/>
                </a:moveTo>
                <a:lnTo>
                  <a:pt x="1179576" y="49530"/>
                </a:lnTo>
                <a:lnTo>
                  <a:pt x="0" y="49530"/>
                </a:lnTo>
                <a:lnTo>
                  <a:pt x="0" y="148590"/>
                </a:lnTo>
                <a:lnTo>
                  <a:pt x="1179576" y="148590"/>
                </a:lnTo>
                <a:lnTo>
                  <a:pt x="1179576" y="198120"/>
                </a:lnTo>
                <a:lnTo>
                  <a:pt x="1278635" y="99060"/>
                </a:lnTo>
                <a:lnTo>
                  <a:pt x="117957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70447" y="2927604"/>
            <a:ext cx="1278890" cy="198120"/>
          </a:xfrm>
          <a:custGeom>
            <a:avLst/>
            <a:gdLst/>
            <a:ahLst/>
            <a:cxnLst/>
            <a:rect l="l" t="t" r="r" b="b"/>
            <a:pathLst>
              <a:path w="1278890" h="198119">
                <a:moveTo>
                  <a:pt x="0" y="49530"/>
                </a:moveTo>
                <a:lnTo>
                  <a:pt x="1179576" y="49530"/>
                </a:lnTo>
                <a:lnTo>
                  <a:pt x="1179576" y="0"/>
                </a:lnTo>
                <a:lnTo>
                  <a:pt x="1278635" y="99060"/>
                </a:lnTo>
                <a:lnTo>
                  <a:pt x="1179576" y="198120"/>
                </a:lnTo>
                <a:lnTo>
                  <a:pt x="1179576" y="148590"/>
                </a:lnTo>
                <a:lnTo>
                  <a:pt x="0" y="148590"/>
                </a:lnTo>
                <a:lnTo>
                  <a:pt x="0" y="49530"/>
                </a:lnTo>
                <a:close/>
              </a:path>
            </a:pathLst>
          </a:custGeom>
          <a:ln w="12192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2711" y="1690116"/>
            <a:ext cx="5340096" cy="4352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2830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40560" algn="l"/>
              </a:tabLst>
            </a:pPr>
            <a:r>
              <a:rPr dirty="0"/>
              <a:t>DHCP –	</a:t>
            </a:r>
            <a:r>
              <a:rPr spc="-10" dirty="0"/>
              <a:t>określenie nazwy </a:t>
            </a:r>
            <a:r>
              <a:rPr dirty="0"/>
              <a:t>sieci i jej</a:t>
            </a:r>
            <a:r>
              <a:rPr spc="-30" dirty="0"/>
              <a:t> </a:t>
            </a:r>
            <a:r>
              <a:rPr spc="-5" dirty="0"/>
              <a:t>opisu.</a:t>
            </a:r>
          </a:p>
        </p:txBody>
      </p:sp>
      <p:sp>
        <p:nvSpPr>
          <p:cNvPr id="4" name="object 4"/>
          <p:cNvSpPr/>
          <p:nvPr/>
        </p:nvSpPr>
        <p:spPr>
          <a:xfrm>
            <a:off x="5198364" y="1690116"/>
            <a:ext cx="6630924" cy="43525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42815" y="4422647"/>
            <a:ext cx="786765" cy="457200"/>
          </a:xfrm>
          <a:custGeom>
            <a:avLst/>
            <a:gdLst/>
            <a:ahLst/>
            <a:cxnLst/>
            <a:rect l="l" t="t" r="r" b="b"/>
            <a:pathLst>
              <a:path w="786764" h="457200">
                <a:moveTo>
                  <a:pt x="557784" y="0"/>
                </a:moveTo>
                <a:lnTo>
                  <a:pt x="557784" y="114300"/>
                </a:lnTo>
                <a:lnTo>
                  <a:pt x="0" y="114300"/>
                </a:lnTo>
                <a:lnTo>
                  <a:pt x="0" y="342900"/>
                </a:lnTo>
                <a:lnTo>
                  <a:pt x="557784" y="342900"/>
                </a:lnTo>
                <a:lnTo>
                  <a:pt x="557784" y="457200"/>
                </a:lnTo>
                <a:lnTo>
                  <a:pt x="786384" y="228600"/>
                </a:lnTo>
                <a:lnTo>
                  <a:pt x="55778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42815" y="4422647"/>
            <a:ext cx="786765" cy="457200"/>
          </a:xfrm>
          <a:custGeom>
            <a:avLst/>
            <a:gdLst/>
            <a:ahLst/>
            <a:cxnLst/>
            <a:rect l="l" t="t" r="r" b="b"/>
            <a:pathLst>
              <a:path w="786764" h="457200">
                <a:moveTo>
                  <a:pt x="0" y="114300"/>
                </a:moveTo>
                <a:lnTo>
                  <a:pt x="557784" y="114300"/>
                </a:lnTo>
                <a:lnTo>
                  <a:pt x="557784" y="0"/>
                </a:lnTo>
                <a:lnTo>
                  <a:pt x="786384" y="228600"/>
                </a:lnTo>
                <a:lnTo>
                  <a:pt x="557784" y="457200"/>
                </a:lnTo>
                <a:lnTo>
                  <a:pt x="557784" y="342900"/>
                </a:lnTo>
                <a:lnTo>
                  <a:pt x="0" y="342900"/>
                </a:lnTo>
                <a:lnTo>
                  <a:pt x="0" y="114300"/>
                </a:lnTo>
                <a:close/>
              </a:path>
            </a:pathLst>
          </a:custGeom>
          <a:ln w="12192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7924"/>
            <a:ext cx="10039985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  <a:tabLst>
                <a:tab pos="1940560" algn="l"/>
              </a:tabLst>
            </a:pPr>
            <a:r>
              <a:rPr dirty="0"/>
              <a:t>DHCP –	</a:t>
            </a:r>
            <a:r>
              <a:rPr spc="-10" dirty="0"/>
              <a:t>określanie </a:t>
            </a:r>
            <a:r>
              <a:rPr spc="-25" dirty="0"/>
              <a:t>zakresu </a:t>
            </a:r>
            <a:r>
              <a:rPr spc="-10" dirty="0"/>
              <a:t>numerów </a:t>
            </a:r>
            <a:r>
              <a:rPr spc="-200" dirty="0"/>
              <a:t>IP, </a:t>
            </a:r>
            <a:r>
              <a:rPr spc="-25" dirty="0"/>
              <a:t>oraz  </a:t>
            </a:r>
            <a:r>
              <a:rPr spc="-20" dirty="0"/>
              <a:t>zakresów </a:t>
            </a:r>
            <a:r>
              <a:rPr spc="-10" dirty="0"/>
              <a:t>adresów</a:t>
            </a:r>
            <a:r>
              <a:rPr spc="-5" dirty="0"/>
              <a:t> </a:t>
            </a:r>
            <a:r>
              <a:rPr spc="-20" dirty="0"/>
              <a:t>wykluczonych.</a:t>
            </a:r>
          </a:p>
        </p:txBody>
      </p:sp>
      <p:sp>
        <p:nvSpPr>
          <p:cNvPr id="3" name="object 3"/>
          <p:cNvSpPr/>
          <p:nvPr/>
        </p:nvSpPr>
        <p:spPr>
          <a:xfrm>
            <a:off x="362711" y="1932320"/>
            <a:ext cx="6391655" cy="4183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85431" y="1918716"/>
            <a:ext cx="5306567" cy="42932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dirty="0"/>
              <a:t>DHCP – </a:t>
            </a:r>
            <a:r>
              <a:rPr spc="-10" dirty="0"/>
              <a:t>dzierżawa </a:t>
            </a:r>
            <a:r>
              <a:rPr dirty="0"/>
              <a:t>i </a:t>
            </a:r>
            <a:r>
              <a:rPr spc="-10" dirty="0"/>
              <a:t>określenie </a:t>
            </a:r>
            <a:r>
              <a:rPr spc="-35" dirty="0"/>
              <a:t>bramy  </a:t>
            </a:r>
            <a:r>
              <a:rPr spc="-10" dirty="0"/>
              <a:t>domyślnej</a:t>
            </a:r>
          </a:p>
        </p:txBody>
      </p:sp>
      <p:sp>
        <p:nvSpPr>
          <p:cNvPr id="3" name="object 3"/>
          <p:cNvSpPr/>
          <p:nvPr/>
        </p:nvSpPr>
        <p:spPr>
          <a:xfrm>
            <a:off x="224027" y="1962911"/>
            <a:ext cx="5704332" cy="464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47459" y="1909572"/>
            <a:ext cx="5844540" cy="47533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307924"/>
            <a:ext cx="9735185" cy="1301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5015"/>
              </a:lnSpc>
              <a:spcBef>
                <a:spcPts val="105"/>
              </a:spcBef>
            </a:pPr>
            <a:r>
              <a:rPr dirty="0"/>
              <a:t>DHCP – </a:t>
            </a:r>
            <a:r>
              <a:rPr spc="-10" dirty="0"/>
              <a:t>określenie nazwy</a:t>
            </a:r>
            <a:r>
              <a:rPr spc="-20" dirty="0"/>
              <a:t> </a:t>
            </a:r>
            <a:r>
              <a:rPr spc="-15" dirty="0"/>
              <a:t>domeny</a:t>
            </a:r>
          </a:p>
          <a:p>
            <a:pPr marL="12700">
              <a:lnSpc>
                <a:spcPts val="5015"/>
              </a:lnSpc>
            </a:pPr>
            <a:r>
              <a:rPr dirty="0"/>
              <a:t>nadrzędnej, </a:t>
            </a:r>
            <a:r>
              <a:rPr spc="-5" dirty="0"/>
              <a:t>nazwy </a:t>
            </a:r>
            <a:r>
              <a:rPr spc="-15" dirty="0"/>
              <a:t>serwera </a:t>
            </a:r>
            <a:r>
              <a:rPr dirty="0"/>
              <a:t>i </a:t>
            </a:r>
            <a:r>
              <a:rPr spc="-10" dirty="0"/>
              <a:t>jego adresu</a:t>
            </a:r>
            <a:r>
              <a:rPr dirty="0"/>
              <a:t> </a:t>
            </a:r>
            <a:r>
              <a:rPr spc="-204" dirty="0"/>
              <a:t>IP.</a:t>
            </a:r>
          </a:p>
        </p:txBody>
      </p:sp>
      <p:sp>
        <p:nvSpPr>
          <p:cNvPr id="3" name="object 3"/>
          <p:cNvSpPr/>
          <p:nvPr/>
        </p:nvSpPr>
        <p:spPr>
          <a:xfrm>
            <a:off x="85343" y="1874520"/>
            <a:ext cx="5553456" cy="4535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38800" y="2679192"/>
            <a:ext cx="6432804" cy="34579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4496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DHCP – </a:t>
            </a:r>
            <a:r>
              <a:rPr spc="-10" dirty="0"/>
              <a:t>ustalenie</a:t>
            </a:r>
            <a:r>
              <a:rPr spc="-95" dirty="0"/>
              <a:t> </a:t>
            </a:r>
            <a:r>
              <a:rPr spc="-25" dirty="0"/>
              <a:t>zastrzeżeń.</a:t>
            </a:r>
          </a:p>
        </p:txBody>
      </p:sp>
      <p:sp>
        <p:nvSpPr>
          <p:cNvPr id="3" name="object 3"/>
          <p:cNvSpPr/>
          <p:nvPr/>
        </p:nvSpPr>
        <p:spPr>
          <a:xfrm>
            <a:off x="437387" y="1524000"/>
            <a:ext cx="7795259" cy="46329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7238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Klient </a:t>
            </a:r>
            <a:r>
              <a:rPr dirty="0"/>
              <a:t>DHCP-</a:t>
            </a:r>
            <a:r>
              <a:rPr spc="-10" dirty="0"/>
              <a:t> </a:t>
            </a:r>
            <a:r>
              <a:rPr spc="-20" dirty="0"/>
              <a:t>konfiguracja</a:t>
            </a:r>
          </a:p>
        </p:txBody>
      </p:sp>
      <p:sp>
        <p:nvSpPr>
          <p:cNvPr id="3" name="object 3"/>
          <p:cNvSpPr/>
          <p:nvPr/>
        </p:nvSpPr>
        <p:spPr>
          <a:xfrm>
            <a:off x="409955" y="2014727"/>
            <a:ext cx="3485388" cy="4428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28515" y="2014727"/>
            <a:ext cx="3934967" cy="44287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376031" y="2032761"/>
            <a:ext cx="3412490" cy="3044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Weryfikacja ustawień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sieci: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50"/>
              </a:lnSpc>
              <a:spcBef>
                <a:spcPts val="20"/>
              </a:spcBef>
            </a:pPr>
            <a:r>
              <a:rPr sz="1800" dirty="0">
                <a:latin typeface="Calibri"/>
                <a:cs typeface="Calibri"/>
              </a:rPr>
              <a:t>Menu </a:t>
            </a:r>
            <a:r>
              <a:rPr sz="1800" spc="-10" dirty="0">
                <a:latin typeface="Calibri"/>
                <a:cs typeface="Calibri"/>
              </a:rPr>
              <a:t>Start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Uruchom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cmd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Wingdings"/>
                <a:cs typeface="Wingdings"/>
              </a:rPr>
              <a:t></a:t>
            </a:r>
            <a:endParaRPr sz="1800">
              <a:latin typeface="Wingdings"/>
              <a:cs typeface="Wingdings"/>
            </a:endParaRPr>
          </a:p>
          <a:p>
            <a:pPr marL="12700">
              <a:lnSpc>
                <a:spcPts val="2150"/>
              </a:lnSpc>
            </a:pPr>
            <a:r>
              <a:rPr sz="1800" spc="-10" dirty="0">
                <a:latin typeface="Calibri"/>
                <a:cs typeface="Calibri"/>
              </a:rPr>
              <a:t>ipconfig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/all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Zwolnienie </a:t>
            </a:r>
            <a:r>
              <a:rPr sz="1800" spc="-15" dirty="0">
                <a:latin typeface="Calibri"/>
                <a:cs typeface="Calibri"/>
              </a:rPr>
              <a:t>konfiguracji </a:t>
            </a:r>
            <a:r>
              <a:rPr sz="1800" spc="-10" dirty="0">
                <a:latin typeface="Calibri"/>
                <a:cs typeface="Calibri"/>
              </a:rPr>
              <a:t>klienta DHCP  </a:t>
            </a:r>
            <a:r>
              <a:rPr sz="1800" dirty="0">
                <a:latin typeface="Calibri"/>
                <a:cs typeface="Calibri"/>
              </a:rPr>
              <a:t>Menu </a:t>
            </a:r>
            <a:r>
              <a:rPr sz="1800" spc="-10" dirty="0">
                <a:latin typeface="Calibri"/>
                <a:cs typeface="Calibri"/>
              </a:rPr>
              <a:t>Start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Uruchom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cmd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Ipconfig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/realease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14351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Odnowienie </a:t>
            </a:r>
            <a:r>
              <a:rPr sz="1800" spc="-15" dirty="0">
                <a:latin typeface="Calibri"/>
                <a:cs typeface="Calibri"/>
              </a:rPr>
              <a:t>konfiguracji </a:t>
            </a:r>
            <a:r>
              <a:rPr sz="1800" spc="-10" dirty="0">
                <a:latin typeface="Calibri"/>
                <a:cs typeface="Calibri"/>
              </a:rPr>
              <a:t>klienta:  </a:t>
            </a:r>
            <a:r>
              <a:rPr sz="1800" dirty="0">
                <a:latin typeface="Calibri"/>
                <a:cs typeface="Calibri"/>
              </a:rPr>
              <a:t>Menu </a:t>
            </a:r>
            <a:r>
              <a:rPr sz="1800" spc="-10" dirty="0">
                <a:latin typeface="Calibri"/>
                <a:cs typeface="Calibri"/>
              </a:rPr>
              <a:t>Start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Uruchom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cmd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Ipconfig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/renew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0844" y="3264462"/>
            <a:ext cx="6255385" cy="1694180"/>
          </a:xfrm>
          <a:prstGeom prst="rect">
            <a:avLst/>
          </a:prstGeom>
        </p:spPr>
        <p:txBody>
          <a:bodyPr vert="horz" wrap="square" lIns="0" tIns="290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85"/>
              </a:spcBef>
            </a:pPr>
            <a:r>
              <a:rPr sz="6000" b="0" spc="-10" dirty="0">
                <a:latin typeface="Calibri Light"/>
                <a:cs typeface="Calibri Light"/>
              </a:rPr>
              <a:t>Serwer </a:t>
            </a:r>
            <a:r>
              <a:rPr sz="6000" b="0" dirty="0">
                <a:latin typeface="Calibri Light"/>
                <a:cs typeface="Calibri Light"/>
              </a:rPr>
              <a:t>DHCP -</a:t>
            </a:r>
            <a:r>
              <a:rPr sz="6000" b="0" spc="-80" dirty="0">
                <a:latin typeface="Calibri Light"/>
                <a:cs typeface="Calibri Light"/>
              </a:rPr>
              <a:t> </a:t>
            </a:r>
            <a:r>
              <a:rPr sz="6000" b="0" dirty="0">
                <a:latin typeface="Calibri Light"/>
                <a:cs typeface="Calibri Light"/>
              </a:rPr>
              <a:t>Linux</a:t>
            </a:r>
            <a:endParaRPr sz="60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2400" spc="-15" dirty="0">
                <a:solidFill>
                  <a:srgbClr val="888888"/>
                </a:solidFill>
                <a:latin typeface="Calibri"/>
                <a:cs typeface="Calibri"/>
              </a:rPr>
              <a:t>Konfiguracja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5756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DHCP – Linux – </a:t>
            </a:r>
            <a:r>
              <a:rPr spc="-30" dirty="0"/>
              <a:t>podstawowe</a:t>
            </a:r>
            <a:r>
              <a:rPr spc="-40" dirty="0"/>
              <a:t> </a:t>
            </a:r>
            <a:r>
              <a:rPr spc="-25" dirty="0"/>
              <a:t>komendy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907285"/>
            <a:ext cx="499999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Podstawowe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komendy: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200000"/>
              </a:lnSpc>
            </a:pPr>
            <a:r>
              <a:rPr sz="1800" spc="-5" dirty="0">
                <a:latin typeface="Calibri"/>
                <a:cs typeface="Calibri"/>
              </a:rPr>
              <a:t>Uruchomienie </a:t>
            </a:r>
            <a:r>
              <a:rPr sz="1800" spc="-10" dirty="0">
                <a:latin typeface="Calibri"/>
                <a:cs typeface="Calibri"/>
              </a:rPr>
              <a:t>serwera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b="1" dirty="0">
                <a:latin typeface="Calibri"/>
                <a:cs typeface="Calibri"/>
              </a:rPr>
              <a:t>service </a:t>
            </a:r>
            <a:r>
              <a:rPr sz="1800" b="1" spc="-10" dirty="0">
                <a:latin typeface="Calibri"/>
                <a:cs typeface="Calibri"/>
              </a:rPr>
              <a:t>isc-dhcp-server start  </a:t>
            </a:r>
            <a:r>
              <a:rPr sz="1800" spc="-20" dirty="0">
                <a:latin typeface="Calibri"/>
                <a:cs typeface="Calibri"/>
              </a:rPr>
              <a:t>Restrat </a:t>
            </a:r>
            <a:r>
              <a:rPr sz="1800" spc="-10" dirty="0">
                <a:latin typeface="Calibri"/>
                <a:cs typeface="Calibri"/>
              </a:rPr>
              <a:t>serwera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b="1" dirty="0">
                <a:latin typeface="Calibri"/>
                <a:cs typeface="Calibri"/>
              </a:rPr>
              <a:t>service </a:t>
            </a:r>
            <a:r>
              <a:rPr sz="1800" b="1" spc="-5" dirty="0">
                <a:latin typeface="Calibri"/>
                <a:cs typeface="Calibri"/>
              </a:rPr>
              <a:t>isc-dhcp-server </a:t>
            </a:r>
            <a:r>
              <a:rPr sz="1800" b="1" spc="-10" dirty="0">
                <a:latin typeface="Calibri"/>
                <a:cs typeface="Calibri"/>
              </a:rPr>
              <a:t>restart  </a:t>
            </a:r>
            <a:r>
              <a:rPr sz="1800" spc="-5" dirty="0">
                <a:latin typeface="Calibri"/>
                <a:cs typeface="Calibri"/>
              </a:rPr>
              <a:t>Zatrzymanie </a:t>
            </a:r>
            <a:r>
              <a:rPr sz="1800" spc="-10" dirty="0">
                <a:latin typeface="Calibri"/>
                <a:cs typeface="Calibri"/>
              </a:rPr>
              <a:t>serwera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b="1" spc="-5" dirty="0">
                <a:latin typeface="Calibri"/>
                <a:cs typeface="Calibri"/>
              </a:rPr>
              <a:t>service-dhcp-server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restart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6542" y="147065"/>
            <a:ext cx="66878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DHCP – Linux – </a:t>
            </a:r>
            <a:r>
              <a:rPr sz="3600" spc="-20" dirty="0"/>
              <a:t>konfiguracja</a:t>
            </a:r>
            <a:r>
              <a:rPr sz="3600" spc="-70" dirty="0"/>
              <a:t> </a:t>
            </a:r>
            <a:r>
              <a:rPr sz="3600" spc="-20" dirty="0"/>
              <a:t>serwera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723894" y="900810"/>
            <a:ext cx="4211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alibri"/>
                <a:cs typeface="Calibri"/>
              </a:rPr>
              <a:t>Struktura pliku </a:t>
            </a:r>
            <a:r>
              <a:rPr sz="1800" b="1" spc="-10" dirty="0">
                <a:latin typeface="Calibri"/>
                <a:cs typeface="Calibri"/>
              </a:rPr>
              <a:t>konfiguracyjnego</a:t>
            </a:r>
            <a:r>
              <a:rPr sz="1800" b="1" spc="-114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dhcpd.conf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9740" y="1550289"/>
            <a:ext cx="5022850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Subnet </a:t>
            </a:r>
            <a:r>
              <a:rPr sz="1800" dirty="0">
                <a:latin typeface="Calibri"/>
                <a:cs typeface="Calibri"/>
              </a:rPr>
              <a:t>192.168.1.0 </a:t>
            </a:r>
            <a:r>
              <a:rPr sz="1800" spc="-5" dirty="0">
                <a:latin typeface="Calibri"/>
                <a:cs typeface="Calibri"/>
              </a:rPr>
              <a:t>netmask </a:t>
            </a:r>
            <a:r>
              <a:rPr sz="1800" dirty="0">
                <a:latin typeface="Calibri"/>
                <a:cs typeface="Calibri"/>
              </a:rPr>
              <a:t>255.255.255.0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{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5" dirty="0">
                <a:latin typeface="Calibri"/>
                <a:cs typeface="Calibri"/>
              </a:rPr>
              <a:t>parametry </a:t>
            </a:r>
            <a:r>
              <a:rPr sz="1800" dirty="0">
                <a:latin typeface="Calibri"/>
                <a:cs typeface="Calibri"/>
              </a:rPr>
              <a:t>usługi – </a:t>
            </a:r>
            <a:r>
              <a:rPr sz="1800" spc="-10" dirty="0">
                <a:latin typeface="Calibri"/>
                <a:cs typeface="Calibri"/>
              </a:rPr>
              <a:t>zakres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adresów</a:t>
            </a:r>
            <a:endParaRPr sz="1800">
              <a:latin typeface="Calibri"/>
              <a:cs typeface="Calibri"/>
            </a:endParaRPr>
          </a:p>
          <a:p>
            <a:pPr marL="12700" marR="65659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Range </a:t>
            </a:r>
            <a:r>
              <a:rPr sz="1800" b="1" spc="-5" dirty="0">
                <a:latin typeface="Calibri"/>
                <a:cs typeface="Calibri"/>
              </a:rPr>
              <a:t>[adres </a:t>
            </a:r>
            <a:r>
              <a:rPr sz="1800" b="1" dirty="0">
                <a:latin typeface="Calibri"/>
                <a:cs typeface="Calibri"/>
              </a:rPr>
              <a:t>IP </a:t>
            </a:r>
            <a:r>
              <a:rPr sz="1800" b="1" spc="-5" dirty="0">
                <a:latin typeface="Calibri"/>
                <a:cs typeface="Calibri"/>
              </a:rPr>
              <a:t>startowy] [adres </a:t>
            </a:r>
            <a:r>
              <a:rPr sz="1800" b="1" dirty="0">
                <a:latin typeface="Calibri"/>
                <a:cs typeface="Calibri"/>
              </a:rPr>
              <a:t>IP</a:t>
            </a:r>
            <a:r>
              <a:rPr sz="1800" b="1" spc="-114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końcowy];  </a:t>
            </a:r>
            <a:r>
              <a:rPr sz="1800" dirty="0">
                <a:latin typeface="Calibri"/>
                <a:cs typeface="Calibri"/>
              </a:rPr>
              <a:t># </a:t>
            </a:r>
            <a:r>
              <a:rPr sz="1800" spc="-5" dirty="0">
                <a:latin typeface="Calibri"/>
                <a:cs typeface="Calibri"/>
              </a:rPr>
              <a:t>parametry </a:t>
            </a:r>
            <a:r>
              <a:rPr sz="1800" dirty="0">
                <a:latin typeface="Calibri"/>
                <a:cs typeface="Calibri"/>
              </a:rPr>
              <a:t>usługi – </a:t>
            </a:r>
            <a:r>
              <a:rPr sz="1800" spc="-15" dirty="0">
                <a:latin typeface="Calibri"/>
                <a:cs typeface="Calibri"/>
              </a:rPr>
              <a:t>domyślny </a:t>
            </a:r>
            <a:r>
              <a:rPr sz="1800" spc="-10" dirty="0">
                <a:latin typeface="Calibri"/>
                <a:cs typeface="Calibri"/>
              </a:rPr>
              <a:t>czas dzierżawy  </a:t>
            </a:r>
            <a:r>
              <a:rPr sz="1800" b="1" spc="-5" dirty="0">
                <a:latin typeface="Calibri"/>
                <a:cs typeface="Calibri"/>
              </a:rPr>
              <a:t>Default-lease-time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[czas];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10" dirty="0">
                <a:latin typeface="Calibri"/>
                <a:cs typeface="Calibri"/>
              </a:rPr>
              <a:t>maksymalny czas dzierżawy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Max-lease-time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[czas];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10" dirty="0">
                <a:latin typeface="Calibri"/>
                <a:cs typeface="Calibri"/>
              </a:rPr>
              <a:t>definicja </a:t>
            </a:r>
            <a:r>
              <a:rPr sz="1800" spc="-30" dirty="0">
                <a:latin typeface="Calibri"/>
                <a:cs typeface="Calibri"/>
              </a:rPr>
              <a:t>domeny,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15" dirty="0">
                <a:latin typeface="Calibri"/>
                <a:cs typeface="Calibri"/>
              </a:rPr>
              <a:t>której </a:t>
            </a:r>
            <a:r>
              <a:rPr sz="1800" spc="-10" dirty="0">
                <a:latin typeface="Calibri"/>
                <a:cs typeface="Calibri"/>
              </a:rPr>
              <a:t>pracują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hosty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Option domain-name [nazwa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domeny];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10" dirty="0">
                <a:latin typeface="Calibri"/>
                <a:cs typeface="Calibri"/>
              </a:rPr>
              <a:t>definicje serwerów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DNS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Option domain-name-servers [adres </a:t>
            </a:r>
            <a:r>
              <a:rPr sz="1800" b="1" spc="-10" dirty="0">
                <a:latin typeface="Calibri"/>
                <a:cs typeface="Calibri"/>
              </a:rPr>
              <a:t>serwera </a:t>
            </a:r>
            <a:r>
              <a:rPr sz="1800" b="1" dirty="0">
                <a:latin typeface="Calibri"/>
                <a:cs typeface="Calibri"/>
              </a:rPr>
              <a:t>1</a:t>
            </a:r>
            <a:r>
              <a:rPr sz="1800" b="1" spc="-1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DNS];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5" dirty="0">
                <a:latin typeface="Calibri"/>
                <a:cs typeface="Calibri"/>
              </a:rPr>
              <a:t>określenie </a:t>
            </a:r>
            <a:r>
              <a:rPr sz="1800" dirty="0">
                <a:latin typeface="Calibri"/>
                <a:cs typeface="Calibri"/>
              </a:rPr>
              <a:t>maski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podsieci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Option subnet-mask [maska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podsieci];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5" dirty="0">
                <a:latin typeface="Calibri"/>
                <a:cs typeface="Calibri"/>
              </a:rPr>
              <a:t>określenie adresu </a:t>
            </a:r>
            <a:r>
              <a:rPr sz="1800" spc="-10" dirty="0">
                <a:latin typeface="Calibri"/>
                <a:cs typeface="Calibri"/>
              </a:rPr>
              <a:t>rozgłoszeniowego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sieci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Option </a:t>
            </a:r>
            <a:r>
              <a:rPr sz="1800" b="1" spc="-10" dirty="0">
                <a:latin typeface="Calibri"/>
                <a:cs typeface="Calibri"/>
              </a:rPr>
              <a:t>broadcast-address </a:t>
            </a:r>
            <a:r>
              <a:rPr sz="1800" b="1" spc="-5" dirty="0">
                <a:latin typeface="Calibri"/>
                <a:cs typeface="Calibri"/>
              </a:rPr>
              <a:t>[adres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rozgłoszeniowy];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10" dirty="0">
                <a:latin typeface="Calibri"/>
                <a:cs typeface="Calibri"/>
              </a:rPr>
              <a:t>definicja </a:t>
            </a:r>
            <a:r>
              <a:rPr sz="1800" spc="-20" dirty="0">
                <a:latin typeface="Calibri"/>
                <a:cs typeface="Calibri"/>
              </a:rPr>
              <a:t>bramy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domyślnej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Option </a:t>
            </a:r>
            <a:r>
              <a:rPr sz="1800" b="1" spc="-15" dirty="0">
                <a:latin typeface="Calibri"/>
                <a:cs typeface="Calibri"/>
              </a:rPr>
              <a:t>routers </a:t>
            </a:r>
            <a:r>
              <a:rPr sz="1800" b="1" spc="-5" dirty="0">
                <a:latin typeface="Calibri"/>
                <a:cs typeface="Calibri"/>
              </a:rPr>
              <a:t>[adres </a:t>
            </a:r>
            <a:r>
              <a:rPr sz="1800" b="1" spc="-20" dirty="0">
                <a:latin typeface="Calibri"/>
                <a:cs typeface="Calibri"/>
              </a:rPr>
              <a:t>bramy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domyślnej];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}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54673" y="1335786"/>
            <a:ext cx="0" cy="5066665"/>
          </a:xfrm>
          <a:custGeom>
            <a:avLst/>
            <a:gdLst/>
            <a:ahLst/>
            <a:cxnLst/>
            <a:rect l="l" t="t" r="r" b="b"/>
            <a:pathLst>
              <a:path h="5066665">
                <a:moveTo>
                  <a:pt x="0" y="0"/>
                </a:moveTo>
                <a:lnTo>
                  <a:pt x="0" y="5066233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651752" y="1453388"/>
            <a:ext cx="4419600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Subnet </a:t>
            </a:r>
            <a:r>
              <a:rPr sz="1800" dirty="0">
                <a:latin typeface="Calibri"/>
                <a:cs typeface="Calibri"/>
              </a:rPr>
              <a:t>192.168.1.0 </a:t>
            </a:r>
            <a:r>
              <a:rPr sz="1800" spc="-5" dirty="0">
                <a:latin typeface="Calibri"/>
                <a:cs typeface="Calibri"/>
              </a:rPr>
              <a:t>netmask </a:t>
            </a:r>
            <a:r>
              <a:rPr sz="1800" dirty="0">
                <a:latin typeface="Calibri"/>
                <a:cs typeface="Calibri"/>
              </a:rPr>
              <a:t>255.255.255.128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{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10" dirty="0">
                <a:latin typeface="Calibri"/>
                <a:cs typeface="Calibri"/>
              </a:rPr>
              <a:t>parametry </a:t>
            </a:r>
            <a:r>
              <a:rPr sz="1800" spc="-5" dirty="0">
                <a:latin typeface="Calibri"/>
                <a:cs typeface="Calibri"/>
              </a:rPr>
              <a:t>usługi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10" dirty="0">
                <a:latin typeface="Calibri"/>
                <a:cs typeface="Calibri"/>
              </a:rPr>
              <a:t>zakres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adresów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Calibri"/>
                <a:cs typeface="Calibri"/>
              </a:rPr>
              <a:t>Range </a:t>
            </a:r>
            <a:r>
              <a:rPr sz="1800" b="1" dirty="0">
                <a:latin typeface="Calibri"/>
                <a:cs typeface="Calibri"/>
              </a:rPr>
              <a:t>192.168.1.10</a:t>
            </a:r>
            <a:r>
              <a:rPr sz="1800" b="1" spc="32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192.168.1.100;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10" dirty="0">
                <a:latin typeface="Calibri"/>
                <a:cs typeface="Calibri"/>
              </a:rPr>
              <a:t>parametry </a:t>
            </a:r>
            <a:r>
              <a:rPr sz="1800" spc="-5" dirty="0">
                <a:latin typeface="Calibri"/>
                <a:cs typeface="Calibri"/>
              </a:rPr>
              <a:t>usługi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15" dirty="0">
                <a:latin typeface="Calibri"/>
                <a:cs typeface="Calibri"/>
              </a:rPr>
              <a:t>domyślny </a:t>
            </a:r>
            <a:r>
              <a:rPr sz="1800" spc="-10" dirty="0">
                <a:latin typeface="Calibri"/>
                <a:cs typeface="Calibri"/>
              </a:rPr>
              <a:t>czas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dzierżawy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Default-lease-time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7200;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10" dirty="0">
                <a:latin typeface="Calibri"/>
                <a:cs typeface="Calibri"/>
              </a:rPr>
              <a:t>maksymalny czas dzierżawy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Max-lease-time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8200;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10" dirty="0">
                <a:latin typeface="Calibri"/>
                <a:cs typeface="Calibri"/>
              </a:rPr>
              <a:t>definicja </a:t>
            </a:r>
            <a:r>
              <a:rPr sz="1800" spc="-25" dirty="0">
                <a:latin typeface="Calibri"/>
                <a:cs typeface="Calibri"/>
              </a:rPr>
              <a:t>domeny,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15" dirty="0">
                <a:latin typeface="Calibri"/>
                <a:cs typeface="Calibri"/>
              </a:rPr>
              <a:t>której </a:t>
            </a:r>
            <a:r>
              <a:rPr sz="1800" spc="-10" dirty="0">
                <a:latin typeface="Calibri"/>
                <a:cs typeface="Calibri"/>
              </a:rPr>
              <a:t>pracują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hosty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Option </a:t>
            </a:r>
            <a:r>
              <a:rPr sz="1800" b="1" dirty="0">
                <a:latin typeface="Calibri"/>
                <a:cs typeface="Calibri"/>
              </a:rPr>
              <a:t>domain-name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iis.pl;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10" dirty="0">
                <a:latin typeface="Calibri"/>
                <a:cs typeface="Calibri"/>
              </a:rPr>
              <a:t>definicje serwerów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DNS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Option domain-name-servers</a:t>
            </a:r>
            <a:r>
              <a:rPr sz="1800" b="1" spc="-8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194.204.152.34;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5" dirty="0">
                <a:latin typeface="Calibri"/>
                <a:cs typeface="Calibri"/>
              </a:rPr>
              <a:t>określenie maski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podsieci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Option subnet-mask</a:t>
            </a:r>
            <a:r>
              <a:rPr sz="1800" b="1" spc="-5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255.255.255.128;</a:t>
            </a:r>
            <a:endParaRPr sz="1800">
              <a:latin typeface="Calibri"/>
              <a:cs typeface="Calibri"/>
            </a:endParaRPr>
          </a:p>
          <a:p>
            <a:pPr marL="12700" marR="432434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5" dirty="0">
                <a:latin typeface="Calibri"/>
                <a:cs typeface="Calibri"/>
              </a:rPr>
              <a:t>określenie adresu </a:t>
            </a:r>
            <a:r>
              <a:rPr sz="1800" spc="-10" dirty="0">
                <a:latin typeface="Calibri"/>
                <a:cs typeface="Calibri"/>
              </a:rPr>
              <a:t>rozgłoszeniowego </a:t>
            </a:r>
            <a:r>
              <a:rPr sz="1800" spc="-5" dirty="0">
                <a:latin typeface="Calibri"/>
                <a:cs typeface="Calibri"/>
              </a:rPr>
              <a:t>sieci  </a:t>
            </a:r>
            <a:r>
              <a:rPr sz="1800" b="1" spc="-5" dirty="0">
                <a:latin typeface="Calibri"/>
                <a:cs typeface="Calibri"/>
              </a:rPr>
              <a:t>Option </a:t>
            </a:r>
            <a:r>
              <a:rPr sz="1800" b="1" spc="-10" dirty="0">
                <a:latin typeface="Calibri"/>
                <a:cs typeface="Calibri"/>
              </a:rPr>
              <a:t>broadcast-address </a:t>
            </a:r>
            <a:r>
              <a:rPr sz="1800" b="1" spc="-5" dirty="0">
                <a:latin typeface="Calibri"/>
                <a:cs typeface="Calibri"/>
              </a:rPr>
              <a:t>192.168.1.127;  </a:t>
            </a:r>
            <a:r>
              <a:rPr sz="1800" dirty="0">
                <a:latin typeface="Calibri"/>
                <a:cs typeface="Calibri"/>
              </a:rPr>
              <a:t># </a:t>
            </a:r>
            <a:r>
              <a:rPr sz="1800" spc="-10" dirty="0">
                <a:latin typeface="Calibri"/>
                <a:cs typeface="Calibri"/>
              </a:rPr>
              <a:t>definicja </a:t>
            </a:r>
            <a:r>
              <a:rPr sz="1800" spc="-20" dirty="0">
                <a:latin typeface="Calibri"/>
                <a:cs typeface="Calibri"/>
              </a:rPr>
              <a:t>bramy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domyślnej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Calibri"/>
                <a:cs typeface="Calibri"/>
              </a:rPr>
              <a:t>Option </a:t>
            </a:r>
            <a:r>
              <a:rPr sz="1800" b="1" spc="-15" dirty="0">
                <a:latin typeface="Calibri"/>
                <a:cs typeface="Calibri"/>
              </a:rPr>
              <a:t>routers</a:t>
            </a:r>
            <a:r>
              <a:rPr sz="1800" b="1" spc="-9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192.168.1.1;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}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242" y="155193"/>
            <a:ext cx="71520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/>
              <a:t>DHCP </a:t>
            </a:r>
            <a:r>
              <a:rPr sz="4000" spc="-5" dirty="0"/>
              <a:t>– Linux – </a:t>
            </a:r>
            <a:r>
              <a:rPr sz="4000" spc="-25" dirty="0"/>
              <a:t>konfiguracja</a:t>
            </a:r>
            <a:r>
              <a:rPr sz="4000" spc="20" dirty="0"/>
              <a:t> </a:t>
            </a:r>
            <a:r>
              <a:rPr sz="4000" spc="-20" dirty="0"/>
              <a:t>klienta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64642" y="1237234"/>
            <a:ext cx="4368800" cy="2769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Subnet </a:t>
            </a:r>
            <a:r>
              <a:rPr sz="1800" dirty="0">
                <a:latin typeface="Calibri"/>
                <a:cs typeface="Calibri"/>
              </a:rPr>
              <a:t>192.168.1.0 </a:t>
            </a:r>
            <a:r>
              <a:rPr sz="1800" spc="-5" dirty="0">
                <a:latin typeface="Calibri"/>
                <a:cs typeface="Calibri"/>
              </a:rPr>
              <a:t>netmask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255.255.255.128{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5" dirty="0">
                <a:latin typeface="Calibri"/>
                <a:cs typeface="Calibri"/>
              </a:rPr>
              <a:t>Opcje dla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podsieci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Host </a:t>
            </a:r>
            <a:r>
              <a:rPr sz="1800" spc="-5" dirty="0">
                <a:latin typeface="Calibri"/>
                <a:cs typeface="Calibri"/>
              </a:rPr>
              <a:t>klient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{</a:t>
            </a:r>
            <a:endParaRPr sz="1800">
              <a:latin typeface="Calibri"/>
              <a:cs typeface="Calibri"/>
            </a:endParaRPr>
          </a:p>
          <a:p>
            <a:pPr marL="12700" marR="78232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Hardware </a:t>
            </a:r>
            <a:r>
              <a:rPr sz="1800" spc="-5" dirty="0">
                <a:latin typeface="Calibri"/>
                <a:cs typeface="Calibri"/>
              </a:rPr>
              <a:t>Ethernet 52:54:05:E1:EE:97;  </a:t>
            </a:r>
            <a:r>
              <a:rPr sz="1800" spc="-10" dirty="0">
                <a:latin typeface="Calibri"/>
                <a:cs typeface="Calibri"/>
              </a:rPr>
              <a:t>Fixed-address </a:t>
            </a:r>
            <a:r>
              <a:rPr sz="1800" dirty="0">
                <a:latin typeface="Calibri"/>
                <a:cs typeface="Calibri"/>
              </a:rPr>
              <a:t>192.168.1.3;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Option </a:t>
            </a:r>
            <a:r>
              <a:rPr sz="1800" spc="-20" dirty="0">
                <a:latin typeface="Calibri"/>
                <a:cs typeface="Calibri"/>
              </a:rPr>
              <a:t>routers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192.168.1.2;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Option </a:t>
            </a:r>
            <a:r>
              <a:rPr sz="1800" spc="-5" dirty="0">
                <a:latin typeface="Calibri"/>
                <a:cs typeface="Calibri"/>
              </a:rPr>
              <a:t>domain-name-servers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194.204.152.34;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}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}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pc="-5" dirty="0"/>
              <a:t>Serwer </a:t>
            </a:r>
            <a:r>
              <a:rPr dirty="0"/>
              <a:t>DHCP – Linux –</a:t>
            </a:r>
            <a:r>
              <a:rPr spc="-105" dirty="0"/>
              <a:t> </a:t>
            </a:r>
            <a:r>
              <a:rPr spc="-20" dirty="0"/>
              <a:t>konfiguracja  zaawansowana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1342" y="2037715"/>
            <a:ext cx="4368800" cy="441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Subnet </a:t>
            </a:r>
            <a:r>
              <a:rPr sz="1800" dirty="0">
                <a:latin typeface="Calibri"/>
                <a:cs typeface="Calibri"/>
              </a:rPr>
              <a:t>192.168.1.0 </a:t>
            </a:r>
            <a:r>
              <a:rPr sz="1800" spc="-5" dirty="0">
                <a:latin typeface="Calibri"/>
                <a:cs typeface="Calibri"/>
              </a:rPr>
              <a:t>netmask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255.255.255.128{  # </a:t>
            </a:r>
            <a:r>
              <a:rPr sz="1800" spc="-15" dirty="0">
                <a:latin typeface="Calibri"/>
                <a:cs typeface="Calibri"/>
              </a:rPr>
              <a:t>konfiguracja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sieci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#konfiguracja</a:t>
            </a:r>
            <a:r>
              <a:rPr sz="1800" spc="-10" dirty="0">
                <a:latin typeface="Calibri"/>
                <a:cs typeface="Calibri"/>
              </a:rPr>
              <a:t> klienta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#Pula dla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gości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Pool{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option domain-name-servers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194.204.152.34;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Max-lease-time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300;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Range 192.168.1.200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192.168.1.253;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Allow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unknown-clients;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# </a:t>
            </a:r>
            <a:r>
              <a:rPr sz="1800" spc="-5" dirty="0">
                <a:latin typeface="Calibri"/>
                <a:cs typeface="Calibri"/>
              </a:rPr>
              <a:t>pula dla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znajomych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option domain-name-servers</a:t>
            </a:r>
            <a:r>
              <a:rPr sz="1800" dirty="0">
                <a:latin typeface="Calibri"/>
                <a:cs typeface="Calibri"/>
              </a:rPr>
              <a:t> 194.204.159.1;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Max-lease-time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28800;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Range </a:t>
            </a:r>
            <a:r>
              <a:rPr sz="1800" dirty="0">
                <a:latin typeface="Calibri"/>
                <a:cs typeface="Calibri"/>
              </a:rPr>
              <a:t>10.0.0.5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10.0.0.199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Deny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unknown-clients;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}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75545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Klient </a:t>
            </a:r>
            <a:r>
              <a:rPr dirty="0"/>
              <a:t>DHCP – Linux -</a:t>
            </a:r>
            <a:r>
              <a:rPr spc="-10" dirty="0"/>
              <a:t> </a:t>
            </a:r>
            <a:r>
              <a:rPr spc="-20" dirty="0"/>
              <a:t>konfiguracja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7042" y="1708480"/>
            <a:ext cx="3411854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Uruchomienie </a:t>
            </a:r>
            <a:r>
              <a:rPr sz="1800" spc="-10" dirty="0">
                <a:latin typeface="Calibri"/>
                <a:cs typeface="Calibri"/>
              </a:rPr>
              <a:t>klienta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DHCP: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Dhcpd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[urządzenie]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Zwolnienie </a:t>
            </a:r>
            <a:r>
              <a:rPr sz="1800" spc="-15" dirty="0">
                <a:latin typeface="Calibri"/>
                <a:cs typeface="Calibri"/>
              </a:rPr>
              <a:t>konfiguracji </a:t>
            </a:r>
            <a:r>
              <a:rPr sz="1800" spc="-10" dirty="0">
                <a:latin typeface="Calibri"/>
                <a:cs typeface="Calibri"/>
              </a:rPr>
              <a:t>klienta DHCP  </a:t>
            </a:r>
            <a:r>
              <a:rPr sz="1800" spc="-5" dirty="0">
                <a:latin typeface="Calibri"/>
                <a:cs typeface="Calibri"/>
              </a:rPr>
              <a:t>Dhcpd </a:t>
            </a:r>
            <a:r>
              <a:rPr sz="1800" dirty="0">
                <a:latin typeface="Calibri"/>
                <a:cs typeface="Calibri"/>
              </a:rPr>
              <a:t>–k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[urządzenia]</a:t>
            </a:r>
            <a:endParaRPr sz="1800">
              <a:latin typeface="Calibri"/>
              <a:cs typeface="Calibri"/>
            </a:endParaRPr>
          </a:p>
          <a:p>
            <a:pPr marL="12700" marR="39941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Odnowienie </a:t>
            </a:r>
            <a:r>
              <a:rPr sz="1800" spc="-15" dirty="0">
                <a:latin typeface="Calibri"/>
                <a:cs typeface="Calibri"/>
              </a:rPr>
              <a:t>konfiguracji </a:t>
            </a:r>
            <a:r>
              <a:rPr sz="1800" spc="-10" dirty="0">
                <a:latin typeface="Calibri"/>
                <a:cs typeface="Calibri"/>
              </a:rPr>
              <a:t>klienta:  </a:t>
            </a:r>
            <a:r>
              <a:rPr sz="1800" spc="-5" dirty="0">
                <a:latin typeface="Calibri"/>
                <a:cs typeface="Calibri"/>
              </a:rPr>
              <a:t>Dhcpd </a:t>
            </a:r>
            <a:r>
              <a:rPr sz="1800" dirty="0">
                <a:latin typeface="Calibri"/>
                <a:cs typeface="Calibri"/>
              </a:rPr>
              <a:t>–n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[urządzenie]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0844" y="3264462"/>
            <a:ext cx="9880600" cy="1694180"/>
          </a:xfrm>
          <a:prstGeom prst="rect">
            <a:avLst/>
          </a:prstGeom>
        </p:spPr>
        <p:txBody>
          <a:bodyPr vert="horz" wrap="square" lIns="0" tIns="290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85"/>
              </a:spcBef>
            </a:pPr>
            <a:r>
              <a:rPr sz="6000" b="0" spc="-15" dirty="0">
                <a:latin typeface="Calibri Light"/>
                <a:cs typeface="Calibri Light"/>
              </a:rPr>
              <a:t>Windows </a:t>
            </a:r>
            <a:r>
              <a:rPr sz="6000" b="0" spc="-25" dirty="0">
                <a:latin typeface="Calibri Light"/>
                <a:cs typeface="Calibri Light"/>
              </a:rPr>
              <a:t>Internet </a:t>
            </a:r>
            <a:r>
              <a:rPr sz="6000" b="0" spc="-5" dirty="0">
                <a:latin typeface="Calibri Light"/>
                <a:cs typeface="Calibri Light"/>
              </a:rPr>
              <a:t>Name</a:t>
            </a:r>
            <a:r>
              <a:rPr sz="6000" b="0" spc="-20" dirty="0">
                <a:latin typeface="Calibri Light"/>
                <a:cs typeface="Calibri Light"/>
              </a:rPr>
              <a:t> </a:t>
            </a:r>
            <a:r>
              <a:rPr sz="6000" b="0" spc="5" dirty="0">
                <a:latin typeface="Calibri Light"/>
                <a:cs typeface="Calibri Light"/>
              </a:rPr>
              <a:t>Service</a:t>
            </a:r>
            <a:endParaRPr sz="60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2400" spc="-5" dirty="0">
                <a:solidFill>
                  <a:srgbClr val="888888"/>
                </a:solidFill>
                <a:latin typeface="Calibri"/>
                <a:cs typeface="Calibri"/>
              </a:rPr>
              <a:t>Serwer</a:t>
            </a:r>
            <a:r>
              <a:rPr sz="2400" spc="-1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888888"/>
                </a:solidFill>
                <a:latin typeface="Calibri"/>
                <a:cs typeface="Calibri"/>
              </a:rPr>
              <a:t>WINS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9057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Usługa</a:t>
            </a:r>
            <a:r>
              <a:rPr spc="-55" dirty="0"/>
              <a:t> </a:t>
            </a:r>
            <a:r>
              <a:rPr dirty="0"/>
              <a:t>WINS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1640" y="1708480"/>
            <a:ext cx="10019030" cy="4142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Usługa </a:t>
            </a:r>
            <a:r>
              <a:rPr sz="1800" spc="-15" dirty="0">
                <a:latin typeface="Calibri"/>
                <a:cs typeface="Calibri"/>
              </a:rPr>
              <a:t>stworzona przez </a:t>
            </a:r>
            <a:r>
              <a:rPr sz="1800" spc="-5" dirty="0">
                <a:latin typeface="Calibri"/>
                <a:cs typeface="Calibri"/>
              </a:rPr>
              <a:t>firmę </a:t>
            </a:r>
            <a:r>
              <a:rPr sz="1800" spc="-10" dirty="0">
                <a:latin typeface="Calibri"/>
                <a:cs typeface="Calibri"/>
              </a:rPr>
              <a:t>Microsoft umożliwiająca tłumaczenie nazw </a:t>
            </a:r>
            <a:r>
              <a:rPr sz="1800" spc="-5" dirty="0">
                <a:latin typeface="Calibri"/>
                <a:cs typeface="Calibri"/>
              </a:rPr>
              <a:t>NetBIOS na </a:t>
            </a:r>
            <a:r>
              <a:rPr sz="1800" spc="-10" dirty="0">
                <a:latin typeface="Calibri"/>
                <a:cs typeface="Calibri"/>
              </a:rPr>
              <a:t>adresy</a:t>
            </a:r>
            <a:r>
              <a:rPr sz="1800" spc="2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internetowe.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0" dirty="0">
                <a:latin typeface="Calibri"/>
                <a:cs typeface="Calibri"/>
              </a:rPr>
              <a:t>Przeznaczona jest </a:t>
            </a:r>
            <a:r>
              <a:rPr sz="1800" spc="-5" dirty="0">
                <a:latin typeface="Calibri"/>
                <a:cs typeface="Calibri"/>
              </a:rPr>
              <a:t>dla niewielkich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sieci.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NEtBIOS </a:t>
            </a:r>
            <a:r>
              <a:rPr sz="1800" spc="-10" dirty="0">
                <a:latin typeface="Calibri"/>
                <a:cs typeface="Calibri"/>
              </a:rPr>
              <a:t>(Network </a:t>
            </a:r>
            <a:r>
              <a:rPr sz="1800" spc="-5" dirty="0">
                <a:latin typeface="Calibri"/>
                <a:cs typeface="Calibri"/>
              </a:rPr>
              <a:t>Basic Input/Output </a:t>
            </a:r>
            <a:r>
              <a:rPr sz="1800" spc="-15" dirty="0">
                <a:latin typeface="Calibri"/>
                <a:cs typeface="Calibri"/>
              </a:rPr>
              <a:t>System </a:t>
            </a:r>
            <a:r>
              <a:rPr sz="1800" spc="-10" dirty="0">
                <a:latin typeface="Calibri"/>
                <a:cs typeface="Calibri"/>
              </a:rPr>
              <a:t>to </a:t>
            </a:r>
            <a:r>
              <a:rPr sz="1800" spc="-20" dirty="0">
                <a:latin typeface="Calibri"/>
                <a:cs typeface="Calibri"/>
              </a:rPr>
              <a:t>protokół </a:t>
            </a:r>
            <a:r>
              <a:rPr sz="1800" spc="-10" dirty="0">
                <a:latin typeface="Calibri"/>
                <a:cs typeface="Calibri"/>
              </a:rPr>
              <a:t>zaimplementowany </a:t>
            </a:r>
            <a:r>
              <a:rPr sz="1800" spc="-15" dirty="0">
                <a:latin typeface="Calibri"/>
                <a:cs typeface="Calibri"/>
              </a:rPr>
              <a:t>przez </a:t>
            </a:r>
            <a:r>
              <a:rPr sz="1800" spc="-5" dirty="0">
                <a:latin typeface="Calibri"/>
                <a:cs typeface="Calibri"/>
              </a:rPr>
              <a:t>firmę </a:t>
            </a:r>
            <a:r>
              <a:rPr sz="1800" dirty="0">
                <a:latin typeface="Calibri"/>
                <a:cs typeface="Calibri"/>
              </a:rPr>
              <a:t>IBM </a:t>
            </a:r>
            <a:r>
              <a:rPr sz="1800" spc="-10" dirty="0">
                <a:latin typeface="Calibri"/>
                <a:cs typeface="Calibri"/>
              </a:rPr>
              <a:t>zapewniający  </a:t>
            </a:r>
            <a:r>
              <a:rPr sz="1800" spc="-15" dirty="0">
                <a:latin typeface="Calibri"/>
                <a:cs typeface="Calibri"/>
              </a:rPr>
              <a:t>podstawowy </a:t>
            </a:r>
            <a:r>
              <a:rPr sz="1800" spc="-10" dirty="0">
                <a:latin typeface="Calibri"/>
                <a:cs typeface="Calibri"/>
              </a:rPr>
              <a:t>interfejs łączenia aplikacji </a:t>
            </a:r>
            <a:r>
              <a:rPr sz="1800" dirty="0">
                <a:latin typeface="Calibri"/>
                <a:cs typeface="Calibri"/>
              </a:rPr>
              <a:t>z </a:t>
            </a:r>
            <a:r>
              <a:rPr sz="1800" spc="-10" dirty="0">
                <a:latin typeface="Calibri"/>
                <a:cs typeface="Calibri"/>
              </a:rPr>
              <a:t>innymi </a:t>
            </a:r>
            <a:r>
              <a:rPr sz="1800" spc="-15" dirty="0">
                <a:latin typeface="Calibri"/>
                <a:cs typeface="Calibri"/>
              </a:rPr>
              <a:t>komputerami oraz </a:t>
            </a:r>
            <a:r>
              <a:rPr sz="1800" spc="-5" dirty="0">
                <a:latin typeface="Calibri"/>
                <a:cs typeface="Calibri"/>
              </a:rPr>
              <a:t>współdzielenie</a:t>
            </a:r>
            <a:r>
              <a:rPr sz="1800" spc="18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danych.</a:t>
            </a:r>
            <a:endParaRPr sz="1800">
              <a:latin typeface="Calibri"/>
              <a:cs typeface="Calibri"/>
            </a:endParaRPr>
          </a:p>
          <a:p>
            <a:pPr marL="12700" marR="554291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NetBIOS działa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15" dirty="0">
                <a:latin typeface="Calibri"/>
                <a:cs typeface="Calibri"/>
              </a:rPr>
              <a:t>warstwie </a:t>
            </a:r>
            <a:r>
              <a:rPr sz="1800" spc="-5" dirty="0">
                <a:latin typeface="Calibri"/>
                <a:cs typeface="Calibri"/>
              </a:rPr>
              <a:t>sesji </a:t>
            </a:r>
            <a:r>
              <a:rPr sz="1800" dirty="0">
                <a:latin typeface="Calibri"/>
                <a:cs typeface="Calibri"/>
              </a:rPr>
              <a:t>modelu </a:t>
            </a:r>
            <a:r>
              <a:rPr sz="1800" spc="-5" dirty="0">
                <a:latin typeface="Calibri"/>
                <a:cs typeface="Calibri"/>
              </a:rPr>
              <a:t>OSI/ISO  </a:t>
            </a:r>
            <a:r>
              <a:rPr sz="1800" spc="-15" dirty="0">
                <a:latin typeface="Calibri"/>
                <a:cs typeface="Calibri"/>
              </a:rPr>
              <a:t>Współpracuje </a:t>
            </a:r>
            <a:r>
              <a:rPr sz="1800" dirty="0">
                <a:latin typeface="Calibri"/>
                <a:cs typeface="Calibri"/>
              </a:rPr>
              <a:t>z </a:t>
            </a:r>
            <a:r>
              <a:rPr sz="1800" spc="-15" dirty="0">
                <a:latin typeface="Calibri"/>
                <a:cs typeface="Calibri"/>
              </a:rPr>
              <a:t>protokołami </a:t>
            </a:r>
            <a:r>
              <a:rPr sz="1800" spc="-50" dirty="0">
                <a:latin typeface="Calibri"/>
                <a:cs typeface="Calibri"/>
              </a:rPr>
              <a:t>ICP/IP, </a:t>
            </a:r>
            <a:r>
              <a:rPr sz="1800" spc="-5" dirty="0">
                <a:latin typeface="Calibri"/>
                <a:cs typeface="Calibri"/>
              </a:rPr>
              <a:t>NetBEUI,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IPX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203200">
              <a:lnSpc>
                <a:spcPct val="100000"/>
              </a:lnSpc>
              <a:spcBef>
                <a:spcPts val="1360"/>
              </a:spcBef>
            </a:pPr>
            <a:r>
              <a:rPr sz="1800" spc="-10" dirty="0">
                <a:latin typeface="Calibri"/>
                <a:cs typeface="Calibri"/>
              </a:rPr>
              <a:t>Funkcje </a:t>
            </a:r>
            <a:r>
              <a:rPr sz="1800" spc="-15" dirty="0">
                <a:latin typeface="Calibri"/>
                <a:cs typeface="Calibri"/>
              </a:rPr>
              <a:t>realizowane przez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NetBIOS:</a:t>
            </a:r>
            <a:endParaRPr sz="1800">
              <a:latin typeface="Calibri"/>
              <a:cs typeface="Calibri"/>
            </a:endParaRPr>
          </a:p>
          <a:p>
            <a:pPr marL="203200" marR="6989445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Komunikacja </a:t>
            </a:r>
            <a:r>
              <a:rPr sz="1800" spc="-10" dirty="0">
                <a:latin typeface="Calibri"/>
                <a:cs typeface="Calibri"/>
              </a:rPr>
              <a:t>połączeniowa  Komunikacja bezpołączeniowa  Obsługa nazw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adresów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50">
              <a:latin typeface="Times New Roman"/>
              <a:cs typeface="Times New Roman"/>
            </a:endParaRPr>
          </a:p>
          <a:p>
            <a:pPr marL="37465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Adresami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5" dirty="0">
                <a:latin typeface="Calibri"/>
                <a:cs typeface="Calibri"/>
              </a:rPr>
              <a:t>NetBIOS są </a:t>
            </a:r>
            <a:r>
              <a:rPr sz="1800" dirty="0">
                <a:latin typeface="Calibri"/>
                <a:cs typeface="Calibri"/>
              </a:rPr>
              <a:t>16 </a:t>
            </a:r>
            <a:r>
              <a:rPr sz="1800" spc="-15" dirty="0">
                <a:latin typeface="Calibri"/>
                <a:cs typeface="Calibri"/>
              </a:rPr>
              <a:t>znakowa </a:t>
            </a:r>
            <a:r>
              <a:rPr sz="1800" spc="-10" dirty="0">
                <a:latin typeface="Calibri"/>
                <a:cs typeface="Calibri"/>
              </a:rPr>
              <a:t>nazwy </a:t>
            </a:r>
            <a:r>
              <a:rPr sz="1800" spc="-5" dirty="0">
                <a:latin typeface="Calibri"/>
                <a:cs typeface="Calibri"/>
              </a:rPr>
              <a:t>(15 </a:t>
            </a:r>
            <a:r>
              <a:rPr sz="1800" spc="-15" dirty="0">
                <a:latin typeface="Calibri"/>
                <a:cs typeface="Calibri"/>
              </a:rPr>
              <a:t>zmnaków </a:t>
            </a:r>
            <a:r>
              <a:rPr sz="1800" spc="-10" dirty="0">
                <a:latin typeface="Calibri"/>
                <a:cs typeface="Calibri"/>
              </a:rPr>
              <a:t>identyfikuje hosta, </a:t>
            </a:r>
            <a:r>
              <a:rPr sz="1800" dirty="0">
                <a:latin typeface="Calibri"/>
                <a:cs typeface="Calibri"/>
              </a:rPr>
              <a:t>16-ty </a:t>
            </a:r>
            <a:r>
              <a:rPr sz="1800" spc="-5" dirty="0">
                <a:latin typeface="Calibri"/>
                <a:cs typeface="Calibri"/>
              </a:rPr>
              <a:t>znak</a:t>
            </a:r>
            <a:r>
              <a:rPr sz="1800" spc="1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usługę)</a:t>
            </a:r>
            <a:endParaRPr sz="1800">
              <a:latin typeface="Calibri"/>
              <a:cs typeface="Calibri"/>
            </a:endParaRPr>
          </a:p>
          <a:p>
            <a:pPr marL="37465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Nazwy </a:t>
            </a:r>
            <a:r>
              <a:rPr sz="1800" dirty="0">
                <a:latin typeface="Calibri"/>
                <a:cs typeface="Calibri"/>
              </a:rPr>
              <a:t>mogą </a:t>
            </a:r>
            <a:r>
              <a:rPr sz="1800" spc="-15" dirty="0">
                <a:latin typeface="Calibri"/>
                <a:cs typeface="Calibri"/>
              </a:rPr>
              <a:t>być </a:t>
            </a:r>
            <a:r>
              <a:rPr sz="1800" spc="-10" dirty="0">
                <a:latin typeface="Calibri"/>
                <a:cs typeface="Calibri"/>
              </a:rPr>
              <a:t>dowolnie </a:t>
            </a:r>
            <a:r>
              <a:rPr sz="1800" spc="-5" dirty="0">
                <a:latin typeface="Calibri"/>
                <a:cs typeface="Calibri"/>
              </a:rPr>
              <a:t>zmieniane </a:t>
            </a:r>
            <a:r>
              <a:rPr sz="1800" spc="-15" dirty="0">
                <a:latin typeface="Calibri"/>
                <a:cs typeface="Calibri"/>
              </a:rPr>
              <a:t>przez </a:t>
            </a:r>
            <a:r>
              <a:rPr sz="1800" spc="-30" dirty="0">
                <a:latin typeface="Calibri"/>
                <a:cs typeface="Calibri"/>
              </a:rPr>
              <a:t>hosty, </a:t>
            </a:r>
            <a:r>
              <a:rPr sz="1800" spc="-5" dirty="0">
                <a:latin typeface="Calibri"/>
                <a:cs typeface="Calibri"/>
              </a:rPr>
              <a:t>muszą jednak </a:t>
            </a:r>
            <a:r>
              <a:rPr sz="1800" spc="-15" dirty="0">
                <a:latin typeface="Calibri"/>
                <a:cs typeface="Calibri"/>
              </a:rPr>
              <a:t>być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unikatowe.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342963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Działanie</a:t>
            </a:r>
            <a:r>
              <a:rPr spc="-50" dirty="0"/>
              <a:t> </a:t>
            </a:r>
            <a:r>
              <a:rPr dirty="0"/>
              <a:t>WINS</a:t>
            </a:r>
          </a:p>
        </p:txBody>
      </p:sp>
      <p:sp>
        <p:nvSpPr>
          <p:cNvPr id="3" name="object 3"/>
          <p:cNvSpPr/>
          <p:nvPr/>
        </p:nvSpPr>
        <p:spPr>
          <a:xfrm>
            <a:off x="838200" y="1690116"/>
            <a:ext cx="9325356" cy="46192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9661" y="244551"/>
            <a:ext cx="547751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10" dirty="0">
                <a:latin typeface="Calibri Light"/>
                <a:cs typeface="Calibri Light"/>
              </a:rPr>
              <a:t>Serwer </a:t>
            </a:r>
            <a:r>
              <a:rPr sz="4400" b="0" spc="-5" dirty="0">
                <a:latin typeface="Calibri Light"/>
                <a:cs typeface="Calibri Light"/>
              </a:rPr>
              <a:t>WINS </a:t>
            </a:r>
            <a:r>
              <a:rPr sz="4400" b="0" dirty="0">
                <a:latin typeface="Calibri Light"/>
                <a:cs typeface="Calibri Light"/>
              </a:rPr>
              <a:t>-</a:t>
            </a:r>
            <a:r>
              <a:rPr sz="4400" b="0" spc="-30" dirty="0">
                <a:latin typeface="Calibri Light"/>
                <a:cs typeface="Calibri Light"/>
              </a:rPr>
              <a:t> </a:t>
            </a:r>
            <a:r>
              <a:rPr sz="4400" b="0" spc="-10" dirty="0">
                <a:latin typeface="Calibri Light"/>
                <a:cs typeface="Calibri Light"/>
              </a:rPr>
              <a:t>instalacja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3316" y="1514855"/>
            <a:ext cx="7211568" cy="51236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90388" y="1514855"/>
            <a:ext cx="6801611" cy="470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723380" y="889253"/>
            <a:ext cx="44526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Panel </a:t>
            </a:r>
            <a:r>
              <a:rPr sz="1800" spc="-15" dirty="0">
                <a:latin typeface="Calibri"/>
                <a:cs typeface="Calibri"/>
              </a:rPr>
              <a:t>sterowania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Calibri"/>
                <a:cs typeface="Calibri"/>
              </a:rPr>
              <a:t>Wszystkie </a:t>
            </a:r>
            <a:r>
              <a:rPr sz="1800" spc="-5" dirty="0">
                <a:latin typeface="Calibri"/>
                <a:cs typeface="Calibri"/>
              </a:rPr>
              <a:t>elementy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Panelu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Sterowania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Narzędzia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administracyjne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78720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Serwer </a:t>
            </a:r>
            <a:r>
              <a:rPr dirty="0"/>
              <a:t>WINS – </a:t>
            </a:r>
            <a:r>
              <a:rPr spc="-20" dirty="0"/>
              <a:t>rejestracje</a:t>
            </a:r>
            <a:r>
              <a:rPr spc="-70" dirty="0"/>
              <a:t> </a:t>
            </a:r>
            <a:r>
              <a:rPr spc="-5" dirty="0"/>
              <a:t>aktywne</a:t>
            </a:r>
          </a:p>
        </p:txBody>
      </p:sp>
      <p:sp>
        <p:nvSpPr>
          <p:cNvPr id="3" name="object 3"/>
          <p:cNvSpPr/>
          <p:nvPr/>
        </p:nvSpPr>
        <p:spPr>
          <a:xfrm>
            <a:off x="556259" y="1690116"/>
            <a:ext cx="10419588" cy="26288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1687" y="1685544"/>
            <a:ext cx="10429240" cy="2638425"/>
          </a:xfrm>
          <a:custGeom>
            <a:avLst/>
            <a:gdLst/>
            <a:ahLst/>
            <a:cxnLst/>
            <a:rect l="l" t="t" r="r" b="b"/>
            <a:pathLst>
              <a:path w="10429240" h="2638425">
                <a:moveTo>
                  <a:pt x="0" y="2638043"/>
                </a:moveTo>
                <a:lnTo>
                  <a:pt x="10428731" y="2638043"/>
                </a:lnTo>
                <a:lnTo>
                  <a:pt x="10428731" y="0"/>
                </a:lnTo>
                <a:lnTo>
                  <a:pt x="0" y="0"/>
                </a:lnTo>
                <a:lnTo>
                  <a:pt x="0" y="2638043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609676"/>
            <a:ext cx="58197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15" dirty="0">
                <a:latin typeface="Calibri Light"/>
                <a:cs typeface="Calibri Light"/>
              </a:rPr>
              <a:t>Klient </a:t>
            </a:r>
            <a:r>
              <a:rPr sz="4400" b="0" dirty="0">
                <a:latin typeface="Calibri Light"/>
                <a:cs typeface="Calibri Light"/>
              </a:rPr>
              <a:t>WINS -</a:t>
            </a:r>
            <a:r>
              <a:rPr sz="4400" b="0" spc="-25" dirty="0">
                <a:latin typeface="Calibri Light"/>
                <a:cs typeface="Calibri Light"/>
              </a:rPr>
              <a:t> </a:t>
            </a:r>
            <a:r>
              <a:rPr sz="4400" b="0" spc="-20" dirty="0">
                <a:latin typeface="Calibri Light"/>
                <a:cs typeface="Calibri Light"/>
              </a:rPr>
              <a:t>konfiguracja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6018" y="1552447"/>
            <a:ext cx="3229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Menu </a:t>
            </a:r>
            <a:r>
              <a:rPr sz="1800" spc="-10" dirty="0">
                <a:latin typeface="Calibri"/>
                <a:cs typeface="Calibri"/>
              </a:rPr>
              <a:t>Start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Połączenia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sieciowe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3212" y="1900427"/>
            <a:ext cx="8173211" cy="4668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4900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Klient </a:t>
            </a:r>
            <a:r>
              <a:rPr dirty="0"/>
              <a:t>WINS – </a:t>
            </a:r>
            <a:r>
              <a:rPr spc="-10" dirty="0"/>
              <a:t>weryfikacja </a:t>
            </a:r>
            <a:r>
              <a:rPr spc="-20" dirty="0"/>
              <a:t>ustawień</a:t>
            </a:r>
            <a:r>
              <a:rPr spc="50" dirty="0"/>
              <a:t> </a:t>
            </a:r>
            <a:r>
              <a:rPr spc="-20" dirty="0"/>
              <a:t>klienta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26542" y="1711528"/>
            <a:ext cx="44145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Menu </a:t>
            </a:r>
            <a:r>
              <a:rPr sz="1800" spc="-10" dirty="0">
                <a:latin typeface="Calibri"/>
                <a:cs typeface="Calibri"/>
              </a:rPr>
              <a:t>Start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Uruchom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Calibri"/>
                <a:cs typeface="Calibri"/>
              </a:rPr>
              <a:t>cmd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Calibri"/>
                <a:cs typeface="Calibri"/>
              </a:rPr>
              <a:t>ipconfig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/all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8411" y="2322576"/>
            <a:ext cx="6981443" cy="3276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9361" y="2303526"/>
            <a:ext cx="7019925" cy="3314700"/>
          </a:xfrm>
          <a:custGeom>
            <a:avLst/>
            <a:gdLst/>
            <a:ahLst/>
            <a:cxnLst/>
            <a:rect l="l" t="t" r="r" b="b"/>
            <a:pathLst>
              <a:path w="7019925" h="3314700">
                <a:moveTo>
                  <a:pt x="0" y="3314700"/>
                </a:moveTo>
                <a:lnTo>
                  <a:pt x="7019544" y="3314700"/>
                </a:lnTo>
                <a:lnTo>
                  <a:pt x="7019544" y="0"/>
                </a:lnTo>
                <a:lnTo>
                  <a:pt x="0" y="0"/>
                </a:lnTo>
                <a:lnTo>
                  <a:pt x="0" y="331470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583423" y="2322576"/>
            <a:ext cx="4024427" cy="3276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568945" y="2308098"/>
            <a:ext cx="4371340" cy="3305810"/>
          </a:xfrm>
          <a:custGeom>
            <a:avLst/>
            <a:gdLst/>
            <a:ahLst/>
            <a:cxnLst/>
            <a:rect l="l" t="t" r="r" b="b"/>
            <a:pathLst>
              <a:path w="4371340" h="3305810">
                <a:moveTo>
                  <a:pt x="0" y="3305555"/>
                </a:moveTo>
                <a:lnTo>
                  <a:pt x="4370832" y="3305555"/>
                </a:lnTo>
                <a:lnTo>
                  <a:pt x="4370832" y="0"/>
                </a:lnTo>
                <a:lnTo>
                  <a:pt x="0" y="0"/>
                </a:lnTo>
                <a:lnTo>
                  <a:pt x="0" y="3305555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795006" y="1711528"/>
            <a:ext cx="26435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cmd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Calibri"/>
                <a:cs typeface="Calibri"/>
              </a:rPr>
              <a:t>nbtstat </a:t>
            </a:r>
            <a:r>
              <a:rPr sz="1800" dirty="0">
                <a:latin typeface="Calibri"/>
                <a:cs typeface="Calibri"/>
              </a:rPr>
              <a:t>–A </a:t>
            </a:r>
            <a:r>
              <a:rPr sz="1800" spc="-5" dirty="0">
                <a:latin typeface="Calibri"/>
                <a:cs typeface="Calibri"/>
              </a:rPr>
              <a:t>[adres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IP]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13864" y="5880608"/>
            <a:ext cx="26777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Weryfikacja ustawień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klienta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67647" y="5880608"/>
            <a:ext cx="1741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Przeglądanie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nazw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0844" y="3264462"/>
            <a:ext cx="10229850" cy="2023745"/>
          </a:xfrm>
          <a:prstGeom prst="rect">
            <a:avLst/>
          </a:prstGeom>
        </p:spPr>
        <p:txBody>
          <a:bodyPr vert="horz" wrap="square" lIns="0" tIns="2901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285"/>
              </a:spcBef>
            </a:pPr>
            <a:r>
              <a:rPr sz="6000" dirty="0"/>
              <a:t>DNS – </a:t>
            </a:r>
            <a:r>
              <a:rPr sz="6000" spc="-60" dirty="0"/>
              <a:t>system </a:t>
            </a:r>
            <a:r>
              <a:rPr sz="6000" spc="-20" dirty="0"/>
              <a:t>nazw</a:t>
            </a:r>
            <a:r>
              <a:rPr sz="6000" spc="10" dirty="0"/>
              <a:t> </a:t>
            </a:r>
            <a:r>
              <a:rPr sz="6000" spc="-10" dirty="0"/>
              <a:t>domenowych</a:t>
            </a:r>
            <a:endParaRPr sz="6000"/>
          </a:p>
          <a:p>
            <a:pPr marL="12700" marR="1557655">
              <a:lnSpc>
                <a:spcPts val="2600"/>
              </a:lnSpc>
              <a:spcBef>
                <a:spcPts val="1190"/>
              </a:spcBef>
            </a:pPr>
            <a:r>
              <a:rPr sz="2400" b="0" spc="-5" dirty="0">
                <a:solidFill>
                  <a:srgbClr val="888888"/>
                </a:solidFill>
                <a:latin typeface="Calibri"/>
                <a:cs typeface="Calibri"/>
              </a:rPr>
              <a:t>Domain </a:t>
            </a:r>
            <a:r>
              <a:rPr sz="2400" b="0" dirty="0">
                <a:solidFill>
                  <a:srgbClr val="888888"/>
                </a:solidFill>
                <a:latin typeface="Calibri"/>
                <a:cs typeface="Calibri"/>
              </a:rPr>
              <a:t>Name </a:t>
            </a:r>
            <a:r>
              <a:rPr sz="2400" b="0" spc="-15" dirty="0">
                <a:solidFill>
                  <a:srgbClr val="888888"/>
                </a:solidFill>
                <a:latin typeface="Calibri"/>
                <a:cs typeface="Calibri"/>
              </a:rPr>
              <a:t>System. </a:t>
            </a:r>
            <a:r>
              <a:rPr sz="2400" b="0" spc="-20" dirty="0">
                <a:solidFill>
                  <a:srgbClr val="888888"/>
                </a:solidFill>
                <a:latin typeface="Calibri"/>
                <a:cs typeface="Calibri"/>
              </a:rPr>
              <a:t>System </a:t>
            </a:r>
            <a:r>
              <a:rPr sz="2400" b="0" spc="-10" dirty="0">
                <a:solidFill>
                  <a:srgbClr val="888888"/>
                </a:solidFill>
                <a:latin typeface="Calibri"/>
                <a:cs typeface="Calibri"/>
              </a:rPr>
              <a:t>serwerów </a:t>
            </a:r>
            <a:r>
              <a:rPr sz="2400" b="0" spc="-15" dirty="0">
                <a:solidFill>
                  <a:srgbClr val="888888"/>
                </a:solidFill>
                <a:latin typeface="Calibri"/>
                <a:cs typeface="Calibri"/>
              </a:rPr>
              <a:t>oraz </a:t>
            </a:r>
            <a:r>
              <a:rPr sz="2400" b="0" spc="-25" dirty="0">
                <a:solidFill>
                  <a:srgbClr val="888888"/>
                </a:solidFill>
                <a:latin typeface="Calibri"/>
                <a:cs typeface="Calibri"/>
              </a:rPr>
              <a:t>protokół </a:t>
            </a:r>
            <a:r>
              <a:rPr sz="2400" b="0" spc="-20" dirty="0">
                <a:solidFill>
                  <a:srgbClr val="888888"/>
                </a:solidFill>
                <a:latin typeface="Calibri"/>
                <a:cs typeface="Calibri"/>
              </a:rPr>
              <a:t>komunikacyjny  </a:t>
            </a:r>
            <a:r>
              <a:rPr sz="2400" b="0" spc="-5" dirty="0">
                <a:solidFill>
                  <a:srgbClr val="888888"/>
                </a:solidFill>
                <a:latin typeface="Calibri"/>
                <a:cs typeface="Calibri"/>
              </a:rPr>
              <a:t>zapewniający </a:t>
            </a:r>
            <a:r>
              <a:rPr sz="2400" b="0" spc="-10" dirty="0">
                <a:solidFill>
                  <a:srgbClr val="888888"/>
                </a:solidFill>
                <a:latin typeface="Calibri"/>
                <a:cs typeface="Calibri"/>
              </a:rPr>
              <a:t>zamianę adresów </a:t>
            </a:r>
            <a:r>
              <a:rPr sz="2400" b="0" spc="-5" dirty="0">
                <a:solidFill>
                  <a:srgbClr val="888888"/>
                </a:solidFill>
                <a:latin typeface="Calibri"/>
                <a:cs typeface="Calibri"/>
              </a:rPr>
              <a:t>domenowych na </a:t>
            </a:r>
            <a:r>
              <a:rPr sz="2400" b="0" spc="-15" dirty="0">
                <a:solidFill>
                  <a:srgbClr val="888888"/>
                </a:solidFill>
                <a:latin typeface="Calibri"/>
                <a:cs typeface="Calibri"/>
              </a:rPr>
              <a:t>adresy</a:t>
            </a:r>
            <a:r>
              <a:rPr sz="2400" b="0" spc="-1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2400" b="0" dirty="0">
                <a:solidFill>
                  <a:srgbClr val="888888"/>
                </a:solidFill>
                <a:latin typeface="Calibri"/>
                <a:cs typeface="Calibri"/>
              </a:rPr>
              <a:t>IP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60756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System </a:t>
            </a:r>
            <a:r>
              <a:rPr spc="-10" dirty="0"/>
              <a:t>nazw</a:t>
            </a:r>
            <a:r>
              <a:rPr spc="-85" dirty="0"/>
              <a:t> </a:t>
            </a:r>
            <a:r>
              <a:rPr spc="-5" dirty="0"/>
              <a:t>domenowych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9442" y="1708480"/>
            <a:ext cx="10669270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libri"/>
                <a:cs typeface="Calibri"/>
              </a:rPr>
              <a:t>Podstawą systemu </a:t>
            </a:r>
            <a:r>
              <a:rPr sz="1800" spc="-5" dirty="0">
                <a:latin typeface="Calibri"/>
                <a:cs typeface="Calibri"/>
              </a:rPr>
              <a:t>DNS </a:t>
            </a:r>
            <a:r>
              <a:rPr sz="1800" spc="-10" dirty="0">
                <a:latin typeface="Calibri"/>
                <a:cs typeface="Calibri"/>
              </a:rPr>
              <a:t>jest ogólnoświatowa </a:t>
            </a:r>
            <a:r>
              <a:rPr sz="1800" spc="-5" dirty="0">
                <a:latin typeface="Calibri"/>
                <a:cs typeface="Calibri"/>
              </a:rPr>
              <a:t>sieć </a:t>
            </a:r>
            <a:r>
              <a:rPr sz="1800" spc="-10" dirty="0">
                <a:latin typeface="Calibri"/>
                <a:cs typeface="Calibri"/>
              </a:rPr>
              <a:t>serwerów przechowujących </a:t>
            </a:r>
            <a:r>
              <a:rPr sz="1800" spc="-5" dirty="0">
                <a:latin typeface="Calibri"/>
                <a:cs typeface="Calibri"/>
              </a:rPr>
              <a:t>dane 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adresach</a:t>
            </a:r>
            <a:r>
              <a:rPr sz="1800" spc="1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domen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spc="-15" dirty="0">
                <a:latin typeface="Calibri"/>
                <a:cs typeface="Calibri"/>
              </a:rPr>
              <a:t>Każdy </a:t>
            </a:r>
            <a:r>
              <a:rPr sz="1800" dirty="0">
                <a:latin typeface="Calibri"/>
                <a:cs typeface="Calibri"/>
              </a:rPr>
              <a:t>z </a:t>
            </a:r>
            <a:r>
              <a:rPr sz="1800" spc="-5" dirty="0">
                <a:latin typeface="Calibri"/>
                <a:cs typeface="Calibri"/>
              </a:rPr>
              <a:t>wpisów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5" dirty="0">
                <a:latin typeface="Calibri"/>
                <a:cs typeface="Calibri"/>
              </a:rPr>
              <a:t>bazie </a:t>
            </a:r>
            <a:r>
              <a:rPr sz="1800" spc="-15" dirty="0">
                <a:latin typeface="Calibri"/>
                <a:cs typeface="Calibri"/>
              </a:rPr>
              <a:t>danych odwzorowań </a:t>
            </a:r>
            <a:r>
              <a:rPr sz="1800" spc="-5" dirty="0">
                <a:latin typeface="Calibri"/>
                <a:cs typeface="Calibri"/>
              </a:rPr>
              <a:t>DNS </a:t>
            </a:r>
            <a:r>
              <a:rPr sz="1800" spc="-10" dirty="0">
                <a:latin typeface="Calibri"/>
                <a:cs typeface="Calibri"/>
              </a:rPr>
              <a:t>zawierający nazwę </a:t>
            </a:r>
            <a:r>
              <a:rPr sz="1800" spc="-15" dirty="0">
                <a:latin typeface="Calibri"/>
                <a:cs typeface="Calibri"/>
              </a:rPr>
              <a:t>oraz </a:t>
            </a:r>
            <a:r>
              <a:rPr sz="1800" spc="-5" dirty="0">
                <a:latin typeface="Calibri"/>
                <a:cs typeface="Calibri"/>
              </a:rPr>
              <a:t>odpowiadający jej adres </a:t>
            </a:r>
            <a:r>
              <a:rPr sz="1800" dirty="0">
                <a:latin typeface="Calibri"/>
                <a:cs typeface="Calibri"/>
              </a:rPr>
              <a:t>IP </a:t>
            </a:r>
            <a:r>
              <a:rPr sz="1800" spc="-10" dirty="0">
                <a:latin typeface="Calibri"/>
                <a:cs typeface="Calibri"/>
              </a:rPr>
              <a:t>udostępniany 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5" dirty="0">
                <a:latin typeface="Calibri"/>
                <a:cs typeface="Calibri"/>
              </a:rPr>
              <a:t>sposób</a:t>
            </a:r>
            <a:r>
              <a:rPr sz="1800" spc="-10" dirty="0">
                <a:latin typeface="Calibri"/>
                <a:cs typeface="Calibri"/>
              </a:rPr>
              <a:t> automatyczny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339090">
              <a:lnSpc>
                <a:spcPct val="100000"/>
              </a:lnSpc>
            </a:pPr>
            <a:r>
              <a:rPr sz="1800" u="heavy" spc="-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ftp://ftp.rs.internic.net/domain/named.root</a:t>
            </a:r>
            <a:r>
              <a:rPr sz="1800" spc="-5" dirty="0">
                <a:solidFill>
                  <a:srgbClr val="0462C1"/>
                </a:solidFill>
                <a:latin typeface="Calibri"/>
                <a:cs typeface="Calibri"/>
                <a:hlinkClick r:id="rId2"/>
              </a:rPr>
              <a:t>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5" dirty="0">
                <a:latin typeface="Calibri"/>
                <a:cs typeface="Calibri"/>
              </a:rPr>
              <a:t>lista </a:t>
            </a:r>
            <a:r>
              <a:rPr sz="1800" dirty="0">
                <a:latin typeface="Calibri"/>
                <a:cs typeface="Calibri"/>
              </a:rPr>
              <a:t>13 </a:t>
            </a:r>
            <a:r>
              <a:rPr sz="1800" spc="-15" dirty="0">
                <a:latin typeface="Calibri"/>
                <a:cs typeface="Calibri"/>
              </a:rPr>
              <a:t>głównych </a:t>
            </a:r>
            <a:r>
              <a:rPr sz="1800" spc="-10" dirty="0">
                <a:latin typeface="Calibri"/>
                <a:cs typeface="Calibri"/>
              </a:rPr>
              <a:t>serwerów odpowiedzialnych </a:t>
            </a:r>
            <a:r>
              <a:rPr sz="1800" spc="-15" dirty="0">
                <a:latin typeface="Calibri"/>
                <a:cs typeface="Calibri"/>
              </a:rPr>
              <a:t>za </a:t>
            </a:r>
            <a:r>
              <a:rPr sz="1800" spc="-5" dirty="0">
                <a:latin typeface="Calibri"/>
                <a:cs typeface="Calibri"/>
              </a:rPr>
              <a:t>obsługę domen  </a:t>
            </a:r>
            <a:r>
              <a:rPr sz="1800" spc="-10" dirty="0">
                <a:latin typeface="Calibri"/>
                <a:cs typeface="Calibri"/>
              </a:rPr>
              <a:t>najwyższego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poziomu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5289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Struktura </a:t>
            </a:r>
            <a:r>
              <a:rPr spc="-15" dirty="0"/>
              <a:t>serwerów</a:t>
            </a:r>
            <a:r>
              <a:rPr spc="-70" dirty="0"/>
              <a:t> </a:t>
            </a:r>
            <a:r>
              <a:rPr dirty="0"/>
              <a:t>DNS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725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Rozproszona </a:t>
            </a:r>
            <a:r>
              <a:rPr spc="-10" dirty="0"/>
              <a:t>baza </a:t>
            </a:r>
            <a:r>
              <a:rPr spc="-15" dirty="0"/>
              <a:t>danych </a:t>
            </a:r>
            <a:r>
              <a:rPr spc="-10" dirty="0"/>
              <a:t>adresów </a:t>
            </a:r>
            <a:r>
              <a:rPr dirty="0"/>
              <a:t>IP i </a:t>
            </a:r>
            <a:r>
              <a:rPr spc="-10" dirty="0"/>
              <a:t>nazw </a:t>
            </a:r>
            <a:r>
              <a:rPr dirty="0"/>
              <a:t>o </a:t>
            </a:r>
            <a:r>
              <a:rPr spc="-10" dirty="0"/>
              <a:t>strukturze</a:t>
            </a:r>
            <a:r>
              <a:rPr spc="95" dirty="0"/>
              <a:t> </a:t>
            </a:r>
            <a:r>
              <a:rPr spc="-10" dirty="0"/>
              <a:t>hierarchicznej</a:t>
            </a:r>
          </a:p>
          <a:p>
            <a:pPr marL="85725" marR="5612130">
              <a:lnSpc>
                <a:spcPct val="100000"/>
              </a:lnSpc>
              <a:spcBef>
                <a:spcPts val="5"/>
              </a:spcBef>
            </a:pPr>
            <a:r>
              <a:rPr spc="-5" dirty="0"/>
              <a:t>Serwery DNS </a:t>
            </a:r>
            <a:r>
              <a:rPr spc="-10" dirty="0"/>
              <a:t>przechowują </a:t>
            </a:r>
            <a:r>
              <a:rPr spc="-5" dirty="0"/>
              <a:t>dane </a:t>
            </a:r>
            <a:r>
              <a:rPr spc="-15" dirty="0"/>
              <a:t>tylko wybranych </a:t>
            </a:r>
            <a:r>
              <a:rPr spc="-5" dirty="0"/>
              <a:t>domen.  </a:t>
            </a:r>
            <a:r>
              <a:rPr spc="-15" dirty="0"/>
              <a:t>Każda </a:t>
            </a:r>
            <a:r>
              <a:rPr spc="-5" dirty="0"/>
              <a:t>domena </a:t>
            </a:r>
            <a:r>
              <a:rPr dirty="0"/>
              <a:t>ma </a:t>
            </a:r>
            <a:r>
              <a:rPr spc="-10" dirty="0"/>
              <a:t>co </a:t>
            </a:r>
            <a:r>
              <a:rPr spc="-5" dirty="0"/>
              <a:t>najmniej </a:t>
            </a:r>
            <a:r>
              <a:rPr dirty="0"/>
              <a:t>2 </a:t>
            </a:r>
            <a:r>
              <a:rPr spc="-5" dirty="0"/>
              <a:t>obsługujące ją </a:t>
            </a:r>
            <a:r>
              <a:rPr dirty="0"/>
              <a:t>serwery </a:t>
            </a:r>
            <a:r>
              <a:rPr spc="-5" dirty="0"/>
              <a:t>DNS.</a:t>
            </a:r>
          </a:p>
          <a:p>
            <a:pPr marL="85725">
              <a:lnSpc>
                <a:spcPct val="100000"/>
              </a:lnSpc>
            </a:pPr>
            <a:r>
              <a:rPr spc="-5" dirty="0"/>
              <a:t>Serwery DNS </a:t>
            </a:r>
            <a:r>
              <a:rPr spc="-10" dirty="0"/>
              <a:t>przechowują </a:t>
            </a:r>
            <a:r>
              <a:rPr spc="-15" dirty="0"/>
              <a:t>przez </a:t>
            </a:r>
            <a:r>
              <a:rPr spc="-5" dirty="0"/>
              <a:t>pewien </a:t>
            </a:r>
            <a:r>
              <a:rPr spc="-10" dirty="0"/>
              <a:t>czas </a:t>
            </a:r>
            <a:r>
              <a:rPr spc="-5" dirty="0"/>
              <a:t>odpowiedzi </a:t>
            </a:r>
            <a:r>
              <a:rPr dirty="0"/>
              <a:t>z </a:t>
            </a:r>
            <a:r>
              <a:rPr spc="-15" dirty="0"/>
              <a:t>innych </a:t>
            </a:r>
            <a:r>
              <a:rPr spc="-10" dirty="0"/>
              <a:t>serwerów</a:t>
            </a:r>
            <a:r>
              <a:rPr spc="175" dirty="0"/>
              <a:t> </a:t>
            </a:r>
            <a:r>
              <a:rPr spc="-5" dirty="0"/>
              <a:t>(caching)</a:t>
            </a:r>
          </a:p>
          <a:p>
            <a:pPr marL="85725">
              <a:lnSpc>
                <a:spcPct val="100000"/>
              </a:lnSpc>
            </a:pPr>
            <a:r>
              <a:rPr spc="-15" dirty="0"/>
              <a:t>Każdy komputer </a:t>
            </a:r>
            <a:r>
              <a:rPr spc="-20" dirty="0"/>
              <a:t>może </a:t>
            </a:r>
            <a:r>
              <a:rPr dirty="0"/>
              <a:t>mieć </a:t>
            </a:r>
            <a:r>
              <a:rPr spc="-5" dirty="0"/>
              <a:t>wiele </a:t>
            </a:r>
            <a:r>
              <a:rPr spc="-20" dirty="0"/>
              <a:t>różnych </a:t>
            </a:r>
            <a:r>
              <a:rPr spc="-10" dirty="0"/>
              <a:t>nazw (redundancja). </a:t>
            </a:r>
            <a:r>
              <a:rPr spc="-15" dirty="0"/>
              <a:t>Powoduje </a:t>
            </a:r>
            <a:r>
              <a:rPr spc="-10" dirty="0"/>
              <a:t>to zwiększenie niezawodności </a:t>
            </a:r>
            <a:r>
              <a:rPr spc="-5" dirty="0"/>
              <a:t>działania</a:t>
            </a:r>
            <a:r>
              <a:rPr spc="375" dirty="0"/>
              <a:t> </a:t>
            </a:r>
            <a:r>
              <a:rPr spc="-15" dirty="0"/>
              <a:t>systemu</a:t>
            </a:r>
          </a:p>
          <a:p>
            <a:pPr marL="85725">
              <a:lnSpc>
                <a:spcPct val="100000"/>
              </a:lnSpc>
            </a:pPr>
            <a:r>
              <a:rPr spc="-5" dirty="0"/>
              <a:t>DNS.</a:t>
            </a:r>
          </a:p>
          <a:p>
            <a:pPr marL="85725">
              <a:lnSpc>
                <a:spcPct val="100000"/>
              </a:lnSpc>
            </a:pPr>
            <a:r>
              <a:rPr spc="-20" dirty="0"/>
              <a:t>Protokół </a:t>
            </a:r>
            <a:r>
              <a:rPr spc="-5" dirty="0"/>
              <a:t>DNS </a:t>
            </a:r>
            <a:r>
              <a:rPr dirty="0"/>
              <a:t>– </a:t>
            </a:r>
            <a:r>
              <a:rPr spc="-65" dirty="0"/>
              <a:t>UDP, </a:t>
            </a:r>
            <a:r>
              <a:rPr spc="-5" dirty="0"/>
              <a:t>port</a:t>
            </a:r>
            <a:r>
              <a:rPr spc="114" dirty="0"/>
              <a:t> </a:t>
            </a:r>
            <a:r>
              <a:rPr dirty="0"/>
              <a:t>53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9960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302510" algn="l"/>
              </a:tabLst>
            </a:pPr>
            <a:r>
              <a:rPr dirty="0"/>
              <a:t>Działanie	i </a:t>
            </a:r>
            <a:r>
              <a:rPr spc="-15" dirty="0"/>
              <a:t>struktura </a:t>
            </a:r>
            <a:r>
              <a:rPr dirty="0"/>
              <a:t>DNS w domenie</a:t>
            </a:r>
            <a:r>
              <a:rPr spc="-45" dirty="0"/>
              <a:t> </a:t>
            </a:r>
            <a:r>
              <a:rPr spc="-20" dirty="0"/>
              <a:t>.pl</a:t>
            </a:r>
          </a:p>
        </p:txBody>
      </p:sp>
      <p:sp>
        <p:nvSpPr>
          <p:cNvPr id="3" name="object 3"/>
          <p:cNvSpPr/>
          <p:nvPr/>
        </p:nvSpPr>
        <p:spPr>
          <a:xfrm>
            <a:off x="513587" y="1933955"/>
            <a:ext cx="5068824" cy="2395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79591" y="1933955"/>
            <a:ext cx="6097523" cy="42001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9512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5" dirty="0"/>
              <a:t>Poddomeny </a:t>
            </a:r>
            <a:r>
              <a:rPr dirty="0"/>
              <a:t>i serwery</a:t>
            </a:r>
            <a:r>
              <a:rPr spc="-40" dirty="0"/>
              <a:t> </a:t>
            </a:r>
            <a:r>
              <a:rPr dirty="0"/>
              <a:t>DNS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740" y="1708480"/>
            <a:ext cx="11087100" cy="293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libri"/>
                <a:cs typeface="Calibri"/>
              </a:rPr>
              <a:t>Strefa </a:t>
            </a:r>
            <a:r>
              <a:rPr sz="1800" spc="-10" dirty="0">
                <a:latin typeface="Calibri"/>
                <a:cs typeface="Calibri"/>
              </a:rPr>
              <a:t>rozpoczyna </a:t>
            </a:r>
            <a:r>
              <a:rPr sz="1800" spc="-5" dirty="0">
                <a:latin typeface="Calibri"/>
                <a:cs typeface="Calibri"/>
              </a:rPr>
              <a:t>się </a:t>
            </a:r>
            <a:r>
              <a:rPr sz="1800" spc="-20" dirty="0">
                <a:latin typeface="Calibri"/>
                <a:cs typeface="Calibri"/>
              </a:rPr>
              <a:t>jako </a:t>
            </a:r>
            <a:r>
              <a:rPr sz="1800" spc="-10" dirty="0">
                <a:latin typeface="Calibri"/>
                <a:cs typeface="Calibri"/>
              </a:rPr>
              <a:t>baza </a:t>
            </a:r>
            <a:r>
              <a:rPr sz="1800" spc="-15" dirty="0">
                <a:latin typeface="Calibri"/>
                <a:cs typeface="Calibri"/>
              </a:rPr>
              <a:t>danych </a:t>
            </a:r>
            <a:r>
              <a:rPr sz="1800" spc="-5" dirty="0">
                <a:latin typeface="Calibri"/>
                <a:cs typeface="Calibri"/>
              </a:rPr>
              <a:t>dla jednej </a:t>
            </a:r>
            <a:r>
              <a:rPr sz="1800" spc="-10" dirty="0">
                <a:latin typeface="Calibri"/>
                <a:cs typeface="Calibri"/>
              </a:rPr>
              <a:t>nazwy domeny</a:t>
            </a:r>
            <a:r>
              <a:rPr sz="1800" spc="1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DNS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Jeśli </a:t>
            </a:r>
            <a:r>
              <a:rPr sz="1800" spc="-10" dirty="0">
                <a:latin typeface="Calibri"/>
                <a:cs typeface="Calibri"/>
              </a:rPr>
              <a:t>poniżej domeny użytej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spc="-10" dirty="0">
                <a:latin typeface="Calibri"/>
                <a:cs typeface="Calibri"/>
              </a:rPr>
              <a:t>utworzenia strefy </a:t>
            </a:r>
            <a:r>
              <a:rPr sz="1800" spc="-5" dirty="0">
                <a:latin typeface="Calibri"/>
                <a:cs typeface="Calibri"/>
              </a:rPr>
              <a:t>są dodane inne </a:t>
            </a:r>
            <a:r>
              <a:rPr sz="1800" spc="-30" dirty="0">
                <a:latin typeface="Calibri"/>
                <a:cs typeface="Calibri"/>
              </a:rPr>
              <a:t>domeny, </a:t>
            </a:r>
            <a:r>
              <a:rPr sz="1800" dirty="0">
                <a:latin typeface="Calibri"/>
                <a:cs typeface="Calibri"/>
              </a:rPr>
              <a:t>mogą </a:t>
            </a:r>
            <a:r>
              <a:rPr sz="1800" spc="-5" dirty="0">
                <a:latin typeface="Calibri"/>
                <a:cs typeface="Calibri"/>
              </a:rPr>
              <a:t>one </a:t>
            </a:r>
            <a:r>
              <a:rPr sz="1800" spc="-15" dirty="0">
                <a:latin typeface="Calibri"/>
                <a:cs typeface="Calibri"/>
              </a:rPr>
              <a:t>stać </a:t>
            </a:r>
            <a:r>
              <a:rPr sz="1800" spc="-5" dirty="0">
                <a:latin typeface="Calibri"/>
                <a:cs typeface="Calibri"/>
              </a:rPr>
              <a:t>się </a:t>
            </a:r>
            <a:r>
              <a:rPr sz="1800" spc="-10" dirty="0">
                <a:latin typeface="Calibri"/>
                <a:cs typeface="Calibri"/>
              </a:rPr>
              <a:t>częścią tej </a:t>
            </a:r>
            <a:r>
              <a:rPr sz="1800" dirty="0">
                <a:latin typeface="Calibri"/>
                <a:cs typeface="Calibri"/>
              </a:rPr>
              <a:t>samej </a:t>
            </a:r>
            <a:r>
              <a:rPr sz="1800" spc="-30" dirty="0">
                <a:latin typeface="Calibri"/>
                <a:cs typeface="Calibri"/>
              </a:rPr>
              <a:t>strefy, </a:t>
            </a:r>
            <a:r>
              <a:rPr sz="1800" dirty="0">
                <a:latin typeface="Calibri"/>
                <a:cs typeface="Calibri"/>
              </a:rPr>
              <a:t>lub  mogą </a:t>
            </a:r>
            <a:r>
              <a:rPr sz="1800" spc="-10" dirty="0">
                <a:latin typeface="Calibri"/>
                <a:cs typeface="Calibri"/>
              </a:rPr>
              <a:t>należeć </a:t>
            </a:r>
            <a:r>
              <a:rPr sz="1800" spc="-5" dirty="0">
                <a:latin typeface="Calibri"/>
                <a:cs typeface="Calibri"/>
              </a:rPr>
              <a:t>do innej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strefy.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25" dirty="0">
                <a:latin typeface="Calibri"/>
                <a:cs typeface="Calibri"/>
              </a:rPr>
              <a:t>Po </a:t>
            </a:r>
            <a:r>
              <a:rPr sz="1800" spc="-5" dirty="0">
                <a:latin typeface="Calibri"/>
                <a:cs typeface="Calibri"/>
              </a:rPr>
              <a:t>dodaniu </a:t>
            </a:r>
            <a:r>
              <a:rPr sz="1800" spc="-10" dirty="0">
                <a:latin typeface="Calibri"/>
                <a:cs typeface="Calibri"/>
              </a:rPr>
              <a:t>poddomeny </a:t>
            </a:r>
            <a:r>
              <a:rPr sz="1800" spc="-20" dirty="0">
                <a:latin typeface="Calibri"/>
                <a:cs typeface="Calibri"/>
              </a:rPr>
              <a:t>może </a:t>
            </a:r>
            <a:r>
              <a:rPr sz="1800" spc="-5" dirty="0">
                <a:latin typeface="Calibri"/>
                <a:cs typeface="Calibri"/>
              </a:rPr>
              <a:t>ona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być:</a:t>
            </a:r>
            <a:endParaRPr sz="1800">
              <a:latin typeface="Calibri"/>
              <a:cs typeface="Calibri"/>
            </a:endParaRPr>
          </a:p>
          <a:p>
            <a:pPr marL="12700" marR="488505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Zarządzana </a:t>
            </a:r>
            <a:r>
              <a:rPr sz="1800" dirty="0">
                <a:latin typeface="Calibri"/>
                <a:cs typeface="Calibri"/>
              </a:rPr>
              <a:t>i </a:t>
            </a:r>
            <a:r>
              <a:rPr sz="1800" spc="-10" dirty="0">
                <a:latin typeface="Calibri"/>
                <a:cs typeface="Calibri"/>
              </a:rPr>
              <a:t>dołączona </a:t>
            </a:r>
            <a:r>
              <a:rPr sz="1800" spc="-20" dirty="0">
                <a:latin typeface="Calibri"/>
                <a:cs typeface="Calibri"/>
              </a:rPr>
              <a:t>jako </a:t>
            </a:r>
            <a:r>
              <a:rPr sz="1800" spc="-10" dirty="0">
                <a:latin typeface="Calibri"/>
                <a:cs typeface="Calibri"/>
              </a:rPr>
              <a:t>część pierwotnych </a:t>
            </a:r>
            <a:r>
              <a:rPr sz="1800" spc="-20" dirty="0">
                <a:latin typeface="Calibri"/>
                <a:cs typeface="Calibri"/>
              </a:rPr>
              <a:t>rekordów </a:t>
            </a:r>
            <a:r>
              <a:rPr sz="1800" spc="-10" dirty="0">
                <a:latin typeface="Calibri"/>
                <a:cs typeface="Calibri"/>
              </a:rPr>
              <a:t>strefy  Delegowana </a:t>
            </a:r>
            <a:r>
              <a:rPr sz="1800" spc="-5" dirty="0">
                <a:latin typeface="Calibri"/>
                <a:cs typeface="Calibri"/>
              </a:rPr>
              <a:t>do innej </a:t>
            </a:r>
            <a:r>
              <a:rPr sz="1800" spc="-10" dirty="0">
                <a:latin typeface="Calibri"/>
                <a:cs typeface="Calibri"/>
              </a:rPr>
              <a:t>strefy utworzonej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5" dirty="0">
                <a:latin typeface="Calibri"/>
                <a:cs typeface="Calibri"/>
              </a:rPr>
              <a:t>celu obsługi</a:t>
            </a:r>
            <a:r>
              <a:rPr sz="1800" spc="1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poddomeny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1800" spc="-5" dirty="0">
                <a:latin typeface="Calibri"/>
                <a:cs typeface="Calibri"/>
              </a:rPr>
              <a:t>Istnieją </a:t>
            </a:r>
            <a:r>
              <a:rPr sz="1800" spc="-10" dirty="0">
                <a:latin typeface="Calibri"/>
                <a:cs typeface="Calibri"/>
              </a:rPr>
              <a:t>dwa rodzaje serwerów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DNS: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Podstawowy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10" dirty="0">
                <a:latin typeface="Calibri"/>
                <a:cs typeface="Calibri"/>
              </a:rPr>
              <a:t>zarządza </a:t>
            </a:r>
            <a:r>
              <a:rPr sz="1800" spc="-15" dirty="0">
                <a:latin typeface="Calibri"/>
                <a:cs typeface="Calibri"/>
              </a:rPr>
              <a:t>strefą, </a:t>
            </a:r>
            <a:r>
              <a:rPr sz="1800" spc="-10" dirty="0">
                <a:latin typeface="Calibri"/>
                <a:cs typeface="Calibri"/>
              </a:rPr>
              <a:t>jest </a:t>
            </a:r>
            <a:r>
              <a:rPr sz="1800" spc="-5" dirty="0">
                <a:latin typeface="Calibri"/>
                <a:cs typeface="Calibri"/>
              </a:rPr>
              <a:t>dla niej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autorytatywny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Pomocniczy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10" dirty="0">
                <a:latin typeface="Calibri"/>
                <a:cs typeface="Calibri"/>
              </a:rPr>
              <a:t>przechowuje </a:t>
            </a:r>
            <a:r>
              <a:rPr sz="1800" spc="-20" dirty="0">
                <a:latin typeface="Calibri"/>
                <a:cs typeface="Calibri"/>
              </a:rPr>
              <a:t>kopię </a:t>
            </a:r>
            <a:r>
              <a:rPr sz="1800" spc="-25" dirty="0">
                <a:latin typeface="Calibri"/>
                <a:cs typeface="Calibri"/>
              </a:rPr>
              <a:t>strefy. </a:t>
            </a:r>
            <a:r>
              <a:rPr sz="1800" spc="-10" dirty="0">
                <a:latin typeface="Calibri"/>
                <a:cs typeface="Calibri"/>
              </a:rPr>
              <a:t>Okresowo</a:t>
            </a:r>
            <a:r>
              <a:rPr sz="1800" spc="1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aktualizowany.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815" y="353695"/>
            <a:ext cx="85750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Serwer </a:t>
            </a:r>
            <a:r>
              <a:rPr dirty="0"/>
              <a:t>DNS – </a:t>
            </a:r>
            <a:r>
              <a:rPr spc="-10" dirty="0"/>
              <a:t>dodawanie </a:t>
            </a:r>
            <a:r>
              <a:rPr spc="-15" dirty="0"/>
              <a:t>nowej</a:t>
            </a:r>
            <a:r>
              <a:rPr spc="-30" dirty="0"/>
              <a:t> </a:t>
            </a:r>
            <a:r>
              <a:rPr spc="-25" dirty="0"/>
              <a:t>strefy</a:t>
            </a:r>
          </a:p>
        </p:txBody>
      </p:sp>
      <p:sp>
        <p:nvSpPr>
          <p:cNvPr id="3" name="object 3"/>
          <p:cNvSpPr/>
          <p:nvPr/>
        </p:nvSpPr>
        <p:spPr>
          <a:xfrm>
            <a:off x="227075" y="1243583"/>
            <a:ext cx="5591556" cy="39669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7075" y="3477767"/>
            <a:ext cx="7511796" cy="2759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47060" y="2567939"/>
            <a:ext cx="9044939" cy="29047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02407" y="1479803"/>
            <a:ext cx="521334" cy="521334"/>
          </a:xfrm>
          <a:custGeom>
            <a:avLst/>
            <a:gdLst/>
            <a:ahLst/>
            <a:cxnLst/>
            <a:rect l="l" t="t" r="r" b="b"/>
            <a:pathLst>
              <a:path w="521335" h="521335">
                <a:moveTo>
                  <a:pt x="260604" y="0"/>
                </a:moveTo>
                <a:lnTo>
                  <a:pt x="213769" y="4199"/>
                </a:lnTo>
                <a:lnTo>
                  <a:pt x="169685" y="16308"/>
                </a:lnTo>
                <a:lnTo>
                  <a:pt x="129088" y="35588"/>
                </a:lnTo>
                <a:lnTo>
                  <a:pt x="92715" y="61302"/>
                </a:lnTo>
                <a:lnTo>
                  <a:pt x="61302" y="92715"/>
                </a:lnTo>
                <a:lnTo>
                  <a:pt x="35588" y="129088"/>
                </a:lnTo>
                <a:lnTo>
                  <a:pt x="16308" y="169685"/>
                </a:lnTo>
                <a:lnTo>
                  <a:pt x="4199" y="213769"/>
                </a:lnTo>
                <a:lnTo>
                  <a:pt x="0" y="260604"/>
                </a:lnTo>
                <a:lnTo>
                  <a:pt x="4199" y="307438"/>
                </a:lnTo>
                <a:lnTo>
                  <a:pt x="16308" y="351522"/>
                </a:lnTo>
                <a:lnTo>
                  <a:pt x="35588" y="392119"/>
                </a:lnTo>
                <a:lnTo>
                  <a:pt x="61302" y="428492"/>
                </a:lnTo>
                <a:lnTo>
                  <a:pt x="92715" y="459905"/>
                </a:lnTo>
                <a:lnTo>
                  <a:pt x="129088" y="485619"/>
                </a:lnTo>
                <a:lnTo>
                  <a:pt x="169685" y="504899"/>
                </a:lnTo>
                <a:lnTo>
                  <a:pt x="213769" y="517008"/>
                </a:lnTo>
                <a:lnTo>
                  <a:pt x="260604" y="521208"/>
                </a:lnTo>
                <a:lnTo>
                  <a:pt x="307438" y="517008"/>
                </a:lnTo>
                <a:lnTo>
                  <a:pt x="351522" y="504899"/>
                </a:lnTo>
                <a:lnTo>
                  <a:pt x="392119" y="485619"/>
                </a:lnTo>
                <a:lnTo>
                  <a:pt x="428492" y="459905"/>
                </a:lnTo>
                <a:lnTo>
                  <a:pt x="459905" y="428492"/>
                </a:lnTo>
                <a:lnTo>
                  <a:pt x="485619" y="392119"/>
                </a:lnTo>
                <a:lnTo>
                  <a:pt x="504899" y="351522"/>
                </a:lnTo>
                <a:lnTo>
                  <a:pt x="517008" y="307438"/>
                </a:lnTo>
                <a:lnTo>
                  <a:pt x="521208" y="260604"/>
                </a:lnTo>
                <a:lnTo>
                  <a:pt x="517008" y="213769"/>
                </a:lnTo>
                <a:lnTo>
                  <a:pt x="504899" y="169685"/>
                </a:lnTo>
                <a:lnTo>
                  <a:pt x="485619" y="129088"/>
                </a:lnTo>
                <a:lnTo>
                  <a:pt x="459905" y="92715"/>
                </a:lnTo>
                <a:lnTo>
                  <a:pt x="428492" y="61302"/>
                </a:lnTo>
                <a:lnTo>
                  <a:pt x="392119" y="35588"/>
                </a:lnTo>
                <a:lnTo>
                  <a:pt x="351522" y="16308"/>
                </a:lnTo>
                <a:lnTo>
                  <a:pt x="307438" y="4199"/>
                </a:lnTo>
                <a:lnTo>
                  <a:pt x="260604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02407" y="1479803"/>
            <a:ext cx="521334" cy="521334"/>
          </a:xfrm>
          <a:custGeom>
            <a:avLst/>
            <a:gdLst/>
            <a:ahLst/>
            <a:cxnLst/>
            <a:rect l="l" t="t" r="r" b="b"/>
            <a:pathLst>
              <a:path w="521335" h="521335">
                <a:moveTo>
                  <a:pt x="0" y="260604"/>
                </a:moveTo>
                <a:lnTo>
                  <a:pt x="4199" y="213769"/>
                </a:lnTo>
                <a:lnTo>
                  <a:pt x="16308" y="169685"/>
                </a:lnTo>
                <a:lnTo>
                  <a:pt x="35588" y="129088"/>
                </a:lnTo>
                <a:lnTo>
                  <a:pt x="61302" y="92715"/>
                </a:lnTo>
                <a:lnTo>
                  <a:pt x="92715" y="61302"/>
                </a:lnTo>
                <a:lnTo>
                  <a:pt x="129088" y="35588"/>
                </a:lnTo>
                <a:lnTo>
                  <a:pt x="169685" y="16308"/>
                </a:lnTo>
                <a:lnTo>
                  <a:pt x="213769" y="4199"/>
                </a:lnTo>
                <a:lnTo>
                  <a:pt x="260604" y="0"/>
                </a:lnTo>
                <a:lnTo>
                  <a:pt x="307438" y="4199"/>
                </a:lnTo>
                <a:lnTo>
                  <a:pt x="351522" y="16308"/>
                </a:lnTo>
                <a:lnTo>
                  <a:pt x="392119" y="35588"/>
                </a:lnTo>
                <a:lnTo>
                  <a:pt x="428492" y="61302"/>
                </a:lnTo>
                <a:lnTo>
                  <a:pt x="459905" y="92715"/>
                </a:lnTo>
                <a:lnTo>
                  <a:pt x="485619" y="129088"/>
                </a:lnTo>
                <a:lnTo>
                  <a:pt x="504899" y="169685"/>
                </a:lnTo>
                <a:lnTo>
                  <a:pt x="517008" y="213769"/>
                </a:lnTo>
                <a:lnTo>
                  <a:pt x="521208" y="260604"/>
                </a:lnTo>
                <a:lnTo>
                  <a:pt x="517008" y="307438"/>
                </a:lnTo>
                <a:lnTo>
                  <a:pt x="504899" y="351522"/>
                </a:lnTo>
                <a:lnTo>
                  <a:pt x="485619" y="392119"/>
                </a:lnTo>
                <a:lnTo>
                  <a:pt x="459905" y="428492"/>
                </a:lnTo>
                <a:lnTo>
                  <a:pt x="428492" y="459905"/>
                </a:lnTo>
                <a:lnTo>
                  <a:pt x="392119" y="485619"/>
                </a:lnTo>
                <a:lnTo>
                  <a:pt x="351522" y="504899"/>
                </a:lnTo>
                <a:lnTo>
                  <a:pt x="307438" y="517008"/>
                </a:lnTo>
                <a:lnTo>
                  <a:pt x="260604" y="521208"/>
                </a:lnTo>
                <a:lnTo>
                  <a:pt x="213769" y="517008"/>
                </a:lnTo>
                <a:lnTo>
                  <a:pt x="169685" y="504899"/>
                </a:lnTo>
                <a:lnTo>
                  <a:pt x="129088" y="485619"/>
                </a:lnTo>
                <a:lnTo>
                  <a:pt x="92715" y="459905"/>
                </a:lnTo>
                <a:lnTo>
                  <a:pt x="61302" y="428492"/>
                </a:lnTo>
                <a:lnTo>
                  <a:pt x="35588" y="392119"/>
                </a:lnTo>
                <a:lnTo>
                  <a:pt x="16308" y="351522"/>
                </a:lnTo>
                <a:lnTo>
                  <a:pt x="4199" y="307438"/>
                </a:lnTo>
                <a:lnTo>
                  <a:pt x="0" y="260604"/>
                </a:lnTo>
                <a:close/>
              </a:path>
            </a:pathLst>
          </a:custGeom>
          <a:ln w="12192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691510" y="1576196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64108" y="5638800"/>
            <a:ext cx="521334" cy="521334"/>
          </a:xfrm>
          <a:custGeom>
            <a:avLst/>
            <a:gdLst/>
            <a:ahLst/>
            <a:cxnLst/>
            <a:rect l="l" t="t" r="r" b="b"/>
            <a:pathLst>
              <a:path w="521334" h="521335">
                <a:moveTo>
                  <a:pt x="260603" y="0"/>
                </a:moveTo>
                <a:lnTo>
                  <a:pt x="213759" y="4198"/>
                </a:lnTo>
                <a:lnTo>
                  <a:pt x="169670" y="16303"/>
                </a:lnTo>
                <a:lnTo>
                  <a:pt x="129071" y="35579"/>
                </a:lnTo>
                <a:lnTo>
                  <a:pt x="92699" y="61290"/>
                </a:lnTo>
                <a:lnTo>
                  <a:pt x="61290" y="92699"/>
                </a:lnTo>
                <a:lnTo>
                  <a:pt x="35579" y="129071"/>
                </a:lnTo>
                <a:lnTo>
                  <a:pt x="16303" y="169670"/>
                </a:lnTo>
                <a:lnTo>
                  <a:pt x="4198" y="213759"/>
                </a:lnTo>
                <a:lnTo>
                  <a:pt x="0" y="260603"/>
                </a:lnTo>
                <a:lnTo>
                  <a:pt x="4198" y="307448"/>
                </a:lnTo>
                <a:lnTo>
                  <a:pt x="16303" y="351537"/>
                </a:lnTo>
                <a:lnTo>
                  <a:pt x="35579" y="392136"/>
                </a:lnTo>
                <a:lnTo>
                  <a:pt x="61290" y="428508"/>
                </a:lnTo>
                <a:lnTo>
                  <a:pt x="92699" y="459917"/>
                </a:lnTo>
                <a:lnTo>
                  <a:pt x="129071" y="485628"/>
                </a:lnTo>
                <a:lnTo>
                  <a:pt x="169670" y="504904"/>
                </a:lnTo>
                <a:lnTo>
                  <a:pt x="213759" y="517009"/>
                </a:lnTo>
                <a:lnTo>
                  <a:pt x="260603" y="521208"/>
                </a:lnTo>
                <a:lnTo>
                  <a:pt x="307448" y="517009"/>
                </a:lnTo>
                <a:lnTo>
                  <a:pt x="351537" y="504904"/>
                </a:lnTo>
                <a:lnTo>
                  <a:pt x="392136" y="485628"/>
                </a:lnTo>
                <a:lnTo>
                  <a:pt x="428508" y="459917"/>
                </a:lnTo>
                <a:lnTo>
                  <a:pt x="459917" y="428508"/>
                </a:lnTo>
                <a:lnTo>
                  <a:pt x="485628" y="392136"/>
                </a:lnTo>
                <a:lnTo>
                  <a:pt x="504904" y="351537"/>
                </a:lnTo>
                <a:lnTo>
                  <a:pt x="517009" y="307448"/>
                </a:lnTo>
                <a:lnTo>
                  <a:pt x="521207" y="260603"/>
                </a:lnTo>
                <a:lnTo>
                  <a:pt x="517009" y="213759"/>
                </a:lnTo>
                <a:lnTo>
                  <a:pt x="504904" y="169670"/>
                </a:lnTo>
                <a:lnTo>
                  <a:pt x="485628" y="129071"/>
                </a:lnTo>
                <a:lnTo>
                  <a:pt x="459917" y="92699"/>
                </a:lnTo>
                <a:lnTo>
                  <a:pt x="428508" y="61290"/>
                </a:lnTo>
                <a:lnTo>
                  <a:pt x="392136" y="35579"/>
                </a:lnTo>
                <a:lnTo>
                  <a:pt x="351537" y="16303"/>
                </a:lnTo>
                <a:lnTo>
                  <a:pt x="307448" y="4198"/>
                </a:lnTo>
                <a:lnTo>
                  <a:pt x="260603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4108" y="5638800"/>
            <a:ext cx="521334" cy="521334"/>
          </a:xfrm>
          <a:custGeom>
            <a:avLst/>
            <a:gdLst/>
            <a:ahLst/>
            <a:cxnLst/>
            <a:rect l="l" t="t" r="r" b="b"/>
            <a:pathLst>
              <a:path w="521334" h="521335">
                <a:moveTo>
                  <a:pt x="0" y="260603"/>
                </a:moveTo>
                <a:lnTo>
                  <a:pt x="4198" y="213759"/>
                </a:lnTo>
                <a:lnTo>
                  <a:pt x="16303" y="169670"/>
                </a:lnTo>
                <a:lnTo>
                  <a:pt x="35579" y="129071"/>
                </a:lnTo>
                <a:lnTo>
                  <a:pt x="61290" y="92699"/>
                </a:lnTo>
                <a:lnTo>
                  <a:pt x="92699" y="61290"/>
                </a:lnTo>
                <a:lnTo>
                  <a:pt x="129071" y="35579"/>
                </a:lnTo>
                <a:lnTo>
                  <a:pt x="169670" y="16303"/>
                </a:lnTo>
                <a:lnTo>
                  <a:pt x="213759" y="4198"/>
                </a:lnTo>
                <a:lnTo>
                  <a:pt x="260603" y="0"/>
                </a:lnTo>
                <a:lnTo>
                  <a:pt x="307448" y="4198"/>
                </a:lnTo>
                <a:lnTo>
                  <a:pt x="351537" y="16303"/>
                </a:lnTo>
                <a:lnTo>
                  <a:pt x="392136" y="35579"/>
                </a:lnTo>
                <a:lnTo>
                  <a:pt x="428508" y="61290"/>
                </a:lnTo>
                <a:lnTo>
                  <a:pt x="459917" y="92699"/>
                </a:lnTo>
                <a:lnTo>
                  <a:pt x="485628" y="129071"/>
                </a:lnTo>
                <a:lnTo>
                  <a:pt x="504904" y="169670"/>
                </a:lnTo>
                <a:lnTo>
                  <a:pt x="517009" y="213759"/>
                </a:lnTo>
                <a:lnTo>
                  <a:pt x="521207" y="260603"/>
                </a:lnTo>
                <a:lnTo>
                  <a:pt x="517009" y="307448"/>
                </a:lnTo>
                <a:lnTo>
                  <a:pt x="504904" y="351537"/>
                </a:lnTo>
                <a:lnTo>
                  <a:pt x="485628" y="392136"/>
                </a:lnTo>
                <a:lnTo>
                  <a:pt x="459917" y="428508"/>
                </a:lnTo>
                <a:lnTo>
                  <a:pt x="428508" y="459917"/>
                </a:lnTo>
                <a:lnTo>
                  <a:pt x="392136" y="485628"/>
                </a:lnTo>
                <a:lnTo>
                  <a:pt x="351537" y="504904"/>
                </a:lnTo>
                <a:lnTo>
                  <a:pt x="307448" y="517009"/>
                </a:lnTo>
                <a:lnTo>
                  <a:pt x="260603" y="521208"/>
                </a:lnTo>
                <a:lnTo>
                  <a:pt x="213759" y="517009"/>
                </a:lnTo>
                <a:lnTo>
                  <a:pt x="169670" y="504904"/>
                </a:lnTo>
                <a:lnTo>
                  <a:pt x="129071" y="485628"/>
                </a:lnTo>
                <a:lnTo>
                  <a:pt x="92699" y="459917"/>
                </a:lnTo>
                <a:lnTo>
                  <a:pt x="61290" y="428508"/>
                </a:lnTo>
                <a:lnTo>
                  <a:pt x="35579" y="392136"/>
                </a:lnTo>
                <a:lnTo>
                  <a:pt x="16303" y="351537"/>
                </a:lnTo>
                <a:lnTo>
                  <a:pt x="4198" y="307448"/>
                </a:lnTo>
                <a:lnTo>
                  <a:pt x="0" y="260603"/>
                </a:lnTo>
                <a:close/>
              </a:path>
            </a:pathLst>
          </a:custGeom>
          <a:ln w="12192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53795" y="5735523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339328" y="4704588"/>
            <a:ext cx="521334" cy="521334"/>
          </a:xfrm>
          <a:custGeom>
            <a:avLst/>
            <a:gdLst/>
            <a:ahLst/>
            <a:cxnLst/>
            <a:rect l="l" t="t" r="r" b="b"/>
            <a:pathLst>
              <a:path w="521334" h="521335">
                <a:moveTo>
                  <a:pt x="260603" y="0"/>
                </a:moveTo>
                <a:lnTo>
                  <a:pt x="213769" y="4199"/>
                </a:lnTo>
                <a:lnTo>
                  <a:pt x="169685" y="16308"/>
                </a:lnTo>
                <a:lnTo>
                  <a:pt x="129088" y="35588"/>
                </a:lnTo>
                <a:lnTo>
                  <a:pt x="92715" y="61302"/>
                </a:lnTo>
                <a:lnTo>
                  <a:pt x="61302" y="92715"/>
                </a:lnTo>
                <a:lnTo>
                  <a:pt x="35588" y="129088"/>
                </a:lnTo>
                <a:lnTo>
                  <a:pt x="16308" y="169685"/>
                </a:lnTo>
                <a:lnTo>
                  <a:pt x="4199" y="213769"/>
                </a:lnTo>
                <a:lnTo>
                  <a:pt x="0" y="260604"/>
                </a:lnTo>
                <a:lnTo>
                  <a:pt x="4199" y="307438"/>
                </a:lnTo>
                <a:lnTo>
                  <a:pt x="16308" y="351522"/>
                </a:lnTo>
                <a:lnTo>
                  <a:pt x="35588" y="392119"/>
                </a:lnTo>
                <a:lnTo>
                  <a:pt x="61302" y="428492"/>
                </a:lnTo>
                <a:lnTo>
                  <a:pt x="92715" y="459905"/>
                </a:lnTo>
                <a:lnTo>
                  <a:pt x="129088" y="485619"/>
                </a:lnTo>
                <a:lnTo>
                  <a:pt x="169685" y="504899"/>
                </a:lnTo>
                <a:lnTo>
                  <a:pt x="213769" y="517008"/>
                </a:lnTo>
                <a:lnTo>
                  <a:pt x="260603" y="521207"/>
                </a:lnTo>
                <a:lnTo>
                  <a:pt x="307438" y="517008"/>
                </a:lnTo>
                <a:lnTo>
                  <a:pt x="351522" y="504899"/>
                </a:lnTo>
                <a:lnTo>
                  <a:pt x="392119" y="485619"/>
                </a:lnTo>
                <a:lnTo>
                  <a:pt x="428492" y="459905"/>
                </a:lnTo>
                <a:lnTo>
                  <a:pt x="459905" y="428492"/>
                </a:lnTo>
                <a:lnTo>
                  <a:pt x="485619" y="392119"/>
                </a:lnTo>
                <a:lnTo>
                  <a:pt x="504899" y="351522"/>
                </a:lnTo>
                <a:lnTo>
                  <a:pt x="517008" y="307438"/>
                </a:lnTo>
                <a:lnTo>
                  <a:pt x="521207" y="260604"/>
                </a:lnTo>
                <a:lnTo>
                  <a:pt x="517008" y="213769"/>
                </a:lnTo>
                <a:lnTo>
                  <a:pt x="504899" y="169685"/>
                </a:lnTo>
                <a:lnTo>
                  <a:pt x="485619" y="129088"/>
                </a:lnTo>
                <a:lnTo>
                  <a:pt x="459905" y="92715"/>
                </a:lnTo>
                <a:lnTo>
                  <a:pt x="428492" y="61302"/>
                </a:lnTo>
                <a:lnTo>
                  <a:pt x="392119" y="35588"/>
                </a:lnTo>
                <a:lnTo>
                  <a:pt x="351522" y="16308"/>
                </a:lnTo>
                <a:lnTo>
                  <a:pt x="307438" y="4199"/>
                </a:lnTo>
                <a:lnTo>
                  <a:pt x="260603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39328" y="4704588"/>
            <a:ext cx="521334" cy="521334"/>
          </a:xfrm>
          <a:custGeom>
            <a:avLst/>
            <a:gdLst/>
            <a:ahLst/>
            <a:cxnLst/>
            <a:rect l="l" t="t" r="r" b="b"/>
            <a:pathLst>
              <a:path w="521334" h="521335">
                <a:moveTo>
                  <a:pt x="0" y="260604"/>
                </a:moveTo>
                <a:lnTo>
                  <a:pt x="4199" y="213769"/>
                </a:lnTo>
                <a:lnTo>
                  <a:pt x="16308" y="169685"/>
                </a:lnTo>
                <a:lnTo>
                  <a:pt x="35588" y="129088"/>
                </a:lnTo>
                <a:lnTo>
                  <a:pt x="61302" y="92715"/>
                </a:lnTo>
                <a:lnTo>
                  <a:pt x="92715" y="61302"/>
                </a:lnTo>
                <a:lnTo>
                  <a:pt x="129088" y="35588"/>
                </a:lnTo>
                <a:lnTo>
                  <a:pt x="169685" y="16308"/>
                </a:lnTo>
                <a:lnTo>
                  <a:pt x="213769" y="4199"/>
                </a:lnTo>
                <a:lnTo>
                  <a:pt x="260603" y="0"/>
                </a:lnTo>
                <a:lnTo>
                  <a:pt x="307438" y="4199"/>
                </a:lnTo>
                <a:lnTo>
                  <a:pt x="351522" y="16308"/>
                </a:lnTo>
                <a:lnTo>
                  <a:pt x="392119" y="35588"/>
                </a:lnTo>
                <a:lnTo>
                  <a:pt x="428492" y="61302"/>
                </a:lnTo>
                <a:lnTo>
                  <a:pt x="459905" y="92715"/>
                </a:lnTo>
                <a:lnTo>
                  <a:pt x="485619" y="129088"/>
                </a:lnTo>
                <a:lnTo>
                  <a:pt x="504899" y="169685"/>
                </a:lnTo>
                <a:lnTo>
                  <a:pt x="517008" y="213769"/>
                </a:lnTo>
                <a:lnTo>
                  <a:pt x="521207" y="260604"/>
                </a:lnTo>
                <a:lnTo>
                  <a:pt x="517008" y="307438"/>
                </a:lnTo>
                <a:lnTo>
                  <a:pt x="504899" y="351522"/>
                </a:lnTo>
                <a:lnTo>
                  <a:pt x="485619" y="392119"/>
                </a:lnTo>
                <a:lnTo>
                  <a:pt x="459905" y="428492"/>
                </a:lnTo>
                <a:lnTo>
                  <a:pt x="428492" y="459905"/>
                </a:lnTo>
                <a:lnTo>
                  <a:pt x="392119" y="485619"/>
                </a:lnTo>
                <a:lnTo>
                  <a:pt x="351522" y="504899"/>
                </a:lnTo>
                <a:lnTo>
                  <a:pt x="307438" y="517008"/>
                </a:lnTo>
                <a:lnTo>
                  <a:pt x="260603" y="521207"/>
                </a:lnTo>
                <a:lnTo>
                  <a:pt x="213769" y="517008"/>
                </a:lnTo>
                <a:lnTo>
                  <a:pt x="169685" y="504899"/>
                </a:lnTo>
                <a:lnTo>
                  <a:pt x="129088" y="485619"/>
                </a:lnTo>
                <a:lnTo>
                  <a:pt x="92715" y="459905"/>
                </a:lnTo>
                <a:lnTo>
                  <a:pt x="61302" y="428492"/>
                </a:lnTo>
                <a:lnTo>
                  <a:pt x="35588" y="392119"/>
                </a:lnTo>
                <a:lnTo>
                  <a:pt x="16308" y="351522"/>
                </a:lnTo>
                <a:lnTo>
                  <a:pt x="4199" y="307438"/>
                </a:lnTo>
                <a:lnTo>
                  <a:pt x="0" y="260604"/>
                </a:lnTo>
                <a:close/>
              </a:path>
            </a:pathLst>
          </a:custGeom>
          <a:ln w="12192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529573" y="4801361"/>
            <a:ext cx="1416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5750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Serwer </a:t>
            </a:r>
            <a:r>
              <a:rPr dirty="0"/>
              <a:t>DNS – </a:t>
            </a:r>
            <a:r>
              <a:rPr spc="-10" dirty="0"/>
              <a:t>dodawanie </a:t>
            </a:r>
            <a:r>
              <a:rPr spc="-20" dirty="0"/>
              <a:t>nowej</a:t>
            </a:r>
            <a:r>
              <a:rPr spc="-5" dirty="0"/>
              <a:t> </a:t>
            </a:r>
            <a:r>
              <a:rPr spc="-25" dirty="0"/>
              <a:t>strefy</a:t>
            </a:r>
          </a:p>
        </p:txBody>
      </p:sp>
      <p:sp>
        <p:nvSpPr>
          <p:cNvPr id="3" name="object 3"/>
          <p:cNvSpPr/>
          <p:nvPr/>
        </p:nvSpPr>
        <p:spPr>
          <a:xfrm>
            <a:off x="326136" y="1885188"/>
            <a:ext cx="4884420" cy="3206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07964" y="1885188"/>
            <a:ext cx="5013960" cy="32064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96429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Serwer </a:t>
            </a:r>
            <a:r>
              <a:rPr dirty="0"/>
              <a:t>DNS – </a:t>
            </a:r>
            <a:r>
              <a:rPr spc="-10" dirty="0"/>
              <a:t>dodawanie </a:t>
            </a:r>
            <a:r>
              <a:rPr spc="-20" dirty="0"/>
              <a:t>nowego</a:t>
            </a:r>
            <a:r>
              <a:rPr dirty="0"/>
              <a:t> </a:t>
            </a:r>
            <a:r>
              <a:rPr spc="-25" dirty="0"/>
              <a:t>hosta</a:t>
            </a:r>
          </a:p>
        </p:txBody>
      </p:sp>
      <p:sp>
        <p:nvSpPr>
          <p:cNvPr id="3" name="object 3"/>
          <p:cNvSpPr/>
          <p:nvPr/>
        </p:nvSpPr>
        <p:spPr>
          <a:xfrm>
            <a:off x="381000" y="1475232"/>
            <a:ext cx="4466844" cy="4488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6704" y="541477"/>
            <a:ext cx="962660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Serwer DNS – </a:t>
            </a:r>
            <a:r>
              <a:rPr sz="4000" spc="-10" dirty="0"/>
              <a:t>dodawanie </a:t>
            </a:r>
            <a:r>
              <a:rPr sz="4000" spc="-20" dirty="0"/>
              <a:t>nowego </a:t>
            </a:r>
            <a:r>
              <a:rPr sz="4000" spc="-15" dirty="0"/>
              <a:t>serwera</a:t>
            </a:r>
            <a:r>
              <a:rPr sz="4000" spc="-40" dirty="0"/>
              <a:t> </a:t>
            </a:r>
            <a:r>
              <a:rPr sz="4000" spc="-5" dirty="0"/>
              <a:t>DNS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27659" y="1264919"/>
            <a:ext cx="4297680" cy="5079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1076" y="631697"/>
            <a:ext cx="93700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Serwer </a:t>
            </a:r>
            <a:r>
              <a:rPr sz="3600" dirty="0"/>
              <a:t>DNS – </a:t>
            </a:r>
            <a:r>
              <a:rPr sz="3600" spc="-10" dirty="0"/>
              <a:t>delegowanie </a:t>
            </a:r>
            <a:r>
              <a:rPr sz="3600" spc="-15" dirty="0"/>
              <a:t>domeny </a:t>
            </a:r>
            <a:r>
              <a:rPr sz="3600" dirty="0"/>
              <a:t>do innej</a:t>
            </a:r>
            <a:r>
              <a:rPr sz="3600" spc="-5" dirty="0"/>
              <a:t> </a:t>
            </a:r>
            <a:r>
              <a:rPr sz="3600" spc="-55" dirty="0"/>
              <a:t>strefy.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481583" y="1239011"/>
            <a:ext cx="7039356" cy="548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9423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Komponenty </a:t>
            </a:r>
            <a:r>
              <a:rPr spc="-30" dirty="0"/>
              <a:t>systemu</a:t>
            </a:r>
            <a:r>
              <a:rPr spc="-85" dirty="0"/>
              <a:t> </a:t>
            </a:r>
            <a:r>
              <a:rPr dirty="0"/>
              <a:t>DNS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2016633"/>
            <a:ext cx="10109835" cy="3043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Serwerów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nazw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Wingdings"/>
              <a:buChar char=""/>
              <a:tabLst>
                <a:tab pos="756920" algn="l"/>
              </a:tabLst>
            </a:pPr>
            <a:r>
              <a:rPr sz="1800" spc="-5" dirty="0">
                <a:latin typeface="Calibri"/>
                <a:cs typeface="Calibri"/>
              </a:rPr>
              <a:t>Serwer </a:t>
            </a:r>
            <a:r>
              <a:rPr sz="1800" spc="-10" dirty="0">
                <a:latin typeface="Calibri"/>
                <a:cs typeface="Calibri"/>
              </a:rPr>
              <a:t>nazw </a:t>
            </a:r>
            <a:r>
              <a:rPr sz="1800" spc="-20" dirty="0">
                <a:latin typeface="Calibri"/>
                <a:cs typeface="Calibri"/>
              </a:rPr>
              <a:t>może </a:t>
            </a:r>
            <a:r>
              <a:rPr sz="1800" spc="-10" dirty="0">
                <a:latin typeface="Calibri"/>
                <a:cs typeface="Calibri"/>
              </a:rPr>
              <a:t>obsługiwać </a:t>
            </a:r>
            <a:r>
              <a:rPr sz="1800" spc="-5" dirty="0">
                <a:latin typeface="Calibri"/>
                <a:cs typeface="Calibri"/>
              </a:rPr>
              <a:t>wiele domen. Dane domen </a:t>
            </a:r>
            <a:r>
              <a:rPr sz="1800" spc="-10" dirty="0">
                <a:latin typeface="Calibri"/>
                <a:cs typeface="Calibri"/>
              </a:rPr>
              <a:t>zdefiniowane </a:t>
            </a:r>
            <a:r>
              <a:rPr sz="1800" spc="-15" dirty="0">
                <a:latin typeface="Calibri"/>
                <a:cs typeface="Calibri"/>
              </a:rPr>
              <a:t>przez</a:t>
            </a:r>
            <a:r>
              <a:rPr sz="1800" spc="18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zasoby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Wingdings"/>
              <a:buChar char=""/>
              <a:tabLst>
                <a:tab pos="756920" algn="l"/>
              </a:tabLst>
            </a:pPr>
            <a:r>
              <a:rPr sz="1800" spc="-20" dirty="0">
                <a:latin typeface="Calibri"/>
                <a:cs typeface="Calibri"/>
              </a:rPr>
              <a:t>rekordów </a:t>
            </a:r>
            <a:r>
              <a:rPr sz="1800" spc="-5" dirty="0">
                <a:latin typeface="Calibri"/>
                <a:cs typeface="Calibri"/>
              </a:rPr>
              <a:t>są </a:t>
            </a:r>
            <a:r>
              <a:rPr sz="1800" spc="-15" dirty="0">
                <a:latin typeface="Calibri"/>
                <a:cs typeface="Calibri"/>
              </a:rPr>
              <a:t>zorganizowane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10" dirty="0">
                <a:latin typeface="Calibri"/>
                <a:cs typeface="Calibri"/>
              </a:rPr>
              <a:t>plikach </a:t>
            </a:r>
            <a:r>
              <a:rPr sz="1800" spc="-15" dirty="0">
                <a:latin typeface="Calibri"/>
                <a:cs typeface="Calibri"/>
              </a:rPr>
              <a:t>stref </a:t>
            </a:r>
            <a:r>
              <a:rPr sz="1800" spc="-5" dirty="0">
                <a:latin typeface="Calibri"/>
                <a:cs typeface="Calibri"/>
              </a:rPr>
              <a:t>(ang. </a:t>
            </a:r>
            <a:r>
              <a:rPr sz="1800" spc="-15" dirty="0">
                <a:latin typeface="Calibri"/>
                <a:cs typeface="Calibri"/>
              </a:rPr>
              <a:t>zone </a:t>
            </a:r>
            <a:r>
              <a:rPr sz="1800" spc="-5" dirty="0">
                <a:latin typeface="Calibri"/>
                <a:cs typeface="Calibri"/>
              </a:rPr>
              <a:t>files) </a:t>
            </a:r>
            <a:r>
              <a:rPr sz="1800" spc="-10" dirty="0">
                <a:latin typeface="Calibri"/>
                <a:cs typeface="Calibri"/>
              </a:rPr>
              <a:t>tworzących </a:t>
            </a:r>
            <a:r>
              <a:rPr sz="1800" spc="-15" dirty="0">
                <a:latin typeface="Calibri"/>
                <a:cs typeface="Calibri"/>
              </a:rPr>
              <a:t>bazę</a:t>
            </a:r>
            <a:r>
              <a:rPr sz="1800" spc="25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danych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Wingdings"/>
              <a:buChar char=""/>
              <a:tabLst>
                <a:tab pos="756920" algn="l"/>
              </a:tabLst>
            </a:pPr>
            <a:r>
              <a:rPr sz="1800" spc="-10" dirty="0">
                <a:latin typeface="Calibri"/>
                <a:cs typeface="Calibri"/>
              </a:rPr>
              <a:t>serwera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nazw.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Wingdings"/>
              <a:buChar char=""/>
              <a:tabLst>
                <a:tab pos="756920" algn="l"/>
              </a:tabLst>
            </a:pPr>
            <a:r>
              <a:rPr sz="1800" spc="-10" dirty="0">
                <a:latin typeface="Calibri"/>
                <a:cs typeface="Calibri"/>
              </a:rPr>
              <a:t>Format </a:t>
            </a:r>
            <a:r>
              <a:rPr sz="1800" spc="-20" dirty="0">
                <a:latin typeface="Calibri"/>
                <a:cs typeface="Calibri"/>
              </a:rPr>
              <a:t>plików </a:t>
            </a:r>
            <a:r>
              <a:rPr sz="1800" spc="-15" dirty="0">
                <a:latin typeface="Calibri"/>
                <a:cs typeface="Calibri"/>
              </a:rPr>
              <a:t>stref zdefiniowany </a:t>
            </a:r>
            <a:r>
              <a:rPr sz="1800" spc="-10" dirty="0">
                <a:latin typeface="Calibri"/>
                <a:cs typeface="Calibri"/>
              </a:rPr>
              <a:t>jest </a:t>
            </a:r>
            <a:r>
              <a:rPr sz="1800" spc="-15" dirty="0">
                <a:latin typeface="Calibri"/>
                <a:cs typeface="Calibri"/>
              </a:rPr>
              <a:t>przez </a:t>
            </a:r>
            <a:r>
              <a:rPr sz="1800" spc="-10" dirty="0">
                <a:latin typeface="Calibri"/>
                <a:cs typeface="Calibri"/>
              </a:rPr>
              <a:t>RFC</a:t>
            </a:r>
            <a:r>
              <a:rPr sz="1800" spc="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1035.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15" dirty="0">
                <a:latin typeface="Calibri"/>
                <a:cs typeface="Calibri"/>
              </a:rPr>
              <a:t>Resolwerów</a:t>
            </a:r>
            <a:endParaRPr sz="18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buFont typeface="Wingdings"/>
              <a:buChar char=""/>
              <a:tabLst>
                <a:tab pos="756920" algn="l"/>
              </a:tabLst>
            </a:pPr>
            <a:r>
              <a:rPr sz="1800" spc="-10" dirty="0">
                <a:latin typeface="Calibri"/>
                <a:cs typeface="Calibri"/>
              </a:rPr>
              <a:t>Resolwer jest to </a:t>
            </a:r>
            <a:r>
              <a:rPr sz="1800" spc="-15" dirty="0">
                <a:latin typeface="Calibri"/>
                <a:cs typeface="Calibri"/>
              </a:rPr>
              <a:t>program </a:t>
            </a:r>
            <a:r>
              <a:rPr sz="1800" dirty="0">
                <a:latin typeface="Calibri"/>
                <a:cs typeface="Calibri"/>
              </a:rPr>
              <a:t>lub </a:t>
            </a:r>
            <a:r>
              <a:rPr sz="1800" spc="-10" dirty="0">
                <a:latin typeface="Calibri"/>
                <a:cs typeface="Calibri"/>
              </a:rPr>
              <a:t>biblioteka </a:t>
            </a:r>
            <a:r>
              <a:rPr sz="1800" spc="-15" dirty="0">
                <a:latin typeface="Calibri"/>
                <a:cs typeface="Calibri"/>
              </a:rPr>
              <a:t>systemowa, </a:t>
            </a:r>
            <a:r>
              <a:rPr sz="1800" spc="-20" dirty="0">
                <a:latin typeface="Calibri"/>
                <a:cs typeface="Calibri"/>
              </a:rPr>
              <a:t>która </a:t>
            </a:r>
            <a:r>
              <a:rPr sz="1800" spc="-5" dirty="0">
                <a:latin typeface="Calibri"/>
                <a:cs typeface="Calibri"/>
              </a:rPr>
              <a:t>odpowiada </a:t>
            </a:r>
            <a:r>
              <a:rPr sz="1800" spc="-15" dirty="0">
                <a:latin typeface="Calibri"/>
                <a:cs typeface="Calibri"/>
              </a:rPr>
              <a:t>za komunikację </a:t>
            </a:r>
            <a:r>
              <a:rPr sz="1800" dirty="0">
                <a:latin typeface="Calibri"/>
                <a:cs typeface="Calibri"/>
              </a:rPr>
              <a:t>z</a:t>
            </a:r>
            <a:r>
              <a:rPr sz="1800" spc="2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serwerami</a:t>
            </a:r>
            <a:endParaRPr sz="1800">
              <a:latin typeface="Calibri"/>
              <a:cs typeface="Calibri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sz="1800" spc="-35" dirty="0">
                <a:latin typeface="Calibri"/>
                <a:cs typeface="Calibri"/>
              </a:rPr>
              <a:t>nazw.</a:t>
            </a:r>
            <a:endParaRPr sz="1800">
              <a:latin typeface="Calibri"/>
              <a:cs typeface="Calibri"/>
            </a:endParaRPr>
          </a:p>
          <a:p>
            <a:pPr marL="756285" marR="5080" lvl="1" indent="-286385">
              <a:lnSpc>
                <a:spcPct val="100000"/>
              </a:lnSpc>
              <a:buFont typeface="Wingdings"/>
              <a:buChar char=""/>
              <a:tabLst>
                <a:tab pos="756920" algn="l"/>
              </a:tabLst>
            </a:pPr>
            <a:r>
              <a:rPr sz="1800" dirty="0">
                <a:latin typeface="Calibri"/>
                <a:cs typeface="Calibri"/>
              </a:rPr>
              <a:t>Na </a:t>
            </a:r>
            <a:r>
              <a:rPr sz="1800" spc="-15" dirty="0">
                <a:latin typeface="Calibri"/>
                <a:cs typeface="Calibri"/>
              </a:rPr>
              <a:t>systemach </a:t>
            </a:r>
            <a:r>
              <a:rPr sz="1800" spc="-10" dirty="0">
                <a:latin typeface="Calibri"/>
                <a:cs typeface="Calibri"/>
              </a:rPr>
              <a:t>operacyjnych </a:t>
            </a:r>
            <a:r>
              <a:rPr sz="1800" spc="-15" dirty="0">
                <a:latin typeface="Calibri"/>
                <a:cs typeface="Calibri"/>
              </a:rPr>
              <a:t>zazwyczaj rezyduje </a:t>
            </a:r>
            <a:r>
              <a:rPr sz="1800" spc="-5" dirty="0">
                <a:latin typeface="Calibri"/>
                <a:cs typeface="Calibri"/>
              </a:rPr>
              <a:t>stub </a:t>
            </a:r>
            <a:r>
              <a:rPr sz="1800" spc="-30" dirty="0">
                <a:latin typeface="Calibri"/>
                <a:cs typeface="Calibri"/>
              </a:rPr>
              <a:t>resolwer. </a:t>
            </a:r>
            <a:r>
              <a:rPr sz="1800" spc="-5" dirty="0">
                <a:latin typeface="Calibri"/>
                <a:cs typeface="Calibri"/>
              </a:rPr>
              <a:t>Jest </a:t>
            </a:r>
            <a:r>
              <a:rPr sz="1800" spc="-10" dirty="0">
                <a:latin typeface="Calibri"/>
                <a:cs typeface="Calibri"/>
              </a:rPr>
              <a:t>to </a:t>
            </a:r>
            <a:r>
              <a:rPr sz="1800" spc="-5" dirty="0">
                <a:latin typeface="Calibri"/>
                <a:cs typeface="Calibri"/>
              </a:rPr>
              <a:t>minimalna implementacja  </a:t>
            </a:r>
            <a:r>
              <a:rPr sz="1800" spc="-10" dirty="0">
                <a:latin typeface="Calibri"/>
                <a:cs typeface="Calibri"/>
              </a:rPr>
              <a:t>resolwera, </a:t>
            </a:r>
            <a:r>
              <a:rPr sz="1800" spc="-20" dirty="0">
                <a:latin typeface="Calibri"/>
                <a:cs typeface="Calibri"/>
              </a:rPr>
              <a:t>która </a:t>
            </a:r>
            <a:r>
              <a:rPr sz="1800" spc="-10" dirty="0">
                <a:latin typeface="Calibri"/>
                <a:cs typeface="Calibri"/>
              </a:rPr>
              <a:t>wspiera </a:t>
            </a:r>
            <a:r>
              <a:rPr sz="1800" spc="-15" dirty="0">
                <a:latin typeface="Calibri"/>
                <a:cs typeface="Calibri"/>
              </a:rPr>
              <a:t>tylko </a:t>
            </a:r>
            <a:r>
              <a:rPr sz="1800" spc="-10" dirty="0">
                <a:latin typeface="Calibri"/>
                <a:cs typeface="Calibri"/>
              </a:rPr>
              <a:t>zapytania rekurencyjne, </a:t>
            </a:r>
            <a:r>
              <a:rPr sz="1800" spc="-5" dirty="0">
                <a:latin typeface="Calibri"/>
                <a:cs typeface="Calibri"/>
              </a:rPr>
              <a:t>tzn. nie </a:t>
            </a:r>
            <a:r>
              <a:rPr sz="1800" spc="-15" dirty="0">
                <a:latin typeface="Calibri"/>
                <a:cs typeface="Calibri"/>
              </a:rPr>
              <a:t>potrafi </a:t>
            </a:r>
            <a:r>
              <a:rPr sz="1800" spc="-5" dirty="0">
                <a:latin typeface="Calibri"/>
                <a:cs typeface="Calibri"/>
              </a:rPr>
              <a:t>sam </a:t>
            </a:r>
            <a:r>
              <a:rPr sz="1800" spc="-15" dirty="0">
                <a:latin typeface="Calibri"/>
                <a:cs typeface="Calibri"/>
              </a:rPr>
              <a:t>rozwiązywać </a:t>
            </a:r>
            <a:r>
              <a:rPr sz="1800" spc="-40" dirty="0">
                <a:latin typeface="Calibri"/>
                <a:cs typeface="Calibri"/>
              </a:rPr>
              <a:t>nazw, </a:t>
            </a:r>
            <a:r>
              <a:rPr sz="1800" spc="-10" dirty="0">
                <a:latin typeface="Calibri"/>
                <a:cs typeface="Calibri"/>
              </a:rPr>
              <a:t>polega  </a:t>
            </a:r>
            <a:r>
              <a:rPr sz="1800" spc="-5" dirty="0">
                <a:latin typeface="Calibri"/>
                <a:cs typeface="Calibri"/>
              </a:rPr>
              <a:t>na odpowiedzi </a:t>
            </a:r>
            <a:r>
              <a:rPr sz="1800" spc="-10" dirty="0">
                <a:latin typeface="Calibri"/>
                <a:cs typeface="Calibri"/>
              </a:rPr>
              <a:t>serwera nazw wskazanego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15" dirty="0">
                <a:latin typeface="Calibri"/>
                <a:cs typeface="Calibri"/>
              </a:rPr>
              <a:t>konfiguracji </a:t>
            </a:r>
            <a:r>
              <a:rPr sz="1800" spc="-5" dirty="0">
                <a:latin typeface="Calibri"/>
                <a:cs typeface="Calibri"/>
              </a:rPr>
              <a:t>danego</a:t>
            </a:r>
            <a:r>
              <a:rPr sz="1800" spc="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hosta.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75933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/>
              <a:t>Najważniejsze </a:t>
            </a:r>
            <a:r>
              <a:rPr dirty="0"/>
              <a:t>typy </a:t>
            </a:r>
            <a:r>
              <a:rPr spc="-35" dirty="0"/>
              <a:t>rekordów</a:t>
            </a:r>
            <a:r>
              <a:rPr spc="-5" dirty="0"/>
              <a:t> </a:t>
            </a:r>
            <a:r>
              <a:rPr dirty="0"/>
              <a:t>DNS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2204" y="1447038"/>
            <a:ext cx="11108055" cy="496443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5" dirty="0">
                <a:latin typeface="Calibri"/>
                <a:cs typeface="Calibri"/>
              </a:rPr>
              <a:t>A, </a:t>
            </a: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-5" dirty="0">
                <a:latin typeface="Calibri"/>
                <a:cs typeface="Calibri"/>
              </a:rPr>
              <a:t>adresu (address </a:t>
            </a:r>
            <a:r>
              <a:rPr sz="1800" spc="-15" dirty="0">
                <a:latin typeface="Calibri"/>
                <a:cs typeface="Calibri"/>
              </a:rPr>
              <a:t>record)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5" dirty="0">
                <a:latin typeface="Calibri"/>
                <a:cs typeface="Calibri"/>
              </a:rPr>
              <a:t>przypisuje do </a:t>
            </a:r>
            <a:r>
              <a:rPr sz="1800" spc="-10" dirty="0">
                <a:latin typeface="Calibri"/>
                <a:cs typeface="Calibri"/>
              </a:rPr>
              <a:t>nazwy domeny </a:t>
            </a:r>
            <a:r>
              <a:rPr sz="1800" spc="-5" dirty="0">
                <a:latin typeface="Calibri"/>
                <a:cs typeface="Calibri"/>
              </a:rPr>
              <a:t>DNS 32-bitowy adres</a:t>
            </a:r>
            <a:r>
              <a:rPr sz="1800" spc="2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IPv4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dirty="0">
                <a:latin typeface="Calibri"/>
                <a:cs typeface="Calibri"/>
              </a:rPr>
              <a:t>AAAA, </a:t>
            </a: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-5" dirty="0">
                <a:latin typeface="Calibri"/>
                <a:cs typeface="Calibri"/>
              </a:rPr>
              <a:t>adresu IPv6 (IPv6 address </a:t>
            </a:r>
            <a:r>
              <a:rPr sz="1800" spc="-15" dirty="0">
                <a:latin typeface="Calibri"/>
                <a:cs typeface="Calibri"/>
              </a:rPr>
              <a:t>record)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5" dirty="0">
                <a:latin typeface="Calibri"/>
                <a:cs typeface="Calibri"/>
              </a:rPr>
              <a:t>mapuje </a:t>
            </a:r>
            <a:r>
              <a:rPr sz="1800" spc="-10" dirty="0">
                <a:latin typeface="Calibri"/>
                <a:cs typeface="Calibri"/>
              </a:rPr>
              <a:t>nazwę domeny </a:t>
            </a:r>
            <a:r>
              <a:rPr sz="1800" spc="-5" dirty="0">
                <a:latin typeface="Calibri"/>
                <a:cs typeface="Calibri"/>
              </a:rPr>
              <a:t>DNS na jej 128-bitowy adres</a:t>
            </a:r>
            <a:r>
              <a:rPr sz="1800" spc="254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IPv6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-5" dirty="0">
                <a:latin typeface="Calibri"/>
                <a:cs typeface="Calibri"/>
              </a:rPr>
              <a:t>CNAME, </a:t>
            </a: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-10" dirty="0">
                <a:latin typeface="Calibri"/>
                <a:cs typeface="Calibri"/>
              </a:rPr>
              <a:t>nazwy </a:t>
            </a:r>
            <a:r>
              <a:rPr sz="1800" spc="-5" dirty="0">
                <a:latin typeface="Calibri"/>
                <a:cs typeface="Calibri"/>
              </a:rPr>
              <a:t>kanonicznej (Canonical name </a:t>
            </a:r>
            <a:r>
              <a:rPr sz="1800" spc="-15" dirty="0">
                <a:latin typeface="Calibri"/>
                <a:cs typeface="Calibri"/>
              </a:rPr>
              <a:t>record)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10" dirty="0">
                <a:latin typeface="Calibri"/>
                <a:cs typeface="Calibri"/>
              </a:rPr>
              <a:t>ustanawia </a:t>
            </a:r>
            <a:r>
              <a:rPr sz="1800" spc="-5" dirty="0">
                <a:latin typeface="Calibri"/>
                <a:cs typeface="Calibri"/>
              </a:rPr>
              <a:t>alias </a:t>
            </a:r>
            <a:r>
              <a:rPr sz="1800" spc="-10" dirty="0">
                <a:latin typeface="Calibri"/>
                <a:cs typeface="Calibri"/>
              </a:rPr>
              <a:t>nazwy </a:t>
            </a:r>
            <a:r>
              <a:rPr sz="1800" spc="-25" dirty="0">
                <a:latin typeface="Calibri"/>
                <a:cs typeface="Calibri"/>
              </a:rPr>
              <a:t>domeny.</a:t>
            </a:r>
            <a:r>
              <a:rPr sz="1800" spc="3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Wszystkie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430"/>
              </a:spcBef>
            </a:pPr>
            <a:r>
              <a:rPr sz="1800" spc="-10" dirty="0">
                <a:latin typeface="Calibri"/>
                <a:cs typeface="Calibri"/>
              </a:rPr>
              <a:t>wpisy </a:t>
            </a:r>
            <a:r>
              <a:rPr sz="1800" spc="-5" dirty="0">
                <a:latin typeface="Calibri"/>
                <a:cs typeface="Calibri"/>
              </a:rPr>
              <a:t>DNS </a:t>
            </a:r>
            <a:r>
              <a:rPr sz="1800" spc="-15" dirty="0">
                <a:latin typeface="Calibri"/>
                <a:cs typeface="Calibri"/>
              </a:rPr>
              <a:t>oraz </a:t>
            </a:r>
            <a:r>
              <a:rPr sz="1800" spc="-10" dirty="0">
                <a:latin typeface="Calibri"/>
                <a:cs typeface="Calibri"/>
              </a:rPr>
              <a:t>poddomeny </a:t>
            </a:r>
            <a:r>
              <a:rPr sz="1800" spc="-5" dirty="0">
                <a:latin typeface="Calibri"/>
                <a:cs typeface="Calibri"/>
              </a:rPr>
              <a:t>są </a:t>
            </a:r>
            <a:r>
              <a:rPr sz="1800" spc="-10" dirty="0">
                <a:latin typeface="Calibri"/>
                <a:cs typeface="Calibri"/>
              </a:rPr>
              <a:t>poprawne </a:t>
            </a:r>
            <a:r>
              <a:rPr sz="1800" spc="-15" dirty="0">
                <a:latin typeface="Calibri"/>
                <a:cs typeface="Calibri"/>
              </a:rPr>
              <a:t>także </a:t>
            </a:r>
            <a:r>
              <a:rPr sz="1800" spc="-5" dirty="0">
                <a:latin typeface="Calibri"/>
                <a:cs typeface="Calibri"/>
              </a:rPr>
              <a:t>dla</a:t>
            </a:r>
            <a:r>
              <a:rPr sz="1800" spc="10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aliasu.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dirty="0">
                <a:latin typeface="Calibri"/>
                <a:cs typeface="Calibri"/>
              </a:rPr>
              <a:t>MX, </a:t>
            </a: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-5" dirty="0">
                <a:latin typeface="Calibri"/>
                <a:cs typeface="Calibri"/>
              </a:rPr>
              <a:t>wymiany poczty (mail </a:t>
            </a:r>
            <a:r>
              <a:rPr sz="1800" spc="-15" dirty="0">
                <a:latin typeface="Calibri"/>
                <a:cs typeface="Calibri"/>
              </a:rPr>
              <a:t>exchange record)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5" dirty="0">
                <a:latin typeface="Calibri"/>
                <a:cs typeface="Calibri"/>
              </a:rPr>
              <a:t>mapuje </a:t>
            </a:r>
            <a:r>
              <a:rPr sz="1800" spc="-10" dirty="0">
                <a:latin typeface="Calibri"/>
                <a:cs typeface="Calibri"/>
              </a:rPr>
              <a:t>nazwę domeny </a:t>
            </a:r>
            <a:r>
              <a:rPr sz="1800" spc="-5" dirty="0">
                <a:latin typeface="Calibri"/>
                <a:cs typeface="Calibri"/>
              </a:rPr>
              <a:t>DNS na </a:t>
            </a:r>
            <a:r>
              <a:rPr sz="1800" spc="-10" dirty="0">
                <a:latin typeface="Calibri"/>
                <a:cs typeface="Calibri"/>
              </a:rPr>
              <a:t>nazwę serwera</a:t>
            </a:r>
            <a:r>
              <a:rPr sz="1800" spc="38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pocztay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-10" dirty="0">
                <a:latin typeface="Calibri"/>
                <a:cs typeface="Calibri"/>
              </a:rPr>
              <a:t>PTR, </a:t>
            </a: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-15" dirty="0">
                <a:latin typeface="Calibri"/>
                <a:cs typeface="Calibri"/>
              </a:rPr>
              <a:t>wskaźnika </a:t>
            </a:r>
            <a:r>
              <a:rPr sz="1800" spc="-10" dirty="0">
                <a:latin typeface="Calibri"/>
                <a:cs typeface="Calibri"/>
              </a:rPr>
              <a:t>(pointer </a:t>
            </a:r>
            <a:r>
              <a:rPr sz="1800" spc="-15" dirty="0">
                <a:latin typeface="Calibri"/>
                <a:cs typeface="Calibri"/>
              </a:rPr>
              <a:t>record)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10" dirty="0">
                <a:latin typeface="Calibri"/>
                <a:cs typeface="Calibri"/>
              </a:rPr>
              <a:t>tworzy powiązanie pomiędzy </a:t>
            </a:r>
            <a:r>
              <a:rPr sz="1800" spc="-5" dirty="0">
                <a:latin typeface="Calibri"/>
                <a:cs typeface="Calibri"/>
              </a:rPr>
              <a:t>adresem </a:t>
            </a:r>
            <a:r>
              <a:rPr sz="1800" dirty="0">
                <a:latin typeface="Calibri"/>
                <a:cs typeface="Calibri"/>
              </a:rPr>
              <a:t>IP i </a:t>
            </a:r>
            <a:r>
              <a:rPr sz="1800" spc="-10" dirty="0">
                <a:latin typeface="Calibri"/>
                <a:cs typeface="Calibri"/>
              </a:rPr>
              <a:t>nazwą </a:t>
            </a:r>
            <a:r>
              <a:rPr sz="1800" spc="-15" dirty="0">
                <a:latin typeface="Calibri"/>
                <a:cs typeface="Calibri"/>
              </a:rPr>
              <a:t>hosta </a:t>
            </a:r>
            <a:r>
              <a:rPr sz="1800" dirty="0">
                <a:latin typeface="Calibri"/>
                <a:cs typeface="Calibri"/>
              </a:rPr>
              <a:t>w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strefach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434"/>
              </a:spcBef>
            </a:pPr>
            <a:r>
              <a:rPr sz="1800" spc="-10" dirty="0">
                <a:latin typeface="Calibri"/>
                <a:cs typeface="Calibri"/>
              </a:rPr>
              <a:t>wyszukiwania wstecznego </a:t>
            </a:r>
            <a:r>
              <a:rPr sz="1800" spc="-15" dirty="0">
                <a:latin typeface="Calibri"/>
                <a:cs typeface="Calibri"/>
              </a:rPr>
              <a:t>(reverse </a:t>
            </a:r>
            <a:r>
              <a:rPr sz="1800" spc="-5" dirty="0">
                <a:latin typeface="Calibri"/>
                <a:cs typeface="Calibri"/>
              </a:rPr>
              <a:t>DNS</a:t>
            </a:r>
            <a:r>
              <a:rPr sz="1800" spc="7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lookup)</a:t>
            </a:r>
            <a:endParaRPr sz="1800">
              <a:latin typeface="Calibri"/>
              <a:cs typeface="Calibri"/>
            </a:endParaRPr>
          </a:p>
          <a:p>
            <a:pPr marL="299085" marR="269240" indent="-286385" algn="just">
              <a:lnSpc>
                <a:spcPct val="120000"/>
              </a:lnSpc>
              <a:buFont typeface="Arial"/>
              <a:buChar char="•"/>
              <a:tabLst>
                <a:tab pos="299720" algn="l"/>
              </a:tabLst>
            </a:pP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dirty="0">
                <a:latin typeface="Calibri"/>
                <a:cs typeface="Calibri"/>
              </a:rPr>
              <a:t>NS, </a:t>
            </a: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-10" dirty="0">
                <a:latin typeface="Calibri"/>
                <a:cs typeface="Calibri"/>
              </a:rPr>
              <a:t>serwera nazw </a:t>
            </a:r>
            <a:r>
              <a:rPr sz="1800" spc="-5" dirty="0">
                <a:latin typeface="Calibri"/>
                <a:cs typeface="Calibri"/>
              </a:rPr>
              <a:t>(name server </a:t>
            </a:r>
            <a:r>
              <a:rPr sz="1800" spc="-15" dirty="0">
                <a:latin typeface="Calibri"/>
                <a:cs typeface="Calibri"/>
              </a:rPr>
              <a:t>record)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5" dirty="0">
                <a:latin typeface="Calibri"/>
                <a:cs typeface="Calibri"/>
              </a:rPr>
              <a:t>mapuje </a:t>
            </a:r>
            <a:r>
              <a:rPr sz="1800" spc="-10" dirty="0">
                <a:latin typeface="Calibri"/>
                <a:cs typeface="Calibri"/>
              </a:rPr>
              <a:t>nazwę </a:t>
            </a:r>
            <a:r>
              <a:rPr sz="1800" spc="-5" dirty="0">
                <a:latin typeface="Calibri"/>
                <a:cs typeface="Calibri"/>
              </a:rPr>
              <a:t>domenową na </a:t>
            </a:r>
            <a:r>
              <a:rPr sz="1800" spc="-15" dirty="0">
                <a:latin typeface="Calibri"/>
                <a:cs typeface="Calibri"/>
              </a:rPr>
              <a:t>listę </a:t>
            </a:r>
            <a:r>
              <a:rPr sz="1800" spc="-10" dirty="0">
                <a:latin typeface="Calibri"/>
                <a:cs typeface="Calibri"/>
              </a:rPr>
              <a:t>serwerów </a:t>
            </a:r>
            <a:r>
              <a:rPr sz="1800" spc="-5" dirty="0">
                <a:latin typeface="Calibri"/>
                <a:cs typeface="Calibri"/>
              </a:rPr>
              <a:t>DNS dla </a:t>
            </a:r>
            <a:r>
              <a:rPr sz="1800" spc="-10" dirty="0">
                <a:latin typeface="Calibri"/>
                <a:cs typeface="Calibri"/>
              </a:rPr>
              <a:t>tej  </a:t>
            </a:r>
            <a:r>
              <a:rPr sz="1800" spc="-25" dirty="0">
                <a:latin typeface="Calibri"/>
                <a:cs typeface="Calibri"/>
              </a:rPr>
              <a:t>domeny. </a:t>
            </a:r>
            <a:r>
              <a:rPr sz="1800" spc="-15" dirty="0">
                <a:latin typeface="Calibri"/>
                <a:cs typeface="Calibri"/>
              </a:rPr>
              <a:t>Każdy </a:t>
            </a:r>
            <a:r>
              <a:rPr sz="1800" spc="-5" dirty="0">
                <a:latin typeface="Calibri"/>
                <a:cs typeface="Calibri"/>
              </a:rPr>
              <a:t>serwer DNS, </a:t>
            </a:r>
            <a:r>
              <a:rPr sz="1800" spc="-15" dirty="0">
                <a:latin typeface="Calibri"/>
                <a:cs typeface="Calibri"/>
              </a:rPr>
              <a:t>zarówno </a:t>
            </a:r>
            <a:r>
              <a:rPr sz="1800" spc="-25" dirty="0">
                <a:latin typeface="Calibri"/>
                <a:cs typeface="Calibri"/>
              </a:rPr>
              <a:t>podstawowy, </a:t>
            </a:r>
            <a:r>
              <a:rPr sz="1800" spc="-5" dirty="0">
                <a:latin typeface="Calibri"/>
                <a:cs typeface="Calibri"/>
              </a:rPr>
              <a:t>jak </a:t>
            </a:r>
            <a:r>
              <a:rPr sz="1800" dirty="0">
                <a:latin typeface="Calibri"/>
                <a:cs typeface="Calibri"/>
              </a:rPr>
              <a:t>i </a:t>
            </a:r>
            <a:r>
              <a:rPr sz="1800" spc="-20" dirty="0">
                <a:latin typeface="Calibri"/>
                <a:cs typeface="Calibri"/>
              </a:rPr>
              <a:t>pomocniczy, </a:t>
            </a:r>
            <a:r>
              <a:rPr sz="1800" spc="-5" dirty="0">
                <a:latin typeface="Calibri"/>
                <a:cs typeface="Calibri"/>
              </a:rPr>
              <a:t>powinien </a:t>
            </a:r>
            <a:r>
              <a:rPr sz="1800" spc="-20" dirty="0">
                <a:latin typeface="Calibri"/>
                <a:cs typeface="Calibri"/>
              </a:rPr>
              <a:t>zostać </a:t>
            </a:r>
            <a:r>
              <a:rPr sz="1800" spc="-15" dirty="0">
                <a:latin typeface="Calibri"/>
                <a:cs typeface="Calibri"/>
              </a:rPr>
              <a:t>zadeklarowany </a:t>
            </a:r>
            <a:r>
              <a:rPr sz="1800" spc="-10" dirty="0">
                <a:latin typeface="Calibri"/>
                <a:cs typeface="Calibri"/>
              </a:rPr>
              <a:t>przy </a:t>
            </a:r>
            <a:r>
              <a:rPr sz="1800" spc="-5" dirty="0">
                <a:latin typeface="Calibri"/>
                <a:cs typeface="Calibri"/>
              </a:rPr>
              <a:t>pomocy  </a:t>
            </a:r>
            <a:r>
              <a:rPr sz="1800" spc="-10" dirty="0">
                <a:latin typeface="Calibri"/>
                <a:cs typeface="Calibri"/>
              </a:rPr>
              <a:t>tego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rekordu.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434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-10" dirty="0">
                <a:latin typeface="Calibri"/>
                <a:cs typeface="Calibri"/>
              </a:rPr>
              <a:t>SOA, </a:t>
            </a: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-5" dirty="0">
                <a:latin typeface="Calibri"/>
                <a:cs typeface="Calibri"/>
              </a:rPr>
              <a:t>adresu </a:t>
            </a:r>
            <a:r>
              <a:rPr sz="1800" spc="-10" dirty="0">
                <a:latin typeface="Calibri"/>
                <a:cs typeface="Calibri"/>
              </a:rPr>
              <a:t>startowego </a:t>
            </a:r>
            <a:r>
              <a:rPr sz="1800" spc="-5" dirty="0">
                <a:latin typeface="Calibri"/>
                <a:cs typeface="Calibri"/>
              </a:rPr>
              <a:t>uwierzytelnienia </a:t>
            </a:r>
            <a:r>
              <a:rPr sz="1800" spc="-15" dirty="0">
                <a:latin typeface="Calibri"/>
                <a:cs typeface="Calibri"/>
              </a:rPr>
              <a:t>(start </a:t>
            </a:r>
            <a:r>
              <a:rPr sz="1800" spc="-5" dirty="0">
                <a:latin typeface="Calibri"/>
                <a:cs typeface="Calibri"/>
              </a:rPr>
              <a:t>of authority </a:t>
            </a:r>
            <a:r>
              <a:rPr sz="1800" spc="-15" dirty="0">
                <a:latin typeface="Calibri"/>
                <a:cs typeface="Calibri"/>
              </a:rPr>
              <a:t>record)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10" dirty="0">
                <a:latin typeface="Calibri"/>
                <a:cs typeface="Calibri"/>
              </a:rPr>
              <a:t>ustala </a:t>
            </a:r>
            <a:r>
              <a:rPr sz="1800" spc="-5" dirty="0">
                <a:latin typeface="Calibri"/>
                <a:cs typeface="Calibri"/>
              </a:rPr>
              <a:t>serwer DNS</a:t>
            </a:r>
            <a:r>
              <a:rPr sz="1800" spc="2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dostarczający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434"/>
              </a:spcBef>
            </a:pPr>
            <a:r>
              <a:rPr sz="1800" spc="-5" dirty="0">
                <a:latin typeface="Calibri"/>
                <a:cs typeface="Calibri"/>
              </a:rPr>
              <a:t>autorytatywne </a:t>
            </a:r>
            <a:r>
              <a:rPr sz="1800" spc="-10" dirty="0">
                <a:latin typeface="Calibri"/>
                <a:cs typeface="Calibri"/>
              </a:rPr>
              <a:t>informacje 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domenie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internetowej.</a:t>
            </a:r>
            <a:endParaRPr sz="1800">
              <a:latin typeface="Calibri"/>
              <a:cs typeface="Calibri"/>
            </a:endParaRPr>
          </a:p>
          <a:p>
            <a:pPr marL="299085" marR="438150" indent="-286385">
              <a:lnSpc>
                <a:spcPct val="12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-45" dirty="0">
                <a:latin typeface="Calibri"/>
                <a:cs typeface="Calibri"/>
              </a:rPr>
              <a:t>SRV, </a:t>
            </a: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-5" dirty="0">
                <a:latin typeface="Calibri"/>
                <a:cs typeface="Calibri"/>
              </a:rPr>
              <a:t>usługi (service </a:t>
            </a:r>
            <a:r>
              <a:rPr sz="1800" spc="-15" dirty="0">
                <a:latin typeface="Calibri"/>
                <a:cs typeface="Calibri"/>
              </a:rPr>
              <a:t>record)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15" dirty="0">
                <a:latin typeface="Calibri"/>
                <a:cs typeface="Calibri"/>
              </a:rPr>
              <a:t>pozwala </a:t>
            </a:r>
            <a:r>
              <a:rPr sz="1800" spc="-5" dirty="0">
                <a:latin typeface="Calibri"/>
                <a:cs typeface="Calibri"/>
              </a:rPr>
              <a:t>na </a:t>
            </a:r>
            <a:r>
              <a:rPr sz="1800" spc="-15" dirty="0">
                <a:latin typeface="Calibri"/>
                <a:cs typeface="Calibri"/>
              </a:rPr>
              <a:t>zawarcie dodatkowych </a:t>
            </a:r>
            <a:r>
              <a:rPr sz="1800" spc="-10" dirty="0">
                <a:latin typeface="Calibri"/>
                <a:cs typeface="Calibri"/>
              </a:rPr>
              <a:t>informacji dotyczących lokalizacji  </a:t>
            </a:r>
            <a:r>
              <a:rPr sz="1800" spc="-5" dirty="0">
                <a:latin typeface="Calibri"/>
                <a:cs typeface="Calibri"/>
              </a:rPr>
              <a:t>danej </a:t>
            </a:r>
            <a:r>
              <a:rPr sz="1800" dirty="0">
                <a:latin typeface="Calibri"/>
                <a:cs typeface="Calibri"/>
              </a:rPr>
              <a:t>usługi, </a:t>
            </a:r>
            <a:r>
              <a:rPr sz="1800" spc="-10" dirty="0">
                <a:latin typeface="Calibri"/>
                <a:cs typeface="Calibri"/>
              </a:rPr>
              <a:t>którą udostępnia </a:t>
            </a:r>
            <a:r>
              <a:rPr sz="1800" spc="-5" dirty="0">
                <a:latin typeface="Calibri"/>
                <a:cs typeface="Calibri"/>
              </a:rPr>
              <a:t>serwer </a:t>
            </a:r>
            <a:r>
              <a:rPr sz="1800" spc="-15" dirty="0">
                <a:latin typeface="Calibri"/>
                <a:cs typeface="Calibri"/>
              </a:rPr>
              <a:t>wskazywany przez </a:t>
            </a:r>
            <a:r>
              <a:rPr sz="1800" spc="-5" dirty="0">
                <a:latin typeface="Calibri"/>
                <a:cs typeface="Calibri"/>
              </a:rPr>
              <a:t>adres</a:t>
            </a:r>
            <a:r>
              <a:rPr sz="1800" spc="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DNS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43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25" dirty="0">
                <a:latin typeface="Calibri"/>
                <a:cs typeface="Calibri"/>
              </a:rPr>
              <a:t>Rekord </a:t>
            </a:r>
            <a:r>
              <a:rPr sz="1800" spc="-5" dirty="0">
                <a:latin typeface="Calibri"/>
                <a:cs typeface="Calibri"/>
              </a:rPr>
              <a:t>TXT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15" dirty="0">
                <a:latin typeface="Calibri"/>
                <a:cs typeface="Calibri"/>
              </a:rPr>
              <a:t>pozwala </a:t>
            </a:r>
            <a:r>
              <a:rPr sz="1800" spc="-10" dirty="0">
                <a:latin typeface="Calibri"/>
                <a:cs typeface="Calibri"/>
              </a:rPr>
              <a:t>dołączyć </a:t>
            </a:r>
            <a:r>
              <a:rPr sz="1800" spc="-15" dirty="0">
                <a:latin typeface="Calibri"/>
                <a:cs typeface="Calibri"/>
              </a:rPr>
              <a:t>dowolny tekst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spc="-20" dirty="0">
                <a:latin typeface="Calibri"/>
                <a:cs typeface="Calibri"/>
              </a:rPr>
              <a:t>rekordu</a:t>
            </a:r>
            <a:r>
              <a:rPr sz="1800" spc="17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DNS.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9423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/>
              <a:t>Komponenty </a:t>
            </a:r>
            <a:r>
              <a:rPr spc="-30" dirty="0"/>
              <a:t>systemu</a:t>
            </a:r>
            <a:r>
              <a:rPr spc="-85" dirty="0"/>
              <a:t> </a:t>
            </a:r>
            <a:r>
              <a:rPr dirty="0"/>
              <a:t>DNS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83742" y="1708480"/>
            <a:ext cx="8753475" cy="3592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Zasoby </a:t>
            </a:r>
            <a:r>
              <a:rPr sz="1800" spc="-20" dirty="0">
                <a:latin typeface="Calibri"/>
                <a:cs typeface="Calibri"/>
              </a:rPr>
              <a:t>rekordów </a:t>
            </a:r>
            <a:r>
              <a:rPr sz="1800" spc="-15" dirty="0">
                <a:latin typeface="Calibri"/>
                <a:cs typeface="Calibri"/>
              </a:rPr>
              <a:t>(Resource Records) </a:t>
            </a:r>
            <a:r>
              <a:rPr sz="1800" dirty="0">
                <a:latin typeface="Calibri"/>
                <a:cs typeface="Calibri"/>
              </a:rPr>
              <a:t>- </a:t>
            </a:r>
            <a:r>
              <a:rPr sz="1800" spc="-5" dirty="0">
                <a:latin typeface="Calibri"/>
                <a:cs typeface="Calibri"/>
              </a:rPr>
              <a:t>dane </a:t>
            </a:r>
            <a:r>
              <a:rPr sz="1800" spc="-15" dirty="0">
                <a:latin typeface="Calibri"/>
                <a:cs typeface="Calibri"/>
              </a:rPr>
              <a:t>zawarte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5" dirty="0">
                <a:latin typeface="Calibri"/>
                <a:cs typeface="Calibri"/>
              </a:rPr>
              <a:t>danej domenie </a:t>
            </a:r>
            <a:r>
              <a:rPr sz="1800" spc="-10" dirty="0">
                <a:latin typeface="Calibri"/>
                <a:cs typeface="Calibri"/>
              </a:rPr>
              <a:t>(strefie). </a:t>
            </a:r>
            <a:r>
              <a:rPr sz="1800" spc="-5" dirty="0">
                <a:latin typeface="Calibri"/>
                <a:cs typeface="Calibri"/>
              </a:rPr>
              <a:t>Składają się</a:t>
            </a:r>
            <a:r>
              <a:rPr sz="1800" spc="2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z:</a:t>
            </a:r>
            <a:endParaRPr sz="18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serwerów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nazw</a:t>
            </a:r>
            <a:endParaRPr sz="1800">
              <a:latin typeface="Calibri"/>
              <a:cs typeface="Calibri"/>
            </a:endParaRPr>
          </a:p>
          <a:p>
            <a:pPr marL="469900" marR="199390" lvl="1">
              <a:lnSpc>
                <a:spcPct val="100000"/>
              </a:lnSpc>
              <a:buChar char="o"/>
              <a:tabLst>
                <a:tab pos="643890" algn="l"/>
              </a:tabLst>
            </a:pPr>
            <a:r>
              <a:rPr sz="1800" spc="-5" dirty="0">
                <a:latin typeface="Calibri"/>
                <a:cs typeface="Calibri"/>
              </a:rPr>
              <a:t>Serwer </a:t>
            </a:r>
            <a:r>
              <a:rPr sz="1800" spc="-10" dirty="0">
                <a:latin typeface="Calibri"/>
                <a:cs typeface="Calibri"/>
              </a:rPr>
              <a:t>nazw </a:t>
            </a:r>
            <a:r>
              <a:rPr sz="1800" spc="-20" dirty="0">
                <a:latin typeface="Calibri"/>
                <a:cs typeface="Calibri"/>
              </a:rPr>
              <a:t>może </a:t>
            </a:r>
            <a:r>
              <a:rPr sz="1800" spc="-10" dirty="0">
                <a:latin typeface="Calibri"/>
                <a:cs typeface="Calibri"/>
              </a:rPr>
              <a:t>obsługiwać </a:t>
            </a:r>
            <a:r>
              <a:rPr sz="1800" spc="-5" dirty="0">
                <a:latin typeface="Calibri"/>
                <a:cs typeface="Calibri"/>
              </a:rPr>
              <a:t>wiele domen. Dane domen </a:t>
            </a:r>
            <a:r>
              <a:rPr sz="1800" spc="-15" dirty="0">
                <a:latin typeface="Calibri"/>
                <a:cs typeface="Calibri"/>
              </a:rPr>
              <a:t>zdefiniowane przez </a:t>
            </a:r>
            <a:r>
              <a:rPr sz="1800" spc="-10" dirty="0">
                <a:latin typeface="Calibri"/>
                <a:cs typeface="Calibri"/>
              </a:rPr>
              <a:t>zasoby  </a:t>
            </a:r>
            <a:r>
              <a:rPr sz="1800" spc="-20" dirty="0">
                <a:latin typeface="Calibri"/>
                <a:cs typeface="Calibri"/>
              </a:rPr>
              <a:t>rekordów </a:t>
            </a:r>
            <a:r>
              <a:rPr sz="1800" spc="-5" dirty="0">
                <a:latin typeface="Calibri"/>
                <a:cs typeface="Calibri"/>
              </a:rPr>
              <a:t>są </a:t>
            </a:r>
            <a:r>
              <a:rPr sz="1800" spc="-15" dirty="0">
                <a:latin typeface="Calibri"/>
                <a:cs typeface="Calibri"/>
              </a:rPr>
              <a:t>zorganizowane </a:t>
            </a:r>
            <a:r>
              <a:rPr sz="1800" dirty="0">
                <a:latin typeface="Calibri"/>
                <a:cs typeface="Calibri"/>
              </a:rPr>
              <a:t>w </a:t>
            </a:r>
            <a:r>
              <a:rPr sz="1800" spc="-10" dirty="0">
                <a:latin typeface="Calibri"/>
                <a:cs typeface="Calibri"/>
              </a:rPr>
              <a:t>plikach </a:t>
            </a:r>
            <a:r>
              <a:rPr sz="1800" spc="-15" dirty="0">
                <a:latin typeface="Calibri"/>
                <a:cs typeface="Calibri"/>
              </a:rPr>
              <a:t>stref </a:t>
            </a:r>
            <a:r>
              <a:rPr sz="1800" spc="-5" dirty="0">
                <a:latin typeface="Calibri"/>
                <a:cs typeface="Calibri"/>
              </a:rPr>
              <a:t>(ang. </a:t>
            </a:r>
            <a:r>
              <a:rPr sz="1800" spc="-15" dirty="0">
                <a:latin typeface="Calibri"/>
                <a:cs typeface="Calibri"/>
              </a:rPr>
              <a:t>zone </a:t>
            </a:r>
            <a:r>
              <a:rPr sz="1800" spc="-5" dirty="0">
                <a:latin typeface="Calibri"/>
                <a:cs typeface="Calibri"/>
              </a:rPr>
              <a:t>files) </a:t>
            </a:r>
            <a:r>
              <a:rPr sz="1800" spc="-10" dirty="0">
                <a:latin typeface="Calibri"/>
                <a:cs typeface="Calibri"/>
              </a:rPr>
              <a:t>tworzących </a:t>
            </a:r>
            <a:r>
              <a:rPr sz="1800" spc="-15" dirty="0">
                <a:latin typeface="Calibri"/>
                <a:cs typeface="Calibri"/>
              </a:rPr>
              <a:t>bazę danych  </a:t>
            </a:r>
            <a:r>
              <a:rPr sz="1800" spc="-10" dirty="0">
                <a:latin typeface="Calibri"/>
                <a:cs typeface="Calibri"/>
              </a:rPr>
              <a:t>serwera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nazw.</a:t>
            </a:r>
            <a:endParaRPr sz="1800">
              <a:latin typeface="Calibri"/>
              <a:cs typeface="Calibri"/>
            </a:endParaRPr>
          </a:p>
          <a:p>
            <a:pPr marL="643255" lvl="1" indent="-173355">
              <a:lnSpc>
                <a:spcPct val="100000"/>
              </a:lnSpc>
              <a:buChar char="o"/>
              <a:tabLst>
                <a:tab pos="643890" algn="l"/>
              </a:tabLst>
            </a:pPr>
            <a:r>
              <a:rPr sz="1800" spc="-10" dirty="0">
                <a:latin typeface="Calibri"/>
                <a:cs typeface="Calibri"/>
              </a:rPr>
              <a:t>Format </a:t>
            </a:r>
            <a:r>
              <a:rPr sz="1800" spc="-20" dirty="0">
                <a:latin typeface="Calibri"/>
                <a:cs typeface="Calibri"/>
              </a:rPr>
              <a:t>plików </a:t>
            </a:r>
            <a:r>
              <a:rPr sz="1800" spc="-15" dirty="0">
                <a:latin typeface="Calibri"/>
                <a:cs typeface="Calibri"/>
              </a:rPr>
              <a:t>stref zdefiniowany </a:t>
            </a:r>
            <a:r>
              <a:rPr sz="1800" spc="-10" dirty="0">
                <a:latin typeface="Calibri"/>
                <a:cs typeface="Calibri"/>
              </a:rPr>
              <a:t>jest </a:t>
            </a:r>
            <a:r>
              <a:rPr sz="1800" spc="-15" dirty="0">
                <a:latin typeface="Calibri"/>
                <a:cs typeface="Calibri"/>
              </a:rPr>
              <a:t>przez </a:t>
            </a:r>
            <a:r>
              <a:rPr sz="1800" spc="-10" dirty="0">
                <a:latin typeface="Calibri"/>
                <a:cs typeface="Calibri"/>
              </a:rPr>
              <a:t>RFC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1035.</a:t>
            </a:r>
            <a:endParaRPr sz="1800">
              <a:latin typeface="Calibri"/>
              <a:cs typeface="Calibri"/>
            </a:endParaRPr>
          </a:p>
          <a:p>
            <a:pPr marL="178435" indent="-165735">
              <a:lnSpc>
                <a:spcPct val="100000"/>
              </a:lnSpc>
              <a:buChar char="•"/>
              <a:tabLst>
                <a:tab pos="179070" algn="l"/>
              </a:tabLst>
            </a:pPr>
            <a:r>
              <a:rPr sz="1800" spc="-10" dirty="0">
                <a:latin typeface="Calibri"/>
                <a:cs typeface="Calibri"/>
              </a:rPr>
              <a:t>resolwerów</a:t>
            </a:r>
            <a:endParaRPr sz="1800">
              <a:latin typeface="Calibri"/>
              <a:cs typeface="Calibri"/>
            </a:endParaRPr>
          </a:p>
          <a:p>
            <a:pPr marL="469900" marR="1449070" lvl="1">
              <a:lnSpc>
                <a:spcPct val="100000"/>
              </a:lnSpc>
              <a:buChar char="o"/>
              <a:tabLst>
                <a:tab pos="643890" algn="l"/>
              </a:tabLst>
            </a:pPr>
            <a:r>
              <a:rPr sz="1800" spc="-10" dirty="0">
                <a:latin typeface="Calibri"/>
                <a:cs typeface="Calibri"/>
              </a:rPr>
              <a:t>Resolwer jest to </a:t>
            </a:r>
            <a:r>
              <a:rPr sz="1800" spc="-15" dirty="0">
                <a:latin typeface="Calibri"/>
                <a:cs typeface="Calibri"/>
              </a:rPr>
              <a:t>program </a:t>
            </a:r>
            <a:r>
              <a:rPr sz="1800" dirty="0">
                <a:latin typeface="Calibri"/>
                <a:cs typeface="Calibri"/>
              </a:rPr>
              <a:t>lub </a:t>
            </a:r>
            <a:r>
              <a:rPr sz="1800" spc="-15" dirty="0">
                <a:latin typeface="Calibri"/>
                <a:cs typeface="Calibri"/>
              </a:rPr>
              <a:t>biblioteka systemowa, </a:t>
            </a:r>
            <a:r>
              <a:rPr sz="1800" spc="-20" dirty="0">
                <a:latin typeface="Calibri"/>
                <a:cs typeface="Calibri"/>
              </a:rPr>
              <a:t>która </a:t>
            </a:r>
            <a:r>
              <a:rPr sz="1800" spc="-5" dirty="0">
                <a:latin typeface="Calibri"/>
                <a:cs typeface="Calibri"/>
              </a:rPr>
              <a:t>odpowiada </a:t>
            </a:r>
            <a:r>
              <a:rPr sz="1800" spc="-15" dirty="0">
                <a:latin typeface="Calibri"/>
                <a:cs typeface="Calibri"/>
              </a:rPr>
              <a:t>za  komunikację </a:t>
            </a:r>
            <a:r>
              <a:rPr sz="1800" dirty="0">
                <a:latin typeface="Calibri"/>
                <a:cs typeface="Calibri"/>
              </a:rPr>
              <a:t>z </a:t>
            </a:r>
            <a:r>
              <a:rPr sz="1800" spc="-10" dirty="0">
                <a:latin typeface="Calibri"/>
                <a:cs typeface="Calibri"/>
              </a:rPr>
              <a:t>serwerami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35" dirty="0">
                <a:latin typeface="Calibri"/>
                <a:cs typeface="Calibri"/>
              </a:rPr>
              <a:t>nazw.</a:t>
            </a:r>
            <a:endParaRPr sz="1800">
              <a:latin typeface="Calibri"/>
              <a:cs typeface="Calibri"/>
            </a:endParaRPr>
          </a:p>
          <a:p>
            <a:pPr marL="469900" marR="633730" lvl="1">
              <a:lnSpc>
                <a:spcPct val="100000"/>
              </a:lnSpc>
              <a:buChar char="o"/>
              <a:tabLst>
                <a:tab pos="643890" algn="l"/>
              </a:tabLst>
            </a:pPr>
            <a:r>
              <a:rPr sz="1800" dirty="0">
                <a:latin typeface="Calibri"/>
                <a:cs typeface="Calibri"/>
              </a:rPr>
              <a:t>Na </a:t>
            </a:r>
            <a:r>
              <a:rPr sz="1800" spc="-15" dirty="0">
                <a:latin typeface="Calibri"/>
                <a:cs typeface="Calibri"/>
              </a:rPr>
              <a:t>systemach operacyjnych zazwyczaj rezyduje </a:t>
            </a:r>
            <a:r>
              <a:rPr sz="1800" spc="-10" dirty="0">
                <a:latin typeface="Calibri"/>
                <a:cs typeface="Calibri"/>
              </a:rPr>
              <a:t>stub </a:t>
            </a:r>
            <a:r>
              <a:rPr sz="1800" spc="-30" dirty="0">
                <a:latin typeface="Calibri"/>
                <a:cs typeface="Calibri"/>
              </a:rPr>
              <a:t>resolwer. </a:t>
            </a:r>
            <a:r>
              <a:rPr sz="1800" spc="-10" dirty="0">
                <a:latin typeface="Calibri"/>
                <a:cs typeface="Calibri"/>
              </a:rPr>
              <a:t>Jest to </a:t>
            </a:r>
            <a:r>
              <a:rPr sz="1800" spc="-5" dirty="0">
                <a:latin typeface="Calibri"/>
                <a:cs typeface="Calibri"/>
              </a:rPr>
              <a:t>minimalna  implementacja </a:t>
            </a:r>
            <a:r>
              <a:rPr sz="1800" spc="-10" dirty="0">
                <a:latin typeface="Calibri"/>
                <a:cs typeface="Calibri"/>
              </a:rPr>
              <a:t>resolwera, </a:t>
            </a:r>
            <a:r>
              <a:rPr sz="1800" spc="-20" dirty="0">
                <a:latin typeface="Calibri"/>
                <a:cs typeface="Calibri"/>
              </a:rPr>
              <a:t>która </a:t>
            </a:r>
            <a:r>
              <a:rPr sz="1800" spc="-10" dirty="0">
                <a:latin typeface="Calibri"/>
                <a:cs typeface="Calibri"/>
              </a:rPr>
              <a:t>wspiera </a:t>
            </a:r>
            <a:r>
              <a:rPr sz="1800" spc="-15" dirty="0">
                <a:latin typeface="Calibri"/>
                <a:cs typeface="Calibri"/>
              </a:rPr>
              <a:t>tylko </a:t>
            </a:r>
            <a:r>
              <a:rPr sz="1800" spc="-10" dirty="0">
                <a:latin typeface="Calibri"/>
                <a:cs typeface="Calibri"/>
              </a:rPr>
              <a:t>zapytania rekurencyjne, </a:t>
            </a:r>
            <a:r>
              <a:rPr sz="1800" spc="-5" dirty="0">
                <a:latin typeface="Calibri"/>
                <a:cs typeface="Calibri"/>
              </a:rPr>
              <a:t>tzn. nie  </a:t>
            </a:r>
            <a:r>
              <a:rPr sz="1800" spc="-15" dirty="0">
                <a:latin typeface="Calibri"/>
                <a:cs typeface="Calibri"/>
              </a:rPr>
              <a:t>potrafi </a:t>
            </a:r>
            <a:r>
              <a:rPr sz="1800" spc="-5" dirty="0">
                <a:latin typeface="Calibri"/>
                <a:cs typeface="Calibri"/>
              </a:rPr>
              <a:t>sam </a:t>
            </a:r>
            <a:r>
              <a:rPr sz="1800" spc="-15" dirty="0">
                <a:latin typeface="Calibri"/>
                <a:cs typeface="Calibri"/>
              </a:rPr>
              <a:t>rozwiązywać </a:t>
            </a:r>
            <a:r>
              <a:rPr sz="1800" spc="-40" dirty="0">
                <a:latin typeface="Calibri"/>
                <a:cs typeface="Calibri"/>
              </a:rPr>
              <a:t>nazw, </a:t>
            </a:r>
            <a:r>
              <a:rPr sz="1800" spc="-10" dirty="0">
                <a:latin typeface="Calibri"/>
                <a:cs typeface="Calibri"/>
              </a:rPr>
              <a:t>polega </a:t>
            </a:r>
            <a:r>
              <a:rPr sz="1800" spc="-5" dirty="0">
                <a:latin typeface="Calibri"/>
                <a:cs typeface="Calibri"/>
              </a:rPr>
              <a:t>na odpowiedzi </a:t>
            </a:r>
            <a:r>
              <a:rPr sz="1800" spc="-10" dirty="0">
                <a:latin typeface="Calibri"/>
                <a:cs typeface="Calibri"/>
              </a:rPr>
              <a:t>serwera nazw wskazanego </a:t>
            </a:r>
            <a:r>
              <a:rPr sz="1800" dirty="0">
                <a:latin typeface="Calibri"/>
                <a:cs typeface="Calibri"/>
              </a:rPr>
              <a:t>w  </a:t>
            </a:r>
            <a:r>
              <a:rPr sz="1800" spc="-15" dirty="0">
                <a:latin typeface="Calibri"/>
                <a:cs typeface="Calibri"/>
              </a:rPr>
              <a:t>konfiguracji </a:t>
            </a:r>
            <a:r>
              <a:rPr sz="1800" spc="-5" dirty="0">
                <a:latin typeface="Calibri"/>
                <a:cs typeface="Calibri"/>
              </a:rPr>
              <a:t>danego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hosta.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47193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/>
              <a:t>Rodzaje </a:t>
            </a:r>
            <a:r>
              <a:rPr spc="-20" dirty="0"/>
              <a:t>zapytań</a:t>
            </a:r>
            <a:r>
              <a:rPr spc="-10" dirty="0"/>
              <a:t> </a:t>
            </a:r>
            <a:r>
              <a:rPr dirty="0"/>
              <a:t>DNS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486915"/>
            <a:ext cx="868743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Rekurencyjne </a:t>
            </a:r>
            <a:r>
              <a:rPr sz="1800" spc="-5" dirty="0">
                <a:latin typeface="Calibri"/>
                <a:cs typeface="Calibri"/>
              </a:rPr>
              <a:t>(ang.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recursive)</a:t>
            </a:r>
            <a:endParaRPr sz="1800">
              <a:latin typeface="Calibri"/>
              <a:cs typeface="Calibri"/>
            </a:endParaRPr>
          </a:p>
          <a:p>
            <a:pPr marL="4699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Zadanie </a:t>
            </a:r>
            <a:r>
              <a:rPr sz="1800" spc="-15" dirty="0">
                <a:latin typeface="Calibri"/>
                <a:cs typeface="Calibri"/>
              </a:rPr>
              <a:t>rozwiązania </a:t>
            </a:r>
            <a:r>
              <a:rPr sz="1800" spc="-10" dirty="0">
                <a:latin typeface="Calibri"/>
                <a:cs typeface="Calibri"/>
              </a:rPr>
              <a:t>nazwy przeniesione jest </a:t>
            </a:r>
            <a:r>
              <a:rPr sz="1800" spc="-5" dirty="0">
                <a:latin typeface="Calibri"/>
                <a:cs typeface="Calibri"/>
              </a:rPr>
              <a:t>na </a:t>
            </a:r>
            <a:r>
              <a:rPr sz="1800" spc="-20" dirty="0">
                <a:latin typeface="Calibri"/>
                <a:cs typeface="Calibri"/>
              </a:rPr>
              <a:t>serwernazw, </a:t>
            </a:r>
            <a:r>
              <a:rPr sz="1800" spc="-5" dirty="0">
                <a:latin typeface="Calibri"/>
                <a:cs typeface="Calibri"/>
              </a:rPr>
              <a:t>do </a:t>
            </a:r>
            <a:r>
              <a:rPr sz="1800" spc="-10" dirty="0">
                <a:latin typeface="Calibri"/>
                <a:cs typeface="Calibri"/>
              </a:rPr>
              <a:t>którego </a:t>
            </a:r>
            <a:r>
              <a:rPr sz="1800" spc="-15" dirty="0">
                <a:latin typeface="Calibri"/>
                <a:cs typeface="Calibri"/>
              </a:rPr>
              <a:t>zostało  </a:t>
            </a:r>
            <a:r>
              <a:rPr sz="1800" spc="-5" dirty="0">
                <a:latin typeface="Calibri"/>
                <a:cs typeface="Calibri"/>
              </a:rPr>
              <a:t>wysłane </a:t>
            </a:r>
            <a:r>
              <a:rPr sz="1800" spc="-10" dirty="0">
                <a:latin typeface="Calibri"/>
                <a:cs typeface="Calibri"/>
              </a:rPr>
              <a:t>takie zapytanie. </a:t>
            </a:r>
            <a:r>
              <a:rPr sz="1800" dirty="0">
                <a:latin typeface="Calibri"/>
                <a:cs typeface="Calibri"/>
              </a:rPr>
              <a:t>Na </a:t>
            </a:r>
            <a:r>
              <a:rPr sz="1800" spc="-10" dirty="0">
                <a:latin typeface="Calibri"/>
                <a:cs typeface="Calibri"/>
              </a:rPr>
              <a:t>takie zapytanie resolwer </a:t>
            </a:r>
            <a:r>
              <a:rPr sz="1800" spc="-5" dirty="0">
                <a:latin typeface="Calibri"/>
                <a:cs typeface="Calibri"/>
              </a:rPr>
              <a:t>otrzyma pełną odpowiedź lub</a:t>
            </a:r>
            <a:r>
              <a:rPr sz="1800" spc="25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błąd.</a:t>
            </a:r>
            <a:endParaRPr sz="1800">
              <a:latin typeface="Calibri"/>
              <a:cs typeface="Calibri"/>
            </a:endParaRPr>
          </a:p>
          <a:p>
            <a:pPr marL="177800" indent="-165100">
              <a:lnSpc>
                <a:spcPct val="100000"/>
              </a:lnSpc>
              <a:buChar char="•"/>
              <a:tabLst>
                <a:tab pos="178435" algn="l"/>
              </a:tabLst>
            </a:pPr>
            <a:r>
              <a:rPr sz="1800" spc="-10" dirty="0">
                <a:latin typeface="Calibri"/>
                <a:cs typeface="Calibri"/>
              </a:rPr>
              <a:t>Iteracyjne </a:t>
            </a:r>
            <a:r>
              <a:rPr sz="1800" spc="-5" dirty="0">
                <a:latin typeface="Calibri"/>
                <a:cs typeface="Calibri"/>
              </a:rPr>
              <a:t>(ang.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Iterative)</a:t>
            </a:r>
            <a:endParaRPr sz="1800">
              <a:latin typeface="Calibri"/>
              <a:cs typeface="Calibri"/>
            </a:endParaRPr>
          </a:p>
          <a:p>
            <a:pPr marL="469900" marR="54673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o </a:t>
            </a:r>
            <a:r>
              <a:rPr sz="1800" spc="-35" dirty="0">
                <a:latin typeface="Calibri"/>
                <a:cs typeface="Calibri"/>
              </a:rPr>
              <a:t>Takim </a:t>
            </a:r>
            <a:r>
              <a:rPr sz="1800" spc="-10" dirty="0">
                <a:latin typeface="Calibri"/>
                <a:cs typeface="Calibri"/>
              </a:rPr>
              <a:t>zapytaniem </a:t>
            </a:r>
            <a:r>
              <a:rPr sz="1800" spc="-15" dirty="0">
                <a:latin typeface="Calibri"/>
                <a:cs typeface="Calibri"/>
              </a:rPr>
              <a:t>pytamy </a:t>
            </a:r>
            <a:r>
              <a:rPr sz="1800" spc="-5" dirty="0">
                <a:latin typeface="Calibri"/>
                <a:cs typeface="Calibri"/>
              </a:rPr>
              <a:t>się </a:t>
            </a:r>
            <a:r>
              <a:rPr sz="1800" spc="-10" dirty="0">
                <a:latin typeface="Calibri"/>
                <a:cs typeface="Calibri"/>
              </a:rPr>
              <a:t>co </a:t>
            </a:r>
            <a:r>
              <a:rPr sz="1800" spc="-5" dirty="0">
                <a:latin typeface="Calibri"/>
                <a:cs typeface="Calibri"/>
              </a:rPr>
              <a:t>serwer wie </a:t>
            </a:r>
            <a:r>
              <a:rPr sz="1800" dirty="0">
                <a:latin typeface="Calibri"/>
                <a:cs typeface="Calibri"/>
              </a:rPr>
              <a:t>o </a:t>
            </a:r>
            <a:r>
              <a:rPr sz="1800" spc="-5" dirty="0">
                <a:latin typeface="Calibri"/>
                <a:cs typeface="Calibri"/>
              </a:rPr>
              <a:t>danej domenie. </a:t>
            </a:r>
            <a:r>
              <a:rPr sz="1800" dirty="0">
                <a:latin typeface="Calibri"/>
                <a:cs typeface="Calibri"/>
              </a:rPr>
              <a:t>Na </a:t>
            </a:r>
            <a:r>
              <a:rPr sz="1800" spc="-10" dirty="0">
                <a:latin typeface="Calibri"/>
                <a:cs typeface="Calibri"/>
              </a:rPr>
              <a:t>takie zapytanie  otrzymamy </a:t>
            </a:r>
            <a:r>
              <a:rPr sz="1800" dirty="0">
                <a:latin typeface="Calibri"/>
                <a:cs typeface="Calibri"/>
              </a:rPr>
              <a:t>pełną </a:t>
            </a:r>
            <a:r>
              <a:rPr sz="1800" spc="-5" dirty="0">
                <a:latin typeface="Calibri"/>
                <a:cs typeface="Calibri"/>
              </a:rPr>
              <a:t>odpowiedź lub </a:t>
            </a:r>
            <a:r>
              <a:rPr sz="1800" spc="-10" dirty="0">
                <a:latin typeface="Calibri"/>
                <a:cs typeface="Calibri"/>
              </a:rPr>
              <a:t>wskazanie </a:t>
            </a:r>
            <a:r>
              <a:rPr sz="1800" dirty="0">
                <a:latin typeface="Calibri"/>
                <a:cs typeface="Calibri"/>
              </a:rPr>
              <a:t>na inne </a:t>
            </a:r>
            <a:r>
              <a:rPr sz="1800" spc="-5" dirty="0">
                <a:latin typeface="Calibri"/>
                <a:cs typeface="Calibri"/>
              </a:rPr>
              <a:t>serwery (ang.</a:t>
            </a:r>
            <a:r>
              <a:rPr sz="1800" spc="13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referral).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723645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Serwer </a:t>
            </a:r>
            <a:r>
              <a:rPr spc="-25" dirty="0"/>
              <a:t>DNS </a:t>
            </a:r>
            <a:r>
              <a:rPr dirty="0"/>
              <a:t>– </a:t>
            </a:r>
            <a:r>
              <a:rPr spc="-30" dirty="0"/>
              <a:t>Linux,</a:t>
            </a:r>
            <a:r>
              <a:rPr spc="-310" dirty="0"/>
              <a:t> </a:t>
            </a:r>
            <a:r>
              <a:rPr spc="-55" dirty="0"/>
              <a:t>konfiguracja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5440" y="1708480"/>
            <a:ext cx="6790055" cy="2495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Uruchomienie </a:t>
            </a:r>
            <a:r>
              <a:rPr sz="1800" spc="-10" dirty="0">
                <a:latin typeface="Calibri"/>
                <a:cs typeface="Calibri"/>
              </a:rPr>
              <a:t>serwera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DNS:</a:t>
            </a:r>
            <a:endParaRPr sz="1800">
              <a:latin typeface="Calibri"/>
              <a:cs typeface="Calibri"/>
            </a:endParaRPr>
          </a:p>
          <a:p>
            <a:pPr marL="12700" marR="3977004" indent="9144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$ </a:t>
            </a:r>
            <a:r>
              <a:rPr sz="1800" spc="-5" dirty="0">
                <a:latin typeface="Calibri"/>
                <a:cs typeface="Calibri"/>
              </a:rPr>
              <a:t>service bind9 </a:t>
            </a:r>
            <a:r>
              <a:rPr sz="1800" spc="-10" dirty="0">
                <a:latin typeface="Calibri"/>
                <a:cs typeface="Calibri"/>
              </a:rPr>
              <a:t>start  </a:t>
            </a:r>
            <a:r>
              <a:rPr sz="1800" spc="-5" dirty="0">
                <a:latin typeface="Calibri"/>
                <a:cs typeface="Calibri"/>
              </a:rPr>
              <a:t>Zatrzymanie </a:t>
            </a:r>
            <a:r>
              <a:rPr sz="1800" spc="-10" dirty="0">
                <a:latin typeface="Calibri"/>
                <a:cs typeface="Calibri"/>
              </a:rPr>
              <a:t>serwera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DNS:</a:t>
            </a:r>
            <a:endParaRPr sz="1800">
              <a:latin typeface="Calibri"/>
              <a:cs typeface="Calibri"/>
            </a:endParaRPr>
          </a:p>
          <a:p>
            <a:pPr marL="12700" marR="4000500" indent="9144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$ </a:t>
            </a:r>
            <a:r>
              <a:rPr sz="1800" spc="-5" dirty="0">
                <a:latin typeface="Calibri"/>
                <a:cs typeface="Calibri"/>
              </a:rPr>
              <a:t>service bind9 </a:t>
            </a:r>
            <a:r>
              <a:rPr sz="1800" spc="-15" dirty="0">
                <a:latin typeface="Calibri"/>
                <a:cs typeface="Calibri"/>
              </a:rPr>
              <a:t>stop  Restart </a:t>
            </a:r>
            <a:r>
              <a:rPr sz="1800" spc="-10" dirty="0">
                <a:latin typeface="Calibri"/>
                <a:cs typeface="Calibri"/>
              </a:rPr>
              <a:t>serwera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DNS:</a:t>
            </a:r>
            <a:endParaRPr sz="1800">
              <a:latin typeface="Calibri"/>
              <a:cs typeface="Calibri"/>
            </a:endParaRPr>
          </a:p>
          <a:p>
            <a:pPr marL="12700" marR="3787140" indent="9144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$ </a:t>
            </a:r>
            <a:r>
              <a:rPr sz="1800" spc="-5" dirty="0">
                <a:latin typeface="Calibri"/>
                <a:cs typeface="Calibri"/>
              </a:rPr>
              <a:t>service bind9 </a:t>
            </a:r>
            <a:r>
              <a:rPr sz="1800" spc="-15" dirty="0">
                <a:latin typeface="Calibri"/>
                <a:cs typeface="Calibri"/>
              </a:rPr>
              <a:t>restart  </a:t>
            </a:r>
            <a:r>
              <a:rPr sz="1800" spc="-10" dirty="0">
                <a:latin typeface="Calibri"/>
                <a:cs typeface="Calibri"/>
              </a:rPr>
              <a:t>Diagnostyka: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/var/log/syslog</a:t>
            </a:r>
            <a:endParaRPr sz="1800">
              <a:latin typeface="Calibri"/>
              <a:cs typeface="Calibri"/>
            </a:endParaRPr>
          </a:p>
          <a:p>
            <a:pPr marL="9271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https://help.ubuntu.com/community/BIND9ServerHowto  </a:t>
            </a:r>
            <a:r>
              <a:rPr sz="1800" spc="-10" dirty="0">
                <a:latin typeface="Calibri"/>
                <a:cs typeface="Calibri"/>
              </a:rPr>
              <a:t>https://help.ubuntu.com/14.04/serverguide/C/serverguide.pdf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1342" y="337515"/>
            <a:ext cx="2999740" cy="130111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5"/>
              </a:spcBef>
            </a:pPr>
            <a:r>
              <a:rPr sz="4400" b="0" spc="-30" dirty="0">
                <a:latin typeface="Calibri Light"/>
                <a:cs typeface="Calibri Light"/>
              </a:rPr>
              <a:t>DNS </a:t>
            </a:r>
            <a:r>
              <a:rPr sz="4400" b="0" dirty="0">
                <a:latin typeface="Calibri Light"/>
                <a:cs typeface="Calibri Light"/>
              </a:rPr>
              <a:t>–</a:t>
            </a:r>
            <a:r>
              <a:rPr sz="4400" b="0" spc="-185" dirty="0">
                <a:latin typeface="Calibri Light"/>
                <a:cs typeface="Calibri Light"/>
              </a:rPr>
              <a:t> </a:t>
            </a:r>
            <a:r>
              <a:rPr sz="4400" b="0" spc="-35" dirty="0">
                <a:latin typeface="Calibri Light"/>
                <a:cs typeface="Calibri Light"/>
              </a:rPr>
              <a:t>serwer  </a:t>
            </a:r>
            <a:r>
              <a:rPr sz="4400" b="0" spc="-60" dirty="0">
                <a:latin typeface="Calibri Light"/>
                <a:cs typeface="Calibri Light"/>
              </a:rPr>
              <a:t>podstawowy</a:t>
            </a:r>
            <a:endParaRPr sz="4400">
              <a:latin typeface="Calibri Light"/>
              <a:cs typeface="Calibr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04052" y="412191"/>
            <a:ext cx="29889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spc="-10" dirty="0">
                <a:latin typeface="Calibri"/>
                <a:cs typeface="Calibri"/>
              </a:rPr>
              <a:t>Plik</a:t>
            </a:r>
            <a:r>
              <a:rPr sz="1800" b="0" spc="-5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etc/bind/named.conf.local</a:t>
            </a:r>
            <a:r>
              <a:rPr sz="1800" b="0" spc="-1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04052" y="961390"/>
            <a:ext cx="4940935" cy="523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libri"/>
                <a:cs typeface="Calibri"/>
              </a:rPr>
              <a:t>zone </a:t>
            </a:r>
            <a:r>
              <a:rPr sz="1800" spc="-5" dirty="0">
                <a:latin typeface="Calibri"/>
                <a:cs typeface="Calibri"/>
              </a:rPr>
              <a:t>„przyklad.com"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{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type </a:t>
            </a:r>
            <a:r>
              <a:rPr sz="1800" spc="-10" dirty="0">
                <a:latin typeface="Calibri"/>
                <a:cs typeface="Calibri"/>
              </a:rPr>
              <a:t>master;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file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"/etc/bind/db.przyklad.com";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};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$TTL 604800</a:t>
            </a:r>
            <a:endParaRPr sz="1800">
              <a:latin typeface="Calibri"/>
              <a:cs typeface="Calibri"/>
            </a:endParaRPr>
          </a:p>
          <a:p>
            <a:pPr marL="12700" marR="50101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@ IN </a:t>
            </a:r>
            <a:r>
              <a:rPr sz="1800" spc="-15" dirty="0">
                <a:latin typeface="Calibri"/>
                <a:cs typeface="Calibri"/>
              </a:rPr>
              <a:t>SOA </a:t>
            </a:r>
            <a:r>
              <a:rPr sz="1800" spc="-5" dirty="0">
                <a:latin typeface="Calibri"/>
                <a:cs typeface="Calibri"/>
              </a:rPr>
              <a:t>ns.przyklad.com. </a:t>
            </a:r>
            <a:r>
              <a:rPr sz="1800" spc="-10" dirty="0">
                <a:latin typeface="Calibri"/>
                <a:cs typeface="Calibri"/>
              </a:rPr>
              <a:t>root.przyklad.com. </a:t>
            </a:r>
            <a:r>
              <a:rPr sz="1800" dirty="0">
                <a:latin typeface="Calibri"/>
                <a:cs typeface="Calibri"/>
              </a:rPr>
              <a:t>(  2 ;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Serial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604800 </a:t>
            </a:r>
            <a:r>
              <a:rPr sz="1800" dirty="0">
                <a:latin typeface="Calibri"/>
                <a:cs typeface="Calibri"/>
              </a:rPr>
              <a:t>;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Refresh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86400 ;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Retry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2419200 ;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Expire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604800 ) ; </a:t>
            </a:r>
            <a:r>
              <a:rPr sz="1800" spc="-10" dirty="0">
                <a:latin typeface="Calibri"/>
                <a:cs typeface="Calibri"/>
              </a:rPr>
              <a:t>Negative </a:t>
            </a:r>
            <a:r>
              <a:rPr sz="1800" spc="-5" dirty="0">
                <a:latin typeface="Calibri"/>
                <a:cs typeface="Calibri"/>
              </a:rPr>
              <a:t>Cache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TTL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;</a:t>
            </a:r>
            <a:endParaRPr sz="1800">
              <a:latin typeface="Calibri"/>
              <a:cs typeface="Calibri"/>
            </a:endParaRPr>
          </a:p>
          <a:p>
            <a:pPr marL="12700" marR="254381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@ IN NS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ns.przyklad.com.  </a:t>
            </a:r>
            <a:r>
              <a:rPr sz="1800" dirty="0">
                <a:latin typeface="Calibri"/>
                <a:cs typeface="Calibri"/>
              </a:rPr>
              <a:t>@ IN 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127.0.0.1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@ IN AAAA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::1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ns IN A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192.168.1.10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i="1" spc="-10" dirty="0">
                <a:latin typeface="Calibri"/>
                <a:cs typeface="Calibri"/>
              </a:rPr>
              <a:t>//Konieczność zwiększania wartości </a:t>
            </a:r>
            <a:r>
              <a:rPr sz="1800" i="1" spc="-5" dirty="0">
                <a:latin typeface="Calibri"/>
                <a:cs typeface="Calibri"/>
              </a:rPr>
              <a:t>Serial przy</a:t>
            </a:r>
            <a:r>
              <a:rPr sz="1800" i="1" spc="105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każdej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i="1" spc="-10" dirty="0">
                <a:latin typeface="Calibri"/>
                <a:cs typeface="Calibri"/>
              </a:rPr>
              <a:t>modyfikacji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583946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DNS – </a:t>
            </a:r>
            <a:r>
              <a:rPr spc="-10" dirty="0"/>
              <a:t>serwer</a:t>
            </a:r>
            <a:r>
              <a:rPr spc="-60" dirty="0"/>
              <a:t> </a:t>
            </a:r>
            <a:r>
              <a:rPr spc="-10" dirty="0"/>
              <a:t>pomocniczy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08480"/>
            <a:ext cx="4224655" cy="3044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alibri"/>
                <a:cs typeface="Calibri"/>
              </a:rPr>
              <a:t>zone </a:t>
            </a:r>
            <a:r>
              <a:rPr sz="1800" spc="-5" dirty="0">
                <a:latin typeface="Calibri"/>
                <a:cs typeface="Calibri"/>
              </a:rPr>
              <a:t>"przyklad.com"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{</a:t>
            </a:r>
            <a:endParaRPr sz="1800">
              <a:latin typeface="Calibri"/>
              <a:cs typeface="Calibri"/>
            </a:endParaRPr>
          </a:p>
          <a:p>
            <a:pPr marL="18415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Calibri"/>
                <a:cs typeface="Calibri"/>
              </a:rPr>
              <a:t>type </a:t>
            </a:r>
            <a:r>
              <a:rPr sz="1800" spc="-10" dirty="0">
                <a:latin typeface="Calibri"/>
                <a:cs typeface="Calibri"/>
              </a:rPr>
              <a:t>slave;</a:t>
            </a:r>
            <a:endParaRPr sz="1800">
              <a:latin typeface="Calibri"/>
              <a:cs typeface="Calibri"/>
            </a:endParaRPr>
          </a:p>
          <a:p>
            <a:pPr marL="1841500" marR="508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file "db.przyklad.com";  </a:t>
            </a:r>
            <a:r>
              <a:rPr sz="1800" spc="-15" dirty="0">
                <a:latin typeface="Calibri"/>
                <a:cs typeface="Calibri"/>
              </a:rPr>
              <a:t>masters </a:t>
            </a:r>
            <a:r>
              <a:rPr sz="1800" dirty="0">
                <a:latin typeface="Calibri"/>
                <a:cs typeface="Calibri"/>
              </a:rPr>
              <a:t>{ 192.168.1.10;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};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};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zone </a:t>
            </a:r>
            <a:r>
              <a:rPr sz="1800" spc="-10" dirty="0">
                <a:latin typeface="Calibri"/>
                <a:cs typeface="Calibri"/>
              </a:rPr>
              <a:t>"1.168.192.in-addr.arpa"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{</a:t>
            </a:r>
            <a:endParaRPr sz="1800">
              <a:latin typeface="Calibri"/>
              <a:cs typeface="Calibri"/>
            </a:endParaRPr>
          </a:p>
          <a:p>
            <a:pPr marL="1841500" marR="114236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type </a:t>
            </a:r>
            <a:r>
              <a:rPr sz="1800" spc="-10" dirty="0">
                <a:latin typeface="Calibri"/>
                <a:cs typeface="Calibri"/>
              </a:rPr>
              <a:t>slave;  </a:t>
            </a:r>
            <a:r>
              <a:rPr sz="1800" spc="-5" dirty="0">
                <a:latin typeface="Calibri"/>
                <a:cs typeface="Calibri"/>
              </a:rPr>
              <a:t>file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"db.192";</a:t>
            </a:r>
            <a:endParaRPr sz="1800">
              <a:latin typeface="Calibri"/>
              <a:cs typeface="Calibri"/>
            </a:endParaRPr>
          </a:p>
          <a:p>
            <a:pPr marL="1841500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masters </a:t>
            </a:r>
            <a:r>
              <a:rPr sz="1800" dirty="0">
                <a:latin typeface="Calibri"/>
                <a:cs typeface="Calibri"/>
              </a:rPr>
              <a:t>{ </a:t>
            </a:r>
            <a:r>
              <a:rPr sz="1800" spc="-5" dirty="0">
                <a:latin typeface="Calibri"/>
                <a:cs typeface="Calibri"/>
              </a:rPr>
              <a:t>192.168.1.10;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};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};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1836</Words>
  <Application>Microsoft Office PowerPoint</Application>
  <PresentationFormat>Panoramiczny</PresentationFormat>
  <Paragraphs>250</Paragraphs>
  <Slides>43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Times New Roman</vt:lpstr>
      <vt:lpstr>Wingdings</vt:lpstr>
      <vt:lpstr>Office Theme</vt:lpstr>
      <vt:lpstr>Wybrane usługi sieciowe DHCP, WINS,DNS</vt:lpstr>
      <vt:lpstr>Zadania serwera sieci lokalnej</vt:lpstr>
      <vt:lpstr>Dynamiczna konfiguracja sieci – Dynamic Host  Configuration Protocol (DHCP)</vt:lpstr>
      <vt:lpstr>Mechanizmy przydzielania adresów</vt:lpstr>
      <vt:lpstr>Prezentacja programu PowerPoint</vt:lpstr>
      <vt:lpstr>Instalacja DHCP – wybór roli serwera</vt:lpstr>
      <vt:lpstr>DHCP – wybór z Narzędzi administracyjnych roli DHCP</vt:lpstr>
      <vt:lpstr>DHCP – określenie nazwy sieci i jej opisu.</vt:lpstr>
      <vt:lpstr>DHCP – określanie zakresu numerów IP, oraz  zakresów adresów wykluczonych.</vt:lpstr>
      <vt:lpstr>DHCP – dzierżawa i określenie bramy  domyślnej</vt:lpstr>
      <vt:lpstr>DHCP – określenie nazwy domeny nadrzędnej, nazwy serwera i jego adresu IP.</vt:lpstr>
      <vt:lpstr>DHCP – ustalenie zastrzeżeń.</vt:lpstr>
      <vt:lpstr>Klient DHCP- konfiguracja</vt:lpstr>
      <vt:lpstr>Prezentacja programu PowerPoint</vt:lpstr>
      <vt:lpstr>DHCP – Linux – podstawowe komendy</vt:lpstr>
      <vt:lpstr>DHCP – Linux – konfiguracja serwera</vt:lpstr>
      <vt:lpstr>DHCP – Linux – konfiguracja klienta</vt:lpstr>
      <vt:lpstr>Serwer DHCP – Linux – konfiguracja  zaawansowana</vt:lpstr>
      <vt:lpstr>Klient DHCP – Linux - konfiguracja</vt:lpstr>
      <vt:lpstr>Prezentacja programu PowerPoint</vt:lpstr>
      <vt:lpstr>Usługa WINS</vt:lpstr>
      <vt:lpstr>Działanie WINS</vt:lpstr>
      <vt:lpstr>Prezentacja programu PowerPoint</vt:lpstr>
      <vt:lpstr>Serwer WINS – rejestracje aktywne</vt:lpstr>
      <vt:lpstr>Prezentacja programu PowerPoint</vt:lpstr>
      <vt:lpstr>Klient WINS – weryfikacja ustawień klienta</vt:lpstr>
      <vt:lpstr>DNS – system nazw domenowych Domain Name System. System serwerów oraz protokół komunikacyjny  zapewniający zamianę adresów domenowych na adresy IP</vt:lpstr>
      <vt:lpstr>System nazw domenowych</vt:lpstr>
      <vt:lpstr>Struktura serwerów DNS</vt:lpstr>
      <vt:lpstr>Działanie i struktura DNS w domenie .pl</vt:lpstr>
      <vt:lpstr>Poddomeny i serwery DNS</vt:lpstr>
      <vt:lpstr>Serwer DNS – dodawanie nowej strefy</vt:lpstr>
      <vt:lpstr>Serwer DNS – dodawanie nowej strefy</vt:lpstr>
      <vt:lpstr>Serwer DNS – dodawanie nowego hosta</vt:lpstr>
      <vt:lpstr>Serwer DNS – dodawanie nowego serwera DNS</vt:lpstr>
      <vt:lpstr>Serwer DNS – delegowanie domeny do innej strefy.</vt:lpstr>
      <vt:lpstr>Komponenty systemu DNS</vt:lpstr>
      <vt:lpstr>Najważniejsze typy rekordów DNS</vt:lpstr>
      <vt:lpstr>Komponenty systemu DNS</vt:lpstr>
      <vt:lpstr>Rodzaje zapytań DNS</vt:lpstr>
      <vt:lpstr>Serwer DNS – Linux, konfiguracja</vt:lpstr>
      <vt:lpstr>Plik etc/bind/named.conf.local:</vt:lpstr>
      <vt:lpstr>DNS – serwer pomocniczy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Wybrane usługi sieciowe</dc:title>
  <dc:creator>Piotr Urbanek</dc:creator>
  <cp:lastModifiedBy>Damian Radzik</cp:lastModifiedBy>
  <cp:revision>1</cp:revision>
  <dcterms:created xsi:type="dcterms:W3CDTF">2018-11-19T07:53:51Z</dcterms:created>
  <dcterms:modified xsi:type="dcterms:W3CDTF">2018-11-19T08:25:42Z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2017-04-30T00:00:00Z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2018-11-19T00:00:00Z</vt:filetime>
  </property>
</Properties>
</file>