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7924"/>
            <a:ext cx="10358120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612" y="1708480"/>
            <a:ext cx="11380774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tp://ftp.rs.internic.net/domain/named.roo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432" y="2048371"/>
            <a:ext cx="7553959" cy="1922780"/>
          </a:xfrm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70"/>
              </a:spcBef>
            </a:pPr>
            <a:r>
              <a:rPr sz="6000" spc="-50" dirty="0"/>
              <a:t>Wybrane </a:t>
            </a:r>
            <a:r>
              <a:rPr sz="6000" spc="5" dirty="0"/>
              <a:t>usługi</a:t>
            </a:r>
            <a:r>
              <a:rPr sz="6000" dirty="0"/>
              <a:t> </a:t>
            </a:r>
            <a:r>
              <a:rPr sz="6000" spc="-15" dirty="0"/>
              <a:t>sieciowe</a:t>
            </a:r>
            <a:endParaRPr sz="6000"/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400" b="0" spc="-65" dirty="0">
                <a:latin typeface="Calibri"/>
                <a:cs typeface="Calibri"/>
              </a:rPr>
              <a:t>DHCP,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WINS,DNS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DHCP – </a:t>
            </a:r>
            <a:r>
              <a:rPr spc="-10" dirty="0"/>
              <a:t>dzierżawa </a:t>
            </a:r>
            <a:r>
              <a:rPr dirty="0"/>
              <a:t>i </a:t>
            </a:r>
            <a:r>
              <a:rPr spc="-10" dirty="0"/>
              <a:t>określenie </a:t>
            </a:r>
            <a:r>
              <a:rPr spc="-35" dirty="0"/>
              <a:t>bramy  </a:t>
            </a:r>
            <a:r>
              <a:rPr spc="-10" dirty="0"/>
              <a:t>domyślnej</a:t>
            </a:r>
          </a:p>
        </p:txBody>
      </p:sp>
      <p:sp>
        <p:nvSpPr>
          <p:cNvPr id="3" name="object 3"/>
          <p:cNvSpPr/>
          <p:nvPr/>
        </p:nvSpPr>
        <p:spPr>
          <a:xfrm>
            <a:off x="224027" y="1962911"/>
            <a:ext cx="5704332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7459" y="1909572"/>
            <a:ext cx="5844540" cy="475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73518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DHCP – </a:t>
            </a:r>
            <a:r>
              <a:rPr spc="-10" dirty="0"/>
              <a:t>określenie nazwy</a:t>
            </a:r>
            <a:r>
              <a:rPr spc="-20" dirty="0"/>
              <a:t> </a:t>
            </a:r>
            <a:r>
              <a:rPr spc="-15" dirty="0"/>
              <a:t>domeny</a:t>
            </a:r>
          </a:p>
          <a:p>
            <a:pPr marL="12700">
              <a:lnSpc>
                <a:spcPts val="5015"/>
              </a:lnSpc>
            </a:pPr>
            <a:r>
              <a:rPr dirty="0"/>
              <a:t>nadrzędnej, </a:t>
            </a:r>
            <a:r>
              <a:rPr spc="-5" dirty="0"/>
              <a:t>nazwy </a:t>
            </a:r>
            <a:r>
              <a:rPr spc="-15" dirty="0"/>
              <a:t>serwera </a:t>
            </a:r>
            <a:r>
              <a:rPr dirty="0"/>
              <a:t>i </a:t>
            </a:r>
            <a:r>
              <a:rPr spc="-10" dirty="0"/>
              <a:t>jego adresu</a:t>
            </a:r>
            <a:r>
              <a:rPr dirty="0"/>
              <a:t> </a:t>
            </a:r>
            <a:r>
              <a:rPr spc="-204" dirty="0"/>
              <a:t>IP.</a:t>
            </a:r>
          </a:p>
        </p:txBody>
      </p:sp>
      <p:sp>
        <p:nvSpPr>
          <p:cNvPr id="3" name="object 3"/>
          <p:cNvSpPr/>
          <p:nvPr/>
        </p:nvSpPr>
        <p:spPr>
          <a:xfrm>
            <a:off x="85343" y="1874520"/>
            <a:ext cx="5553456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2679192"/>
            <a:ext cx="6432804" cy="345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49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DHCP – </a:t>
            </a:r>
            <a:r>
              <a:rPr spc="-10" dirty="0"/>
              <a:t>ustalenie</a:t>
            </a:r>
            <a:r>
              <a:rPr spc="-95" dirty="0"/>
              <a:t> </a:t>
            </a:r>
            <a:r>
              <a:rPr spc="-25" dirty="0"/>
              <a:t>zastrzeżeń.</a:t>
            </a:r>
          </a:p>
        </p:txBody>
      </p:sp>
      <p:sp>
        <p:nvSpPr>
          <p:cNvPr id="3" name="object 3"/>
          <p:cNvSpPr/>
          <p:nvPr/>
        </p:nvSpPr>
        <p:spPr>
          <a:xfrm>
            <a:off x="437387" y="1524000"/>
            <a:ext cx="7795259" cy="463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23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Klient </a:t>
            </a:r>
            <a:r>
              <a:rPr dirty="0"/>
              <a:t>DHCP-</a:t>
            </a:r>
            <a:r>
              <a:rPr spc="-10" dirty="0"/>
              <a:t> </a:t>
            </a:r>
            <a:r>
              <a:rPr spc="-20" dirty="0"/>
              <a:t>konfiguracja</a:t>
            </a:r>
          </a:p>
        </p:txBody>
      </p:sp>
      <p:sp>
        <p:nvSpPr>
          <p:cNvPr id="3" name="object 3"/>
          <p:cNvSpPr/>
          <p:nvPr/>
        </p:nvSpPr>
        <p:spPr>
          <a:xfrm>
            <a:off x="409955" y="2014727"/>
            <a:ext cx="3485388" cy="442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8515" y="2014727"/>
            <a:ext cx="3934967" cy="442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6031" y="2032761"/>
            <a:ext cx="341249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Weryfikacja ustawień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sieci: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Menu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Uruchom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cmd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ts val="2150"/>
              </a:lnSpc>
            </a:pPr>
            <a:r>
              <a:rPr sz="1800" spc="-10" dirty="0">
                <a:latin typeface="Calibri"/>
                <a:cs typeface="Calibri"/>
              </a:rPr>
              <a:t>ipconfig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/all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Zwolnienie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10" dirty="0">
                <a:latin typeface="Calibri"/>
                <a:cs typeface="Calibri"/>
              </a:rPr>
              <a:t>klienta DHCP  </a:t>
            </a:r>
            <a:r>
              <a:rPr sz="1800" dirty="0">
                <a:latin typeface="Calibri"/>
                <a:cs typeface="Calibri"/>
              </a:rPr>
              <a:t>Menu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Uruchom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cmd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Ipconfig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/realease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435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Odnowienie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10" dirty="0">
                <a:latin typeface="Calibri"/>
                <a:cs typeface="Calibri"/>
              </a:rPr>
              <a:t>klienta:  </a:t>
            </a:r>
            <a:r>
              <a:rPr sz="1800" dirty="0">
                <a:latin typeface="Calibri"/>
                <a:cs typeface="Calibri"/>
              </a:rPr>
              <a:t>Menu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Uruchom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cmd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Ipconfig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/renew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462"/>
            <a:ext cx="6255385" cy="1694180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6000" b="0" spc="-10" dirty="0">
                <a:latin typeface="Calibri Light"/>
                <a:cs typeface="Calibri Light"/>
              </a:rPr>
              <a:t>Serwer </a:t>
            </a:r>
            <a:r>
              <a:rPr sz="6000" b="0" dirty="0">
                <a:latin typeface="Calibri Light"/>
                <a:cs typeface="Calibri Light"/>
              </a:rPr>
              <a:t>DHCP -</a:t>
            </a:r>
            <a:r>
              <a:rPr sz="6000" b="0" spc="-8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Linux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Konfiguracja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75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DHCP – Linux – </a:t>
            </a:r>
            <a:r>
              <a:rPr spc="-30" dirty="0"/>
              <a:t>podstawowe</a:t>
            </a:r>
            <a:r>
              <a:rPr spc="-40" dirty="0"/>
              <a:t> </a:t>
            </a:r>
            <a:r>
              <a:rPr spc="-25" dirty="0"/>
              <a:t>komendy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07285"/>
            <a:ext cx="49999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Podstawowe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komendy: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spc="-5" dirty="0">
                <a:latin typeface="Calibri"/>
                <a:cs typeface="Calibri"/>
              </a:rPr>
              <a:t>Uruchomienie </a:t>
            </a:r>
            <a:r>
              <a:rPr sz="1800" spc="-10" dirty="0">
                <a:latin typeface="Calibri"/>
                <a:cs typeface="Calibri"/>
              </a:rPr>
              <a:t>serwera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b="1" dirty="0">
                <a:latin typeface="Calibri"/>
                <a:cs typeface="Calibri"/>
              </a:rPr>
              <a:t>service </a:t>
            </a:r>
            <a:r>
              <a:rPr sz="1800" b="1" spc="-10" dirty="0">
                <a:latin typeface="Calibri"/>
                <a:cs typeface="Calibri"/>
              </a:rPr>
              <a:t>isc-dhcp-server start  </a:t>
            </a:r>
            <a:r>
              <a:rPr sz="1800" spc="-20" dirty="0">
                <a:latin typeface="Calibri"/>
                <a:cs typeface="Calibri"/>
              </a:rPr>
              <a:t>Restrat </a:t>
            </a:r>
            <a:r>
              <a:rPr sz="1800" spc="-10" dirty="0">
                <a:latin typeface="Calibri"/>
                <a:cs typeface="Calibri"/>
              </a:rPr>
              <a:t>serwera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b="1" dirty="0">
                <a:latin typeface="Calibri"/>
                <a:cs typeface="Calibri"/>
              </a:rPr>
              <a:t>service </a:t>
            </a:r>
            <a:r>
              <a:rPr sz="1800" b="1" spc="-5" dirty="0">
                <a:latin typeface="Calibri"/>
                <a:cs typeface="Calibri"/>
              </a:rPr>
              <a:t>isc-dhcp-server </a:t>
            </a:r>
            <a:r>
              <a:rPr sz="1800" b="1" spc="-10" dirty="0">
                <a:latin typeface="Calibri"/>
                <a:cs typeface="Calibri"/>
              </a:rPr>
              <a:t>restart  </a:t>
            </a:r>
            <a:r>
              <a:rPr sz="1800" spc="-5" dirty="0">
                <a:latin typeface="Calibri"/>
                <a:cs typeface="Calibri"/>
              </a:rPr>
              <a:t>Zatrzymanie </a:t>
            </a:r>
            <a:r>
              <a:rPr sz="1800" spc="-10" dirty="0">
                <a:latin typeface="Calibri"/>
                <a:cs typeface="Calibri"/>
              </a:rPr>
              <a:t>serwera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b="1" spc="-5" dirty="0">
                <a:latin typeface="Calibri"/>
                <a:cs typeface="Calibri"/>
              </a:rPr>
              <a:t>service-dhcp-server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restart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42" y="147065"/>
            <a:ext cx="668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DHCP – Linux – </a:t>
            </a:r>
            <a:r>
              <a:rPr sz="3600" spc="-20" dirty="0"/>
              <a:t>konfiguracja</a:t>
            </a:r>
            <a:r>
              <a:rPr sz="3600" spc="-70" dirty="0"/>
              <a:t> </a:t>
            </a:r>
            <a:r>
              <a:rPr sz="3600" spc="-20" dirty="0"/>
              <a:t>serwera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723894" y="900810"/>
            <a:ext cx="421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Struktura pliku </a:t>
            </a:r>
            <a:r>
              <a:rPr sz="1800" b="1" spc="-10" dirty="0">
                <a:latin typeface="Calibri"/>
                <a:cs typeface="Calibri"/>
              </a:rPr>
              <a:t>konfiguracyjnego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dhcpd.conf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50289"/>
            <a:ext cx="502285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Subnet </a:t>
            </a:r>
            <a:r>
              <a:rPr sz="1800" dirty="0">
                <a:latin typeface="Calibri"/>
                <a:cs typeface="Calibri"/>
              </a:rPr>
              <a:t>192.168.1.0 </a:t>
            </a:r>
            <a:r>
              <a:rPr sz="1800" spc="-5" dirty="0">
                <a:latin typeface="Calibri"/>
                <a:cs typeface="Calibri"/>
              </a:rPr>
              <a:t>netmask </a:t>
            </a:r>
            <a:r>
              <a:rPr sz="1800" dirty="0">
                <a:latin typeface="Calibri"/>
                <a:cs typeface="Calibri"/>
              </a:rPr>
              <a:t>255.255.255.0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parametry </a:t>
            </a:r>
            <a:r>
              <a:rPr sz="1800" dirty="0">
                <a:latin typeface="Calibri"/>
                <a:cs typeface="Calibri"/>
              </a:rPr>
              <a:t>usługi – </a:t>
            </a:r>
            <a:r>
              <a:rPr sz="1800" spc="-10" dirty="0">
                <a:latin typeface="Calibri"/>
                <a:cs typeface="Calibri"/>
              </a:rPr>
              <a:t>zakres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adresów</a:t>
            </a:r>
            <a:endParaRPr sz="1800">
              <a:latin typeface="Calibri"/>
              <a:cs typeface="Calibri"/>
            </a:endParaRPr>
          </a:p>
          <a:p>
            <a:pPr marL="12700" marR="65659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Range </a:t>
            </a:r>
            <a:r>
              <a:rPr sz="1800" b="1" spc="-5" dirty="0">
                <a:latin typeface="Calibri"/>
                <a:cs typeface="Calibri"/>
              </a:rPr>
              <a:t>[adres </a:t>
            </a:r>
            <a:r>
              <a:rPr sz="1800" b="1" dirty="0">
                <a:latin typeface="Calibri"/>
                <a:cs typeface="Calibri"/>
              </a:rPr>
              <a:t>IP </a:t>
            </a:r>
            <a:r>
              <a:rPr sz="1800" b="1" spc="-5" dirty="0">
                <a:latin typeface="Calibri"/>
                <a:cs typeface="Calibri"/>
              </a:rPr>
              <a:t>startowy] [adres </a:t>
            </a:r>
            <a:r>
              <a:rPr sz="1800" b="1" dirty="0">
                <a:latin typeface="Calibri"/>
                <a:cs typeface="Calibri"/>
              </a:rPr>
              <a:t>IP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końcowy];  </a:t>
            </a: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parametry </a:t>
            </a:r>
            <a:r>
              <a:rPr sz="1800" dirty="0">
                <a:latin typeface="Calibri"/>
                <a:cs typeface="Calibri"/>
              </a:rPr>
              <a:t>usługi – </a:t>
            </a:r>
            <a:r>
              <a:rPr sz="1800" spc="-15" dirty="0">
                <a:latin typeface="Calibri"/>
                <a:cs typeface="Calibri"/>
              </a:rPr>
              <a:t>domyślny </a:t>
            </a:r>
            <a:r>
              <a:rPr sz="1800" spc="-10" dirty="0">
                <a:latin typeface="Calibri"/>
                <a:cs typeface="Calibri"/>
              </a:rPr>
              <a:t>czas dzierżawy  </a:t>
            </a:r>
            <a:r>
              <a:rPr sz="1800" b="1" spc="-5" dirty="0">
                <a:latin typeface="Calibri"/>
                <a:cs typeface="Calibri"/>
              </a:rPr>
              <a:t>Default-lease-time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[czas];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maksymalny czas dzierżawy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Max-lease-time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[czas];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definicja </a:t>
            </a:r>
            <a:r>
              <a:rPr sz="1800" spc="-30" dirty="0">
                <a:latin typeface="Calibri"/>
                <a:cs typeface="Calibri"/>
              </a:rPr>
              <a:t>domeny,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5" dirty="0">
                <a:latin typeface="Calibri"/>
                <a:cs typeface="Calibri"/>
              </a:rPr>
              <a:t>której </a:t>
            </a:r>
            <a:r>
              <a:rPr sz="1800" spc="-10" dirty="0">
                <a:latin typeface="Calibri"/>
                <a:cs typeface="Calibri"/>
              </a:rPr>
              <a:t>pracują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domain-name [nazwa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domeny];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definicje serwerów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domain-name-servers [adres </a:t>
            </a:r>
            <a:r>
              <a:rPr sz="1800" b="1" spc="-10" dirty="0">
                <a:latin typeface="Calibri"/>
                <a:cs typeface="Calibri"/>
              </a:rPr>
              <a:t>serwera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DNS];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określenie </a:t>
            </a:r>
            <a:r>
              <a:rPr sz="1800" dirty="0">
                <a:latin typeface="Calibri"/>
                <a:cs typeface="Calibri"/>
              </a:rPr>
              <a:t>maski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podsieci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subnet-mask [maska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podsieci];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określenie adresu </a:t>
            </a:r>
            <a:r>
              <a:rPr sz="1800" spc="-10" dirty="0">
                <a:latin typeface="Calibri"/>
                <a:cs typeface="Calibri"/>
              </a:rPr>
              <a:t>rozgłoszeniowego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sieci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</a:t>
            </a:r>
            <a:r>
              <a:rPr sz="1800" b="1" spc="-10" dirty="0">
                <a:latin typeface="Calibri"/>
                <a:cs typeface="Calibri"/>
              </a:rPr>
              <a:t>broadcast-address </a:t>
            </a:r>
            <a:r>
              <a:rPr sz="1800" b="1" spc="-5" dirty="0">
                <a:latin typeface="Calibri"/>
                <a:cs typeface="Calibri"/>
              </a:rPr>
              <a:t>[adres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rozgłoszeniowy];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definicja </a:t>
            </a:r>
            <a:r>
              <a:rPr sz="1800" spc="-20" dirty="0">
                <a:latin typeface="Calibri"/>
                <a:cs typeface="Calibri"/>
              </a:rPr>
              <a:t>bramy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domyślnej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</a:t>
            </a:r>
            <a:r>
              <a:rPr sz="1800" b="1" spc="-15" dirty="0">
                <a:latin typeface="Calibri"/>
                <a:cs typeface="Calibri"/>
              </a:rPr>
              <a:t>routers </a:t>
            </a:r>
            <a:r>
              <a:rPr sz="1800" b="1" spc="-5" dirty="0">
                <a:latin typeface="Calibri"/>
                <a:cs typeface="Calibri"/>
              </a:rPr>
              <a:t>[adres </a:t>
            </a:r>
            <a:r>
              <a:rPr sz="1800" b="1" spc="-20" dirty="0">
                <a:latin typeface="Calibri"/>
                <a:cs typeface="Calibri"/>
              </a:rPr>
              <a:t>bramy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domyślnej];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4673" y="1335786"/>
            <a:ext cx="0" cy="5066665"/>
          </a:xfrm>
          <a:custGeom>
            <a:avLst/>
            <a:gdLst/>
            <a:ahLst/>
            <a:cxnLst/>
            <a:rect l="l" t="t" r="r" b="b"/>
            <a:pathLst>
              <a:path h="5066665">
                <a:moveTo>
                  <a:pt x="0" y="0"/>
                </a:moveTo>
                <a:lnTo>
                  <a:pt x="0" y="506623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51752" y="1453388"/>
            <a:ext cx="44196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Subnet </a:t>
            </a:r>
            <a:r>
              <a:rPr sz="1800" dirty="0">
                <a:latin typeface="Calibri"/>
                <a:cs typeface="Calibri"/>
              </a:rPr>
              <a:t>192.168.1.0 </a:t>
            </a:r>
            <a:r>
              <a:rPr sz="1800" spc="-5" dirty="0">
                <a:latin typeface="Calibri"/>
                <a:cs typeface="Calibri"/>
              </a:rPr>
              <a:t>netmask </a:t>
            </a:r>
            <a:r>
              <a:rPr sz="1800" dirty="0">
                <a:latin typeface="Calibri"/>
                <a:cs typeface="Calibri"/>
              </a:rPr>
              <a:t>255.255.255.128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parametry </a:t>
            </a:r>
            <a:r>
              <a:rPr sz="1800" spc="-5" dirty="0">
                <a:latin typeface="Calibri"/>
                <a:cs typeface="Calibri"/>
              </a:rPr>
              <a:t>usługi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zakres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adresów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Range </a:t>
            </a:r>
            <a:r>
              <a:rPr sz="1800" b="1" dirty="0">
                <a:latin typeface="Calibri"/>
                <a:cs typeface="Calibri"/>
              </a:rPr>
              <a:t>192.168.1.10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192.168.1.100;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parametry </a:t>
            </a:r>
            <a:r>
              <a:rPr sz="1800" spc="-5" dirty="0">
                <a:latin typeface="Calibri"/>
                <a:cs typeface="Calibri"/>
              </a:rPr>
              <a:t>usługi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domyślny </a:t>
            </a:r>
            <a:r>
              <a:rPr sz="1800" spc="-10" dirty="0">
                <a:latin typeface="Calibri"/>
                <a:cs typeface="Calibri"/>
              </a:rPr>
              <a:t>czas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dzierżawy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Default-lease-time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7200;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maksymalny czas dzierżawy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Max-lease-time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8200;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definicja </a:t>
            </a:r>
            <a:r>
              <a:rPr sz="1800" spc="-25" dirty="0">
                <a:latin typeface="Calibri"/>
                <a:cs typeface="Calibri"/>
              </a:rPr>
              <a:t>domeny,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5" dirty="0">
                <a:latin typeface="Calibri"/>
                <a:cs typeface="Calibri"/>
              </a:rPr>
              <a:t>której </a:t>
            </a:r>
            <a:r>
              <a:rPr sz="1800" spc="-10" dirty="0">
                <a:latin typeface="Calibri"/>
                <a:cs typeface="Calibri"/>
              </a:rPr>
              <a:t>pracują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</a:t>
            </a:r>
            <a:r>
              <a:rPr sz="1800" b="1" dirty="0">
                <a:latin typeface="Calibri"/>
                <a:cs typeface="Calibri"/>
              </a:rPr>
              <a:t>domain-name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iis.pl;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definicje serwerów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domain-name-servers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194.204.152.34;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określenie maski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podsieci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Option subnet-mask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255.255.255.128;</a:t>
            </a:r>
            <a:endParaRPr sz="1800">
              <a:latin typeface="Calibri"/>
              <a:cs typeface="Calibri"/>
            </a:endParaRPr>
          </a:p>
          <a:p>
            <a:pPr marL="12700" marR="43243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określenie adresu </a:t>
            </a:r>
            <a:r>
              <a:rPr sz="1800" spc="-10" dirty="0">
                <a:latin typeface="Calibri"/>
                <a:cs typeface="Calibri"/>
              </a:rPr>
              <a:t>rozgłoszeniowego </a:t>
            </a:r>
            <a:r>
              <a:rPr sz="1800" spc="-5" dirty="0">
                <a:latin typeface="Calibri"/>
                <a:cs typeface="Calibri"/>
              </a:rPr>
              <a:t>sieci  </a:t>
            </a:r>
            <a:r>
              <a:rPr sz="1800" b="1" spc="-5" dirty="0">
                <a:latin typeface="Calibri"/>
                <a:cs typeface="Calibri"/>
              </a:rPr>
              <a:t>Option </a:t>
            </a:r>
            <a:r>
              <a:rPr sz="1800" b="1" spc="-10" dirty="0">
                <a:latin typeface="Calibri"/>
                <a:cs typeface="Calibri"/>
              </a:rPr>
              <a:t>broadcast-address </a:t>
            </a:r>
            <a:r>
              <a:rPr sz="1800" b="1" spc="-5" dirty="0">
                <a:latin typeface="Calibri"/>
                <a:cs typeface="Calibri"/>
              </a:rPr>
              <a:t>192.168.1.127;  </a:t>
            </a:r>
            <a:r>
              <a:rPr sz="1800" dirty="0">
                <a:latin typeface="Calibri"/>
                <a:cs typeface="Calibri"/>
              </a:rPr>
              <a:t># </a:t>
            </a:r>
            <a:r>
              <a:rPr sz="1800" spc="-10" dirty="0">
                <a:latin typeface="Calibri"/>
                <a:cs typeface="Calibri"/>
              </a:rPr>
              <a:t>definicja </a:t>
            </a:r>
            <a:r>
              <a:rPr sz="1800" spc="-20" dirty="0">
                <a:latin typeface="Calibri"/>
                <a:cs typeface="Calibri"/>
              </a:rPr>
              <a:t>bramy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domyślnej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Option </a:t>
            </a:r>
            <a:r>
              <a:rPr sz="1800" b="1" spc="-15" dirty="0">
                <a:latin typeface="Calibri"/>
                <a:cs typeface="Calibri"/>
              </a:rPr>
              <a:t>routers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192.168.1.1;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42" y="155193"/>
            <a:ext cx="7152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DHCP </a:t>
            </a:r>
            <a:r>
              <a:rPr sz="4000" spc="-5" dirty="0"/>
              <a:t>– Linux – </a:t>
            </a:r>
            <a:r>
              <a:rPr sz="4000" spc="-25" dirty="0"/>
              <a:t>konfiguracja</a:t>
            </a:r>
            <a:r>
              <a:rPr sz="4000" spc="20" dirty="0"/>
              <a:t> </a:t>
            </a:r>
            <a:r>
              <a:rPr sz="4000" spc="-20" dirty="0"/>
              <a:t>klienta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4642" y="1237234"/>
            <a:ext cx="43688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Subnet </a:t>
            </a:r>
            <a:r>
              <a:rPr sz="1800" dirty="0">
                <a:latin typeface="Calibri"/>
                <a:cs typeface="Calibri"/>
              </a:rPr>
              <a:t>192.168.1.0 </a:t>
            </a:r>
            <a:r>
              <a:rPr sz="1800" spc="-5" dirty="0">
                <a:latin typeface="Calibri"/>
                <a:cs typeface="Calibri"/>
              </a:rPr>
              <a:t>netmask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255.255.255.128{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Opcje dla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podsieci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Host </a:t>
            </a:r>
            <a:r>
              <a:rPr sz="1800" spc="-5" dirty="0">
                <a:latin typeface="Calibri"/>
                <a:cs typeface="Calibri"/>
              </a:rPr>
              <a:t>klient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2700" marR="78232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Hardware </a:t>
            </a:r>
            <a:r>
              <a:rPr sz="1800" spc="-5" dirty="0">
                <a:latin typeface="Calibri"/>
                <a:cs typeface="Calibri"/>
              </a:rPr>
              <a:t>Ethernet 52:54:05:E1:EE:97;  </a:t>
            </a:r>
            <a:r>
              <a:rPr sz="1800" spc="-10" dirty="0">
                <a:latin typeface="Calibri"/>
                <a:cs typeface="Calibri"/>
              </a:rPr>
              <a:t>Fixed-address </a:t>
            </a:r>
            <a:r>
              <a:rPr sz="1800" dirty="0">
                <a:latin typeface="Calibri"/>
                <a:cs typeface="Calibri"/>
              </a:rPr>
              <a:t>192.168.1.3;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Option </a:t>
            </a:r>
            <a:r>
              <a:rPr sz="1800" spc="-20" dirty="0">
                <a:latin typeface="Calibri"/>
                <a:cs typeface="Calibri"/>
              </a:rPr>
              <a:t>routers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192.168.1.2;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Option </a:t>
            </a:r>
            <a:r>
              <a:rPr sz="1800" spc="-5" dirty="0">
                <a:latin typeface="Calibri"/>
                <a:cs typeface="Calibri"/>
              </a:rPr>
              <a:t>domain-name-servers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194.204.152.34;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5" dirty="0"/>
              <a:t>Serwer </a:t>
            </a:r>
            <a:r>
              <a:rPr dirty="0"/>
              <a:t>DHCP – Linux –</a:t>
            </a:r>
            <a:r>
              <a:rPr spc="-105" dirty="0"/>
              <a:t> </a:t>
            </a:r>
            <a:r>
              <a:rPr spc="-20" dirty="0"/>
              <a:t>konfiguracja  zaawansowana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342" y="2037715"/>
            <a:ext cx="43688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Subnet </a:t>
            </a:r>
            <a:r>
              <a:rPr sz="1800" dirty="0">
                <a:latin typeface="Calibri"/>
                <a:cs typeface="Calibri"/>
              </a:rPr>
              <a:t>192.168.1.0 </a:t>
            </a:r>
            <a:r>
              <a:rPr sz="1800" spc="-5" dirty="0">
                <a:latin typeface="Calibri"/>
                <a:cs typeface="Calibri"/>
              </a:rPr>
              <a:t>netmask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255.255.255.128{  # </a:t>
            </a:r>
            <a:r>
              <a:rPr sz="1800" spc="-15" dirty="0">
                <a:latin typeface="Calibri"/>
                <a:cs typeface="Calibri"/>
              </a:rPr>
              <a:t>konfiguracja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sieci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#konfiguracja</a:t>
            </a:r>
            <a:r>
              <a:rPr sz="1800" spc="-10" dirty="0">
                <a:latin typeface="Calibri"/>
                <a:cs typeface="Calibri"/>
              </a:rPr>
              <a:t> klienta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#Pula dla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gości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Pool{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option domain-name-servers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194.204.152.34;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Max-lease-time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300;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Range 192.168.1.200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192.168.1.253;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Allow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unknown-clients;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 </a:t>
            </a:r>
            <a:r>
              <a:rPr sz="1800" spc="-5" dirty="0">
                <a:latin typeface="Calibri"/>
                <a:cs typeface="Calibri"/>
              </a:rPr>
              <a:t>pula dla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znajomych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option domain-name-servers</a:t>
            </a:r>
            <a:r>
              <a:rPr sz="1800" dirty="0">
                <a:latin typeface="Calibri"/>
                <a:cs typeface="Calibri"/>
              </a:rPr>
              <a:t> 194.204.159.1;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Max-lease-time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28800;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Range </a:t>
            </a:r>
            <a:r>
              <a:rPr sz="1800" dirty="0">
                <a:latin typeface="Calibri"/>
                <a:cs typeface="Calibri"/>
              </a:rPr>
              <a:t>10.0.0.5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10.0.0.199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Deny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unknown-clients;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54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Klient </a:t>
            </a:r>
            <a:r>
              <a:rPr dirty="0"/>
              <a:t>DHCP – Linux -</a:t>
            </a:r>
            <a:r>
              <a:rPr spc="-10" dirty="0"/>
              <a:t> </a:t>
            </a:r>
            <a:r>
              <a:rPr spc="-20" dirty="0"/>
              <a:t>konfiguracja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042" y="1708480"/>
            <a:ext cx="3411854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Uruchomienie </a:t>
            </a:r>
            <a:r>
              <a:rPr sz="1800" spc="-10" dirty="0">
                <a:latin typeface="Calibri"/>
                <a:cs typeface="Calibri"/>
              </a:rPr>
              <a:t>klienta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DHCP: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Dhcpd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[urządzenie]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Zwolnienie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10" dirty="0">
                <a:latin typeface="Calibri"/>
                <a:cs typeface="Calibri"/>
              </a:rPr>
              <a:t>klienta DHCP  </a:t>
            </a:r>
            <a:r>
              <a:rPr sz="1800" spc="-5" dirty="0">
                <a:latin typeface="Calibri"/>
                <a:cs typeface="Calibri"/>
              </a:rPr>
              <a:t>Dhcpd </a:t>
            </a:r>
            <a:r>
              <a:rPr sz="1800" dirty="0">
                <a:latin typeface="Calibri"/>
                <a:cs typeface="Calibri"/>
              </a:rPr>
              <a:t>–k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[urządzenia]</a:t>
            </a:r>
            <a:endParaRPr sz="1800">
              <a:latin typeface="Calibri"/>
              <a:cs typeface="Calibri"/>
            </a:endParaRPr>
          </a:p>
          <a:p>
            <a:pPr marL="12700" marR="3994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Odnowienie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10" dirty="0">
                <a:latin typeface="Calibri"/>
                <a:cs typeface="Calibri"/>
              </a:rPr>
              <a:t>klienta:  </a:t>
            </a:r>
            <a:r>
              <a:rPr sz="1800" spc="-5" dirty="0">
                <a:latin typeface="Calibri"/>
                <a:cs typeface="Calibri"/>
              </a:rPr>
              <a:t>Dhcpd </a:t>
            </a:r>
            <a:r>
              <a:rPr sz="1800" dirty="0">
                <a:latin typeface="Calibri"/>
                <a:cs typeface="Calibri"/>
              </a:rPr>
              <a:t>–n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[urządzenie]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69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Zadania </a:t>
            </a:r>
            <a:r>
              <a:rPr spc="-15" dirty="0"/>
              <a:t>serwera </a:t>
            </a:r>
            <a:r>
              <a:rPr dirty="0"/>
              <a:t>sieci</a:t>
            </a:r>
            <a:r>
              <a:rPr spc="-15" dirty="0"/>
              <a:t> </a:t>
            </a:r>
            <a:r>
              <a:rPr spc="-10" dirty="0"/>
              <a:t>lokalnej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71852"/>
            <a:ext cx="102698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Zapewnienie </a:t>
            </a:r>
            <a:r>
              <a:rPr sz="2800" spc="-15" dirty="0">
                <a:latin typeface="Calibri"/>
                <a:cs typeface="Calibri"/>
              </a:rPr>
              <a:t>połączenia </a:t>
            </a:r>
            <a:r>
              <a:rPr sz="2800" spc="-5" dirty="0">
                <a:latin typeface="Calibri"/>
                <a:cs typeface="Calibri"/>
              </a:rPr>
              <a:t>z </a:t>
            </a:r>
            <a:r>
              <a:rPr sz="2800" spc="-15" dirty="0">
                <a:latin typeface="Calibri"/>
                <a:cs typeface="Calibri"/>
              </a:rPr>
              <a:t>innymi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sieciami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Zarządzanie </a:t>
            </a:r>
            <a:r>
              <a:rPr sz="2800" spc="-20" dirty="0">
                <a:latin typeface="Calibri"/>
                <a:cs typeface="Calibri"/>
              </a:rPr>
              <a:t>konfiguracją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sieci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Obsługa</a:t>
            </a:r>
            <a:r>
              <a:rPr sz="2800" spc="-10" dirty="0">
                <a:latin typeface="Calibri"/>
                <a:cs typeface="Calibri"/>
              </a:rPr>
              <a:t> nazw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Autoryzacja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użytkowników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Udostępnianie zasobów </a:t>
            </a:r>
            <a:r>
              <a:rPr sz="2800" spc="-50" dirty="0">
                <a:latin typeface="Calibri"/>
                <a:cs typeface="Calibri"/>
              </a:rPr>
              <a:t>(plików, </a:t>
            </a:r>
            <a:r>
              <a:rPr sz="2800" spc="-15" dirty="0">
                <a:latin typeface="Calibri"/>
                <a:cs typeface="Calibri"/>
              </a:rPr>
              <a:t>drukarek, </a:t>
            </a:r>
            <a:r>
              <a:rPr sz="2800" spc="-35" dirty="0">
                <a:latin typeface="Calibri"/>
                <a:cs typeface="Calibri"/>
              </a:rPr>
              <a:t>modemów,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itp.)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Zarządzanie </a:t>
            </a:r>
            <a:r>
              <a:rPr sz="2800" spc="-15" dirty="0">
                <a:latin typeface="Calibri"/>
                <a:cs typeface="Calibri"/>
              </a:rPr>
              <a:t>danymi administracyjnymi </a:t>
            </a:r>
            <a:r>
              <a:rPr sz="2800" spc="-40" dirty="0">
                <a:latin typeface="Calibri"/>
                <a:cs typeface="Calibri"/>
              </a:rPr>
              <a:t>użytkowników, </a:t>
            </a:r>
            <a:r>
              <a:rPr sz="2800" spc="-15" dirty="0">
                <a:latin typeface="Calibri"/>
                <a:cs typeface="Calibri"/>
              </a:rPr>
              <a:t>sprzętu,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sieci,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itp.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Komunikacja </a:t>
            </a:r>
            <a:r>
              <a:rPr sz="2800" spc="-10" dirty="0">
                <a:latin typeface="Calibri"/>
                <a:cs typeface="Calibri"/>
              </a:rPr>
              <a:t>wewnątrz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sieci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Calibri"/>
                <a:cs typeface="Calibri"/>
              </a:rPr>
              <a:t>…i wiele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innych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462"/>
            <a:ext cx="9880600" cy="1694180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6000" b="0" spc="-15" dirty="0">
                <a:latin typeface="Calibri Light"/>
                <a:cs typeface="Calibri Light"/>
              </a:rPr>
              <a:t>Windows </a:t>
            </a:r>
            <a:r>
              <a:rPr sz="6000" b="0" spc="-25" dirty="0">
                <a:latin typeface="Calibri Light"/>
                <a:cs typeface="Calibri Light"/>
              </a:rPr>
              <a:t>Internet </a:t>
            </a:r>
            <a:r>
              <a:rPr sz="6000" b="0" spc="-5" dirty="0">
                <a:latin typeface="Calibri Light"/>
                <a:cs typeface="Calibri Light"/>
              </a:rPr>
              <a:t>Name</a:t>
            </a:r>
            <a:r>
              <a:rPr sz="6000" b="0" spc="-2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Service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Serwer</a:t>
            </a: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WINS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05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Usługa</a:t>
            </a:r>
            <a:r>
              <a:rPr spc="-55" dirty="0"/>
              <a:t> </a:t>
            </a:r>
            <a:r>
              <a:rPr dirty="0"/>
              <a:t>WINS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708480"/>
            <a:ext cx="10019030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Usługa </a:t>
            </a:r>
            <a:r>
              <a:rPr sz="1800" spc="-15" dirty="0">
                <a:latin typeface="Calibri"/>
                <a:cs typeface="Calibri"/>
              </a:rPr>
              <a:t>stworzona przez </a:t>
            </a:r>
            <a:r>
              <a:rPr sz="1800" spc="-5" dirty="0">
                <a:latin typeface="Calibri"/>
                <a:cs typeface="Calibri"/>
              </a:rPr>
              <a:t>firmę </a:t>
            </a:r>
            <a:r>
              <a:rPr sz="1800" spc="-10" dirty="0">
                <a:latin typeface="Calibri"/>
                <a:cs typeface="Calibri"/>
              </a:rPr>
              <a:t>Microsoft umożliwiająca tłumaczenie nazw </a:t>
            </a:r>
            <a:r>
              <a:rPr sz="1800" spc="-5" dirty="0">
                <a:latin typeface="Calibri"/>
                <a:cs typeface="Calibri"/>
              </a:rPr>
              <a:t>NetBIOS na </a:t>
            </a:r>
            <a:r>
              <a:rPr sz="1800" spc="-10" dirty="0">
                <a:latin typeface="Calibri"/>
                <a:cs typeface="Calibri"/>
              </a:rPr>
              <a:t>adresy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internetowe.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Przeznaczona jest </a:t>
            </a:r>
            <a:r>
              <a:rPr sz="1800" spc="-5" dirty="0">
                <a:latin typeface="Calibri"/>
                <a:cs typeface="Calibri"/>
              </a:rPr>
              <a:t>dla niewielkich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sieci.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NEtBIOS </a:t>
            </a:r>
            <a:r>
              <a:rPr sz="1800" spc="-10" dirty="0">
                <a:latin typeface="Calibri"/>
                <a:cs typeface="Calibri"/>
              </a:rPr>
              <a:t>(Network </a:t>
            </a:r>
            <a:r>
              <a:rPr sz="1800" spc="-5" dirty="0">
                <a:latin typeface="Calibri"/>
                <a:cs typeface="Calibri"/>
              </a:rPr>
              <a:t>Basic Input/Output </a:t>
            </a:r>
            <a:r>
              <a:rPr sz="1800" spc="-15" dirty="0">
                <a:latin typeface="Calibri"/>
                <a:cs typeface="Calibri"/>
              </a:rPr>
              <a:t>System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0" dirty="0">
                <a:latin typeface="Calibri"/>
                <a:cs typeface="Calibri"/>
              </a:rPr>
              <a:t>protokół </a:t>
            </a:r>
            <a:r>
              <a:rPr sz="1800" spc="-10" dirty="0">
                <a:latin typeface="Calibri"/>
                <a:cs typeface="Calibri"/>
              </a:rPr>
              <a:t>zaimplementowany </a:t>
            </a:r>
            <a:r>
              <a:rPr sz="1800" spc="-15" dirty="0">
                <a:latin typeface="Calibri"/>
                <a:cs typeface="Calibri"/>
              </a:rPr>
              <a:t>przez </a:t>
            </a:r>
            <a:r>
              <a:rPr sz="1800" spc="-5" dirty="0">
                <a:latin typeface="Calibri"/>
                <a:cs typeface="Calibri"/>
              </a:rPr>
              <a:t>firmę </a:t>
            </a:r>
            <a:r>
              <a:rPr sz="1800" dirty="0">
                <a:latin typeface="Calibri"/>
                <a:cs typeface="Calibri"/>
              </a:rPr>
              <a:t>IBM </a:t>
            </a:r>
            <a:r>
              <a:rPr sz="1800" spc="-10" dirty="0">
                <a:latin typeface="Calibri"/>
                <a:cs typeface="Calibri"/>
              </a:rPr>
              <a:t>zapewniający  </a:t>
            </a:r>
            <a:r>
              <a:rPr sz="1800" spc="-15" dirty="0">
                <a:latin typeface="Calibri"/>
                <a:cs typeface="Calibri"/>
              </a:rPr>
              <a:t>podstawowy </a:t>
            </a:r>
            <a:r>
              <a:rPr sz="1800" spc="-10" dirty="0">
                <a:latin typeface="Calibri"/>
                <a:cs typeface="Calibri"/>
              </a:rPr>
              <a:t>interfejs łączenia aplikacji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10" dirty="0">
                <a:latin typeface="Calibri"/>
                <a:cs typeface="Calibri"/>
              </a:rPr>
              <a:t>innymi </a:t>
            </a:r>
            <a:r>
              <a:rPr sz="1800" spc="-15" dirty="0">
                <a:latin typeface="Calibri"/>
                <a:cs typeface="Calibri"/>
              </a:rPr>
              <a:t>komputerami oraz </a:t>
            </a:r>
            <a:r>
              <a:rPr sz="1800" spc="-5" dirty="0">
                <a:latin typeface="Calibri"/>
                <a:cs typeface="Calibri"/>
              </a:rPr>
              <a:t>współdzielenie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danych.</a:t>
            </a:r>
            <a:endParaRPr sz="1800">
              <a:latin typeface="Calibri"/>
              <a:cs typeface="Calibri"/>
            </a:endParaRPr>
          </a:p>
          <a:p>
            <a:pPr marL="12700" marR="55429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NetBIOS działa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5" dirty="0">
                <a:latin typeface="Calibri"/>
                <a:cs typeface="Calibri"/>
              </a:rPr>
              <a:t>warstwie </a:t>
            </a:r>
            <a:r>
              <a:rPr sz="1800" spc="-5" dirty="0">
                <a:latin typeface="Calibri"/>
                <a:cs typeface="Calibri"/>
              </a:rPr>
              <a:t>sesji </a:t>
            </a:r>
            <a:r>
              <a:rPr sz="1800" dirty="0">
                <a:latin typeface="Calibri"/>
                <a:cs typeface="Calibri"/>
              </a:rPr>
              <a:t>modelu </a:t>
            </a:r>
            <a:r>
              <a:rPr sz="1800" spc="-5" dirty="0">
                <a:latin typeface="Calibri"/>
                <a:cs typeface="Calibri"/>
              </a:rPr>
              <a:t>OSI/ISO  </a:t>
            </a:r>
            <a:r>
              <a:rPr sz="1800" spc="-15" dirty="0">
                <a:latin typeface="Calibri"/>
                <a:cs typeface="Calibri"/>
              </a:rPr>
              <a:t>Współpracuje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15" dirty="0">
                <a:latin typeface="Calibri"/>
                <a:cs typeface="Calibri"/>
              </a:rPr>
              <a:t>protokołami </a:t>
            </a:r>
            <a:r>
              <a:rPr sz="1800" spc="-50" dirty="0">
                <a:latin typeface="Calibri"/>
                <a:cs typeface="Calibri"/>
              </a:rPr>
              <a:t>ICP/IP, </a:t>
            </a:r>
            <a:r>
              <a:rPr sz="1800" spc="-5" dirty="0">
                <a:latin typeface="Calibri"/>
                <a:cs typeface="Calibri"/>
              </a:rPr>
              <a:t>NetBEUI,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IPX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  <a:spcBef>
                <a:spcPts val="1360"/>
              </a:spcBef>
            </a:pPr>
            <a:r>
              <a:rPr sz="1800" spc="-10" dirty="0">
                <a:latin typeface="Calibri"/>
                <a:cs typeface="Calibri"/>
              </a:rPr>
              <a:t>Funkcje </a:t>
            </a:r>
            <a:r>
              <a:rPr sz="1800" spc="-15" dirty="0">
                <a:latin typeface="Calibri"/>
                <a:cs typeface="Calibri"/>
              </a:rPr>
              <a:t>realizowane przez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NetBIOS:</a:t>
            </a:r>
            <a:endParaRPr sz="1800">
              <a:latin typeface="Calibri"/>
              <a:cs typeface="Calibri"/>
            </a:endParaRPr>
          </a:p>
          <a:p>
            <a:pPr marL="203200" marR="698944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Komunikacja </a:t>
            </a:r>
            <a:r>
              <a:rPr sz="1800" spc="-10" dirty="0">
                <a:latin typeface="Calibri"/>
                <a:cs typeface="Calibri"/>
              </a:rPr>
              <a:t>połączeniowa  Komunikacja bezpołączeniowa  Obsługa nazw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adresów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746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Adresami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NetBIOS są </a:t>
            </a:r>
            <a:r>
              <a:rPr sz="1800" dirty="0">
                <a:latin typeface="Calibri"/>
                <a:cs typeface="Calibri"/>
              </a:rPr>
              <a:t>16 </a:t>
            </a:r>
            <a:r>
              <a:rPr sz="1800" spc="-15" dirty="0">
                <a:latin typeface="Calibri"/>
                <a:cs typeface="Calibri"/>
              </a:rPr>
              <a:t>znakowa </a:t>
            </a:r>
            <a:r>
              <a:rPr sz="1800" spc="-10" dirty="0">
                <a:latin typeface="Calibri"/>
                <a:cs typeface="Calibri"/>
              </a:rPr>
              <a:t>nazwy </a:t>
            </a:r>
            <a:r>
              <a:rPr sz="1800" spc="-5" dirty="0">
                <a:latin typeface="Calibri"/>
                <a:cs typeface="Calibri"/>
              </a:rPr>
              <a:t>(15 </a:t>
            </a:r>
            <a:r>
              <a:rPr sz="1800" spc="-15" dirty="0">
                <a:latin typeface="Calibri"/>
                <a:cs typeface="Calibri"/>
              </a:rPr>
              <a:t>zmnaków </a:t>
            </a:r>
            <a:r>
              <a:rPr sz="1800" spc="-10" dirty="0">
                <a:latin typeface="Calibri"/>
                <a:cs typeface="Calibri"/>
              </a:rPr>
              <a:t>identyfikuje hosta, </a:t>
            </a:r>
            <a:r>
              <a:rPr sz="1800" dirty="0">
                <a:latin typeface="Calibri"/>
                <a:cs typeface="Calibri"/>
              </a:rPr>
              <a:t>16-ty </a:t>
            </a:r>
            <a:r>
              <a:rPr sz="1800" spc="-5" dirty="0">
                <a:latin typeface="Calibri"/>
                <a:cs typeface="Calibri"/>
              </a:rPr>
              <a:t>znak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usługę)</a:t>
            </a:r>
            <a:endParaRPr sz="1800">
              <a:latin typeface="Calibri"/>
              <a:cs typeface="Calibri"/>
            </a:endParaRPr>
          </a:p>
          <a:p>
            <a:pPr marL="3746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Nazwy </a:t>
            </a:r>
            <a:r>
              <a:rPr sz="1800" dirty="0">
                <a:latin typeface="Calibri"/>
                <a:cs typeface="Calibri"/>
              </a:rPr>
              <a:t>mogą </a:t>
            </a:r>
            <a:r>
              <a:rPr sz="1800" spc="-15" dirty="0">
                <a:latin typeface="Calibri"/>
                <a:cs typeface="Calibri"/>
              </a:rPr>
              <a:t>być </a:t>
            </a:r>
            <a:r>
              <a:rPr sz="1800" spc="-10" dirty="0">
                <a:latin typeface="Calibri"/>
                <a:cs typeface="Calibri"/>
              </a:rPr>
              <a:t>dowolnie </a:t>
            </a:r>
            <a:r>
              <a:rPr sz="1800" spc="-5" dirty="0">
                <a:latin typeface="Calibri"/>
                <a:cs typeface="Calibri"/>
              </a:rPr>
              <a:t>zmieniane </a:t>
            </a:r>
            <a:r>
              <a:rPr sz="1800" spc="-15" dirty="0">
                <a:latin typeface="Calibri"/>
                <a:cs typeface="Calibri"/>
              </a:rPr>
              <a:t>przez </a:t>
            </a:r>
            <a:r>
              <a:rPr sz="1800" spc="-30" dirty="0">
                <a:latin typeface="Calibri"/>
                <a:cs typeface="Calibri"/>
              </a:rPr>
              <a:t>hosty, </a:t>
            </a:r>
            <a:r>
              <a:rPr sz="1800" spc="-5" dirty="0">
                <a:latin typeface="Calibri"/>
                <a:cs typeface="Calibri"/>
              </a:rPr>
              <a:t>muszą jednak </a:t>
            </a:r>
            <a:r>
              <a:rPr sz="1800" spc="-15" dirty="0">
                <a:latin typeface="Calibri"/>
                <a:cs typeface="Calibri"/>
              </a:rPr>
              <a:t>być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unikatowe.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429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Działanie</a:t>
            </a:r>
            <a:r>
              <a:rPr spc="-50" dirty="0"/>
              <a:t> </a:t>
            </a:r>
            <a:r>
              <a:rPr dirty="0"/>
              <a:t>WINS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690116"/>
            <a:ext cx="9325356" cy="461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661" y="244551"/>
            <a:ext cx="5477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 Light"/>
                <a:cs typeface="Calibri Light"/>
              </a:rPr>
              <a:t>Serwer </a:t>
            </a:r>
            <a:r>
              <a:rPr sz="4400" b="0" spc="-5" dirty="0">
                <a:latin typeface="Calibri Light"/>
                <a:cs typeface="Calibri Light"/>
              </a:rPr>
              <a:t>WINS </a:t>
            </a:r>
            <a:r>
              <a:rPr sz="4400" b="0" dirty="0">
                <a:latin typeface="Calibri Light"/>
                <a:cs typeface="Calibri Light"/>
              </a:rPr>
              <a:t>-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instalacja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316" y="1514855"/>
            <a:ext cx="7211568" cy="512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0388" y="1514855"/>
            <a:ext cx="6801611" cy="470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3380" y="889253"/>
            <a:ext cx="4452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Panel </a:t>
            </a:r>
            <a:r>
              <a:rPr sz="1800" spc="-15" dirty="0">
                <a:latin typeface="Calibri"/>
                <a:cs typeface="Calibri"/>
              </a:rPr>
              <a:t>sterowania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Wszystkie </a:t>
            </a:r>
            <a:r>
              <a:rPr sz="1800" spc="-5" dirty="0">
                <a:latin typeface="Calibri"/>
                <a:cs typeface="Calibri"/>
              </a:rPr>
              <a:t>elementy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Panelu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Sterowania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Narzędzia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administracyjne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72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Serwer </a:t>
            </a:r>
            <a:r>
              <a:rPr dirty="0"/>
              <a:t>WINS – </a:t>
            </a:r>
            <a:r>
              <a:rPr spc="-20" dirty="0"/>
              <a:t>rejestracje</a:t>
            </a:r>
            <a:r>
              <a:rPr spc="-70" dirty="0"/>
              <a:t> </a:t>
            </a:r>
            <a:r>
              <a:rPr spc="-5" dirty="0"/>
              <a:t>aktywne</a:t>
            </a:r>
          </a:p>
        </p:txBody>
      </p:sp>
      <p:sp>
        <p:nvSpPr>
          <p:cNvPr id="3" name="object 3"/>
          <p:cNvSpPr/>
          <p:nvPr/>
        </p:nvSpPr>
        <p:spPr>
          <a:xfrm>
            <a:off x="556259" y="1690116"/>
            <a:ext cx="10419588" cy="26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687" y="1685544"/>
            <a:ext cx="10429240" cy="2638425"/>
          </a:xfrm>
          <a:custGeom>
            <a:avLst/>
            <a:gdLst/>
            <a:ahLst/>
            <a:cxnLst/>
            <a:rect l="l" t="t" r="r" b="b"/>
            <a:pathLst>
              <a:path w="10429240" h="2638425">
                <a:moveTo>
                  <a:pt x="0" y="2638043"/>
                </a:moveTo>
                <a:lnTo>
                  <a:pt x="10428731" y="2638043"/>
                </a:lnTo>
                <a:lnTo>
                  <a:pt x="10428731" y="0"/>
                </a:lnTo>
                <a:lnTo>
                  <a:pt x="0" y="0"/>
                </a:lnTo>
                <a:lnTo>
                  <a:pt x="0" y="263804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5819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ibri Light"/>
                <a:cs typeface="Calibri Light"/>
              </a:rPr>
              <a:t>Klient </a:t>
            </a:r>
            <a:r>
              <a:rPr sz="4400" b="0" dirty="0">
                <a:latin typeface="Calibri Light"/>
                <a:cs typeface="Calibri Light"/>
              </a:rPr>
              <a:t>WINS -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konfiguracja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018" y="1552447"/>
            <a:ext cx="3229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Menu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Połączenia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sieciowe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212" y="1900427"/>
            <a:ext cx="8173211" cy="466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90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Klient </a:t>
            </a:r>
            <a:r>
              <a:rPr dirty="0"/>
              <a:t>WINS – </a:t>
            </a:r>
            <a:r>
              <a:rPr spc="-10" dirty="0"/>
              <a:t>weryfikacja </a:t>
            </a:r>
            <a:r>
              <a:rPr spc="-20" dirty="0"/>
              <a:t>ustawień</a:t>
            </a:r>
            <a:r>
              <a:rPr spc="50" dirty="0"/>
              <a:t> </a:t>
            </a:r>
            <a:r>
              <a:rPr spc="-20" dirty="0"/>
              <a:t>klienta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542" y="1711528"/>
            <a:ext cx="4414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Menu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Uruchom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cmd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ipconfig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/all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411" y="2322576"/>
            <a:ext cx="6981443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361" y="2303526"/>
            <a:ext cx="7019925" cy="3314700"/>
          </a:xfrm>
          <a:custGeom>
            <a:avLst/>
            <a:gdLst/>
            <a:ahLst/>
            <a:cxnLst/>
            <a:rect l="l" t="t" r="r" b="b"/>
            <a:pathLst>
              <a:path w="7019925" h="3314700">
                <a:moveTo>
                  <a:pt x="0" y="3314700"/>
                </a:moveTo>
                <a:lnTo>
                  <a:pt x="7019544" y="3314700"/>
                </a:lnTo>
                <a:lnTo>
                  <a:pt x="7019544" y="0"/>
                </a:lnTo>
                <a:lnTo>
                  <a:pt x="0" y="0"/>
                </a:lnTo>
                <a:lnTo>
                  <a:pt x="0" y="3314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3423" y="2322576"/>
            <a:ext cx="4024427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8945" y="2308098"/>
            <a:ext cx="4371340" cy="3305810"/>
          </a:xfrm>
          <a:custGeom>
            <a:avLst/>
            <a:gdLst/>
            <a:ahLst/>
            <a:cxnLst/>
            <a:rect l="l" t="t" r="r" b="b"/>
            <a:pathLst>
              <a:path w="4371340" h="3305810">
                <a:moveTo>
                  <a:pt x="0" y="3305555"/>
                </a:moveTo>
                <a:lnTo>
                  <a:pt x="4370832" y="3305555"/>
                </a:lnTo>
                <a:lnTo>
                  <a:pt x="4370832" y="0"/>
                </a:lnTo>
                <a:lnTo>
                  <a:pt x="0" y="0"/>
                </a:lnTo>
                <a:lnTo>
                  <a:pt x="0" y="330555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95006" y="1711528"/>
            <a:ext cx="2643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cmd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nbtstat </a:t>
            </a:r>
            <a:r>
              <a:rPr sz="1800" dirty="0">
                <a:latin typeface="Calibri"/>
                <a:cs typeface="Calibri"/>
              </a:rPr>
              <a:t>–A </a:t>
            </a:r>
            <a:r>
              <a:rPr sz="1800" spc="-5" dirty="0">
                <a:latin typeface="Calibri"/>
                <a:cs typeface="Calibri"/>
              </a:rPr>
              <a:t>[adres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3864" y="5880608"/>
            <a:ext cx="2677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Weryfikacja ustawień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klienta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7647" y="5880608"/>
            <a:ext cx="174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Przeglądanie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nazw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264462"/>
            <a:ext cx="10229850" cy="2023745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6000" dirty="0"/>
              <a:t>DNS – </a:t>
            </a:r>
            <a:r>
              <a:rPr sz="6000" spc="-60" dirty="0"/>
              <a:t>system </a:t>
            </a:r>
            <a:r>
              <a:rPr sz="6000" spc="-20" dirty="0"/>
              <a:t>nazw</a:t>
            </a:r>
            <a:r>
              <a:rPr sz="6000" spc="10" dirty="0"/>
              <a:t> </a:t>
            </a:r>
            <a:r>
              <a:rPr sz="6000" spc="-10" dirty="0"/>
              <a:t>domenowych</a:t>
            </a:r>
            <a:endParaRPr sz="6000"/>
          </a:p>
          <a:p>
            <a:pPr marL="12700" marR="1557655">
              <a:lnSpc>
                <a:spcPts val="2600"/>
              </a:lnSpc>
              <a:spcBef>
                <a:spcPts val="1190"/>
              </a:spcBef>
            </a:pPr>
            <a:r>
              <a:rPr sz="2400" b="0" spc="-5" dirty="0">
                <a:solidFill>
                  <a:srgbClr val="888888"/>
                </a:solidFill>
                <a:latin typeface="Calibri"/>
                <a:cs typeface="Calibri"/>
              </a:rPr>
              <a:t>Domain </a:t>
            </a:r>
            <a:r>
              <a:rPr sz="2400" b="0" dirty="0">
                <a:solidFill>
                  <a:srgbClr val="888888"/>
                </a:solidFill>
                <a:latin typeface="Calibri"/>
                <a:cs typeface="Calibri"/>
              </a:rPr>
              <a:t>Name </a:t>
            </a:r>
            <a:r>
              <a:rPr sz="2400" b="0" spc="-15" dirty="0">
                <a:solidFill>
                  <a:srgbClr val="888888"/>
                </a:solidFill>
                <a:latin typeface="Calibri"/>
                <a:cs typeface="Calibri"/>
              </a:rPr>
              <a:t>System. </a:t>
            </a:r>
            <a:r>
              <a:rPr sz="2400" b="0" spc="-20" dirty="0">
                <a:solidFill>
                  <a:srgbClr val="888888"/>
                </a:solidFill>
                <a:latin typeface="Calibri"/>
                <a:cs typeface="Calibri"/>
              </a:rPr>
              <a:t>System </a:t>
            </a:r>
            <a:r>
              <a:rPr sz="2400" b="0" spc="-10" dirty="0">
                <a:solidFill>
                  <a:srgbClr val="888888"/>
                </a:solidFill>
                <a:latin typeface="Calibri"/>
                <a:cs typeface="Calibri"/>
              </a:rPr>
              <a:t>serwerów </a:t>
            </a:r>
            <a:r>
              <a:rPr sz="2400" b="0" spc="-15" dirty="0">
                <a:solidFill>
                  <a:srgbClr val="888888"/>
                </a:solidFill>
                <a:latin typeface="Calibri"/>
                <a:cs typeface="Calibri"/>
              </a:rPr>
              <a:t>oraz </a:t>
            </a:r>
            <a:r>
              <a:rPr sz="2400" b="0" spc="-25" dirty="0">
                <a:solidFill>
                  <a:srgbClr val="888888"/>
                </a:solidFill>
                <a:latin typeface="Calibri"/>
                <a:cs typeface="Calibri"/>
              </a:rPr>
              <a:t>protokół </a:t>
            </a:r>
            <a:r>
              <a:rPr sz="2400" b="0" spc="-20" dirty="0">
                <a:solidFill>
                  <a:srgbClr val="888888"/>
                </a:solidFill>
                <a:latin typeface="Calibri"/>
                <a:cs typeface="Calibri"/>
              </a:rPr>
              <a:t>komunikacyjny  </a:t>
            </a:r>
            <a:r>
              <a:rPr sz="2400" b="0" spc="-5" dirty="0">
                <a:solidFill>
                  <a:srgbClr val="888888"/>
                </a:solidFill>
                <a:latin typeface="Calibri"/>
                <a:cs typeface="Calibri"/>
              </a:rPr>
              <a:t>zapewniający </a:t>
            </a:r>
            <a:r>
              <a:rPr sz="2400" b="0" spc="-10" dirty="0">
                <a:solidFill>
                  <a:srgbClr val="888888"/>
                </a:solidFill>
                <a:latin typeface="Calibri"/>
                <a:cs typeface="Calibri"/>
              </a:rPr>
              <a:t>zamianę adresów </a:t>
            </a:r>
            <a:r>
              <a:rPr sz="2400" b="0" spc="-5" dirty="0">
                <a:solidFill>
                  <a:srgbClr val="888888"/>
                </a:solidFill>
                <a:latin typeface="Calibri"/>
                <a:cs typeface="Calibri"/>
              </a:rPr>
              <a:t>domenowych na </a:t>
            </a:r>
            <a:r>
              <a:rPr sz="2400" b="0" spc="-15" dirty="0">
                <a:solidFill>
                  <a:srgbClr val="888888"/>
                </a:solidFill>
                <a:latin typeface="Calibri"/>
                <a:cs typeface="Calibri"/>
              </a:rPr>
              <a:t>adresy</a:t>
            </a:r>
            <a:r>
              <a:rPr sz="2400" b="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888888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75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System </a:t>
            </a:r>
            <a:r>
              <a:rPr spc="-10" dirty="0"/>
              <a:t>nazw</a:t>
            </a:r>
            <a:r>
              <a:rPr spc="-85" dirty="0"/>
              <a:t> </a:t>
            </a:r>
            <a:r>
              <a:rPr spc="-5" dirty="0"/>
              <a:t>domenowych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442" y="1708480"/>
            <a:ext cx="1066927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Podstawą systemu </a:t>
            </a:r>
            <a:r>
              <a:rPr sz="1800" spc="-5" dirty="0">
                <a:latin typeface="Calibri"/>
                <a:cs typeface="Calibri"/>
              </a:rPr>
              <a:t>DNS </a:t>
            </a:r>
            <a:r>
              <a:rPr sz="1800" spc="-10" dirty="0">
                <a:latin typeface="Calibri"/>
                <a:cs typeface="Calibri"/>
              </a:rPr>
              <a:t>jest ogólnoświatowa </a:t>
            </a:r>
            <a:r>
              <a:rPr sz="1800" spc="-5" dirty="0">
                <a:latin typeface="Calibri"/>
                <a:cs typeface="Calibri"/>
              </a:rPr>
              <a:t>sieć </a:t>
            </a:r>
            <a:r>
              <a:rPr sz="1800" spc="-10" dirty="0">
                <a:latin typeface="Calibri"/>
                <a:cs typeface="Calibri"/>
              </a:rPr>
              <a:t>serwerów przechowujących </a:t>
            </a:r>
            <a:r>
              <a:rPr sz="1800" spc="-5" dirty="0">
                <a:latin typeface="Calibri"/>
                <a:cs typeface="Calibri"/>
              </a:rPr>
              <a:t>dane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adresach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domen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Każdy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wpisów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bazie </a:t>
            </a:r>
            <a:r>
              <a:rPr sz="1800" spc="-15" dirty="0">
                <a:latin typeface="Calibri"/>
                <a:cs typeface="Calibri"/>
              </a:rPr>
              <a:t>danych odwzorowań </a:t>
            </a:r>
            <a:r>
              <a:rPr sz="1800" spc="-5" dirty="0">
                <a:latin typeface="Calibri"/>
                <a:cs typeface="Calibri"/>
              </a:rPr>
              <a:t>DNS </a:t>
            </a:r>
            <a:r>
              <a:rPr sz="1800" spc="-10" dirty="0">
                <a:latin typeface="Calibri"/>
                <a:cs typeface="Calibri"/>
              </a:rPr>
              <a:t>zawierający nazwę </a:t>
            </a:r>
            <a:r>
              <a:rPr sz="1800" spc="-15" dirty="0">
                <a:latin typeface="Calibri"/>
                <a:cs typeface="Calibri"/>
              </a:rPr>
              <a:t>oraz </a:t>
            </a:r>
            <a:r>
              <a:rPr sz="1800" spc="-5" dirty="0">
                <a:latin typeface="Calibri"/>
                <a:cs typeface="Calibri"/>
              </a:rPr>
              <a:t>odpowiadający jej adres </a:t>
            </a:r>
            <a:r>
              <a:rPr sz="1800" dirty="0">
                <a:latin typeface="Calibri"/>
                <a:cs typeface="Calibri"/>
              </a:rPr>
              <a:t>IP </a:t>
            </a:r>
            <a:r>
              <a:rPr sz="1800" spc="-10" dirty="0">
                <a:latin typeface="Calibri"/>
                <a:cs typeface="Calibri"/>
              </a:rPr>
              <a:t>udostępniany 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sposób</a:t>
            </a:r>
            <a:r>
              <a:rPr sz="1800" spc="-10" dirty="0">
                <a:latin typeface="Calibri"/>
                <a:cs typeface="Calibri"/>
              </a:rPr>
              <a:t> automatyczny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39090">
              <a:lnSpc>
                <a:spcPct val="100000"/>
              </a:lnSpc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ftp://ftp.rs.internic.net/domain/named.root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lista </a:t>
            </a:r>
            <a:r>
              <a:rPr sz="1800" dirty="0">
                <a:latin typeface="Calibri"/>
                <a:cs typeface="Calibri"/>
              </a:rPr>
              <a:t>13 </a:t>
            </a:r>
            <a:r>
              <a:rPr sz="1800" spc="-15" dirty="0">
                <a:latin typeface="Calibri"/>
                <a:cs typeface="Calibri"/>
              </a:rPr>
              <a:t>głównych </a:t>
            </a:r>
            <a:r>
              <a:rPr sz="1800" spc="-10" dirty="0">
                <a:latin typeface="Calibri"/>
                <a:cs typeface="Calibri"/>
              </a:rPr>
              <a:t>serwerów odpowiedzialnych </a:t>
            </a:r>
            <a:r>
              <a:rPr sz="1800" spc="-15" dirty="0">
                <a:latin typeface="Calibri"/>
                <a:cs typeface="Calibri"/>
              </a:rPr>
              <a:t>za </a:t>
            </a:r>
            <a:r>
              <a:rPr sz="1800" spc="-5" dirty="0">
                <a:latin typeface="Calibri"/>
                <a:cs typeface="Calibri"/>
              </a:rPr>
              <a:t>obsługę domen  </a:t>
            </a:r>
            <a:r>
              <a:rPr sz="1800" spc="-10" dirty="0">
                <a:latin typeface="Calibri"/>
                <a:cs typeface="Calibri"/>
              </a:rPr>
              <a:t>najwyższego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poziomu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28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Struktura </a:t>
            </a:r>
            <a:r>
              <a:rPr spc="-15" dirty="0"/>
              <a:t>serwerów</a:t>
            </a:r>
            <a:r>
              <a:rPr spc="-70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Rozproszona </a:t>
            </a:r>
            <a:r>
              <a:rPr spc="-10" dirty="0"/>
              <a:t>baza </a:t>
            </a:r>
            <a:r>
              <a:rPr spc="-15" dirty="0"/>
              <a:t>danych </a:t>
            </a:r>
            <a:r>
              <a:rPr spc="-10" dirty="0"/>
              <a:t>adresów </a:t>
            </a:r>
            <a:r>
              <a:rPr dirty="0"/>
              <a:t>IP i </a:t>
            </a:r>
            <a:r>
              <a:rPr spc="-10" dirty="0"/>
              <a:t>nazw </a:t>
            </a:r>
            <a:r>
              <a:rPr dirty="0"/>
              <a:t>o </a:t>
            </a:r>
            <a:r>
              <a:rPr spc="-10" dirty="0"/>
              <a:t>strukturze</a:t>
            </a:r>
            <a:r>
              <a:rPr spc="95" dirty="0"/>
              <a:t> </a:t>
            </a:r>
            <a:r>
              <a:rPr spc="-10" dirty="0"/>
              <a:t>hierarchicznej</a:t>
            </a:r>
          </a:p>
          <a:p>
            <a:pPr marL="85725" marR="561213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Serwery DNS </a:t>
            </a:r>
            <a:r>
              <a:rPr spc="-10" dirty="0"/>
              <a:t>przechowują </a:t>
            </a:r>
            <a:r>
              <a:rPr spc="-5" dirty="0"/>
              <a:t>dane </a:t>
            </a:r>
            <a:r>
              <a:rPr spc="-15" dirty="0"/>
              <a:t>tylko wybranych </a:t>
            </a:r>
            <a:r>
              <a:rPr spc="-5" dirty="0"/>
              <a:t>domen.  </a:t>
            </a:r>
            <a:r>
              <a:rPr spc="-15" dirty="0"/>
              <a:t>Każda </a:t>
            </a:r>
            <a:r>
              <a:rPr spc="-5" dirty="0"/>
              <a:t>domena </a:t>
            </a:r>
            <a:r>
              <a:rPr dirty="0"/>
              <a:t>ma </a:t>
            </a:r>
            <a:r>
              <a:rPr spc="-10" dirty="0"/>
              <a:t>co </a:t>
            </a:r>
            <a:r>
              <a:rPr spc="-5" dirty="0"/>
              <a:t>najmniej </a:t>
            </a:r>
            <a:r>
              <a:rPr dirty="0"/>
              <a:t>2 </a:t>
            </a:r>
            <a:r>
              <a:rPr spc="-5" dirty="0"/>
              <a:t>obsługujące ją </a:t>
            </a:r>
            <a:r>
              <a:rPr dirty="0"/>
              <a:t>serwery </a:t>
            </a:r>
            <a:r>
              <a:rPr spc="-5" dirty="0"/>
              <a:t>DNS.</a:t>
            </a:r>
          </a:p>
          <a:p>
            <a:pPr marL="85725">
              <a:lnSpc>
                <a:spcPct val="100000"/>
              </a:lnSpc>
            </a:pPr>
            <a:r>
              <a:rPr spc="-5" dirty="0"/>
              <a:t>Serwery DNS </a:t>
            </a:r>
            <a:r>
              <a:rPr spc="-10" dirty="0"/>
              <a:t>przechowują </a:t>
            </a:r>
            <a:r>
              <a:rPr spc="-15" dirty="0"/>
              <a:t>przez </a:t>
            </a:r>
            <a:r>
              <a:rPr spc="-5" dirty="0"/>
              <a:t>pewien </a:t>
            </a:r>
            <a:r>
              <a:rPr spc="-10" dirty="0"/>
              <a:t>czas </a:t>
            </a:r>
            <a:r>
              <a:rPr spc="-5" dirty="0"/>
              <a:t>odpowiedzi </a:t>
            </a:r>
            <a:r>
              <a:rPr dirty="0"/>
              <a:t>z </a:t>
            </a:r>
            <a:r>
              <a:rPr spc="-15" dirty="0"/>
              <a:t>innych </a:t>
            </a:r>
            <a:r>
              <a:rPr spc="-10" dirty="0"/>
              <a:t>serwerów</a:t>
            </a:r>
            <a:r>
              <a:rPr spc="175" dirty="0"/>
              <a:t> </a:t>
            </a:r>
            <a:r>
              <a:rPr spc="-5" dirty="0"/>
              <a:t>(caching)</a:t>
            </a:r>
          </a:p>
          <a:p>
            <a:pPr marL="85725">
              <a:lnSpc>
                <a:spcPct val="100000"/>
              </a:lnSpc>
            </a:pPr>
            <a:r>
              <a:rPr spc="-15" dirty="0"/>
              <a:t>Każdy komputer </a:t>
            </a:r>
            <a:r>
              <a:rPr spc="-20" dirty="0"/>
              <a:t>może </a:t>
            </a:r>
            <a:r>
              <a:rPr dirty="0"/>
              <a:t>mieć </a:t>
            </a:r>
            <a:r>
              <a:rPr spc="-5" dirty="0"/>
              <a:t>wiele </a:t>
            </a:r>
            <a:r>
              <a:rPr spc="-20" dirty="0"/>
              <a:t>różnych </a:t>
            </a:r>
            <a:r>
              <a:rPr spc="-10" dirty="0"/>
              <a:t>nazw (redundancja). </a:t>
            </a:r>
            <a:r>
              <a:rPr spc="-15" dirty="0"/>
              <a:t>Powoduje </a:t>
            </a:r>
            <a:r>
              <a:rPr spc="-10" dirty="0"/>
              <a:t>to zwiększenie niezawodności </a:t>
            </a:r>
            <a:r>
              <a:rPr spc="-5" dirty="0"/>
              <a:t>działania</a:t>
            </a:r>
            <a:r>
              <a:rPr spc="375" dirty="0"/>
              <a:t> </a:t>
            </a:r>
            <a:r>
              <a:rPr spc="-15" dirty="0"/>
              <a:t>systemu</a:t>
            </a:r>
          </a:p>
          <a:p>
            <a:pPr marL="85725">
              <a:lnSpc>
                <a:spcPct val="100000"/>
              </a:lnSpc>
            </a:pPr>
            <a:r>
              <a:rPr spc="-5" dirty="0"/>
              <a:t>DNS.</a:t>
            </a:r>
          </a:p>
          <a:p>
            <a:pPr marL="85725">
              <a:lnSpc>
                <a:spcPct val="100000"/>
              </a:lnSpc>
            </a:pPr>
            <a:r>
              <a:rPr spc="-20" dirty="0"/>
              <a:t>Protokół </a:t>
            </a:r>
            <a:r>
              <a:rPr spc="-5" dirty="0"/>
              <a:t>DNS </a:t>
            </a:r>
            <a:r>
              <a:rPr dirty="0"/>
              <a:t>– </a:t>
            </a:r>
            <a:r>
              <a:rPr spc="-65" dirty="0"/>
              <a:t>UDP, </a:t>
            </a:r>
            <a:r>
              <a:rPr spc="-5" dirty="0"/>
              <a:t>port</a:t>
            </a:r>
            <a:r>
              <a:rPr spc="114" dirty="0"/>
              <a:t> </a:t>
            </a: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6752" y="1905000"/>
            <a:ext cx="5337048" cy="296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Dynamiczna </a:t>
            </a:r>
            <a:r>
              <a:rPr spc="-20" dirty="0"/>
              <a:t>konfiguracja </a:t>
            </a:r>
            <a:r>
              <a:rPr dirty="0"/>
              <a:t>sieci – Dynamic</a:t>
            </a:r>
            <a:r>
              <a:rPr spc="-70" dirty="0"/>
              <a:t> </a:t>
            </a:r>
            <a:r>
              <a:rPr spc="-15" dirty="0"/>
              <a:t>Host  </a:t>
            </a:r>
            <a:r>
              <a:rPr spc="-10" dirty="0"/>
              <a:t>Configuration </a:t>
            </a:r>
            <a:r>
              <a:rPr spc="-30" dirty="0"/>
              <a:t>Protocol</a:t>
            </a:r>
            <a:r>
              <a:rPr spc="40" dirty="0"/>
              <a:t> </a:t>
            </a:r>
            <a:r>
              <a:rPr dirty="0"/>
              <a:t>(DHCP)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6096" y="1811782"/>
            <a:ext cx="4201160" cy="4778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340" marR="715645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spc="-20" dirty="0">
                <a:latin typeface="Calibri"/>
                <a:cs typeface="Calibri"/>
              </a:rPr>
              <a:t>Protokół </a:t>
            </a:r>
            <a:r>
              <a:rPr sz="2000" spc="-5" dirty="0">
                <a:latin typeface="Calibri"/>
                <a:cs typeface="Calibri"/>
              </a:rPr>
              <a:t>działający </a:t>
            </a:r>
            <a:r>
              <a:rPr sz="2000" dirty="0">
                <a:latin typeface="Calibri"/>
                <a:cs typeface="Calibri"/>
              </a:rPr>
              <a:t>w trybie  </a:t>
            </a:r>
            <a:r>
              <a:rPr sz="2000" spc="-5" dirty="0">
                <a:latin typeface="Calibri"/>
                <a:cs typeface="Calibri"/>
              </a:rPr>
              <a:t>klient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serwer </a:t>
            </a:r>
            <a:r>
              <a:rPr sz="2000" spc="-10" dirty="0">
                <a:latin typeface="Calibri"/>
                <a:cs typeface="Calibri"/>
              </a:rPr>
              <a:t>umożliwia hostom 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sieci </a:t>
            </a:r>
            <a:r>
              <a:rPr sz="2000" dirty="0">
                <a:latin typeface="Calibri"/>
                <a:cs typeface="Calibri"/>
              </a:rPr>
              <a:t>IP </a:t>
            </a:r>
            <a:r>
              <a:rPr sz="2000" spc="-10" dirty="0">
                <a:latin typeface="Calibri"/>
                <a:cs typeface="Calibri"/>
              </a:rPr>
              <a:t>uzyskanie informacji </a:t>
            </a:r>
            <a:r>
              <a:rPr sz="2000" dirty="0">
                <a:latin typeface="Calibri"/>
                <a:cs typeface="Calibri"/>
              </a:rPr>
              <a:t>z  </a:t>
            </a:r>
            <a:r>
              <a:rPr sz="2000" spc="-10" dirty="0">
                <a:latin typeface="Calibri"/>
                <a:cs typeface="Calibri"/>
              </a:rPr>
              <a:t>serwera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jej </a:t>
            </a:r>
            <a:r>
              <a:rPr sz="2000" spc="-10" dirty="0">
                <a:latin typeface="Calibri"/>
                <a:cs typeface="Calibri"/>
              </a:rPr>
              <a:t>konfiguracji, </a:t>
            </a:r>
            <a:r>
              <a:rPr sz="2000" spc="-5" dirty="0">
                <a:latin typeface="Calibri"/>
                <a:cs typeface="Calibri"/>
              </a:rPr>
              <a:t>czyli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o: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039"/>
              </a:lnSpc>
              <a:spcBef>
                <a:spcPts val="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spc="-5" dirty="0">
                <a:latin typeface="Calibri"/>
                <a:cs typeface="Calibri"/>
              </a:rPr>
              <a:t>Adresie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16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dirty="0">
                <a:latin typeface="Calibri"/>
                <a:cs typeface="Calibri"/>
              </a:rPr>
              <a:t>Masce</a:t>
            </a:r>
            <a:r>
              <a:rPr sz="2000" spc="-5" dirty="0">
                <a:latin typeface="Calibri"/>
                <a:cs typeface="Calibri"/>
              </a:rPr>
              <a:t> podsieci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16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spc="-5" dirty="0">
                <a:latin typeface="Calibri"/>
                <a:cs typeface="Calibri"/>
              </a:rPr>
              <a:t>Adresie </a:t>
            </a:r>
            <a:r>
              <a:rPr sz="2000" spc="-10" dirty="0">
                <a:latin typeface="Calibri"/>
                <a:cs typeface="Calibri"/>
              </a:rPr>
              <a:t>domyślnej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bramy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16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spc="-5" dirty="0">
                <a:latin typeface="Calibri"/>
                <a:cs typeface="Calibri"/>
              </a:rPr>
              <a:t>Adresie </a:t>
            </a:r>
            <a:r>
              <a:rPr sz="2000" spc="-10" dirty="0">
                <a:latin typeface="Calibri"/>
                <a:cs typeface="Calibri"/>
              </a:rPr>
              <a:t>serwera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DNS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16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spc="-5" dirty="0">
                <a:latin typeface="Calibri"/>
                <a:cs typeface="Calibri"/>
              </a:rPr>
              <a:t>Adresie </a:t>
            </a:r>
            <a:r>
              <a:rPr sz="2000" spc="-10" dirty="0">
                <a:latin typeface="Calibri"/>
                <a:cs typeface="Calibri"/>
              </a:rPr>
              <a:t>serwera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WINS</a:t>
            </a:r>
            <a:endParaRPr sz="2000">
              <a:latin typeface="Calibri"/>
              <a:cs typeface="Calibri"/>
            </a:endParaRPr>
          </a:p>
          <a:p>
            <a:pPr marL="281940" indent="-228600">
              <a:lnSpc>
                <a:spcPts val="228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000" dirty="0">
                <a:latin typeface="Calibri"/>
                <a:cs typeface="Calibri"/>
              </a:rPr>
              <a:t>… i </a:t>
            </a:r>
            <a:r>
              <a:rPr sz="2000" spc="-5" dirty="0">
                <a:latin typeface="Calibri"/>
                <a:cs typeface="Calibri"/>
              </a:rPr>
              <a:t>wielu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innych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Zwolnienie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(DHCP </a:t>
            </a:r>
            <a:r>
              <a:rPr sz="1800" spc="-5" dirty="0">
                <a:latin typeface="Calibri"/>
                <a:cs typeface="Calibri"/>
              </a:rPr>
              <a:t>Realease)  </a:t>
            </a:r>
            <a:r>
              <a:rPr sz="1800" spc="-15" dirty="0">
                <a:latin typeface="Calibri"/>
                <a:cs typeface="Calibri"/>
              </a:rPr>
              <a:t>Poszukiwanie </a:t>
            </a:r>
            <a:r>
              <a:rPr sz="1800" spc="-10" dirty="0">
                <a:latin typeface="Calibri"/>
                <a:cs typeface="Calibri"/>
              </a:rPr>
              <a:t>serwera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(DHCP Discover)  </a:t>
            </a:r>
            <a:r>
              <a:rPr sz="1800" spc="-15" dirty="0">
                <a:latin typeface="Calibri"/>
                <a:cs typeface="Calibri"/>
              </a:rPr>
              <a:t>Oferta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(DHCP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Offer)</a:t>
            </a:r>
            <a:endParaRPr sz="1800">
              <a:latin typeface="Calibri"/>
              <a:cs typeface="Calibri"/>
            </a:endParaRPr>
          </a:p>
          <a:p>
            <a:pPr marL="12700" marR="12166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Żądanie DHCP </a:t>
            </a:r>
            <a:r>
              <a:rPr sz="1800" spc="-10" dirty="0">
                <a:latin typeface="Calibri"/>
                <a:cs typeface="Calibri"/>
              </a:rPr>
              <a:t>(DHCP Request)  Informacja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(DHCP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Potwierdzenie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(DHCP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Acknowledge)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996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2510" algn="l"/>
              </a:tabLst>
            </a:pPr>
            <a:r>
              <a:rPr dirty="0"/>
              <a:t>Działanie	i </a:t>
            </a:r>
            <a:r>
              <a:rPr spc="-15" dirty="0"/>
              <a:t>struktura </a:t>
            </a:r>
            <a:r>
              <a:rPr dirty="0"/>
              <a:t>DNS w domenie</a:t>
            </a:r>
            <a:r>
              <a:rPr spc="-45" dirty="0"/>
              <a:t> </a:t>
            </a:r>
            <a:r>
              <a:rPr spc="-20" dirty="0"/>
              <a:t>.pl</a:t>
            </a:r>
          </a:p>
        </p:txBody>
      </p:sp>
      <p:sp>
        <p:nvSpPr>
          <p:cNvPr id="3" name="object 3"/>
          <p:cNvSpPr/>
          <p:nvPr/>
        </p:nvSpPr>
        <p:spPr>
          <a:xfrm>
            <a:off x="513587" y="1933955"/>
            <a:ext cx="5068824" cy="239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9591" y="1933955"/>
            <a:ext cx="6097523" cy="420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51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Poddomeny </a:t>
            </a:r>
            <a:r>
              <a:rPr dirty="0"/>
              <a:t>i serwery</a:t>
            </a:r>
            <a:r>
              <a:rPr spc="-40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08480"/>
            <a:ext cx="11087100" cy="293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Strefa </a:t>
            </a:r>
            <a:r>
              <a:rPr sz="1800" spc="-10" dirty="0">
                <a:latin typeface="Calibri"/>
                <a:cs typeface="Calibri"/>
              </a:rPr>
              <a:t>rozpoczyna </a:t>
            </a:r>
            <a:r>
              <a:rPr sz="1800" spc="-5" dirty="0">
                <a:latin typeface="Calibri"/>
                <a:cs typeface="Calibri"/>
              </a:rPr>
              <a:t>się </a:t>
            </a:r>
            <a:r>
              <a:rPr sz="1800" spc="-20" dirty="0">
                <a:latin typeface="Calibri"/>
                <a:cs typeface="Calibri"/>
              </a:rPr>
              <a:t>jako </a:t>
            </a:r>
            <a:r>
              <a:rPr sz="1800" spc="-10" dirty="0">
                <a:latin typeface="Calibri"/>
                <a:cs typeface="Calibri"/>
              </a:rPr>
              <a:t>baza </a:t>
            </a:r>
            <a:r>
              <a:rPr sz="1800" spc="-15" dirty="0">
                <a:latin typeface="Calibri"/>
                <a:cs typeface="Calibri"/>
              </a:rPr>
              <a:t>danych </a:t>
            </a:r>
            <a:r>
              <a:rPr sz="1800" spc="-5" dirty="0">
                <a:latin typeface="Calibri"/>
                <a:cs typeface="Calibri"/>
              </a:rPr>
              <a:t>dla jednej </a:t>
            </a:r>
            <a:r>
              <a:rPr sz="1800" spc="-10" dirty="0">
                <a:latin typeface="Calibri"/>
                <a:cs typeface="Calibri"/>
              </a:rPr>
              <a:t>nazwy domeny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Jeśli </a:t>
            </a:r>
            <a:r>
              <a:rPr sz="1800" spc="-10" dirty="0">
                <a:latin typeface="Calibri"/>
                <a:cs typeface="Calibri"/>
              </a:rPr>
              <a:t>poniżej domeny użytej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10" dirty="0">
                <a:latin typeface="Calibri"/>
                <a:cs typeface="Calibri"/>
              </a:rPr>
              <a:t>utworzenia strefy </a:t>
            </a:r>
            <a:r>
              <a:rPr sz="1800" spc="-5" dirty="0">
                <a:latin typeface="Calibri"/>
                <a:cs typeface="Calibri"/>
              </a:rPr>
              <a:t>są dodane inne </a:t>
            </a:r>
            <a:r>
              <a:rPr sz="1800" spc="-30" dirty="0">
                <a:latin typeface="Calibri"/>
                <a:cs typeface="Calibri"/>
              </a:rPr>
              <a:t>domeny, </a:t>
            </a:r>
            <a:r>
              <a:rPr sz="1800" dirty="0">
                <a:latin typeface="Calibri"/>
                <a:cs typeface="Calibri"/>
              </a:rPr>
              <a:t>mogą </a:t>
            </a:r>
            <a:r>
              <a:rPr sz="1800" spc="-5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stać </a:t>
            </a:r>
            <a:r>
              <a:rPr sz="1800" spc="-5" dirty="0">
                <a:latin typeface="Calibri"/>
                <a:cs typeface="Calibri"/>
              </a:rPr>
              <a:t>się </a:t>
            </a:r>
            <a:r>
              <a:rPr sz="1800" spc="-10" dirty="0">
                <a:latin typeface="Calibri"/>
                <a:cs typeface="Calibri"/>
              </a:rPr>
              <a:t>częścią tej </a:t>
            </a:r>
            <a:r>
              <a:rPr sz="1800" dirty="0">
                <a:latin typeface="Calibri"/>
                <a:cs typeface="Calibri"/>
              </a:rPr>
              <a:t>samej </a:t>
            </a:r>
            <a:r>
              <a:rPr sz="1800" spc="-30" dirty="0">
                <a:latin typeface="Calibri"/>
                <a:cs typeface="Calibri"/>
              </a:rPr>
              <a:t>strefy, </a:t>
            </a:r>
            <a:r>
              <a:rPr sz="1800" dirty="0">
                <a:latin typeface="Calibri"/>
                <a:cs typeface="Calibri"/>
              </a:rPr>
              <a:t>lub  mogą </a:t>
            </a:r>
            <a:r>
              <a:rPr sz="1800" spc="-10" dirty="0">
                <a:latin typeface="Calibri"/>
                <a:cs typeface="Calibri"/>
              </a:rPr>
              <a:t>należeć </a:t>
            </a:r>
            <a:r>
              <a:rPr sz="1800" spc="-5" dirty="0">
                <a:latin typeface="Calibri"/>
                <a:cs typeface="Calibri"/>
              </a:rPr>
              <a:t>do innej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strefy.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Po </a:t>
            </a:r>
            <a:r>
              <a:rPr sz="1800" spc="-5" dirty="0">
                <a:latin typeface="Calibri"/>
                <a:cs typeface="Calibri"/>
              </a:rPr>
              <a:t>dodaniu </a:t>
            </a:r>
            <a:r>
              <a:rPr sz="1800" spc="-10" dirty="0">
                <a:latin typeface="Calibri"/>
                <a:cs typeface="Calibri"/>
              </a:rPr>
              <a:t>poddomeny </a:t>
            </a:r>
            <a:r>
              <a:rPr sz="1800" spc="-20" dirty="0">
                <a:latin typeface="Calibri"/>
                <a:cs typeface="Calibri"/>
              </a:rPr>
              <a:t>może </a:t>
            </a:r>
            <a:r>
              <a:rPr sz="1800" spc="-5" dirty="0">
                <a:latin typeface="Calibri"/>
                <a:cs typeface="Calibri"/>
              </a:rPr>
              <a:t>ona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być:</a:t>
            </a:r>
            <a:endParaRPr sz="1800">
              <a:latin typeface="Calibri"/>
              <a:cs typeface="Calibri"/>
            </a:endParaRPr>
          </a:p>
          <a:p>
            <a:pPr marL="12700" marR="48850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Zarządzana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10" dirty="0">
                <a:latin typeface="Calibri"/>
                <a:cs typeface="Calibri"/>
              </a:rPr>
              <a:t>dołączona </a:t>
            </a:r>
            <a:r>
              <a:rPr sz="1800" spc="-20" dirty="0">
                <a:latin typeface="Calibri"/>
                <a:cs typeface="Calibri"/>
              </a:rPr>
              <a:t>jako </a:t>
            </a:r>
            <a:r>
              <a:rPr sz="1800" spc="-10" dirty="0">
                <a:latin typeface="Calibri"/>
                <a:cs typeface="Calibri"/>
              </a:rPr>
              <a:t>część pierwotnych </a:t>
            </a:r>
            <a:r>
              <a:rPr sz="1800" spc="-20" dirty="0">
                <a:latin typeface="Calibri"/>
                <a:cs typeface="Calibri"/>
              </a:rPr>
              <a:t>rekordów </a:t>
            </a:r>
            <a:r>
              <a:rPr sz="1800" spc="-10" dirty="0">
                <a:latin typeface="Calibri"/>
                <a:cs typeface="Calibri"/>
              </a:rPr>
              <a:t>strefy  Delegowana </a:t>
            </a:r>
            <a:r>
              <a:rPr sz="1800" spc="-5" dirty="0">
                <a:latin typeface="Calibri"/>
                <a:cs typeface="Calibri"/>
              </a:rPr>
              <a:t>do innej </a:t>
            </a:r>
            <a:r>
              <a:rPr sz="1800" spc="-10" dirty="0">
                <a:latin typeface="Calibri"/>
                <a:cs typeface="Calibri"/>
              </a:rPr>
              <a:t>strefy utworzonej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celu obsługi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poddomeny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spc="-5" dirty="0">
                <a:latin typeface="Calibri"/>
                <a:cs typeface="Calibri"/>
              </a:rPr>
              <a:t>Istnieją </a:t>
            </a:r>
            <a:r>
              <a:rPr sz="1800" spc="-10" dirty="0">
                <a:latin typeface="Calibri"/>
                <a:cs typeface="Calibri"/>
              </a:rPr>
              <a:t>dwa rodzaje serwerów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Podstawowy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zarządza </a:t>
            </a:r>
            <a:r>
              <a:rPr sz="1800" spc="-15" dirty="0">
                <a:latin typeface="Calibri"/>
                <a:cs typeface="Calibri"/>
              </a:rPr>
              <a:t>strefą, </a:t>
            </a:r>
            <a:r>
              <a:rPr sz="1800" spc="-10" dirty="0">
                <a:latin typeface="Calibri"/>
                <a:cs typeface="Calibri"/>
              </a:rPr>
              <a:t>jest </a:t>
            </a:r>
            <a:r>
              <a:rPr sz="1800" spc="-5" dirty="0">
                <a:latin typeface="Calibri"/>
                <a:cs typeface="Calibri"/>
              </a:rPr>
              <a:t>dla niej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autorytatywny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Pomocniczy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przechowuje </a:t>
            </a:r>
            <a:r>
              <a:rPr sz="1800" spc="-20" dirty="0">
                <a:latin typeface="Calibri"/>
                <a:cs typeface="Calibri"/>
              </a:rPr>
              <a:t>kopię </a:t>
            </a:r>
            <a:r>
              <a:rPr sz="1800" spc="-25" dirty="0">
                <a:latin typeface="Calibri"/>
                <a:cs typeface="Calibri"/>
              </a:rPr>
              <a:t>strefy. </a:t>
            </a:r>
            <a:r>
              <a:rPr sz="1800" spc="-10" dirty="0">
                <a:latin typeface="Calibri"/>
                <a:cs typeface="Calibri"/>
              </a:rPr>
              <a:t>Okresowo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aktualizowany.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" y="353695"/>
            <a:ext cx="85750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Serwer </a:t>
            </a:r>
            <a:r>
              <a:rPr dirty="0"/>
              <a:t>DNS – </a:t>
            </a:r>
            <a:r>
              <a:rPr spc="-10" dirty="0"/>
              <a:t>dodawanie </a:t>
            </a:r>
            <a:r>
              <a:rPr spc="-15" dirty="0"/>
              <a:t>nowej</a:t>
            </a:r>
            <a:r>
              <a:rPr spc="-30" dirty="0"/>
              <a:t> </a:t>
            </a:r>
            <a:r>
              <a:rPr spc="-25" dirty="0"/>
              <a:t>strefy</a:t>
            </a:r>
          </a:p>
        </p:txBody>
      </p:sp>
      <p:sp>
        <p:nvSpPr>
          <p:cNvPr id="3" name="object 3"/>
          <p:cNvSpPr/>
          <p:nvPr/>
        </p:nvSpPr>
        <p:spPr>
          <a:xfrm>
            <a:off x="227075" y="1243583"/>
            <a:ext cx="5591556" cy="39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75" y="3477767"/>
            <a:ext cx="7511796" cy="275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7060" y="2567939"/>
            <a:ext cx="9044939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407" y="1479803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5" h="521335">
                <a:moveTo>
                  <a:pt x="260604" y="0"/>
                </a:moveTo>
                <a:lnTo>
                  <a:pt x="213769" y="4199"/>
                </a:lnTo>
                <a:lnTo>
                  <a:pt x="169685" y="16308"/>
                </a:lnTo>
                <a:lnTo>
                  <a:pt x="129088" y="35588"/>
                </a:lnTo>
                <a:lnTo>
                  <a:pt x="92715" y="61302"/>
                </a:lnTo>
                <a:lnTo>
                  <a:pt x="61302" y="92715"/>
                </a:lnTo>
                <a:lnTo>
                  <a:pt x="35588" y="129088"/>
                </a:lnTo>
                <a:lnTo>
                  <a:pt x="16308" y="169685"/>
                </a:lnTo>
                <a:lnTo>
                  <a:pt x="4199" y="213769"/>
                </a:lnTo>
                <a:lnTo>
                  <a:pt x="0" y="260604"/>
                </a:lnTo>
                <a:lnTo>
                  <a:pt x="4199" y="307438"/>
                </a:lnTo>
                <a:lnTo>
                  <a:pt x="16308" y="351522"/>
                </a:lnTo>
                <a:lnTo>
                  <a:pt x="35588" y="392119"/>
                </a:lnTo>
                <a:lnTo>
                  <a:pt x="61302" y="428492"/>
                </a:lnTo>
                <a:lnTo>
                  <a:pt x="92715" y="459905"/>
                </a:lnTo>
                <a:lnTo>
                  <a:pt x="129088" y="485619"/>
                </a:lnTo>
                <a:lnTo>
                  <a:pt x="169685" y="504899"/>
                </a:lnTo>
                <a:lnTo>
                  <a:pt x="213769" y="517008"/>
                </a:lnTo>
                <a:lnTo>
                  <a:pt x="260604" y="521208"/>
                </a:lnTo>
                <a:lnTo>
                  <a:pt x="307438" y="517008"/>
                </a:lnTo>
                <a:lnTo>
                  <a:pt x="351522" y="504899"/>
                </a:lnTo>
                <a:lnTo>
                  <a:pt x="392119" y="485619"/>
                </a:lnTo>
                <a:lnTo>
                  <a:pt x="428492" y="459905"/>
                </a:lnTo>
                <a:lnTo>
                  <a:pt x="459905" y="428492"/>
                </a:lnTo>
                <a:lnTo>
                  <a:pt x="485619" y="392119"/>
                </a:lnTo>
                <a:lnTo>
                  <a:pt x="504899" y="351522"/>
                </a:lnTo>
                <a:lnTo>
                  <a:pt x="517008" y="307438"/>
                </a:lnTo>
                <a:lnTo>
                  <a:pt x="521208" y="260604"/>
                </a:lnTo>
                <a:lnTo>
                  <a:pt x="517008" y="213769"/>
                </a:lnTo>
                <a:lnTo>
                  <a:pt x="504899" y="169685"/>
                </a:lnTo>
                <a:lnTo>
                  <a:pt x="485619" y="129088"/>
                </a:lnTo>
                <a:lnTo>
                  <a:pt x="459905" y="92715"/>
                </a:lnTo>
                <a:lnTo>
                  <a:pt x="428492" y="61302"/>
                </a:lnTo>
                <a:lnTo>
                  <a:pt x="392119" y="35588"/>
                </a:lnTo>
                <a:lnTo>
                  <a:pt x="351522" y="16308"/>
                </a:lnTo>
                <a:lnTo>
                  <a:pt x="307438" y="4199"/>
                </a:lnTo>
                <a:lnTo>
                  <a:pt x="2606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2407" y="1479803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5" h="521335">
                <a:moveTo>
                  <a:pt x="0" y="260604"/>
                </a:moveTo>
                <a:lnTo>
                  <a:pt x="4199" y="213769"/>
                </a:lnTo>
                <a:lnTo>
                  <a:pt x="16308" y="169685"/>
                </a:lnTo>
                <a:lnTo>
                  <a:pt x="35588" y="129088"/>
                </a:lnTo>
                <a:lnTo>
                  <a:pt x="61302" y="92715"/>
                </a:lnTo>
                <a:lnTo>
                  <a:pt x="92715" y="61302"/>
                </a:lnTo>
                <a:lnTo>
                  <a:pt x="129088" y="35588"/>
                </a:lnTo>
                <a:lnTo>
                  <a:pt x="169685" y="16308"/>
                </a:lnTo>
                <a:lnTo>
                  <a:pt x="213769" y="4199"/>
                </a:lnTo>
                <a:lnTo>
                  <a:pt x="260604" y="0"/>
                </a:lnTo>
                <a:lnTo>
                  <a:pt x="307438" y="4199"/>
                </a:lnTo>
                <a:lnTo>
                  <a:pt x="351522" y="16308"/>
                </a:lnTo>
                <a:lnTo>
                  <a:pt x="392119" y="35588"/>
                </a:lnTo>
                <a:lnTo>
                  <a:pt x="428492" y="61302"/>
                </a:lnTo>
                <a:lnTo>
                  <a:pt x="459905" y="92715"/>
                </a:lnTo>
                <a:lnTo>
                  <a:pt x="485619" y="129088"/>
                </a:lnTo>
                <a:lnTo>
                  <a:pt x="504899" y="169685"/>
                </a:lnTo>
                <a:lnTo>
                  <a:pt x="517008" y="213769"/>
                </a:lnTo>
                <a:lnTo>
                  <a:pt x="521208" y="260604"/>
                </a:lnTo>
                <a:lnTo>
                  <a:pt x="517008" y="307438"/>
                </a:lnTo>
                <a:lnTo>
                  <a:pt x="504899" y="351522"/>
                </a:lnTo>
                <a:lnTo>
                  <a:pt x="485619" y="392119"/>
                </a:lnTo>
                <a:lnTo>
                  <a:pt x="459905" y="428492"/>
                </a:lnTo>
                <a:lnTo>
                  <a:pt x="428492" y="459905"/>
                </a:lnTo>
                <a:lnTo>
                  <a:pt x="392119" y="485619"/>
                </a:lnTo>
                <a:lnTo>
                  <a:pt x="351522" y="504899"/>
                </a:lnTo>
                <a:lnTo>
                  <a:pt x="307438" y="517008"/>
                </a:lnTo>
                <a:lnTo>
                  <a:pt x="260604" y="521208"/>
                </a:lnTo>
                <a:lnTo>
                  <a:pt x="213769" y="517008"/>
                </a:lnTo>
                <a:lnTo>
                  <a:pt x="169685" y="504899"/>
                </a:lnTo>
                <a:lnTo>
                  <a:pt x="129088" y="485619"/>
                </a:lnTo>
                <a:lnTo>
                  <a:pt x="92715" y="459905"/>
                </a:lnTo>
                <a:lnTo>
                  <a:pt x="61302" y="428492"/>
                </a:lnTo>
                <a:lnTo>
                  <a:pt x="35588" y="392119"/>
                </a:lnTo>
                <a:lnTo>
                  <a:pt x="16308" y="351522"/>
                </a:lnTo>
                <a:lnTo>
                  <a:pt x="4199" y="307438"/>
                </a:lnTo>
                <a:lnTo>
                  <a:pt x="0" y="260604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91510" y="15761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108" y="5638800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3" y="0"/>
                </a:moveTo>
                <a:lnTo>
                  <a:pt x="213759" y="4198"/>
                </a:lnTo>
                <a:lnTo>
                  <a:pt x="169670" y="16303"/>
                </a:lnTo>
                <a:lnTo>
                  <a:pt x="129071" y="35579"/>
                </a:lnTo>
                <a:lnTo>
                  <a:pt x="92699" y="61290"/>
                </a:lnTo>
                <a:lnTo>
                  <a:pt x="61290" y="92699"/>
                </a:lnTo>
                <a:lnTo>
                  <a:pt x="35579" y="129071"/>
                </a:lnTo>
                <a:lnTo>
                  <a:pt x="16303" y="169670"/>
                </a:lnTo>
                <a:lnTo>
                  <a:pt x="4198" y="213759"/>
                </a:lnTo>
                <a:lnTo>
                  <a:pt x="0" y="260603"/>
                </a:lnTo>
                <a:lnTo>
                  <a:pt x="4198" y="307448"/>
                </a:lnTo>
                <a:lnTo>
                  <a:pt x="16303" y="351537"/>
                </a:lnTo>
                <a:lnTo>
                  <a:pt x="35579" y="392136"/>
                </a:lnTo>
                <a:lnTo>
                  <a:pt x="61290" y="428508"/>
                </a:lnTo>
                <a:lnTo>
                  <a:pt x="92699" y="459917"/>
                </a:lnTo>
                <a:lnTo>
                  <a:pt x="129071" y="485628"/>
                </a:lnTo>
                <a:lnTo>
                  <a:pt x="169670" y="504904"/>
                </a:lnTo>
                <a:lnTo>
                  <a:pt x="213759" y="517009"/>
                </a:lnTo>
                <a:lnTo>
                  <a:pt x="260603" y="521208"/>
                </a:lnTo>
                <a:lnTo>
                  <a:pt x="307448" y="517009"/>
                </a:lnTo>
                <a:lnTo>
                  <a:pt x="351537" y="504904"/>
                </a:lnTo>
                <a:lnTo>
                  <a:pt x="392136" y="485628"/>
                </a:lnTo>
                <a:lnTo>
                  <a:pt x="428508" y="459917"/>
                </a:lnTo>
                <a:lnTo>
                  <a:pt x="459917" y="428508"/>
                </a:lnTo>
                <a:lnTo>
                  <a:pt x="485628" y="392136"/>
                </a:lnTo>
                <a:lnTo>
                  <a:pt x="504904" y="351537"/>
                </a:lnTo>
                <a:lnTo>
                  <a:pt x="517009" y="307448"/>
                </a:lnTo>
                <a:lnTo>
                  <a:pt x="521207" y="260603"/>
                </a:lnTo>
                <a:lnTo>
                  <a:pt x="517009" y="213759"/>
                </a:lnTo>
                <a:lnTo>
                  <a:pt x="504904" y="169670"/>
                </a:lnTo>
                <a:lnTo>
                  <a:pt x="485628" y="129071"/>
                </a:lnTo>
                <a:lnTo>
                  <a:pt x="459917" y="92699"/>
                </a:lnTo>
                <a:lnTo>
                  <a:pt x="428508" y="61290"/>
                </a:lnTo>
                <a:lnTo>
                  <a:pt x="392136" y="35579"/>
                </a:lnTo>
                <a:lnTo>
                  <a:pt x="351537" y="16303"/>
                </a:lnTo>
                <a:lnTo>
                  <a:pt x="307448" y="4198"/>
                </a:lnTo>
                <a:lnTo>
                  <a:pt x="26060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108" y="5638800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260603"/>
                </a:moveTo>
                <a:lnTo>
                  <a:pt x="4198" y="213759"/>
                </a:lnTo>
                <a:lnTo>
                  <a:pt x="16303" y="169670"/>
                </a:lnTo>
                <a:lnTo>
                  <a:pt x="35579" y="129071"/>
                </a:lnTo>
                <a:lnTo>
                  <a:pt x="61290" y="92699"/>
                </a:lnTo>
                <a:lnTo>
                  <a:pt x="92699" y="61290"/>
                </a:lnTo>
                <a:lnTo>
                  <a:pt x="129071" y="35579"/>
                </a:lnTo>
                <a:lnTo>
                  <a:pt x="169670" y="16303"/>
                </a:lnTo>
                <a:lnTo>
                  <a:pt x="213759" y="4198"/>
                </a:lnTo>
                <a:lnTo>
                  <a:pt x="260603" y="0"/>
                </a:lnTo>
                <a:lnTo>
                  <a:pt x="307448" y="4198"/>
                </a:lnTo>
                <a:lnTo>
                  <a:pt x="351537" y="16303"/>
                </a:lnTo>
                <a:lnTo>
                  <a:pt x="392136" y="35579"/>
                </a:lnTo>
                <a:lnTo>
                  <a:pt x="428508" y="61290"/>
                </a:lnTo>
                <a:lnTo>
                  <a:pt x="459917" y="92699"/>
                </a:lnTo>
                <a:lnTo>
                  <a:pt x="485628" y="129071"/>
                </a:lnTo>
                <a:lnTo>
                  <a:pt x="504904" y="169670"/>
                </a:lnTo>
                <a:lnTo>
                  <a:pt x="517009" y="213759"/>
                </a:lnTo>
                <a:lnTo>
                  <a:pt x="521207" y="260603"/>
                </a:lnTo>
                <a:lnTo>
                  <a:pt x="517009" y="307448"/>
                </a:lnTo>
                <a:lnTo>
                  <a:pt x="504904" y="351537"/>
                </a:lnTo>
                <a:lnTo>
                  <a:pt x="485628" y="392136"/>
                </a:lnTo>
                <a:lnTo>
                  <a:pt x="459917" y="428508"/>
                </a:lnTo>
                <a:lnTo>
                  <a:pt x="428508" y="459917"/>
                </a:lnTo>
                <a:lnTo>
                  <a:pt x="392136" y="485628"/>
                </a:lnTo>
                <a:lnTo>
                  <a:pt x="351537" y="504904"/>
                </a:lnTo>
                <a:lnTo>
                  <a:pt x="307448" y="517009"/>
                </a:lnTo>
                <a:lnTo>
                  <a:pt x="260603" y="521208"/>
                </a:lnTo>
                <a:lnTo>
                  <a:pt x="213759" y="517009"/>
                </a:lnTo>
                <a:lnTo>
                  <a:pt x="169670" y="504904"/>
                </a:lnTo>
                <a:lnTo>
                  <a:pt x="129071" y="485628"/>
                </a:lnTo>
                <a:lnTo>
                  <a:pt x="92699" y="459917"/>
                </a:lnTo>
                <a:lnTo>
                  <a:pt x="61290" y="428508"/>
                </a:lnTo>
                <a:lnTo>
                  <a:pt x="35579" y="392136"/>
                </a:lnTo>
                <a:lnTo>
                  <a:pt x="16303" y="351537"/>
                </a:lnTo>
                <a:lnTo>
                  <a:pt x="4198" y="307448"/>
                </a:lnTo>
                <a:lnTo>
                  <a:pt x="0" y="26060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3795" y="57355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39328" y="470458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3" y="0"/>
                </a:moveTo>
                <a:lnTo>
                  <a:pt x="213769" y="4199"/>
                </a:lnTo>
                <a:lnTo>
                  <a:pt x="169685" y="16308"/>
                </a:lnTo>
                <a:lnTo>
                  <a:pt x="129088" y="35588"/>
                </a:lnTo>
                <a:lnTo>
                  <a:pt x="92715" y="61302"/>
                </a:lnTo>
                <a:lnTo>
                  <a:pt x="61302" y="92715"/>
                </a:lnTo>
                <a:lnTo>
                  <a:pt x="35588" y="129088"/>
                </a:lnTo>
                <a:lnTo>
                  <a:pt x="16308" y="169685"/>
                </a:lnTo>
                <a:lnTo>
                  <a:pt x="4199" y="213769"/>
                </a:lnTo>
                <a:lnTo>
                  <a:pt x="0" y="260604"/>
                </a:lnTo>
                <a:lnTo>
                  <a:pt x="4199" y="307438"/>
                </a:lnTo>
                <a:lnTo>
                  <a:pt x="16308" y="351522"/>
                </a:lnTo>
                <a:lnTo>
                  <a:pt x="35588" y="392119"/>
                </a:lnTo>
                <a:lnTo>
                  <a:pt x="61302" y="428492"/>
                </a:lnTo>
                <a:lnTo>
                  <a:pt x="92715" y="459905"/>
                </a:lnTo>
                <a:lnTo>
                  <a:pt x="129088" y="485619"/>
                </a:lnTo>
                <a:lnTo>
                  <a:pt x="169685" y="504899"/>
                </a:lnTo>
                <a:lnTo>
                  <a:pt x="213769" y="517008"/>
                </a:lnTo>
                <a:lnTo>
                  <a:pt x="260603" y="521207"/>
                </a:lnTo>
                <a:lnTo>
                  <a:pt x="307438" y="517008"/>
                </a:lnTo>
                <a:lnTo>
                  <a:pt x="351522" y="504899"/>
                </a:lnTo>
                <a:lnTo>
                  <a:pt x="392119" y="485619"/>
                </a:lnTo>
                <a:lnTo>
                  <a:pt x="428492" y="459905"/>
                </a:lnTo>
                <a:lnTo>
                  <a:pt x="459905" y="428492"/>
                </a:lnTo>
                <a:lnTo>
                  <a:pt x="485619" y="392119"/>
                </a:lnTo>
                <a:lnTo>
                  <a:pt x="504899" y="351522"/>
                </a:lnTo>
                <a:lnTo>
                  <a:pt x="517008" y="307438"/>
                </a:lnTo>
                <a:lnTo>
                  <a:pt x="521207" y="260604"/>
                </a:lnTo>
                <a:lnTo>
                  <a:pt x="517008" y="213769"/>
                </a:lnTo>
                <a:lnTo>
                  <a:pt x="504899" y="169685"/>
                </a:lnTo>
                <a:lnTo>
                  <a:pt x="485619" y="129088"/>
                </a:lnTo>
                <a:lnTo>
                  <a:pt x="459905" y="92715"/>
                </a:lnTo>
                <a:lnTo>
                  <a:pt x="428492" y="61302"/>
                </a:lnTo>
                <a:lnTo>
                  <a:pt x="392119" y="35588"/>
                </a:lnTo>
                <a:lnTo>
                  <a:pt x="351522" y="16308"/>
                </a:lnTo>
                <a:lnTo>
                  <a:pt x="307438" y="4199"/>
                </a:lnTo>
                <a:lnTo>
                  <a:pt x="26060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9328" y="470458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260604"/>
                </a:moveTo>
                <a:lnTo>
                  <a:pt x="4199" y="213769"/>
                </a:lnTo>
                <a:lnTo>
                  <a:pt x="16308" y="169685"/>
                </a:lnTo>
                <a:lnTo>
                  <a:pt x="35588" y="129088"/>
                </a:lnTo>
                <a:lnTo>
                  <a:pt x="61302" y="92715"/>
                </a:lnTo>
                <a:lnTo>
                  <a:pt x="92715" y="61302"/>
                </a:lnTo>
                <a:lnTo>
                  <a:pt x="129088" y="35588"/>
                </a:lnTo>
                <a:lnTo>
                  <a:pt x="169685" y="16308"/>
                </a:lnTo>
                <a:lnTo>
                  <a:pt x="213769" y="4199"/>
                </a:lnTo>
                <a:lnTo>
                  <a:pt x="260603" y="0"/>
                </a:lnTo>
                <a:lnTo>
                  <a:pt x="307438" y="4199"/>
                </a:lnTo>
                <a:lnTo>
                  <a:pt x="351522" y="16308"/>
                </a:lnTo>
                <a:lnTo>
                  <a:pt x="392119" y="35588"/>
                </a:lnTo>
                <a:lnTo>
                  <a:pt x="428492" y="61302"/>
                </a:lnTo>
                <a:lnTo>
                  <a:pt x="459905" y="92715"/>
                </a:lnTo>
                <a:lnTo>
                  <a:pt x="485619" y="129088"/>
                </a:lnTo>
                <a:lnTo>
                  <a:pt x="504899" y="169685"/>
                </a:lnTo>
                <a:lnTo>
                  <a:pt x="517008" y="213769"/>
                </a:lnTo>
                <a:lnTo>
                  <a:pt x="521207" y="260604"/>
                </a:lnTo>
                <a:lnTo>
                  <a:pt x="517008" y="307438"/>
                </a:lnTo>
                <a:lnTo>
                  <a:pt x="504899" y="351522"/>
                </a:lnTo>
                <a:lnTo>
                  <a:pt x="485619" y="392119"/>
                </a:lnTo>
                <a:lnTo>
                  <a:pt x="459905" y="428492"/>
                </a:lnTo>
                <a:lnTo>
                  <a:pt x="428492" y="459905"/>
                </a:lnTo>
                <a:lnTo>
                  <a:pt x="392119" y="485619"/>
                </a:lnTo>
                <a:lnTo>
                  <a:pt x="351522" y="504899"/>
                </a:lnTo>
                <a:lnTo>
                  <a:pt x="307438" y="517008"/>
                </a:lnTo>
                <a:lnTo>
                  <a:pt x="260603" y="521207"/>
                </a:lnTo>
                <a:lnTo>
                  <a:pt x="213769" y="517008"/>
                </a:lnTo>
                <a:lnTo>
                  <a:pt x="169685" y="504899"/>
                </a:lnTo>
                <a:lnTo>
                  <a:pt x="129088" y="485619"/>
                </a:lnTo>
                <a:lnTo>
                  <a:pt x="92715" y="459905"/>
                </a:lnTo>
                <a:lnTo>
                  <a:pt x="61302" y="428492"/>
                </a:lnTo>
                <a:lnTo>
                  <a:pt x="35588" y="392119"/>
                </a:lnTo>
                <a:lnTo>
                  <a:pt x="16308" y="351522"/>
                </a:lnTo>
                <a:lnTo>
                  <a:pt x="4199" y="307438"/>
                </a:lnTo>
                <a:lnTo>
                  <a:pt x="0" y="260604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9573" y="480136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75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Serwer </a:t>
            </a:r>
            <a:r>
              <a:rPr dirty="0"/>
              <a:t>DNS – </a:t>
            </a:r>
            <a:r>
              <a:rPr spc="-10" dirty="0"/>
              <a:t>dodawanie </a:t>
            </a:r>
            <a:r>
              <a:rPr spc="-20" dirty="0"/>
              <a:t>nowej</a:t>
            </a:r>
            <a:r>
              <a:rPr spc="-5" dirty="0"/>
              <a:t> </a:t>
            </a:r>
            <a:r>
              <a:rPr spc="-25" dirty="0"/>
              <a:t>strefy</a:t>
            </a:r>
          </a:p>
        </p:txBody>
      </p:sp>
      <p:sp>
        <p:nvSpPr>
          <p:cNvPr id="3" name="object 3"/>
          <p:cNvSpPr/>
          <p:nvPr/>
        </p:nvSpPr>
        <p:spPr>
          <a:xfrm>
            <a:off x="326136" y="1885188"/>
            <a:ext cx="4884420" cy="320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7964" y="1885188"/>
            <a:ext cx="5013960" cy="3206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964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Serwer </a:t>
            </a:r>
            <a:r>
              <a:rPr dirty="0"/>
              <a:t>DNS – </a:t>
            </a:r>
            <a:r>
              <a:rPr spc="-10" dirty="0"/>
              <a:t>dodawanie </a:t>
            </a:r>
            <a:r>
              <a:rPr spc="-20" dirty="0"/>
              <a:t>nowego</a:t>
            </a:r>
            <a:r>
              <a:rPr dirty="0"/>
              <a:t> </a:t>
            </a:r>
            <a:r>
              <a:rPr spc="-25" dirty="0"/>
              <a:t>hosta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475232"/>
            <a:ext cx="4466844" cy="4488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704" y="541477"/>
            <a:ext cx="962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Serwer DNS – </a:t>
            </a:r>
            <a:r>
              <a:rPr sz="4000" spc="-10" dirty="0"/>
              <a:t>dodawanie </a:t>
            </a:r>
            <a:r>
              <a:rPr sz="4000" spc="-20" dirty="0"/>
              <a:t>nowego </a:t>
            </a:r>
            <a:r>
              <a:rPr sz="4000" spc="-15" dirty="0"/>
              <a:t>serwera</a:t>
            </a:r>
            <a:r>
              <a:rPr sz="4000" spc="-40" dirty="0"/>
              <a:t> </a:t>
            </a:r>
            <a:r>
              <a:rPr sz="4000" spc="-5" dirty="0"/>
              <a:t>DNS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7659" y="1264919"/>
            <a:ext cx="4297680" cy="5079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631697"/>
            <a:ext cx="937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Serwer </a:t>
            </a:r>
            <a:r>
              <a:rPr sz="3600" dirty="0"/>
              <a:t>DNS – </a:t>
            </a:r>
            <a:r>
              <a:rPr sz="3600" spc="-10" dirty="0"/>
              <a:t>delegowanie </a:t>
            </a:r>
            <a:r>
              <a:rPr sz="3600" spc="-15" dirty="0"/>
              <a:t>domeny </a:t>
            </a:r>
            <a:r>
              <a:rPr sz="3600" dirty="0"/>
              <a:t>do innej</a:t>
            </a:r>
            <a:r>
              <a:rPr sz="3600" spc="-5" dirty="0"/>
              <a:t> </a:t>
            </a:r>
            <a:r>
              <a:rPr sz="3600" spc="-55" dirty="0"/>
              <a:t>strefy.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81583" y="1239011"/>
            <a:ext cx="7039356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4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Komponenty </a:t>
            </a:r>
            <a:r>
              <a:rPr spc="-30" dirty="0"/>
              <a:t>systemu</a:t>
            </a:r>
            <a:r>
              <a:rPr spc="-85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16633"/>
            <a:ext cx="1010983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Serwerów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nazw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Serwer </a:t>
            </a:r>
            <a:r>
              <a:rPr sz="1800" spc="-10" dirty="0">
                <a:latin typeface="Calibri"/>
                <a:cs typeface="Calibri"/>
              </a:rPr>
              <a:t>nazw </a:t>
            </a:r>
            <a:r>
              <a:rPr sz="1800" spc="-20" dirty="0">
                <a:latin typeface="Calibri"/>
                <a:cs typeface="Calibri"/>
              </a:rPr>
              <a:t>może </a:t>
            </a:r>
            <a:r>
              <a:rPr sz="1800" spc="-10" dirty="0">
                <a:latin typeface="Calibri"/>
                <a:cs typeface="Calibri"/>
              </a:rPr>
              <a:t>obsługiwać </a:t>
            </a:r>
            <a:r>
              <a:rPr sz="1800" spc="-5" dirty="0">
                <a:latin typeface="Calibri"/>
                <a:cs typeface="Calibri"/>
              </a:rPr>
              <a:t>wiele domen. Dane domen </a:t>
            </a:r>
            <a:r>
              <a:rPr sz="1800" spc="-10" dirty="0">
                <a:latin typeface="Calibri"/>
                <a:cs typeface="Calibri"/>
              </a:rPr>
              <a:t>zdefiniowane </a:t>
            </a:r>
            <a:r>
              <a:rPr sz="1800" spc="-15" dirty="0">
                <a:latin typeface="Calibri"/>
                <a:cs typeface="Calibri"/>
              </a:rPr>
              <a:t>przez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zasoby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20" dirty="0">
                <a:latin typeface="Calibri"/>
                <a:cs typeface="Calibri"/>
              </a:rPr>
              <a:t>rekordów </a:t>
            </a:r>
            <a:r>
              <a:rPr sz="1800" spc="-5" dirty="0">
                <a:latin typeface="Calibri"/>
                <a:cs typeface="Calibri"/>
              </a:rPr>
              <a:t>są </a:t>
            </a:r>
            <a:r>
              <a:rPr sz="1800" spc="-15" dirty="0">
                <a:latin typeface="Calibri"/>
                <a:cs typeface="Calibri"/>
              </a:rPr>
              <a:t>zorganizowane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0" dirty="0">
                <a:latin typeface="Calibri"/>
                <a:cs typeface="Calibri"/>
              </a:rPr>
              <a:t>plikach </a:t>
            </a:r>
            <a:r>
              <a:rPr sz="1800" spc="-15" dirty="0">
                <a:latin typeface="Calibri"/>
                <a:cs typeface="Calibri"/>
              </a:rPr>
              <a:t>stref </a:t>
            </a:r>
            <a:r>
              <a:rPr sz="1800" spc="-5" dirty="0">
                <a:latin typeface="Calibri"/>
                <a:cs typeface="Calibri"/>
              </a:rPr>
              <a:t>(ang. </a:t>
            </a:r>
            <a:r>
              <a:rPr sz="1800" spc="-15" dirty="0">
                <a:latin typeface="Calibri"/>
                <a:cs typeface="Calibri"/>
              </a:rPr>
              <a:t>zone </a:t>
            </a:r>
            <a:r>
              <a:rPr sz="1800" spc="-5" dirty="0">
                <a:latin typeface="Calibri"/>
                <a:cs typeface="Calibri"/>
              </a:rPr>
              <a:t>files) </a:t>
            </a:r>
            <a:r>
              <a:rPr sz="1800" spc="-10" dirty="0">
                <a:latin typeface="Calibri"/>
                <a:cs typeface="Calibri"/>
              </a:rPr>
              <a:t>tworzących </a:t>
            </a:r>
            <a:r>
              <a:rPr sz="1800" spc="-15" dirty="0">
                <a:latin typeface="Calibri"/>
                <a:cs typeface="Calibri"/>
              </a:rPr>
              <a:t>bazę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danych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serwera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nazw.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Format </a:t>
            </a:r>
            <a:r>
              <a:rPr sz="1800" spc="-20" dirty="0">
                <a:latin typeface="Calibri"/>
                <a:cs typeface="Calibri"/>
              </a:rPr>
              <a:t>plików </a:t>
            </a:r>
            <a:r>
              <a:rPr sz="1800" spc="-15" dirty="0">
                <a:latin typeface="Calibri"/>
                <a:cs typeface="Calibri"/>
              </a:rPr>
              <a:t>stref zdefiniowany </a:t>
            </a:r>
            <a:r>
              <a:rPr sz="1800" spc="-10" dirty="0">
                <a:latin typeface="Calibri"/>
                <a:cs typeface="Calibri"/>
              </a:rPr>
              <a:t>jest </a:t>
            </a:r>
            <a:r>
              <a:rPr sz="1800" spc="-15" dirty="0">
                <a:latin typeface="Calibri"/>
                <a:cs typeface="Calibri"/>
              </a:rPr>
              <a:t>przez </a:t>
            </a:r>
            <a:r>
              <a:rPr sz="1800" spc="-10" dirty="0">
                <a:latin typeface="Calibri"/>
                <a:cs typeface="Calibri"/>
              </a:rPr>
              <a:t>RFC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1035.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Resolwerów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Resolwer jest to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dirty="0">
                <a:latin typeface="Calibri"/>
                <a:cs typeface="Calibri"/>
              </a:rPr>
              <a:t>lub </a:t>
            </a:r>
            <a:r>
              <a:rPr sz="1800" spc="-10" dirty="0">
                <a:latin typeface="Calibri"/>
                <a:cs typeface="Calibri"/>
              </a:rPr>
              <a:t>biblioteka </a:t>
            </a:r>
            <a:r>
              <a:rPr sz="1800" spc="-15" dirty="0">
                <a:latin typeface="Calibri"/>
                <a:cs typeface="Calibri"/>
              </a:rPr>
              <a:t>systemowa, </a:t>
            </a:r>
            <a:r>
              <a:rPr sz="1800" spc="-20" dirty="0">
                <a:latin typeface="Calibri"/>
                <a:cs typeface="Calibri"/>
              </a:rPr>
              <a:t>która </a:t>
            </a:r>
            <a:r>
              <a:rPr sz="1800" spc="-5" dirty="0">
                <a:latin typeface="Calibri"/>
                <a:cs typeface="Calibri"/>
              </a:rPr>
              <a:t>odpowiada </a:t>
            </a:r>
            <a:r>
              <a:rPr sz="1800" spc="-15" dirty="0">
                <a:latin typeface="Calibri"/>
                <a:cs typeface="Calibri"/>
              </a:rPr>
              <a:t>za komunikację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serwerami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Calibri"/>
                <a:cs typeface="Calibri"/>
              </a:rPr>
              <a:t>nazw.</a:t>
            </a:r>
            <a:endParaRPr sz="1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Na </a:t>
            </a:r>
            <a:r>
              <a:rPr sz="1800" spc="-15" dirty="0">
                <a:latin typeface="Calibri"/>
                <a:cs typeface="Calibri"/>
              </a:rPr>
              <a:t>systemach </a:t>
            </a:r>
            <a:r>
              <a:rPr sz="1800" spc="-10" dirty="0">
                <a:latin typeface="Calibri"/>
                <a:cs typeface="Calibri"/>
              </a:rPr>
              <a:t>operacyjnych </a:t>
            </a:r>
            <a:r>
              <a:rPr sz="1800" spc="-15" dirty="0">
                <a:latin typeface="Calibri"/>
                <a:cs typeface="Calibri"/>
              </a:rPr>
              <a:t>zazwyczaj rezyduje </a:t>
            </a:r>
            <a:r>
              <a:rPr sz="1800" spc="-5" dirty="0">
                <a:latin typeface="Calibri"/>
                <a:cs typeface="Calibri"/>
              </a:rPr>
              <a:t>stub </a:t>
            </a:r>
            <a:r>
              <a:rPr sz="1800" spc="-30" dirty="0">
                <a:latin typeface="Calibri"/>
                <a:cs typeface="Calibri"/>
              </a:rPr>
              <a:t>resolwer. </a:t>
            </a:r>
            <a:r>
              <a:rPr sz="1800" spc="-5" dirty="0">
                <a:latin typeface="Calibri"/>
                <a:cs typeface="Calibri"/>
              </a:rPr>
              <a:t>Jest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minimalna implementacja  </a:t>
            </a:r>
            <a:r>
              <a:rPr sz="1800" spc="-10" dirty="0">
                <a:latin typeface="Calibri"/>
                <a:cs typeface="Calibri"/>
              </a:rPr>
              <a:t>resolwera, </a:t>
            </a:r>
            <a:r>
              <a:rPr sz="1800" spc="-20" dirty="0">
                <a:latin typeface="Calibri"/>
                <a:cs typeface="Calibri"/>
              </a:rPr>
              <a:t>która </a:t>
            </a:r>
            <a:r>
              <a:rPr sz="1800" spc="-10" dirty="0">
                <a:latin typeface="Calibri"/>
                <a:cs typeface="Calibri"/>
              </a:rPr>
              <a:t>wspiera </a:t>
            </a:r>
            <a:r>
              <a:rPr sz="1800" spc="-15" dirty="0">
                <a:latin typeface="Calibri"/>
                <a:cs typeface="Calibri"/>
              </a:rPr>
              <a:t>tylko </a:t>
            </a:r>
            <a:r>
              <a:rPr sz="1800" spc="-10" dirty="0">
                <a:latin typeface="Calibri"/>
                <a:cs typeface="Calibri"/>
              </a:rPr>
              <a:t>zapytania rekurencyjne, </a:t>
            </a:r>
            <a:r>
              <a:rPr sz="1800" spc="-5" dirty="0">
                <a:latin typeface="Calibri"/>
                <a:cs typeface="Calibri"/>
              </a:rPr>
              <a:t>tzn. nie </a:t>
            </a:r>
            <a:r>
              <a:rPr sz="1800" spc="-15" dirty="0">
                <a:latin typeface="Calibri"/>
                <a:cs typeface="Calibri"/>
              </a:rPr>
              <a:t>potrafi </a:t>
            </a:r>
            <a:r>
              <a:rPr sz="1800" spc="-5" dirty="0">
                <a:latin typeface="Calibri"/>
                <a:cs typeface="Calibri"/>
              </a:rPr>
              <a:t>sam </a:t>
            </a:r>
            <a:r>
              <a:rPr sz="1800" spc="-15" dirty="0">
                <a:latin typeface="Calibri"/>
                <a:cs typeface="Calibri"/>
              </a:rPr>
              <a:t>rozwiązywać </a:t>
            </a:r>
            <a:r>
              <a:rPr sz="1800" spc="-40" dirty="0">
                <a:latin typeface="Calibri"/>
                <a:cs typeface="Calibri"/>
              </a:rPr>
              <a:t>nazw, </a:t>
            </a:r>
            <a:r>
              <a:rPr sz="1800" spc="-10" dirty="0">
                <a:latin typeface="Calibri"/>
                <a:cs typeface="Calibri"/>
              </a:rPr>
              <a:t>polega  </a:t>
            </a:r>
            <a:r>
              <a:rPr sz="1800" spc="-5" dirty="0">
                <a:latin typeface="Calibri"/>
                <a:cs typeface="Calibri"/>
              </a:rPr>
              <a:t>na odpowiedzi </a:t>
            </a:r>
            <a:r>
              <a:rPr sz="1800" spc="-10" dirty="0">
                <a:latin typeface="Calibri"/>
                <a:cs typeface="Calibri"/>
              </a:rPr>
              <a:t>serwera nazw wskazanego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5" dirty="0">
                <a:latin typeface="Calibri"/>
                <a:cs typeface="Calibri"/>
              </a:rPr>
              <a:t>danego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93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Najważniejsze </a:t>
            </a:r>
            <a:r>
              <a:rPr dirty="0"/>
              <a:t>typy </a:t>
            </a:r>
            <a:r>
              <a:rPr spc="-35" dirty="0"/>
              <a:t>rekordów</a:t>
            </a:r>
            <a:r>
              <a:rPr spc="-5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204" y="1447038"/>
            <a:ext cx="11108055" cy="4964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adresu (address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przypisuje do </a:t>
            </a:r>
            <a:r>
              <a:rPr sz="1800" spc="-10" dirty="0">
                <a:latin typeface="Calibri"/>
                <a:cs typeface="Calibri"/>
              </a:rPr>
              <a:t>nazwy domeny </a:t>
            </a:r>
            <a:r>
              <a:rPr sz="1800" spc="-5" dirty="0">
                <a:latin typeface="Calibri"/>
                <a:cs typeface="Calibri"/>
              </a:rPr>
              <a:t>DNS 32-bitowy adres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IPv4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dirty="0">
                <a:latin typeface="Calibri"/>
                <a:cs typeface="Calibri"/>
              </a:rPr>
              <a:t>AAAA,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adresu IPv6 (IPv6 address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mapuje </a:t>
            </a:r>
            <a:r>
              <a:rPr sz="1800" spc="-10" dirty="0">
                <a:latin typeface="Calibri"/>
                <a:cs typeface="Calibri"/>
              </a:rPr>
              <a:t>nazwę domeny </a:t>
            </a:r>
            <a:r>
              <a:rPr sz="1800" spc="-5" dirty="0">
                <a:latin typeface="Calibri"/>
                <a:cs typeface="Calibri"/>
              </a:rPr>
              <a:t>DNS na jej 128-bitowy adres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IPv6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CNAME,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10" dirty="0">
                <a:latin typeface="Calibri"/>
                <a:cs typeface="Calibri"/>
              </a:rPr>
              <a:t>nazwy </a:t>
            </a:r>
            <a:r>
              <a:rPr sz="1800" spc="-5" dirty="0">
                <a:latin typeface="Calibri"/>
                <a:cs typeface="Calibri"/>
              </a:rPr>
              <a:t>kanonicznej (Canonical name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ustanawia </a:t>
            </a:r>
            <a:r>
              <a:rPr sz="1800" spc="-5" dirty="0">
                <a:latin typeface="Calibri"/>
                <a:cs typeface="Calibri"/>
              </a:rPr>
              <a:t>alias </a:t>
            </a:r>
            <a:r>
              <a:rPr sz="1800" spc="-10" dirty="0">
                <a:latin typeface="Calibri"/>
                <a:cs typeface="Calibri"/>
              </a:rPr>
              <a:t>nazwy </a:t>
            </a:r>
            <a:r>
              <a:rPr sz="1800" spc="-25" dirty="0">
                <a:latin typeface="Calibri"/>
                <a:cs typeface="Calibri"/>
              </a:rPr>
              <a:t>domeny.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Wszystkie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Calibri"/>
                <a:cs typeface="Calibri"/>
              </a:rPr>
              <a:t>wpisy </a:t>
            </a:r>
            <a:r>
              <a:rPr sz="1800" spc="-5" dirty="0">
                <a:latin typeface="Calibri"/>
                <a:cs typeface="Calibri"/>
              </a:rPr>
              <a:t>DNS </a:t>
            </a:r>
            <a:r>
              <a:rPr sz="1800" spc="-15" dirty="0">
                <a:latin typeface="Calibri"/>
                <a:cs typeface="Calibri"/>
              </a:rPr>
              <a:t>oraz </a:t>
            </a:r>
            <a:r>
              <a:rPr sz="1800" spc="-10" dirty="0">
                <a:latin typeface="Calibri"/>
                <a:cs typeface="Calibri"/>
              </a:rPr>
              <a:t>poddomeny </a:t>
            </a:r>
            <a:r>
              <a:rPr sz="1800" spc="-5" dirty="0">
                <a:latin typeface="Calibri"/>
                <a:cs typeface="Calibri"/>
              </a:rPr>
              <a:t>są </a:t>
            </a:r>
            <a:r>
              <a:rPr sz="1800" spc="-10" dirty="0">
                <a:latin typeface="Calibri"/>
                <a:cs typeface="Calibri"/>
              </a:rPr>
              <a:t>poprawne </a:t>
            </a:r>
            <a:r>
              <a:rPr sz="1800" spc="-15" dirty="0">
                <a:latin typeface="Calibri"/>
                <a:cs typeface="Calibri"/>
              </a:rPr>
              <a:t>także </a:t>
            </a:r>
            <a:r>
              <a:rPr sz="1800" spc="-5" dirty="0">
                <a:latin typeface="Calibri"/>
                <a:cs typeface="Calibri"/>
              </a:rPr>
              <a:t>dla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aliasu.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dirty="0">
                <a:latin typeface="Calibri"/>
                <a:cs typeface="Calibri"/>
              </a:rPr>
              <a:t>MX,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wymiany poczty (mail </a:t>
            </a:r>
            <a:r>
              <a:rPr sz="1800" spc="-15" dirty="0">
                <a:latin typeface="Calibri"/>
                <a:cs typeface="Calibri"/>
              </a:rPr>
              <a:t>exchange record)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mapuje </a:t>
            </a:r>
            <a:r>
              <a:rPr sz="1800" spc="-10" dirty="0">
                <a:latin typeface="Calibri"/>
                <a:cs typeface="Calibri"/>
              </a:rPr>
              <a:t>nazwę domeny </a:t>
            </a:r>
            <a:r>
              <a:rPr sz="1800" spc="-5" dirty="0">
                <a:latin typeface="Calibri"/>
                <a:cs typeface="Calibri"/>
              </a:rPr>
              <a:t>DNS na </a:t>
            </a:r>
            <a:r>
              <a:rPr sz="1800" spc="-10" dirty="0">
                <a:latin typeface="Calibri"/>
                <a:cs typeface="Calibri"/>
              </a:rPr>
              <a:t>nazwę serwera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pocztay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10" dirty="0">
                <a:latin typeface="Calibri"/>
                <a:cs typeface="Calibri"/>
              </a:rPr>
              <a:t>PTR,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15" dirty="0">
                <a:latin typeface="Calibri"/>
                <a:cs typeface="Calibri"/>
              </a:rPr>
              <a:t>wskaźnika </a:t>
            </a:r>
            <a:r>
              <a:rPr sz="1800" spc="-10" dirty="0">
                <a:latin typeface="Calibri"/>
                <a:cs typeface="Calibri"/>
              </a:rPr>
              <a:t>(pointer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tworzy powiązanie pomiędzy </a:t>
            </a:r>
            <a:r>
              <a:rPr sz="1800" spc="-5" dirty="0">
                <a:latin typeface="Calibri"/>
                <a:cs typeface="Calibri"/>
              </a:rPr>
              <a:t>adresem </a:t>
            </a:r>
            <a:r>
              <a:rPr sz="1800" dirty="0">
                <a:latin typeface="Calibri"/>
                <a:cs typeface="Calibri"/>
              </a:rPr>
              <a:t>IP i </a:t>
            </a:r>
            <a:r>
              <a:rPr sz="1800" spc="-10" dirty="0">
                <a:latin typeface="Calibri"/>
                <a:cs typeface="Calibri"/>
              </a:rPr>
              <a:t>nazwą </a:t>
            </a:r>
            <a:r>
              <a:rPr sz="1800" spc="-15" dirty="0">
                <a:latin typeface="Calibri"/>
                <a:cs typeface="Calibri"/>
              </a:rPr>
              <a:t>hosta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strefach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Calibri"/>
                <a:cs typeface="Calibri"/>
              </a:rPr>
              <a:t>wyszukiwania wstecznego </a:t>
            </a:r>
            <a:r>
              <a:rPr sz="1800" spc="-15" dirty="0">
                <a:latin typeface="Calibri"/>
                <a:cs typeface="Calibri"/>
              </a:rPr>
              <a:t>(reverse </a:t>
            </a:r>
            <a:r>
              <a:rPr sz="1800" spc="-5" dirty="0">
                <a:latin typeface="Calibri"/>
                <a:cs typeface="Calibri"/>
              </a:rPr>
              <a:t>DNS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lookup)</a:t>
            </a:r>
            <a:endParaRPr sz="1800">
              <a:latin typeface="Calibri"/>
              <a:cs typeface="Calibri"/>
            </a:endParaRPr>
          </a:p>
          <a:p>
            <a:pPr marL="299085" marR="269240" indent="-286385" algn="just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dirty="0">
                <a:latin typeface="Calibri"/>
                <a:cs typeface="Calibri"/>
              </a:rPr>
              <a:t>NS,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10" dirty="0">
                <a:latin typeface="Calibri"/>
                <a:cs typeface="Calibri"/>
              </a:rPr>
              <a:t>serwera nazw </a:t>
            </a:r>
            <a:r>
              <a:rPr sz="1800" spc="-5" dirty="0">
                <a:latin typeface="Calibri"/>
                <a:cs typeface="Calibri"/>
              </a:rPr>
              <a:t>(name server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mapuje </a:t>
            </a:r>
            <a:r>
              <a:rPr sz="1800" spc="-10" dirty="0">
                <a:latin typeface="Calibri"/>
                <a:cs typeface="Calibri"/>
              </a:rPr>
              <a:t>nazwę </a:t>
            </a:r>
            <a:r>
              <a:rPr sz="1800" spc="-5" dirty="0">
                <a:latin typeface="Calibri"/>
                <a:cs typeface="Calibri"/>
              </a:rPr>
              <a:t>domenową na </a:t>
            </a:r>
            <a:r>
              <a:rPr sz="1800" spc="-15" dirty="0">
                <a:latin typeface="Calibri"/>
                <a:cs typeface="Calibri"/>
              </a:rPr>
              <a:t>listę </a:t>
            </a:r>
            <a:r>
              <a:rPr sz="1800" spc="-10" dirty="0">
                <a:latin typeface="Calibri"/>
                <a:cs typeface="Calibri"/>
              </a:rPr>
              <a:t>serwerów </a:t>
            </a:r>
            <a:r>
              <a:rPr sz="1800" spc="-5" dirty="0">
                <a:latin typeface="Calibri"/>
                <a:cs typeface="Calibri"/>
              </a:rPr>
              <a:t>DNS dla </a:t>
            </a:r>
            <a:r>
              <a:rPr sz="1800" spc="-10" dirty="0">
                <a:latin typeface="Calibri"/>
                <a:cs typeface="Calibri"/>
              </a:rPr>
              <a:t>tej  </a:t>
            </a:r>
            <a:r>
              <a:rPr sz="1800" spc="-25" dirty="0">
                <a:latin typeface="Calibri"/>
                <a:cs typeface="Calibri"/>
              </a:rPr>
              <a:t>domeny. </a:t>
            </a:r>
            <a:r>
              <a:rPr sz="1800" spc="-15" dirty="0">
                <a:latin typeface="Calibri"/>
                <a:cs typeface="Calibri"/>
              </a:rPr>
              <a:t>Każdy </a:t>
            </a:r>
            <a:r>
              <a:rPr sz="1800" spc="-5" dirty="0">
                <a:latin typeface="Calibri"/>
                <a:cs typeface="Calibri"/>
              </a:rPr>
              <a:t>serwer DNS, </a:t>
            </a:r>
            <a:r>
              <a:rPr sz="1800" spc="-15" dirty="0">
                <a:latin typeface="Calibri"/>
                <a:cs typeface="Calibri"/>
              </a:rPr>
              <a:t>zarówno </a:t>
            </a:r>
            <a:r>
              <a:rPr sz="1800" spc="-25" dirty="0">
                <a:latin typeface="Calibri"/>
                <a:cs typeface="Calibri"/>
              </a:rPr>
              <a:t>podstawowy, </a:t>
            </a:r>
            <a:r>
              <a:rPr sz="1800" spc="-5" dirty="0">
                <a:latin typeface="Calibri"/>
                <a:cs typeface="Calibri"/>
              </a:rPr>
              <a:t>jak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20" dirty="0">
                <a:latin typeface="Calibri"/>
                <a:cs typeface="Calibri"/>
              </a:rPr>
              <a:t>pomocniczy, </a:t>
            </a:r>
            <a:r>
              <a:rPr sz="1800" spc="-5" dirty="0">
                <a:latin typeface="Calibri"/>
                <a:cs typeface="Calibri"/>
              </a:rPr>
              <a:t>powinien </a:t>
            </a:r>
            <a:r>
              <a:rPr sz="1800" spc="-20" dirty="0">
                <a:latin typeface="Calibri"/>
                <a:cs typeface="Calibri"/>
              </a:rPr>
              <a:t>zostać </a:t>
            </a:r>
            <a:r>
              <a:rPr sz="1800" spc="-15" dirty="0">
                <a:latin typeface="Calibri"/>
                <a:cs typeface="Calibri"/>
              </a:rPr>
              <a:t>zadeklarowany </a:t>
            </a:r>
            <a:r>
              <a:rPr sz="1800" spc="-10" dirty="0">
                <a:latin typeface="Calibri"/>
                <a:cs typeface="Calibri"/>
              </a:rPr>
              <a:t>przy </a:t>
            </a:r>
            <a:r>
              <a:rPr sz="1800" spc="-5" dirty="0">
                <a:latin typeface="Calibri"/>
                <a:cs typeface="Calibri"/>
              </a:rPr>
              <a:t>pomocy  </a:t>
            </a:r>
            <a:r>
              <a:rPr sz="1800" spc="-10" dirty="0">
                <a:latin typeface="Calibri"/>
                <a:cs typeface="Calibri"/>
              </a:rPr>
              <a:t>tego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rekordu.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10" dirty="0">
                <a:latin typeface="Calibri"/>
                <a:cs typeface="Calibri"/>
              </a:rPr>
              <a:t>SOA,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adresu </a:t>
            </a:r>
            <a:r>
              <a:rPr sz="1800" spc="-10" dirty="0">
                <a:latin typeface="Calibri"/>
                <a:cs typeface="Calibri"/>
              </a:rPr>
              <a:t>startowego </a:t>
            </a:r>
            <a:r>
              <a:rPr sz="1800" spc="-5" dirty="0">
                <a:latin typeface="Calibri"/>
                <a:cs typeface="Calibri"/>
              </a:rPr>
              <a:t>uwierzytelnienia </a:t>
            </a:r>
            <a:r>
              <a:rPr sz="1800" spc="-15" dirty="0">
                <a:latin typeface="Calibri"/>
                <a:cs typeface="Calibri"/>
              </a:rPr>
              <a:t>(start </a:t>
            </a:r>
            <a:r>
              <a:rPr sz="1800" spc="-5" dirty="0">
                <a:latin typeface="Calibri"/>
                <a:cs typeface="Calibri"/>
              </a:rPr>
              <a:t>of authority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ustala </a:t>
            </a:r>
            <a:r>
              <a:rPr sz="1800" spc="-5" dirty="0">
                <a:latin typeface="Calibri"/>
                <a:cs typeface="Calibri"/>
              </a:rPr>
              <a:t>serwer DNS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dostarczający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autorytatywne </a:t>
            </a:r>
            <a:r>
              <a:rPr sz="1800" spc="-10" dirty="0">
                <a:latin typeface="Calibri"/>
                <a:cs typeface="Calibri"/>
              </a:rPr>
              <a:t>informacje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domenie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internetowej.</a:t>
            </a:r>
            <a:endParaRPr sz="1800">
              <a:latin typeface="Calibri"/>
              <a:cs typeface="Calibri"/>
            </a:endParaRPr>
          </a:p>
          <a:p>
            <a:pPr marL="299085" marR="438150" indent="-286385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45" dirty="0">
                <a:latin typeface="Calibri"/>
                <a:cs typeface="Calibri"/>
              </a:rPr>
              <a:t>SRV, </a:t>
            </a: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usługi (service </a:t>
            </a:r>
            <a:r>
              <a:rPr sz="1800" spc="-15" dirty="0">
                <a:latin typeface="Calibri"/>
                <a:cs typeface="Calibri"/>
              </a:rPr>
              <a:t>record)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pozwala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15" dirty="0">
                <a:latin typeface="Calibri"/>
                <a:cs typeface="Calibri"/>
              </a:rPr>
              <a:t>zawarcie dodatkowych </a:t>
            </a:r>
            <a:r>
              <a:rPr sz="1800" spc="-10" dirty="0">
                <a:latin typeface="Calibri"/>
                <a:cs typeface="Calibri"/>
              </a:rPr>
              <a:t>informacji dotyczących lokalizacji  </a:t>
            </a:r>
            <a:r>
              <a:rPr sz="1800" spc="-5" dirty="0">
                <a:latin typeface="Calibri"/>
                <a:cs typeface="Calibri"/>
              </a:rPr>
              <a:t>danej </a:t>
            </a:r>
            <a:r>
              <a:rPr sz="1800" dirty="0">
                <a:latin typeface="Calibri"/>
                <a:cs typeface="Calibri"/>
              </a:rPr>
              <a:t>usługi, </a:t>
            </a:r>
            <a:r>
              <a:rPr sz="1800" spc="-10" dirty="0">
                <a:latin typeface="Calibri"/>
                <a:cs typeface="Calibri"/>
              </a:rPr>
              <a:t>którą udostępnia </a:t>
            </a:r>
            <a:r>
              <a:rPr sz="1800" spc="-5" dirty="0">
                <a:latin typeface="Calibri"/>
                <a:cs typeface="Calibri"/>
              </a:rPr>
              <a:t>serwer </a:t>
            </a:r>
            <a:r>
              <a:rPr sz="1800" spc="-15" dirty="0">
                <a:latin typeface="Calibri"/>
                <a:cs typeface="Calibri"/>
              </a:rPr>
              <a:t>wskazywany przez </a:t>
            </a:r>
            <a:r>
              <a:rPr sz="1800" spc="-5" dirty="0">
                <a:latin typeface="Calibri"/>
                <a:cs typeface="Calibri"/>
              </a:rPr>
              <a:t>adres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Rekord </a:t>
            </a:r>
            <a:r>
              <a:rPr sz="1800" spc="-5" dirty="0">
                <a:latin typeface="Calibri"/>
                <a:cs typeface="Calibri"/>
              </a:rPr>
              <a:t>TXT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pozwala </a:t>
            </a:r>
            <a:r>
              <a:rPr sz="1800" spc="-10" dirty="0">
                <a:latin typeface="Calibri"/>
                <a:cs typeface="Calibri"/>
              </a:rPr>
              <a:t>dołączyć </a:t>
            </a:r>
            <a:r>
              <a:rPr sz="1800" spc="-15" dirty="0">
                <a:latin typeface="Calibri"/>
                <a:cs typeface="Calibri"/>
              </a:rPr>
              <a:t>dowolny tekst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20" dirty="0">
                <a:latin typeface="Calibri"/>
                <a:cs typeface="Calibri"/>
              </a:rPr>
              <a:t>rekordu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4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Komponenty </a:t>
            </a:r>
            <a:r>
              <a:rPr spc="-30" dirty="0"/>
              <a:t>systemu</a:t>
            </a:r>
            <a:r>
              <a:rPr spc="-85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742" y="1708480"/>
            <a:ext cx="875347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Zasoby </a:t>
            </a:r>
            <a:r>
              <a:rPr sz="1800" spc="-20" dirty="0">
                <a:latin typeface="Calibri"/>
                <a:cs typeface="Calibri"/>
              </a:rPr>
              <a:t>rekordów </a:t>
            </a:r>
            <a:r>
              <a:rPr sz="1800" spc="-15" dirty="0">
                <a:latin typeface="Calibri"/>
                <a:cs typeface="Calibri"/>
              </a:rPr>
              <a:t>(Resource Records)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dane </a:t>
            </a:r>
            <a:r>
              <a:rPr sz="1800" spc="-15" dirty="0">
                <a:latin typeface="Calibri"/>
                <a:cs typeface="Calibri"/>
              </a:rPr>
              <a:t>zawarte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danej domenie </a:t>
            </a:r>
            <a:r>
              <a:rPr sz="1800" spc="-10" dirty="0">
                <a:latin typeface="Calibri"/>
                <a:cs typeface="Calibri"/>
              </a:rPr>
              <a:t>(strefie). </a:t>
            </a:r>
            <a:r>
              <a:rPr sz="1800" spc="-5" dirty="0">
                <a:latin typeface="Calibri"/>
                <a:cs typeface="Calibri"/>
              </a:rPr>
              <a:t>Składają się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serwerów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nazw</a:t>
            </a:r>
            <a:endParaRPr sz="1800">
              <a:latin typeface="Calibri"/>
              <a:cs typeface="Calibri"/>
            </a:endParaRPr>
          </a:p>
          <a:p>
            <a:pPr marL="469900" marR="199390" lvl="1">
              <a:lnSpc>
                <a:spcPct val="100000"/>
              </a:lnSpc>
              <a:buChar char="o"/>
              <a:tabLst>
                <a:tab pos="643890" algn="l"/>
              </a:tabLst>
            </a:pPr>
            <a:r>
              <a:rPr sz="1800" spc="-5" dirty="0">
                <a:latin typeface="Calibri"/>
                <a:cs typeface="Calibri"/>
              </a:rPr>
              <a:t>Serwer </a:t>
            </a:r>
            <a:r>
              <a:rPr sz="1800" spc="-10" dirty="0">
                <a:latin typeface="Calibri"/>
                <a:cs typeface="Calibri"/>
              </a:rPr>
              <a:t>nazw </a:t>
            </a:r>
            <a:r>
              <a:rPr sz="1800" spc="-20" dirty="0">
                <a:latin typeface="Calibri"/>
                <a:cs typeface="Calibri"/>
              </a:rPr>
              <a:t>może </a:t>
            </a:r>
            <a:r>
              <a:rPr sz="1800" spc="-10" dirty="0">
                <a:latin typeface="Calibri"/>
                <a:cs typeface="Calibri"/>
              </a:rPr>
              <a:t>obsługiwać </a:t>
            </a:r>
            <a:r>
              <a:rPr sz="1800" spc="-5" dirty="0">
                <a:latin typeface="Calibri"/>
                <a:cs typeface="Calibri"/>
              </a:rPr>
              <a:t>wiele domen. Dane domen </a:t>
            </a:r>
            <a:r>
              <a:rPr sz="1800" spc="-15" dirty="0">
                <a:latin typeface="Calibri"/>
                <a:cs typeface="Calibri"/>
              </a:rPr>
              <a:t>zdefiniowane przez </a:t>
            </a:r>
            <a:r>
              <a:rPr sz="1800" spc="-10" dirty="0">
                <a:latin typeface="Calibri"/>
                <a:cs typeface="Calibri"/>
              </a:rPr>
              <a:t>zasoby  </a:t>
            </a:r>
            <a:r>
              <a:rPr sz="1800" spc="-20" dirty="0">
                <a:latin typeface="Calibri"/>
                <a:cs typeface="Calibri"/>
              </a:rPr>
              <a:t>rekordów </a:t>
            </a:r>
            <a:r>
              <a:rPr sz="1800" spc="-5" dirty="0">
                <a:latin typeface="Calibri"/>
                <a:cs typeface="Calibri"/>
              </a:rPr>
              <a:t>są </a:t>
            </a:r>
            <a:r>
              <a:rPr sz="1800" spc="-15" dirty="0">
                <a:latin typeface="Calibri"/>
                <a:cs typeface="Calibri"/>
              </a:rPr>
              <a:t>zorganizowane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0" dirty="0">
                <a:latin typeface="Calibri"/>
                <a:cs typeface="Calibri"/>
              </a:rPr>
              <a:t>plikach </a:t>
            </a:r>
            <a:r>
              <a:rPr sz="1800" spc="-15" dirty="0">
                <a:latin typeface="Calibri"/>
                <a:cs typeface="Calibri"/>
              </a:rPr>
              <a:t>stref </a:t>
            </a:r>
            <a:r>
              <a:rPr sz="1800" spc="-5" dirty="0">
                <a:latin typeface="Calibri"/>
                <a:cs typeface="Calibri"/>
              </a:rPr>
              <a:t>(ang. </a:t>
            </a:r>
            <a:r>
              <a:rPr sz="1800" spc="-15" dirty="0">
                <a:latin typeface="Calibri"/>
                <a:cs typeface="Calibri"/>
              </a:rPr>
              <a:t>zone </a:t>
            </a:r>
            <a:r>
              <a:rPr sz="1800" spc="-5" dirty="0">
                <a:latin typeface="Calibri"/>
                <a:cs typeface="Calibri"/>
              </a:rPr>
              <a:t>files) </a:t>
            </a:r>
            <a:r>
              <a:rPr sz="1800" spc="-10" dirty="0">
                <a:latin typeface="Calibri"/>
                <a:cs typeface="Calibri"/>
              </a:rPr>
              <a:t>tworzących </a:t>
            </a:r>
            <a:r>
              <a:rPr sz="1800" spc="-15" dirty="0">
                <a:latin typeface="Calibri"/>
                <a:cs typeface="Calibri"/>
              </a:rPr>
              <a:t>bazę danych  </a:t>
            </a:r>
            <a:r>
              <a:rPr sz="1800" spc="-10" dirty="0">
                <a:latin typeface="Calibri"/>
                <a:cs typeface="Calibri"/>
              </a:rPr>
              <a:t>serwera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nazw.</a:t>
            </a:r>
            <a:endParaRPr sz="1800">
              <a:latin typeface="Calibri"/>
              <a:cs typeface="Calibri"/>
            </a:endParaRPr>
          </a:p>
          <a:p>
            <a:pPr marL="643255" lvl="1" indent="-173355">
              <a:lnSpc>
                <a:spcPct val="100000"/>
              </a:lnSpc>
              <a:buChar char="o"/>
              <a:tabLst>
                <a:tab pos="643890" algn="l"/>
              </a:tabLst>
            </a:pPr>
            <a:r>
              <a:rPr sz="1800" spc="-10" dirty="0">
                <a:latin typeface="Calibri"/>
                <a:cs typeface="Calibri"/>
              </a:rPr>
              <a:t>Format </a:t>
            </a:r>
            <a:r>
              <a:rPr sz="1800" spc="-20" dirty="0">
                <a:latin typeface="Calibri"/>
                <a:cs typeface="Calibri"/>
              </a:rPr>
              <a:t>plików </a:t>
            </a:r>
            <a:r>
              <a:rPr sz="1800" spc="-15" dirty="0">
                <a:latin typeface="Calibri"/>
                <a:cs typeface="Calibri"/>
              </a:rPr>
              <a:t>stref zdefiniowany </a:t>
            </a:r>
            <a:r>
              <a:rPr sz="1800" spc="-10" dirty="0">
                <a:latin typeface="Calibri"/>
                <a:cs typeface="Calibri"/>
              </a:rPr>
              <a:t>jest </a:t>
            </a:r>
            <a:r>
              <a:rPr sz="1800" spc="-15" dirty="0">
                <a:latin typeface="Calibri"/>
                <a:cs typeface="Calibri"/>
              </a:rPr>
              <a:t>przez </a:t>
            </a:r>
            <a:r>
              <a:rPr sz="1800" spc="-10" dirty="0">
                <a:latin typeface="Calibri"/>
                <a:cs typeface="Calibri"/>
              </a:rPr>
              <a:t>RFC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1035.</a:t>
            </a:r>
            <a:endParaRPr sz="180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buChar char="•"/>
              <a:tabLst>
                <a:tab pos="179070" algn="l"/>
              </a:tabLst>
            </a:pPr>
            <a:r>
              <a:rPr sz="1800" spc="-10" dirty="0">
                <a:latin typeface="Calibri"/>
                <a:cs typeface="Calibri"/>
              </a:rPr>
              <a:t>resolwerów</a:t>
            </a:r>
            <a:endParaRPr sz="1800">
              <a:latin typeface="Calibri"/>
              <a:cs typeface="Calibri"/>
            </a:endParaRPr>
          </a:p>
          <a:p>
            <a:pPr marL="469900" marR="1449070" lvl="1">
              <a:lnSpc>
                <a:spcPct val="100000"/>
              </a:lnSpc>
              <a:buChar char="o"/>
              <a:tabLst>
                <a:tab pos="643890" algn="l"/>
              </a:tabLst>
            </a:pPr>
            <a:r>
              <a:rPr sz="1800" spc="-10" dirty="0">
                <a:latin typeface="Calibri"/>
                <a:cs typeface="Calibri"/>
              </a:rPr>
              <a:t>Resolwer jest to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dirty="0">
                <a:latin typeface="Calibri"/>
                <a:cs typeface="Calibri"/>
              </a:rPr>
              <a:t>lub </a:t>
            </a:r>
            <a:r>
              <a:rPr sz="1800" spc="-15" dirty="0">
                <a:latin typeface="Calibri"/>
                <a:cs typeface="Calibri"/>
              </a:rPr>
              <a:t>biblioteka systemowa, </a:t>
            </a:r>
            <a:r>
              <a:rPr sz="1800" spc="-20" dirty="0">
                <a:latin typeface="Calibri"/>
                <a:cs typeface="Calibri"/>
              </a:rPr>
              <a:t>która </a:t>
            </a:r>
            <a:r>
              <a:rPr sz="1800" spc="-5" dirty="0">
                <a:latin typeface="Calibri"/>
                <a:cs typeface="Calibri"/>
              </a:rPr>
              <a:t>odpowiada </a:t>
            </a:r>
            <a:r>
              <a:rPr sz="1800" spc="-15" dirty="0">
                <a:latin typeface="Calibri"/>
                <a:cs typeface="Calibri"/>
              </a:rPr>
              <a:t>za  komunikację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10" dirty="0">
                <a:latin typeface="Calibri"/>
                <a:cs typeface="Calibri"/>
              </a:rPr>
              <a:t>serwerami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nazw.</a:t>
            </a:r>
            <a:endParaRPr sz="1800">
              <a:latin typeface="Calibri"/>
              <a:cs typeface="Calibri"/>
            </a:endParaRPr>
          </a:p>
          <a:p>
            <a:pPr marL="469900" marR="633730" lvl="1">
              <a:lnSpc>
                <a:spcPct val="100000"/>
              </a:lnSpc>
              <a:buChar char="o"/>
              <a:tabLst>
                <a:tab pos="643890" algn="l"/>
              </a:tabLst>
            </a:pPr>
            <a:r>
              <a:rPr sz="1800" dirty="0">
                <a:latin typeface="Calibri"/>
                <a:cs typeface="Calibri"/>
              </a:rPr>
              <a:t>Na </a:t>
            </a:r>
            <a:r>
              <a:rPr sz="1800" spc="-15" dirty="0">
                <a:latin typeface="Calibri"/>
                <a:cs typeface="Calibri"/>
              </a:rPr>
              <a:t>systemach operacyjnych zazwyczaj rezyduje </a:t>
            </a:r>
            <a:r>
              <a:rPr sz="1800" spc="-10" dirty="0">
                <a:latin typeface="Calibri"/>
                <a:cs typeface="Calibri"/>
              </a:rPr>
              <a:t>stub </a:t>
            </a:r>
            <a:r>
              <a:rPr sz="1800" spc="-30" dirty="0">
                <a:latin typeface="Calibri"/>
                <a:cs typeface="Calibri"/>
              </a:rPr>
              <a:t>resolwer. </a:t>
            </a:r>
            <a:r>
              <a:rPr sz="1800" spc="-10" dirty="0">
                <a:latin typeface="Calibri"/>
                <a:cs typeface="Calibri"/>
              </a:rPr>
              <a:t>Jest to </a:t>
            </a:r>
            <a:r>
              <a:rPr sz="1800" spc="-5" dirty="0">
                <a:latin typeface="Calibri"/>
                <a:cs typeface="Calibri"/>
              </a:rPr>
              <a:t>minimalna  implementacja </a:t>
            </a:r>
            <a:r>
              <a:rPr sz="1800" spc="-10" dirty="0">
                <a:latin typeface="Calibri"/>
                <a:cs typeface="Calibri"/>
              </a:rPr>
              <a:t>resolwera, </a:t>
            </a:r>
            <a:r>
              <a:rPr sz="1800" spc="-20" dirty="0">
                <a:latin typeface="Calibri"/>
                <a:cs typeface="Calibri"/>
              </a:rPr>
              <a:t>która </a:t>
            </a:r>
            <a:r>
              <a:rPr sz="1800" spc="-10" dirty="0">
                <a:latin typeface="Calibri"/>
                <a:cs typeface="Calibri"/>
              </a:rPr>
              <a:t>wspiera </a:t>
            </a:r>
            <a:r>
              <a:rPr sz="1800" spc="-15" dirty="0">
                <a:latin typeface="Calibri"/>
                <a:cs typeface="Calibri"/>
              </a:rPr>
              <a:t>tylko </a:t>
            </a:r>
            <a:r>
              <a:rPr sz="1800" spc="-10" dirty="0">
                <a:latin typeface="Calibri"/>
                <a:cs typeface="Calibri"/>
              </a:rPr>
              <a:t>zapytania rekurencyjne, </a:t>
            </a:r>
            <a:r>
              <a:rPr sz="1800" spc="-5" dirty="0">
                <a:latin typeface="Calibri"/>
                <a:cs typeface="Calibri"/>
              </a:rPr>
              <a:t>tzn. nie  </a:t>
            </a:r>
            <a:r>
              <a:rPr sz="1800" spc="-15" dirty="0">
                <a:latin typeface="Calibri"/>
                <a:cs typeface="Calibri"/>
              </a:rPr>
              <a:t>potrafi </a:t>
            </a:r>
            <a:r>
              <a:rPr sz="1800" spc="-5" dirty="0">
                <a:latin typeface="Calibri"/>
                <a:cs typeface="Calibri"/>
              </a:rPr>
              <a:t>sam </a:t>
            </a:r>
            <a:r>
              <a:rPr sz="1800" spc="-15" dirty="0">
                <a:latin typeface="Calibri"/>
                <a:cs typeface="Calibri"/>
              </a:rPr>
              <a:t>rozwiązywać </a:t>
            </a:r>
            <a:r>
              <a:rPr sz="1800" spc="-40" dirty="0">
                <a:latin typeface="Calibri"/>
                <a:cs typeface="Calibri"/>
              </a:rPr>
              <a:t>nazw, </a:t>
            </a:r>
            <a:r>
              <a:rPr sz="1800" spc="-10" dirty="0">
                <a:latin typeface="Calibri"/>
                <a:cs typeface="Calibri"/>
              </a:rPr>
              <a:t>polega </a:t>
            </a:r>
            <a:r>
              <a:rPr sz="1800" spc="-5" dirty="0">
                <a:latin typeface="Calibri"/>
                <a:cs typeface="Calibri"/>
              </a:rPr>
              <a:t>na odpowiedzi </a:t>
            </a:r>
            <a:r>
              <a:rPr sz="1800" spc="-10" dirty="0">
                <a:latin typeface="Calibri"/>
                <a:cs typeface="Calibri"/>
              </a:rPr>
              <a:t>serwera nazw wskazanego </a:t>
            </a:r>
            <a:r>
              <a:rPr sz="1800" dirty="0">
                <a:latin typeface="Calibri"/>
                <a:cs typeface="Calibri"/>
              </a:rPr>
              <a:t>w  </a:t>
            </a:r>
            <a:r>
              <a:rPr sz="1800" spc="-15" dirty="0">
                <a:latin typeface="Calibri"/>
                <a:cs typeface="Calibri"/>
              </a:rPr>
              <a:t>konfiguracji </a:t>
            </a:r>
            <a:r>
              <a:rPr sz="1800" spc="-5" dirty="0">
                <a:latin typeface="Calibri"/>
                <a:cs typeface="Calibri"/>
              </a:rPr>
              <a:t>danego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hosta.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70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Mechanizmy przydzielania</a:t>
            </a:r>
            <a:r>
              <a:rPr spc="40" dirty="0"/>
              <a:t> </a:t>
            </a:r>
            <a:r>
              <a:rPr spc="-10" dirty="0"/>
              <a:t>adresów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7215"/>
            <a:ext cx="100939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Alokacja automatyczna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0" dirty="0">
                <a:latin typeface="Calibri"/>
                <a:cs typeface="Calibri"/>
              </a:rPr>
              <a:t>protokół </a:t>
            </a:r>
            <a:r>
              <a:rPr sz="1800" spc="-5" dirty="0">
                <a:latin typeface="Calibri"/>
                <a:cs typeface="Calibri"/>
              </a:rPr>
              <a:t>DHCP przypisuje </a:t>
            </a:r>
            <a:r>
              <a:rPr sz="1800" spc="-10" dirty="0">
                <a:latin typeface="Calibri"/>
                <a:cs typeface="Calibri"/>
              </a:rPr>
              <a:t>klientowi stały adres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</a:t>
            </a:r>
          </a:p>
          <a:p>
            <a:pPr marL="12700" marR="2578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Alokacja </a:t>
            </a:r>
            <a:r>
              <a:rPr sz="1800" spc="-5" dirty="0">
                <a:latin typeface="Calibri"/>
                <a:cs typeface="Calibri"/>
              </a:rPr>
              <a:t>dynamiczna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0" dirty="0">
                <a:latin typeface="Calibri"/>
                <a:cs typeface="Calibri"/>
              </a:rPr>
              <a:t>protokół </a:t>
            </a:r>
            <a:r>
              <a:rPr sz="1800" spc="-10" dirty="0">
                <a:latin typeface="Calibri"/>
                <a:cs typeface="Calibri"/>
              </a:rPr>
              <a:t>DHCP dzierżawi klientowi </a:t>
            </a:r>
            <a:r>
              <a:rPr sz="1800" spc="-5" dirty="0" err="1">
                <a:latin typeface="Calibri"/>
                <a:cs typeface="Calibri"/>
              </a:rPr>
              <a:t>na</a:t>
            </a:r>
            <a:r>
              <a:rPr sz="1800" spc="-5" dirty="0">
                <a:latin typeface="Calibri"/>
                <a:cs typeface="Calibri"/>
              </a:rPr>
              <a:t> </a:t>
            </a:r>
            <a:endParaRPr lang="pl-PL" sz="1800" spc="-5" dirty="0">
              <a:latin typeface="Calibri"/>
              <a:cs typeface="Calibri"/>
            </a:endParaRPr>
          </a:p>
          <a:p>
            <a:pPr marL="12700" marR="257810">
              <a:lnSpc>
                <a:spcPct val="100000"/>
              </a:lnSpc>
            </a:pPr>
            <a:r>
              <a:rPr sz="1800" spc="-10" dirty="0" err="1">
                <a:latin typeface="Calibri"/>
                <a:cs typeface="Calibri"/>
              </a:rPr>
              <a:t>czas</a:t>
            </a:r>
            <a:r>
              <a:rPr sz="1800" spc="-10" dirty="0">
                <a:latin typeface="Calibri"/>
                <a:cs typeface="Calibri"/>
              </a:rPr>
              <a:t> określony </a:t>
            </a:r>
            <a:r>
              <a:rPr sz="1800" spc="-5" dirty="0">
                <a:latin typeface="Calibri"/>
                <a:cs typeface="Calibri"/>
              </a:rPr>
              <a:t>adres </a:t>
            </a:r>
            <a:r>
              <a:rPr sz="1800" dirty="0">
                <a:latin typeface="Calibri"/>
                <a:cs typeface="Calibri"/>
              </a:rPr>
              <a:t>IP z </a:t>
            </a:r>
            <a:r>
              <a:rPr sz="1800" spc="-5" dirty="0">
                <a:latin typeface="Calibri"/>
                <a:cs typeface="Calibri"/>
              </a:rPr>
              <a:t>puli </a:t>
            </a:r>
            <a:r>
              <a:rPr sz="1800" spc="-15" dirty="0">
                <a:latin typeface="Calibri"/>
                <a:cs typeface="Calibri"/>
              </a:rPr>
              <a:t>zdefiniowanych  </a:t>
            </a:r>
            <a:r>
              <a:rPr sz="1800" spc="-5" dirty="0">
                <a:latin typeface="Calibri"/>
                <a:cs typeface="Calibri"/>
              </a:rPr>
              <a:t>adresów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Alokacja ręczna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adres </a:t>
            </a:r>
            <a:r>
              <a:rPr sz="1800" dirty="0">
                <a:latin typeface="Calibri"/>
                <a:cs typeface="Calibri"/>
              </a:rPr>
              <a:t>IP </a:t>
            </a:r>
            <a:r>
              <a:rPr sz="1800" spc="-5" dirty="0">
                <a:latin typeface="Calibri"/>
                <a:cs typeface="Calibri"/>
              </a:rPr>
              <a:t>dla </a:t>
            </a:r>
            <a:r>
              <a:rPr sz="1800" spc="-10" dirty="0">
                <a:latin typeface="Calibri"/>
                <a:cs typeface="Calibri"/>
              </a:rPr>
              <a:t>klienta jest przydzielany </a:t>
            </a:r>
            <a:r>
              <a:rPr sz="1800" spc="-15" dirty="0">
                <a:latin typeface="Calibri"/>
                <a:cs typeface="Calibri"/>
              </a:rPr>
              <a:t>przez administratora, </a:t>
            </a:r>
            <a:r>
              <a:rPr sz="1800" spc="-20" dirty="0">
                <a:latin typeface="Calibri"/>
                <a:cs typeface="Calibri"/>
              </a:rPr>
              <a:t>protokół </a:t>
            </a:r>
            <a:r>
              <a:rPr sz="1800" spc="-5" dirty="0">
                <a:latin typeface="Calibri"/>
                <a:cs typeface="Calibri"/>
              </a:rPr>
              <a:t>DHCP </a:t>
            </a:r>
            <a:r>
              <a:rPr sz="1800" spc="-10" dirty="0">
                <a:latin typeface="Calibri"/>
                <a:cs typeface="Calibri"/>
              </a:rPr>
              <a:t>przesyła </a:t>
            </a:r>
            <a:r>
              <a:rPr sz="1800" spc="-5" dirty="0">
                <a:latin typeface="Calibri"/>
                <a:cs typeface="Calibri"/>
              </a:rPr>
              <a:t>adres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klienta.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19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Rodzaje </a:t>
            </a:r>
            <a:r>
              <a:rPr spc="-20" dirty="0"/>
              <a:t>zapytań</a:t>
            </a:r>
            <a:r>
              <a:rPr spc="-10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6915"/>
            <a:ext cx="86874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Rekurencyjne </a:t>
            </a:r>
            <a:r>
              <a:rPr sz="1800" spc="-5" dirty="0">
                <a:latin typeface="Calibri"/>
                <a:cs typeface="Calibri"/>
              </a:rPr>
              <a:t>(ang.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recursive)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Zadanie </a:t>
            </a:r>
            <a:r>
              <a:rPr sz="1800" spc="-15" dirty="0">
                <a:latin typeface="Calibri"/>
                <a:cs typeface="Calibri"/>
              </a:rPr>
              <a:t>rozwiązania </a:t>
            </a:r>
            <a:r>
              <a:rPr sz="1800" spc="-10" dirty="0">
                <a:latin typeface="Calibri"/>
                <a:cs typeface="Calibri"/>
              </a:rPr>
              <a:t>nazwy przeniesione jest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20" dirty="0">
                <a:latin typeface="Calibri"/>
                <a:cs typeface="Calibri"/>
              </a:rPr>
              <a:t>serwernazw,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10" dirty="0">
                <a:latin typeface="Calibri"/>
                <a:cs typeface="Calibri"/>
              </a:rPr>
              <a:t>którego </a:t>
            </a:r>
            <a:r>
              <a:rPr sz="1800" spc="-15" dirty="0">
                <a:latin typeface="Calibri"/>
                <a:cs typeface="Calibri"/>
              </a:rPr>
              <a:t>zostało  </a:t>
            </a:r>
            <a:r>
              <a:rPr sz="1800" spc="-5" dirty="0">
                <a:latin typeface="Calibri"/>
                <a:cs typeface="Calibri"/>
              </a:rPr>
              <a:t>wysłane </a:t>
            </a:r>
            <a:r>
              <a:rPr sz="1800" spc="-10" dirty="0">
                <a:latin typeface="Calibri"/>
                <a:cs typeface="Calibri"/>
              </a:rPr>
              <a:t>takie zapytanie.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takie zapytanie resolwer </a:t>
            </a:r>
            <a:r>
              <a:rPr sz="1800" spc="-5" dirty="0">
                <a:latin typeface="Calibri"/>
                <a:cs typeface="Calibri"/>
              </a:rPr>
              <a:t>otrzyma pełną odpowiedź lub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błąd.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Char char="•"/>
              <a:tabLst>
                <a:tab pos="178435" algn="l"/>
              </a:tabLst>
            </a:pPr>
            <a:r>
              <a:rPr sz="1800" spc="-10" dirty="0">
                <a:latin typeface="Calibri"/>
                <a:cs typeface="Calibri"/>
              </a:rPr>
              <a:t>Iteracyjne </a:t>
            </a:r>
            <a:r>
              <a:rPr sz="1800" spc="-5" dirty="0">
                <a:latin typeface="Calibri"/>
                <a:cs typeface="Calibri"/>
              </a:rPr>
              <a:t>(ang.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Iterative)</a:t>
            </a:r>
            <a:endParaRPr sz="1800">
              <a:latin typeface="Calibri"/>
              <a:cs typeface="Calibri"/>
            </a:endParaRPr>
          </a:p>
          <a:p>
            <a:pPr marL="469900" marR="5467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 </a:t>
            </a:r>
            <a:r>
              <a:rPr sz="1800" spc="-35" dirty="0">
                <a:latin typeface="Calibri"/>
                <a:cs typeface="Calibri"/>
              </a:rPr>
              <a:t>Takim </a:t>
            </a:r>
            <a:r>
              <a:rPr sz="1800" spc="-10" dirty="0">
                <a:latin typeface="Calibri"/>
                <a:cs typeface="Calibri"/>
              </a:rPr>
              <a:t>zapytaniem </a:t>
            </a:r>
            <a:r>
              <a:rPr sz="1800" spc="-15" dirty="0">
                <a:latin typeface="Calibri"/>
                <a:cs typeface="Calibri"/>
              </a:rPr>
              <a:t>pytamy </a:t>
            </a:r>
            <a:r>
              <a:rPr sz="1800" spc="-5" dirty="0">
                <a:latin typeface="Calibri"/>
                <a:cs typeface="Calibri"/>
              </a:rPr>
              <a:t>się </a:t>
            </a:r>
            <a:r>
              <a:rPr sz="1800" spc="-10" dirty="0">
                <a:latin typeface="Calibri"/>
                <a:cs typeface="Calibri"/>
              </a:rPr>
              <a:t>co </a:t>
            </a:r>
            <a:r>
              <a:rPr sz="1800" spc="-5" dirty="0">
                <a:latin typeface="Calibri"/>
                <a:cs typeface="Calibri"/>
              </a:rPr>
              <a:t>serwer wie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danej domenie.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takie zapytanie  otrzymamy </a:t>
            </a:r>
            <a:r>
              <a:rPr sz="1800" dirty="0">
                <a:latin typeface="Calibri"/>
                <a:cs typeface="Calibri"/>
              </a:rPr>
              <a:t>pełną </a:t>
            </a:r>
            <a:r>
              <a:rPr sz="1800" spc="-5" dirty="0">
                <a:latin typeface="Calibri"/>
                <a:cs typeface="Calibri"/>
              </a:rPr>
              <a:t>odpowiedź lub </a:t>
            </a:r>
            <a:r>
              <a:rPr sz="1800" spc="-10" dirty="0">
                <a:latin typeface="Calibri"/>
                <a:cs typeface="Calibri"/>
              </a:rPr>
              <a:t>wskazanie </a:t>
            </a:r>
            <a:r>
              <a:rPr sz="1800" dirty="0">
                <a:latin typeface="Calibri"/>
                <a:cs typeface="Calibri"/>
              </a:rPr>
              <a:t>na inne </a:t>
            </a:r>
            <a:r>
              <a:rPr sz="1800" spc="-5" dirty="0">
                <a:latin typeface="Calibri"/>
                <a:cs typeface="Calibri"/>
              </a:rPr>
              <a:t>serwery (ang.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referral).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364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Serwer </a:t>
            </a:r>
            <a:r>
              <a:rPr spc="-25" dirty="0"/>
              <a:t>DNS </a:t>
            </a:r>
            <a:r>
              <a:rPr dirty="0"/>
              <a:t>– </a:t>
            </a:r>
            <a:r>
              <a:rPr spc="-30" dirty="0"/>
              <a:t>Linux,</a:t>
            </a:r>
            <a:r>
              <a:rPr spc="-310" dirty="0"/>
              <a:t> </a:t>
            </a:r>
            <a:r>
              <a:rPr spc="-55" dirty="0"/>
              <a:t>konfiguracja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708480"/>
            <a:ext cx="679005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Uruchomienie </a:t>
            </a:r>
            <a:r>
              <a:rPr sz="1800" spc="-10" dirty="0">
                <a:latin typeface="Calibri"/>
                <a:cs typeface="Calibri"/>
              </a:rPr>
              <a:t>serwera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DNS:</a:t>
            </a:r>
            <a:endParaRPr sz="1800">
              <a:latin typeface="Calibri"/>
              <a:cs typeface="Calibri"/>
            </a:endParaRPr>
          </a:p>
          <a:p>
            <a:pPr marL="12700" marR="3977004" indent="914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$ </a:t>
            </a:r>
            <a:r>
              <a:rPr sz="1800" spc="-5" dirty="0">
                <a:latin typeface="Calibri"/>
                <a:cs typeface="Calibri"/>
              </a:rPr>
              <a:t>service bind9 </a:t>
            </a:r>
            <a:r>
              <a:rPr sz="1800" spc="-10" dirty="0">
                <a:latin typeface="Calibri"/>
                <a:cs typeface="Calibri"/>
              </a:rPr>
              <a:t>start  </a:t>
            </a:r>
            <a:r>
              <a:rPr sz="1800" spc="-5" dirty="0">
                <a:latin typeface="Calibri"/>
                <a:cs typeface="Calibri"/>
              </a:rPr>
              <a:t>Zatrzymanie </a:t>
            </a:r>
            <a:r>
              <a:rPr sz="1800" spc="-10" dirty="0">
                <a:latin typeface="Calibri"/>
                <a:cs typeface="Calibri"/>
              </a:rPr>
              <a:t>serwera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DNS:</a:t>
            </a:r>
            <a:endParaRPr sz="1800">
              <a:latin typeface="Calibri"/>
              <a:cs typeface="Calibri"/>
            </a:endParaRPr>
          </a:p>
          <a:p>
            <a:pPr marL="12700" marR="4000500" indent="914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$ </a:t>
            </a:r>
            <a:r>
              <a:rPr sz="1800" spc="-5" dirty="0">
                <a:latin typeface="Calibri"/>
                <a:cs typeface="Calibri"/>
              </a:rPr>
              <a:t>service bind9 </a:t>
            </a:r>
            <a:r>
              <a:rPr sz="1800" spc="-15" dirty="0">
                <a:latin typeface="Calibri"/>
                <a:cs typeface="Calibri"/>
              </a:rPr>
              <a:t>stop  Restart </a:t>
            </a:r>
            <a:r>
              <a:rPr sz="1800" spc="-10" dirty="0">
                <a:latin typeface="Calibri"/>
                <a:cs typeface="Calibri"/>
              </a:rPr>
              <a:t>serwera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DNS:</a:t>
            </a:r>
            <a:endParaRPr sz="1800">
              <a:latin typeface="Calibri"/>
              <a:cs typeface="Calibri"/>
            </a:endParaRPr>
          </a:p>
          <a:p>
            <a:pPr marL="12700" marR="3787140" indent="914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$ </a:t>
            </a:r>
            <a:r>
              <a:rPr sz="1800" spc="-5" dirty="0">
                <a:latin typeface="Calibri"/>
                <a:cs typeface="Calibri"/>
              </a:rPr>
              <a:t>service bind9 </a:t>
            </a:r>
            <a:r>
              <a:rPr sz="1800" spc="-15" dirty="0">
                <a:latin typeface="Calibri"/>
                <a:cs typeface="Calibri"/>
              </a:rPr>
              <a:t>restart  </a:t>
            </a:r>
            <a:r>
              <a:rPr sz="1800" spc="-10" dirty="0">
                <a:latin typeface="Calibri"/>
                <a:cs typeface="Calibri"/>
              </a:rPr>
              <a:t>Diagnostyka: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/var/log/syslog</a:t>
            </a:r>
            <a:endParaRPr sz="18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https://help.ubuntu.com/community/BIND9ServerHowto  </a:t>
            </a:r>
            <a:r>
              <a:rPr sz="1800" spc="-10" dirty="0">
                <a:latin typeface="Calibri"/>
                <a:cs typeface="Calibri"/>
              </a:rPr>
              <a:t>https://help.ubuntu.com/14.04/serverguide/C/serverguide.pdf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337515"/>
            <a:ext cx="29997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0" spc="-30" dirty="0">
                <a:latin typeface="Calibri Light"/>
                <a:cs typeface="Calibri Light"/>
              </a:rPr>
              <a:t>DNS </a:t>
            </a:r>
            <a:r>
              <a:rPr sz="4400" b="0" dirty="0">
                <a:latin typeface="Calibri Light"/>
                <a:cs typeface="Calibri Light"/>
              </a:rPr>
              <a:t>–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serwer  </a:t>
            </a:r>
            <a:r>
              <a:rPr sz="4400" b="0" spc="-60" dirty="0">
                <a:latin typeface="Calibri Light"/>
                <a:cs typeface="Calibri Light"/>
              </a:rPr>
              <a:t>podstawowy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4052" y="412191"/>
            <a:ext cx="2988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"/>
                <a:cs typeface="Calibri"/>
              </a:rPr>
              <a:t>Plik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etc/bind/named.conf.local</a:t>
            </a:r>
            <a:r>
              <a:rPr sz="1800" b="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4052" y="961390"/>
            <a:ext cx="494093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zone </a:t>
            </a:r>
            <a:r>
              <a:rPr sz="1800" spc="-5" dirty="0">
                <a:latin typeface="Calibri"/>
                <a:cs typeface="Calibri"/>
              </a:rPr>
              <a:t>„przyklad.com"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10" dirty="0">
                <a:latin typeface="Calibri"/>
                <a:cs typeface="Calibri"/>
              </a:rPr>
              <a:t>master;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"/etc/bind/db.przyklad.com";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};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$TTL 604800</a:t>
            </a:r>
            <a:endParaRPr sz="1800">
              <a:latin typeface="Calibri"/>
              <a:cs typeface="Calibri"/>
            </a:endParaRPr>
          </a:p>
          <a:p>
            <a:pPr marL="12700" marR="5010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 IN </a:t>
            </a:r>
            <a:r>
              <a:rPr sz="1800" spc="-15" dirty="0">
                <a:latin typeface="Calibri"/>
                <a:cs typeface="Calibri"/>
              </a:rPr>
              <a:t>SOA </a:t>
            </a:r>
            <a:r>
              <a:rPr sz="1800" spc="-5" dirty="0">
                <a:latin typeface="Calibri"/>
                <a:cs typeface="Calibri"/>
              </a:rPr>
              <a:t>ns.przyklad.com. </a:t>
            </a:r>
            <a:r>
              <a:rPr sz="1800" spc="-10" dirty="0">
                <a:latin typeface="Calibri"/>
                <a:cs typeface="Calibri"/>
              </a:rPr>
              <a:t>root.przyklad.com. </a:t>
            </a:r>
            <a:r>
              <a:rPr sz="1800" dirty="0">
                <a:latin typeface="Calibri"/>
                <a:cs typeface="Calibri"/>
              </a:rPr>
              <a:t>(  2 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604800 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Refresh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86400 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Retry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2419200 ;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Expire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604800 ) ; </a:t>
            </a:r>
            <a:r>
              <a:rPr sz="1800" spc="-10" dirty="0">
                <a:latin typeface="Calibri"/>
                <a:cs typeface="Calibri"/>
              </a:rPr>
              <a:t>Negative </a:t>
            </a:r>
            <a:r>
              <a:rPr sz="1800" spc="-5" dirty="0">
                <a:latin typeface="Calibri"/>
                <a:cs typeface="Calibri"/>
              </a:rPr>
              <a:t>Cache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TTL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 marR="25438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 IN NS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ns.przyklad.com.  </a:t>
            </a:r>
            <a:r>
              <a:rPr sz="1800" dirty="0">
                <a:latin typeface="Calibri"/>
                <a:cs typeface="Calibri"/>
              </a:rPr>
              <a:t>@ IN 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127.0.0.1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 IN AAAA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::1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ns IN 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192.168.1.10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//Konieczność zwiększania wartości </a:t>
            </a:r>
            <a:r>
              <a:rPr sz="1800" i="1" spc="-5" dirty="0">
                <a:latin typeface="Calibri"/>
                <a:cs typeface="Calibri"/>
              </a:rPr>
              <a:t>Serial przy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każdej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modyfikacji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39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DNS – </a:t>
            </a:r>
            <a:r>
              <a:rPr spc="-10" dirty="0"/>
              <a:t>serwer</a:t>
            </a:r>
            <a:r>
              <a:rPr spc="-60" dirty="0"/>
              <a:t> </a:t>
            </a:r>
            <a:r>
              <a:rPr spc="-10" dirty="0"/>
              <a:t>pomocniczy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8480"/>
            <a:ext cx="422465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zone </a:t>
            </a:r>
            <a:r>
              <a:rPr sz="1800" spc="-5" dirty="0">
                <a:latin typeface="Calibri"/>
                <a:cs typeface="Calibri"/>
              </a:rPr>
              <a:t>"przyklad.com"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10" dirty="0">
                <a:latin typeface="Calibri"/>
                <a:cs typeface="Calibri"/>
              </a:rPr>
              <a:t>slave;</a:t>
            </a:r>
            <a:endParaRPr sz="1800">
              <a:latin typeface="Calibri"/>
              <a:cs typeface="Calibri"/>
            </a:endParaRPr>
          </a:p>
          <a:p>
            <a:pPr marL="18415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file "db.przyklad.com";  </a:t>
            </a:r>
            <a:r>
              <a:rPr sz="1800" spc="-15" dirty="0">
                <a:latin typeface="Calibri"/>
                <a:cs typeface="Calibri"/>
              </a:rPr>
              <a:t>masters </a:t>
            </a:r>
            <a:r>
              <a:rPr sz="1800" dirty="0">
                <a:latin typeface="Calibri"/>
                <a:cs typeface="Calibri"/>
              </a:rPr>
              <a:t>{ 192.168.1.10;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};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};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zone </a:t>
            </a:r>
            <a:r>
              <a:rPr sz="1800" spc="-10" dirty="0">
                <a:latin typeface="Calibri"/>
                <a:cs typeface="Calibri"/>
              </a:rPr>
              <a:t>"1.168.192.in-addr.arpa"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1841500" marR="11423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10" dirty="0">
                <a:latin typeface="Calibri"/>
                <a:cs typeface="Calibri"/>
              </a:rPr>
              <a:t>slave;  </a:t>
            </a:r>
            <a:r>
              <a:rPr sz="1800" spc="-5" dirty="0">
                <a:latin typeface="Calibri"/>
                <a:cs typeface="Calibri"/>
              </a:rPr>
              <a:t>file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"db.192";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masters </a:t>
            </a:r>
            <a:r>
              <a:rPr sz="1800" dirty="0">
                <a:latin typeface="Calibri"/>
                <a:cs typeface="Calibri"/>
              </a:rPr>
              <a:t>{ </a:t>
            </a:r>
            <a:r>
              <a:rPr sz="1800" spc="-5" dirty="0">
                <a:latin typeface="Calibri"/>
                <a:cs typeface="Calibri"/>
              </a:rPr>
              <a:t>192.168.1.10;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};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};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462"/>
            <a:ext cx="7500620" cy="1694180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6000" b="0" spc="-10" dirty="0">
                <a:latin typeface="Calibri Light"/>
                <a:cs typeface="Calibri Light"/>
              </a:rPr>
              <a:t>Serwer </a:t>
            </a:r>
            <a:r>
              <a:rPr sz="6000" b="0" dirty="0">
                <a:latin typeface="Calibri Light"/>
                <a:cs typeface="Calibri Light"/>
              </a:rPr>
              <a:t>DHCP -</a:t>
            </a:r>
            <a:r>
              <a:rPr sz="6000" b="0" spc="-80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Windows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spc="-15" dirty="0">
                <a:solidFill>
                  <a:srgbClr val="888888"/>
                </a:solidFill>
                <a:latin typeface="Calibri"/>
                <a:cs typeface="Calibri"/>
              </a:rPr>
              <a:t>Konfiguracja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548" y="1825751"/>
            <a:ext cx="7222235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28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Instalacja </a:t>
            </a:r>
            <a:r>
              <a:rPr dirty="0"/>
              <a:t>DHCP – </a:t>
            </a:r>
            <a:r>
              <a:rPr spc="5" dirty="0"/>
              <a:t>wybór </a:t>
            </a:r>
            <a:r>
              <a:rPr spc="-25" dirty="0"/>
              <a:t>roli</a:t>
            </a:r>
            <a:r>
              <a:rPr spc="-80" dirty="0"/>
              <a:t> </a:t>
            </a:r>
            <a:r>
              <a:rPr spc="-20" dirty="0"/>
              <a:t>serwera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131" y="1879092"/>
            <a:ext cx="5899404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82154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DHCP – </a:t>
            </a:r>
            <a:r>
              <a:rPr spc="5" dirty="0"/>
              <a:t>wybór </a:t>
            </a:r>
            <a:r>
              <a:rPr dirty="0"/>
              <a:t>z </a:t>
            </a:r>
            <a:r>
              <a:rPr spc="-5" dirty="0"/>
              <a:t>Narzędzi</a:t>
            </a:r>
            <a:r>
              <a:rPr spc="-70" dirty="0"/>
              <a:t> </a:t>
            </a:r>
            <a:r>
              <a:rPr spc="-15" dirty="0"/>
              <a:t>administracyjnych</a:t>
            </a:r>
          </a:p>
          <a:p>
            <a:pPr marL="12700">
              <a:lnSpc>
                <a:spcPts val="5015"/>
              </a:lnSpc>
            </a:pPr>
            <a:r>
              <a:rPr spc="-20" dirty="0"/>
              <a:t>roli</a:t>
            </a:r>
            <a:r>
              <a:rPr spc="-10" dirty="0"/>
              <a:t> </a:t>
            </a:r>
            <a:r>
              <a:rPr dirty="0"/>
              <a:t>DHCP</a:t>
            </a:r>
          </a:p>
        </p:txBody>
      </p:sp>
      <p:sp>
        <p:nvSpPr>
          <p:cNvPr id="4" name="object 4"/>
          <p:cNvSpPr/>
          <p:nvPr/>
        </p:nvSpPr>
        <p:spPr>
          <a:xfrm>
            <a:off x="6181344" y="2263139"/>
            <a:ext cx="967740" cy="186055"/>
          </a:xfrm>
          <a:custGeom>
            <a:avLst/>
            <a:gdLst/>
            <a:ahLst/>
            <a:cxnLst/>
            <a:rect l="l" t="t" r="r" b="b"/>
            <a:pathLst>
              <a:path w="967740" h="186055">
                <a:moveTo>
                  <a:pt x="874776" y="0"/>
                </a:moveTo>
                <a:lnTo>
                  <a:pt x="874776" y="46482"/>
                </a:lnTo>
                <a:lnTo>
                  <a:pt x="0" y="46482"/>
                </a:lnTo>
                <a:lnTo>
                  <a:pt x="0" y="139446"/>
                </a:lnTo>
                <a:lnTo>
                  <a:pt x="874776" y="139446"/>
                </a:lnTo>
                <a:lnTo>
                  <a:pt x="874776" y="185927"/>
                </a:lnTo>
                <a:lnTo>
                  <a:pt x="967739" y="92963"/>
                </a:lnTo>
                <a:lnTo>
                  <a:pt x="8747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1344" y="2263139"/>
            <a:ext cx="967740" cy="186055"/>
          </a:xfrm>
          <a:custGeom>
            <a:avLst/>
            <a:gdLst/>
            <a:ahLst/>
            <a:cxnLst/>
            <a:rect l="l" t="t" r="r" b="b"/>
            <a:pathLst>
              <a:path w="967740" h="186055">
                <a:moveTo>
                  <a:pt x="0" y="46482"/>
                </a:moveTo>
                <a:lnTo>
                  <a:pt x="874776" y="46482"/>
                </a:lnTo>
                <a:lnTo>
                  <a:pt x="874776" y="0"/>
                </a:lnTo>
                <a:lnTo>
                  <a:pt x="967739" y="92963"/>
                </a:lnTo>
                <a:lnTo>
                  <a:pt x="874776" y="185927"/>
                </a:lnTo>
                <a:lnTo>
                  <a:pt x="874776" y="139446"/>
                </a:lnTo>
                <a:lnTo>
                  <a:pt x="0" y="139446"/>
                </a:lnTo>
                <a:lnTo>
                  <a:pt x="0" y="46482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82357" y="2020315"/>
            <a:ext cx="445262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Panel </a:t>
            </a:r>
            <a:r>
              <a:rPr sz="1800" spc="-15" dirty="0">
                <a:latin typeface="Calibri"/>
                <a:cs typeface="Calibri"/>
              </a:rPr>
              <a:t>sterowania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Wszystkie </a:t>
            </a:r>
            <a:r>
              <a:rPr sz="1800" spc="-5" dirty="0">
                <a:latin typeface="Calibri"/>
                <a:cs typeface="Calibri"/>
              </a:rPr>
              <a:t>elementy </a:t>
            </a:r>
            <a:r>
              <a:rPr sz="1800" spc="-10" dirty="0">
                <a:latin typeface="Calibri"/>
                <a:cs typeface="Calibri"/>
              </a:rPr>
              <a:t>Panelu  </a:t>
            </a:r>
            <a:r>
              <a:rPr sz="1800" spc="-15" dirty="0">
                <a:latin typeface="Calibri"/>
                <a:cs typeface="Calibri"/>
              </a:rPr>
              <a:t>sterowania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Narzędzia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administracyjne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DHCP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70447" y="2927604"/>
            <a:ext cx="1278890" cy="198120"/>
          </a:xfrm>
          <a:custGeom>
            <a:avLst/>
            <a:gdLst/>
            <a:ahLst/>
            <a:cxnLst/>
            <a:rect l="l" t="t" r="r" b="b"/>
            <a:pathLst>
              <a:path w="1278890" h="198119">
                <a:moveTo>
                  <a:pt x="1179576" y="0"/>
                </a:moveTo>
                <a:lnTo>
                  <a:pt x="1179576" y="49530"/>
                </a:lnTo>
                <a:lnTo>
                  <a:pt x="0" y="49530"/>
                </a:lnTo>
                <a:lnTo>
                  <a:pt x="0" y="148590"/>
                </a:lnTo>
                <a:lnTo>
                  <a:pt x="1179576" y="148590"/>
                </a:lnTo>
                <a:lnTo>
                  <a:pt x="1179576" y="198120"/>
                </a:lnTo>
                <a:lnTo>
                  <a:pt x="1278635" y="99060"/>
                </a:lnTo>
                <a:lnTo>
                  <a:pt x="11795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0447" y="2927604"/>
            <a:ext cx="1278890" cy="198120"/>
          </a:xfrm>
          <a:custGeom>
            <a:avLst/>
            <a:gdLst/>
            <a:ahLst/>
            <a:cxnLst/>
            <a:rect l="l" t="t" r="r" b="b"/>
            <a:pathLst>
              <a:path w="1278890" h="198119">
                <a:moveTo>
                  <a:pt x="0" y="49530"/>
                </a:moveTo>
                <a:lnTo>
                  <a:pt x="1179576" y="49530"/>
                </a:lnTo>
                <a:lnTo>
                  <a:pt x="1179576" y="0"/>
                </a:lnTo>
                <a:lnTo>
                  <a:pt x="1278635" y="99060"/>
                </a:lnTo>
                <a:lnTo>
                  <a:pt x="1179576" y="198120"/>
                </a:lnTo>
                <a:lnTo>
                  <a:pt x="1179576" y="148590"/>
                </a:lnTo>
                <a:lnTo>
                  <a:pt x="0" y="148590"/>
                </a:lnTo>
                <a:lnTo>
                  <a:pt x="0" y="4953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1690116"/>
            <a:ext cx="5340096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283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0560" algn="l"/>
              </a:tabLst>
            </a:pPr>
            <a:r>
              <a:rPr dirty="0"/>
              <a:t>DHCP –	</a:t>
            </a:r>
            <a:r>
              <a:rPr spc="-10" dirty="0"/>
              <a:t>określenie nazwy </a:t>
            </a:r>
            <a:r>
              <a:rPr dirty="0"/>
              <a:t>sieci i jej</a:t>
            </a:r>
            <a:r>
              <a:rPr spc="-30" dirty="0"/>
              <a:t> </a:t>
            </a:r>
            <a:r>
              <a:rPr spc="-5" dirty="0"/>
              <a:t>opisu.</a:t>
            </a:r>
          </a:p>
        </p:txBody>
      </p:sp>
      <p:sp>
        <p:nvSpPr>
          <p:cNvPr id="4" name="object 4"/>
          <p:cNvSpPr/>
          <p:nvPr/>
        </p:nvSpPr>
        <p:spPr>
          <a:xfrm>
            <a:off x="5198364" y="1690116"/>
            <a:ext cx="6630924" cy="435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2815" y="4422647"/>
            <a:ext cx="786765" cy="457200"/>
          </a:xfrm>
          <a:custGeom>
            <a:avLst/>
            <a:gdLst/>
            <a:ahLst/>
            <a:cxnLst/>
            <a:rect l="l" t="t" r="r" b="b"/>
            <a:pathLst>
              <a:path w="786764" h="457200">
                <a:moveTo>
                  <a:pt x="557784" y="0"/>
                </a:moveTo>
                <a:lnTo>
                  <a:pt x="557784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557784" y="342900"/>
                </a:lnTo>
                <a:lnTo>
                  <a:pt x="557784" y="457200"/>
                </a:lnTo>
                <a:lnTo>
                  <a:pt x="786384" y="228600"/>
                </a:lnTo>
                <a:lnTo>
                  <a:pt x="5577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2815" y="4422647"/>
            <a:ext cx="786765" cy="457200"/>
          </a:xfrm>
          <a:custGeom>
            <a:avLst/>
            <a:gdLst/>
            <a:ahLst/>
            <a:cxnLst/>
            <a:rect l="l" t="t" r="r" b="b"/>
            <a:pathLst>
              <a:path w="786764" h="457200">
                <a:moveTo>
                  <a:pt x="0" y="114300"/>
                </a:moveTo>
                <a:lnTo>
                  <a:pt x="557784" y="114300"/>
                </a:lnTo>
                <a:lnTo>
                  <a:pt x="557784" y="0"/>
                </a:lnTo>
                <a:lnTo>
                  <a:pt x="786384" y="228600"/>
                </a:lnTo>
                <a:lnTo>
                  <a:pt x="557784" y="457200"/>
                </a:lnTo>
                <a:lnTo>
                  <a:pt x="557784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1003998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  <a:tabLst>
                <a:tab pos="1940560" algn="l"/>
              </a:tabLst>
            </a:pPr>
            <a:r>
              <a:rPr dirty="0"/>
              <a:t>DHCP –	</a:t>
            </a:r>
            <a:r>
              <a:rPr spc="-10" dirty="0"/>
              <a:t>określanie </a:t>
            </a:r>
            <a:r>
              <a:rPr spc="-25" dirty="0"/>
              <a:t>zakresu </a:t>
            </a:r>
            <a:r>
              <a:rPr spc="-10" dirty="0"/>
              <a:t>numerów </a:t>
            </a:r>
            <a:r>
              <a:rPr spc="-200" dirty="0"/>
              <a:t>IP, </a:t>
            </a:r>
            <a:r>
              <a:rPr spc="-25" dirty="0"/>
              <a:t>oraz  </a:t>
            </a:r>
            <a:r>
              <a:rPr spc="-20" dirty="0"/>
              <a:t>zakresów </a:t>
            </a:r>
            <a:r>
              <a:rPr spc="-10" dirty="0"/>
              <a:t>adresów</a:t>
            </a:r>
            <a:r>
              <a:rPr spc="-5" dirty="0"/>
              <a:t> </a:t>
            </a:r>
            <a:r>
              <a:rPr spc="-20" dirty="0"/>
              <a:t>wykluczonych.</a:t>
            </a:r>
          </a:p>
        </p:txBody>
      </p:sp>
      <p:sp>
        <p:nvSpPr>
          <p:cNvPr id="3" name="object 3"/>
          <p:cNvSpPr/>
          <p:nvPr/>
        </p:nvSpPr>
        <p:spPr>
          <a:xfrm>
            <a:off x="362711" y="1932320"/>
            <a:ext cx="6391655" cy="4183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5431" y="1918716"/>
            <a:ext cx="5306567" cy="429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1836</Words>
  <Application>Microsoft Office PowerPoint</Application>
  <PresentationFormat>Panoramiczny</PresentationFormat>
  <Paragraphs>250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Office Theme</vt:lpstr>
      <vt:lpstr>Wybrane usługi sieciowe DHCP, WINS,DNS</vt:lpstr>
      <vt:lpstr>Zadania serwera sieci lokalnej</vt:lpstr>
      <vt:lpstr>Dynamiczna konfiguracja sieci – Dynamic Host  Configuration Protocol (DHCP)</vt:lpstr>
      <vt:lpstr>Mechanizmy przydzielania adresów</vt:lpstr>
      <vt:lpstr>Prezentacja programu PowerPoint</vt:lpstr>
      <vt:lpstr>Instalacja DHCP – wybór roli serwera</vt:lpstr>
      <vt:lpstr>DHCP – wybór z Narzędzi administracyjnych roli DHCP</vt:lpstr>
      <vt:lpstr>DHCP – określenie nazwy sieci i jej opisu.</vt:lpstr>
      <vt:lpstr>DHCP – określanie zakresu numerów IP, oraz  zakresów adresów wykluczonych.</vt:lpstr>
      <vt:lpstr>DHCP – dzierżawa i określenie bramy  domyślnej</vt:lpstr>
      <vt:lpstr>DHCP – określenie nazwy domeny nadrzędnej, nazwy serwera i jego adresu IP.</vt:lpstr>
      <vt:lpstr>DHCP – ustalenie zastrzeżeń.</vt:lpstr>
      <vt:lpstr>Klient DHCP- konfiguracja</vt:lpstr>
      <vt:lpstr>Prezentacja programu PowerPoint</vt:lpstr>
      <vt:lpstr>DHCP – Linux – podstawowe komendy</vt:lpstr>
      <vt:lpstr>DHCP – Linux – konfiguracja serwera</vt:lpstr>
      <vt:lpstr>DHCP – Linux – konfiguracja klienta</vt:lpstr>
      <vt:lpstr>Serwer DHCP – Linux – konfiguracja  zaawansowana</vt:lpstr>
      <vt:lpstr>Klient DHCP – Linux - konfiguracja</vt:lpstr>
      <vt:lpstr>Prezentacja programu PowerPoint</vt:lpstr>
      <vt:lpstr>Usługa WINS</vt:lpstr>
      <vt:lpstr>Działanie WINS</vt:lpstr>
      <vt:lpstr>Prezentacja programu PowerPoint</vt:lpstr>
      <vt:lpstr>Serwer WINS – rejestracje aktywne</vt:lpstr>
      <vt:lpstr>Prezentacja programu PowerPoint</vt:lpstr>
      <vt:lpstr>Klient WINS – weryfikacja ustawień klienta</vt:lpstr>
      <vt:lpstr>DNS – system nazw domenowych Domain Name System. System serwerów oraz protokół komunikacyjny  zapewniający zamianę adresów domenowych na adresy IP</vt:lpstr>
      <vt:lpstr>System nazw domenowych</vt:lpstr>
      <vt:lpstr>Struktura serwerów DNS</vt:lpstr>
      <vt:lpstr>Działanie i struktura DNS w domenie .pl</vt:lpstr>
      <vt:lpstr>Poddomeny i serwery DNS</vt:lpstr>
      <vt:lpstr>Serwer DNS – dodawanie nowej strefy</vt:lpstr>
      <vt:lpstr>Serwer DNS – dodawanie nowej strefy</vt:lpstr>
      <vt:lpstr>Serwer DNS – dodawanie nowego hosta</vt:lpstr>
      <vt:lpstr>Serwer DNS – dodawanie nowego serwera DNS</vt:lpstr>
      <vt:lpstr>Serwer DNS – delegowanie domeny do innej strefy.</vt:lpstr>
      <vt:lpstr>Komponenty systemu DNS</vt:lpstr>
      <vt:lpstr>Najważniejsze typy rekordów DNS</vt:lpstr>
      <vt:lpstr>Komponenty systemu DNS</vt:lpstr>
      <vt:lpstr>Rodzaje zapytań DNS</vt:lpstr>
      <vt:lpstr>Serwer DNS – Linux, konfiguracja</vt:lpstr>
      <vt:lpstr>Plik etc/bind/named.conf.local:</vt:lpstr>
      <vt:lpstr>DNS – serwer pomocniczy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Wybrane usługi sieciowe</dc:title>
  <dc:creator>Piotr Urbanek</dc:creator>
  <cp:lastModifiedBy>Damian Radzik</cp:lastModifiedBy>
  <cp:revision>1</cp:revision>
  <dcterms:created xsi:type="dcterms:W3CDTF">2018-11-19T07:53:51Z</dcterms:created>
  <dcterms:modified xsi:type="dcterms:W3CDTF">2018-11-19T08:25:42Z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2018-11-19T00:00:00Z</vt:filetime>
  </property>
</Properties>
</file>