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AE436B2-C519-4D69-8C8A-3C1425FC9CC5}" type="datetimeFigureOut">
              <a:rPr lang="pl-PL" smtClean="0"/>
              <a:t>09.09.2018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A02F2-EDF1-498C-AC4E-D5B6A1A46BBF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6453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36B2-C519-4D69-8C8A-3C1425FC9CC5}" type="datetimeFigureOut">
              <a:rPr lang="pl-PL" smtClean="0"/>
              <a:t>09.09.2018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A02F2-EDF1-498C-AC4E-D5B6A1A46B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7191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36B2-C519-4D69-8C8A-3C1425FC9CC5}" type="datetimeFigureOut">
              <a:rPr lang="pl-PL" smtClean="0"/>
              <a:t>09.09.2018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A02F2-EDF1-498C-AC4E-D5B6A1A46BBF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7126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36B2-C519-4D69-8C8A-3C1425FC9CC5}" type="datetimeFigureOut">
              <a:rPr lang="pl-PL" smtClean="0"/>
              <a:t>09.09.2018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A02F2-EDF1-498C-AC4E-D5B6A1A46B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525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36B2-C519-4D69-8C8A-3C1425FC9CC5}" type="datetimeFigureOut">
              <a:rPr lang="pl-PL" smtClean="0"/>
              <a:t>09.09.2018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A02F2-EDF1-498C-AC4E-D5B6A1A46BBF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2919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36B2-C519-4D69-8C8A-3C1425FC9CC5}" type="datetimeFigureOut">
              <a:rPr lang="pl-PL" smtClean="0"/>
              <a:t>09.09.2018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A02F2-EDF1-498C-AC4E-D5B6A1A46B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20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36B2-C519-4D69-8C8A-3C1425FC9CC5}" type="datetimeFigureOut">
              <a:rPr lang="pl-PL" smtClean="0"/>
              <a:t>09.09.2018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A02F2-EDF1-498C-AC4E-D5B6A1A46B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63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36B2-C519-4D69-8C8A-3C1425FC9CC5}" type="datetimeFigureOut">
              <a:rPr lang="pl-PL" smtClean="0"/>
              <a:t>09.09.2018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A02F2-EDF1-498C-AC4E-D5B6A1A46B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4163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36B2-C519-4D69-8C8A-3C1425FC9CC5}" type="datetimeFigureOut">
              <a:rPr lang="pl-PL" smtClean="0"/>
              <a:t>09.09.2018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A02F2-EDF1-498C-AC4E-D5B6A1A46B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0135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36B2-C519-4D69-8C8A-3C1425FC9CC5}" type="datetimeFigureOut">
              <a:rPr lang="pl-PL" smtClean="0"/>
              <a:t>09.09.2018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A02F2-EDF1-498C-AC4E-D5B6A1A46B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5622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36B2-C519-4D69-8C8A-3C1425FC9CC5}" type="datetimeFigureOut">
              <a:rPr lang="pl-PL" smtClean="0"/>
              <a:t>09.09.2018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A02F2-EDF1-498C-AC4E-D5B6A1A46BBF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6627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AE436B2-C519-4D69-8C8A-3C1425FC9CC5}" type="datetimeFigureOut">
              <a:rPr lang="pl-PL" smtClean="0"/>
              <a:t>09.09.2018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7EA02F2-EDF1-498C-AC4E-D5B6A1A46BBF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040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0B3945-8C3E-40A0-A550-7521DEE864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BHP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03E28B7-ADDB-448A-BE02-81CEDAD271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9057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7FA08C-D9AF-4C58-92EA-8BDBD5EB8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Czynniki niebezpieczne - wysokość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FA2181-2EFC-4B81-8B16-A1E273BEE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Za prace na wysokości uważa się prace wykonywane </a:t>
            </a:r>
            <a:r>
              <a:rPr lang="pl-PL" b="1" dirty="0"/>
              <a:t>co najmniej 1 metr</a:t>
            </a:r>
            <a:r>
              <a:rPr lang="pl-PL" dirty="0"/>
              <a:t> od poziomu podłogi lub ziemi. Przejścia oraz dojścia do takich stanowisk pracy powinny zabezpieczać osoby wykonujące   prace przed upadkiem specjalną balustradą. Do elementów, które wymagają zabezpieczenia należą:</a:t>
            </a:r>
            <a:br>
              <a:rPr lang="pl-PL" dirty="0"/>
            </a:br>
            <a:r>
              <a:rPr lang="pl-PL" dirty="0"/>
              <a:t>• Otwory w stropach, na których prowadzone są roboty lub do których możliwy jest dostęp ludzi,</a:t>
            </a:r>
            <a:br>
              <a:rPr lang="pl-PL" dirty="0"/>
            </a:br>
            <a:r>
              <a:rPr lang="pl-PL" dirty="0"/>
              <a:t>• Otwory w ścianach zewnętrznych obiektu budowlanego, stropach lub inne, których dolna krawędź znajduje się poniżej 1,1 m  od poziomu stropu lub pomostu,</a:t>
            </a:r>
            <a:br>
              <a:rPr lang="pl-PL" dirty="0"/>
            </a:br>
            <a:r>
              <a:rPr lang="pl-PL" dirty="0"/>
              <a:t>• Otwory pozostawione w czasie wykonywania robót w ścianach, w szczególności otwory na drzwi, balkony, szyby dźwigów.</a:t>
            </a:r>
            <a:br>
              <a:rPr lang="pl-PL" dirty="0"/>
            </a:br>
            <a:endParaRPr lang="pl-PL" dirty="0"/>
          </a:p>
          <a:p>
            <a:pPr marL="0" indent="0">
              <a:buNone/>
            </a:pPr>
            <a:r>
              <a:rPr lang="pl-PL" dirty="0"/>
              <a:t>Powyższe elementy powinny zostać zabezpieczone balustradą, składającą się z deski krawężnikowej o wysokości 15 cm i poręczy ochronnej umieszczonej na wysokości 1,1 m. Wolna przestrzeń pomiędzy deską krawężnikową a poręczą powinna zostać wypełniona w sposób zabezpieczający pracowników przed upadkiem</a:t>
            </a:r>
          </a:p>
        </p:txBody>
      </p:sp>
    </p:spTree>
    <p:extLst>
      <p:ext uri="{BB962C8B-B14F-4D97-AF65-F5344CB8AC3E}">
        <p14:creationId xmlns:p14="http://schemas.microsoft.com/office/powerpoint/2010/main" val="4338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D3E233-44D0-4941-8FDA-0D144174B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Czynniki niebezpieczne - prąd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5882CF-9C25-4A7A-9C4E-B2C263D55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Czynnik ten stanowić może przyczynę wypadków nie tylko o charakterze porażenia, lecz także innych wypadków, związanych m.in. z upadkiem z wysokości, prowadzącym do śmierci. Z tego względu starania mające na celu minimalizację występowania czynnika posiada istotne znaczenie w przypadku prac o charakterze budowlanym.</a:t>
            </a:r>
            <a:br>
              <a:rPr lang="pl-PL" dirty="0"/>
            </a:br>
            <a:br>
              <a:rPr lang="pl-PL" dirty="0"/>
            </a:br>
            <a:br>
              <a:rPr lang="pl-PL" dirty="0"/>
            </a:br>
            <a:r>
              <a:rPr lang="pl-PL" dirty="0"/>
              <a:t>W tych przypadkach wyróżnić można wiele metod zapobiegania, z których większość koncentruje się na zastosowaniu odpowiednich środków technicznych w postaci obudów, osłon, zagrodzeń bądź też przeszkód uniemożliwiających pracownikom przebywanie lub kontakt z obszarem zagrożenia. Niemniej jednak należy pamiętać, że w ponad 70% wypadków, w których przyczyną jest działanie prądu, powodem zdarzenia jest nieodpowiednie zachowanie się osoby obsługującej bądź przebywającej w otoczeniu urządzenia elektrycznego. </a:t>
            </a:r>
          </a:p>
        </p:txBody>
      </p:sp>
    </p:spTree>
    <p:extLst>
      <p:ext uri="{BB962C8B-B14F-4D97-AF65-F5344CB8AC3E}">
        <p14:creationId xmlns:p14="http://schemas.microsoft.com/office/powerpoint/2010/main" val="1897513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A5CC1B-061A-4656-AECB-D3841AECB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Czynniki niebezpieczne - prąd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EAF12E-46E6-4292-8573-DE2A5E7C9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Koszty minimalizacji ryzyka związanego z działaniem prądu elektrycznego są bardzo zróżnicowane w zależności od skali i typu działań prowadzonych przez przedsiębiorcę. </a:t>
            </a:r>
          </a:p>
          <a:p>
            <a:pPr marL="0" indent="0">
              <a:buNone/>
            </a:pPr>
            <a:r>
              <a:rPr lang="pl-PL" dirty="0"/>
              <a:t>W/g aktualnie obowiązującej Polskiej Normy, napięcia bezpieczne to takie napięcia, których wartości są mniejsze niż wymienione w normie i w znacznym stopniu zależą od warunków środowiskowych przebywania człowieka oraz od rodzaju napięcia.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1026" name="Picture 2" descr="http://www.instsani.pl/upload/image/bhpoze2.jpg">
            <a:extLst>
              <a:ext uri="{FF2B5EF4-FFF2-40B4-BE49-F238E27FC236}">
                <a16:creationId xmlns:a16="http://schemas.microsoft.com/office/drawing/2014/main" id="{8E2BB734-783F-4539-A76B-E90837DE4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5036" y="4643945"/>
            <a:ext cx="5141928" cy="1916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9591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1E2006-1E59-41F4-8C27-831AC0622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Czynniki szkodliwe - hałas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528B43-A6EA-485A-A070-225278C38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Nieprzyjemne narażenie słuchowe wywołane drganiami akustycznymi, niepożądane w danym miejscu, czasie i warunkach. W zależności od częstotliwości drgań akustycznych rozróżnia się hałas słyszalny i niesłyszalny. Potocznie za hałas uważa się drgania akustyczne zakresu słyszalnego  w zakresie16Hz – 16000Hz. Poniżej dolnej granicy hałasu słyszalnego tj. poniżej 16Hz występuje hałas infradźwiękowy od 2Hz – 50Hz i powyżej górnej granicy hałasu słyszalnego tj. powyżej 16000Hz występuje hałas ultradźwiękowy.</a:t>
            </a:r>
          </a:p>
        </p:txBody>
      </p:sp>
    </p:spTree>
    <p:extLst>
      <p:ext uri="{BB962C8B-B14F-4D97-AF65-F5344CB8AC3E}">
        <p14:creationId xmlns:p14="http://schemas.microsoft.com/office/powerpoint/2010/main" val="2710773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1AF4D8-09F4-4433-B04A-342FF6E9A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Hałas słyszalny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F6574CC-CA0B-4B11-9763-44AFCBE26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u="sng" dirty="0"/>
              <a:t>W pracy zawodowej można wyróżnić trzy rodzaje hałasu słyszalnego</a:t>
            </a:r>
            <a:r>
              <a:rPr lang="pl-PL" dirty="0"/>
              <a:t>:</a:t>
            </a:r>
          </a:p>
          <a:p>
            <a:r>
              <a:rPr lang="pl-PL" i="1" dirty="0"/>
              <a:t>Hałas ustalony</a:t>
            </a:r>
            <a:r>
              <a:rPr lang="pl-PL" dirty="0"/>
              <a:t>, którego wielkość natężenia w ciągu jednej zmiany roboczej jest stała lub zmienia się nie więcej niż 5 </a:t>
            </a:r>
            <a:r>
              <a:rPr lang="pl-PL" dirty="0" err="1"/>
              <a:t>dB</a:t>
            </a:r>
            <a:r>
              <a:rPr lang="pl-PL" dirty="0"/>
              <a:t>.</a:t>
            </a:r>
          </a:p>
          <a:p>
            <a:r>
              <a:rPr lang="pl-PL" i="1" dirty="0"/>
              <a:t>Hałas nieustalony </a:t>
            </a:r>
            <a:r>
              <a:rPr lang="pl-PL" dirty="0"/>
              <a:t>– wielkość natężenia w ciągu jednej zmiany roboczej jest zmienna, a różnice w natężeniu są większe niż 5 </a:t>
            </a:r>
            <a:r>
              <a:rPr lang="pl-PL" dirty="0" err="1"/>
              <a:t>dB</a:t>
            </a:r>
            <a:r>
              <a:rPr lang="pl-PL" dirty="0"/>
              <a:t>.</a:t>
            </a:r>
          </a:p>
          <a:p>
            <a:r>
              <a:rPr lang="pl-PL" i="1" dirty="0"/>
              <a:t>Hałas impulsowy</a:t>
            </a:r>
            <a:r>
              <a:rPr lang="pl-PL" dirty="0"/>
              <a:t> zwany uderzeniowym – składa się z jednego, kilku lub całej serii impulsów dźwiękowych, z których każdy trwa mniej niż 0,2 sekundy charakteryzujących się gwałtownym spadkiem poziomu ciśnienia akustycznego.</a:t>
            </a:r>
          </a:p>
          <a:p>
            <a:pPr marL="0" indent="0">
              <a:buNone/>
            </a:pPr>
            <a:r>
              <a:rPr lang="pl-PL" dirty="0"/>
              <a:t>Hałas o stosunkowo niewielkiej intensywności 75 – 85 </a:t>
            </a:r>
            <a:r>
              <a:rPr lang="pl-PL" dirty="0" err="1"/>
              <a:t>dB</a:t>
            </a:r>
            <a:r>
              <a:rPr lang="pl-PL" dirty="0"/>
              <a:t>, działający przez dłuższy czas – kilka, kilkanaście lat – może być przyczyną trwałego uszkodzenia słuchu, jak również powstania i rozwinięcia się w organizmie chorób o podłożu nerwicowym. Narządem krytycznym dla hałasu jest ucho wewnętrzne (a dokładnie jego część słuchowa zwana ślimakiem), zaś efektem działania — postępujący niedosłuch odbiorczy. Hałas jako czynnik stresowy wywołuje również tzw. skutki </a:t>
            </a:r>
            <a:r>
              <a:rPr lang="pl-PL" dirty="0" err="1"/>
              <a:t>pozasłuchowe</a:t>
            </a:r>
            <a:r>
              <a:rPr lang="pl-PL" dirty="0"/>
              <a:t>. W szczególności może oddziaływać na:</a:t>
            </a:r>
          </a:p>
          <a:p>
            <a:r>
              <a:rPr lang="pl-PL" dirty="0"/>
              <a:t>układ krążenia (sprzyja rozwojowi nadciśnienia tętniczego, może powodowa tachykardię),</a:t>
            </a:r>
          </a:p>
          <a:p>
            <a:r>
              <a:rPr lang="pl-PL" dirty="0"/>
              <a:t>układ pokarmowy (sprzyja rozwojowi choroby wrzodowej),</a:t>
            </a:r>
          </a:p>
          <a:p>
            <a:r>
              <a:rPr lang="pl-PL" dirty="0"/>
              <a:t>układ nerwowy (zespoły nerwicowe),</a:t>
            </a:r>
          </a:p>
          <a:p>
            <a:r>
              <a:rPr lang="pl-PL" dirty="0"/>
              <a:t>układ hormonalny (ilościowe zmiany hormonów),</a:t>
            </a:r>
          </a:p>
          <a:p>
            <a:r>
              <a:rPr lang="pl-PL" dirty="0"/>
              <a:t>psychikę.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58771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9ED200-C4D0-4ECB-8CF0-537339363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Hałas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DD8CE7-3133-4D06-A0C4-354423B6F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Źródłem hałasu w środowisku pracy są maszyny, narzędzia, urządzenia i procesy technologiczne.</a:t>
            </a:r>
          </a:p>
          <a:p>
            <a:pPr marL="0" indent="0">
              <a:buNone/>
            </a:pPr>
            <a:r>
              <a:rPr lang="pl-PL" dirty="0"/>
              <a:t>Uszkodzenie słuchu może być spowodowane bądź jednorazową ekspozycją na hałas o bardzo wysokim poziomie ciśnienia akustycznego (eksplozja, wystrzał broni palnej), co nazywane jest urazem akustycznym, bądź — co w środowisku pracy jest znacznie częstsze — wieloletnim narażeniem na hałas o stosunkowo umiarkowanym poziomie, takie uszkodzenie słuchu określane jest jako uszkodzenie słuchu spowodowane hałasem.</a:t>
            </a:r>
          </a:p>
          <a:p>
            <a:pPr marL="0" indent="0">
              <a:buNone/>
            </a:pPr>
            <a:r>
              <a:rPr lang="pl-PL" dirty="0"/>
              <a:t>Uszkodzenie słuchu spowodowane wieloletnią ekspozycją na hałas przemysłowy jest z reguły uszkodzeniem </a:t>
            </a:r>
            <a:r>
              <a:rPr lang="pl-PL" dirty="0" err="1"/>
              <a:t>obuusznym</a:t>
            </a:r>
            <a:r>
              <a:rPr lang="pl-PL" dirty="0"/>
              <a:t> i symetrycznym (jakkolwiek w ostrym urazie akustycznym, np. po wystrzałach z broni palnej ubytek słuchu w obu uszach może być różny).</a:t>
            </a:r>
          </a:p>
          <a:p>
            <a:pPr marL="0" indent="0">
              <a:buNone/>
            </a:pPr>
            <a:r>
              <a:rPr lang="pl-PL" dirty="0"/>
              <a:t>W Polsce za kryterium rozpoznania choroby zawodowej przyjęto występowanie u osób długotrwale zawodowo narażonych na hałas (powyżej 10 lat) uszkodzenie słuchu przewyższające w uchu lepiej słyszącym wartość 45 </a:t>
            </a:r>
            <a:r>
              <a:rPr lang="pl-PL" dirty="0" err="1"/>
              <a:t>dB</a:t>
            </a:r>
            <a:r>
              <a:rPr lang="pl-PL" dirty="0"/>
              <a:t> poziomu słuchu.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6017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A2CB0B-742F-4694-828B-63D2971C2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Ograniczenie ekspozycji na hałas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D8E916-0195-4162-A558-18CF87E99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1) </a:t>
            </a:r>
            <a:r>
              <a:rPr lang="pl-PL" u="sng" dirty="0"/>
              <a:t>metody techniczne tłumienia hałasu, do których należą:</a:t>
            </a:r>
            <a:endParaRPr lang="pl-PL" dirty="0"/>
          </a:p>
          <a:p>
            <a:r>
              <a:rPr lang="pl-PL" dirty="0"/>
              <a:t>odpowiednia konstrukcja narzędzi, maszyn i urządzeń,</a:t>
            </a:r>
          </a:p>
          <a:p>
            <a:r>
              <a:rPr lang="pl-PL" dirty="0"/>
              <a:t>odpowiednia konserwacja narzędzi, maszyn i urządzeń w trakcie ich używania,</a:t>
            </a:r>
          </a:p>
          <a:p>
            <a:r>
              <a:rPr lang="pl-PL" dirty="0"/>
              <a:t>techniczne wyciszanie narzędzi, maszyn i urządzeń,</a:t>
            </a:r>
          </a:p>
          <a:p>
            <a:r>
              <a:rPr lang="pl-PL" dirty="0"/>
              <a:t>odpowiednie rozwiązanie antyakustyczne wnętrz środowiska pracy (hale przemysłowe, kabiny dźwiękochłonne) i środowiska zamieszkania.</a:t>
            </a:r>
          </a:p>
          <a:p>
            <a:pPr marL="0" indent="0">
              <a:buNone/>
            </a:pPr>
            <a:r>
              <a:rPr lang="pl-PL" dirty="0"/>
              <a:t>W przypadku braku możliwości zmniejszenia poziomu hałasu metodami technicznymi konieczne jest zastosowanie indywidualnych ochronników słuchu, zmniejszających istotnie wielkość energii akustycznej, docierającej do ucha.</a:t>
            </a:r>
          </a:p>
        </p:txBody>
      </p:sp>
    </p:spTree>
    <p:extLst>
      <p:ext uri="{BB962C8B-B14F-4D97-AF65-F5344CB8AC3E}">
        <p14:creationId xmlns:p14="http://schemas.microsoft.com/office/powerpoint/2010/main" val="67983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810229-6104-49E7-9F91-735E6B202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Ograniczenie ekspozycji na hałas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9351985-880A-416D-A3A8-E6DAADA6A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u="sng" dirty="0"/>
              <a:t>2) przedsięwzięcia organizacyjno-administracyjne</a:t>
            </a:r>
            <a:r>
              <a:rPr lang="pl-PL" dirty="0"/>
              <a:t>.</a:t>
            </a:r>
          </a:p>
          <a:p>
            <a:r>
              <a:rPr lang="pl-PL" dirty="0"/>
              <a:t>Ograniczenie zagrożenia hałasem metodami organizacyjno-administracyjnymi obejmuje odpowiednią organizację czasu pracy, prowadzącą do obniżenia średnich (równoważnych) poziomów ciśnienia akustycznego w przeliczeniu na zmianę robo­czą. W przypadku stanowisk ruchomych może to być:</a:t>
            </a:r>
          </a:p>
          <a:p>
            <a:r>
              <a:rPr lang="pl-PL" dirty="0"/>
              <a:t>skrócenie do minimum niezbędnego ze względów technologicznych, efektywnego czasu narażenia na wysokie poziomy ciśnienia akustycznego, występujące w oto­czeniu urządzeń i maszyn przemysłowych, np. w przypadku stanowisk operatorów sprężarek — skrócenie czasu przebywania w ich bezpośrednim sąsiedztwie;</a:t>
            </a:r>
          </a:p>
          <a:p>
            <a:r>
              <a:rPr lang="pl-PL" dirty="0"/>
              <a:t>dublowanie i rotacja pracowników;</a:t>
            </a:r>
          </a:p>
          <a:p>
            <a:r>
              <a:rPr lang="pl-PL" dirty="0"/>
              <a:t>wydzielanie specjalnych pomieszczeń do czasowego wypoczynku zwłaszcza wtedy, gdy w dyspozytorniach lub kabinach sterowniczych występują poziomy porów­nywalne do mierzonych w bezpośrednim otoczeniu maszyn i urządzeń. Na stacjonarnych stanowiskach pracy pożądane jest:</a:t>
            </a:r>
          </a:p>
          <a:p>
            <a:r>
              <a:rPr lang="pl-PL" dirty="0"/>
              <a:t>wprowadzanie czasowych przerw w pracy maszyn i urządzeń, umożliwiających odpoczynek pracowników;</a:t>
            </a:r>
          </a:p>
          <a:p>
            <a:r>
              <a:rPr lang="pl-PL" dirty="0"/>
              <a:t>wydzielanie pomieszczeń do czasowego wypoczynku, gdy maszyny lub urządzenia pracują w sposób ciągły;</a:t>
            </a:r>
          </a:p>
          <a:p>
            <a:r>
              <a:rPr lang="pl-PL" dirty="0"/>
              <a:t>dublowanie i rotacja pracowników.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24801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3BA6FB-DB74-4D10-99E0-B642BACC6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Hałas infradźwiękowy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001EAB-0910-4D0A-95E7-193B036F5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Infradźwięki występujące w środowisku są dwojakiego pochodzenia: naturalnego i sztucznego (przemysłowego i transportowego). Naturalnymi źródłami infradźwięków są m.in. wybuchy wulkanów, trzęsienia ziemi, wodospady, wiatry, burze, wzburzone morze. Najsilniejszymi sztucznymi źródłami infradźwięków są wybuchy atomowe i termojądrowe, a najbardziej powszechnymi — środki transportu (samo­chody, helikoptery, statki, lokomotywy). </a:t>
            </a:r>
          </a:p>
          <a:p>
            <a:pPr marL="0" indent="0">
              <a:buNone/>
            </a:pPr>
            <a:r>
              <a:rPr lang="pl-PL" dirty="0"/>
              <a:t>Najistotniejszymi źródłami narażenia zawodowego są: lokomotywy, samochody ciężarowe, autobusy i tramwaje, jednostki pływające, sprężarki, dmuchawy, pompy (np. próżniowe), piece hutnicze (łukowy, segmentowy), konwertory tlenowe, młoty kuźnicze, młyny kulowe, wentylatory i inne.</a:t>
            </a:r>
          </a:p>
          <a:p>
            <a:pPr marL="0" indent="0">
              <a:buNone/>
            </a:pPr>
            <a:r>
              <a:rPr lang="pl-PL" dirty="0"/>
              <a:t>Prawdopodobne skutki zdrowotne ( stwierdzone w warunkach laboratoryjnych):</a:t>
            </a:r>
          </a:p>
          <a:p>
            <a:r>
              <a:rPr lang="pl-PL" dirty="0"/>
              <a:t>zmiany w funkcjonowaniu ośrodkowego układu nerwowego oraz układu oddechowego i hormonalnego.</a:t>
            </a:r>
          </a:p>
          <a:p>
            <a:r>
              <a:rPr lang="pl-PL" dirty="0"/>
              <a:t>wydłużenie czasu reakcji oraz zmniejszenie spostrzegawczości,</a:t>
            </a:r>
          </a:p>
          <a:p>
            <a:r>
              <a:rPr lang="pl-PL" dirty="0"/>
              <a:t>ból uszu, czasowe przesunięcie progu słuchu,</a:t>
            </a:r>
          </a:p>
          <a:p>
            <a:r>
              <a:rPr lang="pl-PL" dirty="0"/>
              <a:t>zaburzenia rozumienia mowy.</a:t>
            </a:r>
          </a:p>
          <a:p>
            <a:pPr marL="0" indent="0">
              <a:buNone/>
            </a:pPr>
            <a:r>
              <a:rPr lang="pl-PL" dirty="0"/>
              <a:t>Objawy działania na organizm: poczucie ogólnej niedyspozycji, osłabienie, uczucie strachu, mrowienie skóry, nudności, bóle głowy, kaszel, przyśpieszenie tętna, zaburzenia rytmu serca, obniżenie ciśnienia krwi, wzrost liczby oddechów, pogorszenie ostrości widzenia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59139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EF5167-FDC4-463D-B9ED-23353043D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Hałas </a:t>
            </a:r>
            <a:r>
              <a:rPr lang="pl-PL" dirty="0" err="1"/>
              <a:t>ultradzwiękowy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90EF1B-6743-4E41-B46C-A1E96CC00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Źródłem ultradźwięków rozchodzących się w powietrzu są: gwizdki na psy, </a:t>
            </a:r>
            <a:r>
              <a:rPr lang="pl-PL" dirty="0" err="1"/>
              <a:t>odstraszacze</a:t>
            </a:r>
            <a:r>
              <a:rPr lang="pl-PL" dirty="0"/>
              <a:t>, przeciwwłamaniowe urządzenia alarmowe, myjki ultradźwiękowe.</a:t>
            </a:r>
          </a:p>
          <a:p>
            <a:pPr marL="0" indent="0">
              <a:buNone/>
            </a:pPr>
            <a:r>
              <a:rPr lang="pl-PL" dirty="0"/>
              <a:t>Ultradźwięki powietrzne (w tym hałas ultradźwiękowy) mogą wnikać do organizmu człowieka zarówno przez narząd słuchu, jak i przez całą powierzchnię ciała. Możliwe jest wówczas wystąpienie zarówno słuchowych, jak i </a:t>
            </a:r>
            <a:r>
              <a:rPr lang="pl-PL" dirty="0" err="1"/>
              <a:t>pozasłuchowych</a:t>
            </a:r>
            <a:r>
              <a:rPr lang="pl-PL" dirty="0"/>
              <a:t> skutków działania ultradźwięków.</a:t>
            </a:r>
          </a:p>
          <a:p>
            <a:pPr marL="0" indent="0">
              <a:buNone/>
            </a:pPr>
            <a:r>
              <a:rPr lang="pl-PL" dirty="0"/>
              <a:t>Skutki słuchowe, takie jak np. czasowe przesunięcie progu słuchu tłumaczone jest generowaniem przez ultradźwięki słyszalnych dźwięków </a:t>
            </a:r>
            <a:r>
              <a:rPr lang="pl-PL" dirty="0" err="1"/>
              <a:t>subharmonicznych</a:t>
            </a:r>
            <a:r>
              <a:rPr lang="pl-PL" dirty="0"/>
              <a:t> o poziomach ciśnienia akustycznego często tego samego rzędu, co podstawowa składowa ultradźwiękowa. W następstwie tego zjawiska dochodzi do ubytków słuchu właśnie dla częstotliwości </a:t>
            </a:r>
            <a:r>
              <a:rPr lang="pl-PL" dirty="0" err="1"/>
              <a:t>subharmonicznych</a:t>
            </a:r>
            <a:r>
              <a:rPr lang="pl-PL" dirty="0"/>
              <a:t> ultradźwięków.</a:t>
            </a:r>
          </a:p>
          <a:p>
            <a:pPr marL="0" indent="0">
              <a:buNone/>
            </a:pPr>
            <a:r>
              <a:rPr lang="pl-PL" dirty="0" err="1"/>
              <a:t>Pozasłuchowe</a:t>
            </a:r>
            <a:r>
              <a:rPr lang="pl-PL" dirty="0"/>
              <a:t> skutki działania obejmują m.in. ujemny wpływ ultradźwięków na: układ krążenia, narząd przedsionkowy, czynność układu nerwowego, procesy termoregulacyjne, procesy przemiany materii.</a:t>
            </a:r>
          </a:p>
          <a:p>
            <a:pPr marL="0" indent="0">
              <a:buNone/>
            </a:pPr>
            <a:r>
              <a:rPr lang="pl-PL" dirty="0"/>
              <a:t>Ujemny wpływ na narząd przedsionkowy przejawia się bólami i zawrotami głowy, zaburzeniami równowagi, nudnościami.</a:t>
            </a:r>
          </a:p>
          <a:p>
            <a:pPr marL="0" indent="0">
              <a:buNone/>
            </a:pPr>
            <a:r>
              <a:rPr lang="pl-PL" dirty="0"/>
              <a:t>Z kolei zaburzenia w układzie krążenia wiążą się z pogorszeniem ukrwienia mięśnia sercowego i tkanek obwodowych. Objawami tych zaburzeń są spadki </a:t>
            </a:r>
            <a:r>
              <a:rPr lang="pl-PL" dirty="0" err="1"/>
              <a:t>ucieplenia</a:t>
            </a:r>
            <a:r>
              <a:rPr lang="pl-PL" dirty="0"/>
              <a:t> skóry, nagłe bledniecie lub zaczerwienienie skóry twarzy i szyi, zwolnienie czynności serca, obniżenie ciśnienia tętniczego krwi itp.</a:t>
            </a:r>
          </a:p>
          <a:p>
            <a:pPr marL="0" indent="0">
              <a:buNone/>
            </a:pPr>
            <a:r>
              <a:rPr lang="pl-PL" dirty="0"/>
              <a:t>U osób długotrwale obsługujących urządzenia ultradźwiękowe obserwuje się również wzmożoną pobudliwość nerwową oraz uczucie stałego rozdrażnienia, osłabienie pamięci, kłopoty z koncentracją uwagi (senność w ciągu dnia oraz nadmierne zmęczenie). W skrajnych przypadkach może dojść do zgonu. Bezpośrednie oddziaływanie energii ultradźwiękowej (poprzez kontakt z drgają­cym ośrodkiem) może wpływać na czynność układu nerwowego, czynność serca. Możliwe jest wtedy również występowanie bólu i drętwienia rąk, bledniecie i obrzęk palców, a także obniżenie progu czucia bólu i wibracji.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8911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B1F531-BBF1-450C-BD57-C76EAD2AB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Czynniki w środowisku pracy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027200E-E572-40BC-B375-1A4C3C674E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1394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7B7875-5A56-48E8-85F7-D5DE98FC0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Mikroklimat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8364E8-C735-4AD1-A7A7-5F2D0E126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Mikroklimat wpływa na zdrowie pracownika, jego samopoczucie oraz na wydajność pracy. Na mikroklimat wpływa temperatura powietrza, wilgotność względna powietrza oraz prędkość ruchu powietrza.</a:t>
            </a:r>
            <a:br>
              <a:rPr lang="pl-PL" dirty="0"/>
            </a:br>
            <a:br>
              <a:rPr lang="pl-PL" dirty="0"/>
            </a:br>
            <a:r>
              <a:rPr lang="pl-PL" dirty="0"/>
              <a:t>Mikroklimat gorący występuje wówczas, gdy temperatura efektywna  przekracza 23</a:t>
            </a:r>
            <a:r>
              <a:rPr lang="pl-PL" baseline="30000" dirty="0"/>
              <a:t>0</a:t>
            </a:r>
            <a:r>
              <a:rPr lang="pl-PL" dirty="0"/>
              <a:t>C dla ciężkiej pracy fizycznej i 25</a:t>
            </a:r>
            <a:r>
              <a:rPr lang="pl-PL" baseline="30000" dirty="0"/>
              <a:t>0</a:t>
            </a:r>
            <a:r>
              <a:rPr lang="pl-PL" dirty="0"/>
              <a:t>C dla pracy umysłowej</a:t>
            </a:r>
            <a:br>
              <a:rPr lang="pl-PL" dirty="0"/>
            </a:br>
            <a:br>
              <a:rPr lang="pl-PL" dirty="0"/>
            </a:br>
            <a:r>
              <a:rPr lang="pl-PL" dirty="0"/>
              <a:t>Mikroklimat zimny występuje wówczas, gdy temperatura efektywna nie przekracza 10</a:t>
            </a:r>
            <a:r>
              <a:rPr lang="pl-PL" baseline="30000" dirty="0"/>
              <a:t>0</a:t>
            </a:r>
            <a:r>
              <a:rPr lang="pl-PL" dirty="0"/>
              <a:t>C i gdy prędkość ruchu powietrza przekracza 3,5 m/s przy temperaturze poniżej 10</a:t>
            </a:r>
            <a:r>
              <a:rPr lang="pl-PL" baseline="30000" dirty="0"/>
              <a:t>0</a:t>
            </a:r>
            <a:r>
              <a:rPr lang="pl-PL" dirty="0"/>
              <a:t>C</a:t>
            </a:r>
            <a:br>
              <a:rPr lang="pl-PL" dirty="0"/>
            </a:br>
            <a:br>
              <a:rPr lang="pl-PL" dirty="0"/>
            </a:br>
            <a:r>
              <a:rPr lang="pl-PL" dirty="0"/>
              <a:t>Duże znaczenie ma aktywność fizyczna pracownika, odzież, wiek, płeć, rodzaj wykonywanej pracy, pozycja, w jakiej praca jest wykonywana oraz wielkość wysiłku fizycznego.</a:t>
            </a:r>
          </a:p>
          <a:p>
            <a:pPr marL="0" indent="0">
              <a:buNone/>
            </a:pPr>
            <a:r>
              <a:rPr lang="pl-PL" dirty="0"/>
              <a:t>Praca w mikroklimacie gorącym może spowodować ostre dolegliwości i objawy kliniczne. Te ostatnie określa się jako choroby lub zespoły chorobowe, których przyczyną są znaczne zaburzenia w równowadze wodno-mineralnej z upośledzeniem lub niewydolnością</a:t>
            </a:r>
            <a:br>
              <a:rPr lang="pl-PL" dirty="0"/>
            </a:br>
            <a:r>
              <a:rPr lang="pl-PL" dirty="0"/>
              <a:t>termoregulacji.</a:t>
            </a:r>
            <a:br>
              <a:rPr lang="pl-PL" dirty="0"/>
            </a:br>
            <a:endParaRPr lang="pl-PL" dirty="0"/>
          </a:p>
          <a:p>
            <a:pPr marL="0" indent="0">
              <a:buNone/>
            </a:pPr>
            <a:r>
              <a:rPr lang="pl-PL" dirty="0"/>
              <a:t>Do bezpośrednich skutków narażenia na stres cieplny należą:</a:t>
            </a:r>
            <a:br>
              <a:rPr lang="pl-PL" dirty="0"/>
            </a:br>
            <a:r>
              <a:rPr lang="pl-PL" dirty="0"/>
              <a:t>- </a:t>
            </a:r>
            <a:r>
              <a:rPr lang="pl-PL" b="1" dirty="0"/>
              <a:t>udar cieplny</a:t>
            </a:r>
            <a:r>
              <a:rPr lang="pl-PL" dirty="0"/>
              <a:t> (porażenie cieplne) spowodowane przekroczeniem możliwości termoregulacyjnych i porażeniem ośrodka termoregulacji (najczęściej jest groźny dla życia, temperatura wewnętrzna ciała podnosi się do 41 °C lub powyżej),</a:t>
            </a:r>
            <a:br>
              <a:rPr lang="pl-PL" dirty="0"/>
            </a:br>
            <a:r>
              <a:rPr lang="pl-PL" dirty="0"/>
              <a:t>- </a:t>
            </a:r>
            <a:r>
              <a:rPr lang="pl-PL" b="1" dirty="0"/>
              <a:t>wyczerpanie cieplne</a:t>
            </a:r>
            <a:r>
              <a:rPr lang="pl-PL" dirty="0"/>
              <a:t> spowodowane utratą wody i/lub soli przez pocenie, któremu towarzyszą: ogólne osłabienie, zawroty głowy, nudności, bóle głowy, chwiejność układu krążenia, czasem omdlenie cieplne,</a:t>
            </a:r>
            <a:br>
              <a:rPr lang="pl-PL" dirty="0"/>
            </a:br>
            <a:r>
              <a:rPr lang="pl-PL" dirty="0"/>
              <a:t>- </a:t>
            </a:r>
            <a:r>
              <a:rPr lang="pl-PL" b="1" dirty="0"/>
              <a:t>bolesne skurcze mięśni</a:t>
            </a:r>
            <a:r>
              <a:rPr lang="pl-PL" dirty="0"/>
              <a:t> i inne dolegliwości ze strony mięśni spowodowane zaburzeniem równowagi wodno-elektrolitowej,</a:t>
            </a:r>
            <a:br>
              <a:rPr lang="pl-PL" dirty="0"/>
            </a:br>
            <a:r>
              <a:rPr lang="pl-PL" dirty="0"/>
              <a:t>- </a:t>
            </a:r>
            <a:r>
              <a:rPr lang="pl-PL" b="1" dirty="0"/>
              <a:t>odwodnienie</a:t>
            </a:r>
            <a:r>
              <a:rPr lang="pl-PL" dirty="0"/>
              <a:t> spowodowane niedostatecznym uzupełnieniem wody utraconej przez pocenie.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410778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AB13F9-9364-4462-A319-15A255440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Mikroklimat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565FC2-EA4E-4782-AFCC-C5E26B143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Do pracy w narażeniu na gorąco nie należy zatrudniać pracowników:</a:t>
            </a:r>
            <a:br>
              <a:rPr lang="pl-PL" dirty="0"/>
            </a:br>
            <a:r>
              <a:rPr lang="pl-PL" dirty="0"/>
              <a:t>otyłych, powyżej 45 roku życia, jeśli dotychczas nie pracowali w gorącu, o małej wydolności fizycznej z organicznymi chorobami serca i układu naczyniowego, z chorobą nadciśnieniową, z przewlekłymi chorobami dróg oddechowych i płuc, powodujących obniżenie sprawności</a:t>
            </a:r>
            <a:br>
              <a:rPr lang="pl-PL" dirty="0"/>
            </a:br>
            <a:r>
              <a:rPr lang="pl-PL" dirty="0"/>
              <a:t>wentylacji, z uogólnionymi chorobami skóry i chorobami, które upośledzają czynność wydzielniczą gruczołów potowych, często zapadających na choroby infekcyjne, nadużywających alkoholu i przyjmujących stale leki (psychotropowe, przeciw bólowe, hipotensyjne).</a:t>
            </a:r>
          </a:p>
        </p:txBody>
      </p:sp>
    </p:spTree>
    <p:extLst>
      <p:ext uri="{BB962C8B-B14F-4D97-AF65-F5344CB8AC3E}">
        <p14:creationId xmlns:p14="http://schemas.microsoft.com/office/powerpoint/2010/main" val="30137065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545BCB-9994-4D7C-9B10-DA922DD5E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Środowisko cieplne zimne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8B1011-7F3D-48D2-BCC2-903286C04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Środowisko, w którym bilans cieplny jest ujemny. Spadek temperatury otoczenia uruchamia mechanizmy termoregulacji zapobiegające utracie ciepła przez organizm. Następuje skurcz naczyń krwionośnych, co powoduje obniżenie temperatury skóry, a tym samym różnicę temperatur między skórą a otoczeniem, zmniejsza to ilość ciepła oddawaną do otoczenia. </a:t>
            </a:r>
          </a:p>
          <a:p>
            <a:pPr marL="0" indent="0">
              <a:buNone/>
            </a:pPr>
            <a:r>
              <a:rPr lang="pl-PL" dirty="0"/>
              <a:t>Skurcz naczyń krwionośnych najsilniejszy jest w kończynach. Dalszy spadek temperatury wewnętrznej organizmu powoduje wzrost przemiany metabolicznej w następstwie uruchomienia mechanizmu mimowolnego drgania mięśni i wzrostu wydzielania hormonów. </a:t>
            </a:r>
          </a:p>
          <a:p>
            <a:pPr marL="0" indent="0">
              <a:buNone/>
            </a:pPr>
            <a:r>
              <a:rPr lang="pl-PL" dirty="0"/>
              <a:t>Intensywna praca fizyczna w środowisku zimnym może spowodować wzrost obciążenia cieplnego i uruchomienie mechanizmu termoregulacji prowadzącego do utraty ciepła, co stwarza niebezpieczeństwo nadmiernego ochłodzenia organizmu zwłaszcza po zaprzestaniu wysiłku. Zasadniczym elementem profilaktyki pracowników zatrudnionych w mikroklimacie zimnym jest zapewnienie zestawu odzieży o odpowiednich właściwościach termoizolacyjnych.</a:t>
            </a:r>
          </a:p>
        </p:txBody>
      </p:sp>
    </p:spTree>
    <p:extLst>
      <p:ext uri="{BB962C8B-B14F-4D97-AF65-F5344CB8AC3E}">
        <p14:creationId xmlns:p14="http://schemas.microsoft.com/office/powerpoint/2010/main" val="18624197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58CBCF-2359-42EA-80EE-A508386FB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Mikroklimat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F62693-F6C2-4A35-988F-5550F3E38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/>
              <a:t>Dobrą izolację zapewnia również warstwa powietrza między częściami odzieży, dlatego przy</a:t>
            </a:r>
            <a:br>
              <a:rPr lang="pl-PL" dirty="0"/>
            </a:br>
            <a:r>
              <a:rPr lang="pl-PL" dirty="0"/>
              <a:t>pracy w zimnym środowisku należy zakładać więcej warstw odzieży. Należy również zwrócić uwagę na zabezpieczenie kończyn i głowy przed nadmierną utratą ciepła. Przez skórę głowy w temperaturze 4°C traci się około 40% ciepła Również podatne na utratę ciepła są ręce i nogi.  Niezależnie od zabezpieczenia reszty ciała zimne ręce i stopy będą powodować odczucie zimna i dyskomfortu.</a:t>
            </a:r>
          </a:p>
          <a:p>
            <a:pPr marL="0" indent="0">
              <a:buNone/>
            </a:pPr>
            <a:br>
              <a:rPr lang="pl-PL" dirty="0"/>
            </a:br>
            <a:r>
              <a:rPr lang="pl-PL" u="sng" dirty="0"/>
              <a:t>Skutki zdrowotne działania środowisk zimnych: </a:t>
            </a:r>
            <a:br>
              <a:rPr lang="pl-PL" dirty="0"/>
            </a:br>
            <a:r>
              <a:rPr lang="pl-PL" dirty="0"/>
              <a:t>- odmrożenia najczęściej rąk i stóp, rzadziej podudzi i nosa; objawy odmrożenia I stopnia to</a:t>
            </a:r>
            <a:br>
              <a:rPr lang="pl-PL" dirty="0"/>
            </a:br>
            <a:r>
              <a:rPr lang="pl-PL" dirty="0"/>
              <a:t>fioletowe zabarwienie skóry, pęcherze i mocny ból, przy </a:t>
            </a:r>
            <a:r>
              <a:rPr lang="pl-PL" dirty="0" err="1"/>
              <a:t>odmrożeniach</a:t>
            </a:r>
            <a:r>
              <a:rPr lang="pl-PL" dirty="0"/>
              <a:t> II stopnia: biała łamliwa</a:t>
            </a:r>
            <a:br>
              <a:rPr lang="pl-PL" dirty="0"/>
            </a:br>
            <a:r>
              <a:rPr lang="pl-PL" dirty="0"/>
              <a:t>skóra, po rozgrzaniu czerniejąca, brak czucia;</a:t>
            </a:r>
            <a:br>
              <a:rPr lang="pl-PL" dirty="0"/>
            </a:br>
            <a:r>
              <a:rPr lang="pl-PL" dirty="0"/>
              <a:t>- hipotermia, objawy hipotermii pojawiają się, kiedy temperatura wewnętrzna obniży się poniżej</a:t>
            </a:r>
            <a:br>
              <a:rPr lang="pl-PL" dirty="0"/>
            </a:br>
            <a:r>
              <a:rPr lang="pl-PL" dirty="0"/>
              <a:t>34°C, początkowo gdy temperatura obniży się do 34-36°C pojawiają się dreszcze, bóle w rękach</a:t>
            </a:r>
            <a:br>
              <a:rPr lang="pl-PL" dirty="0"/>
            </a:br>
            <a:r>
              <a:rPr lang="pl-PL" dirty="0"/>
              <a:t>i nogach, podwyższone tętno, płytki oddech, poniżej temperatury 34°C może wystąpić utrata</a:t>
            </a:r>
            <a:br>
              <a:rPr lang="pl-PL" dirty="0"/>
            </a:br>
            <a:r>
              <a:rPr lang="pl-PL" dirty="0"/>
              <a:t>przytomności, poniżej temperatury 27°C występuje zatrzymanie krążenia, migotanie komór</a:t>
            </a:r>
            <a:br>
              <a:rPr lang="pl-PL" dirty="0"/>
            </a:br>
            <a:r>
              <a:rPr lang="pl-PL" dirty="0"/>
              <a:t>serca.</a:t>
            </a:r>
          </a:p>
        </p:txBody>
      </p:sp>
    </p:spTree>
    <p:extLst>
      <p:ext uri="{BB962C8B-B14F-4D97-AF65-F5344CB8AC3E}">
        <p14:creationId xmlns:p14="http://schemas.microsoft.com/office/powerpoint/2010/main" val="24451229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24CAFC-1F94-4EF1-AF09-C39624806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Promieniowanie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0F3F4A-962F-4127-8827-D9FA325DC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Energia, która rozprzestrzenia się w postaci fal elektromagnetycznych lub cząstek materialnych.</a:t>
            </a:r>
            <a:br>
              <a:rPr lang="pl-PL" dirty="0"/>
            </a:br>
            <a:r>
              <a:rPr lang="pl-PL" dirty="0"/>
              <a:t>W środowisku zawodowym występują następujące rodzaje promieniowania:</a:t>
            </a:r>
            <a:br>
              <a:rPr lang="pl-PL" dirty="0"/>
            </a:br>
            <a:r>
              <a:rPr lang="pl-PL" dirty="0"/>
              <a:t>• pola elektromagnetyczne niejonizujące, zwane powszechnie polami elektromagnetycznymi — o częstotliwości poniżej 300 GHz, wśród których można wyróżnić (</a:t>
            </a:r>
            <a:r>
              <a:rPr lang="pl-PL" dirty="0" err="1"/>
              <a:t>radiofale</a:t>
            </a:r>
            <a:r>
              <a:rPr lang="pl-PL" dirty="0"/>
              <a:t>) przy zastosowaniu indukcyjnego nagrzewania, w zakresie fal 0,1-300MHz.(urządzenia radiokomunikacyjne, urządzenia fizykoterapeutyczne,</a:t>
            </a:r>
            <a:br>
              <a:rPr lang="pl-PL" dirty="0"/>
            </a:br>
            <a:r>
              <a:rPr lang="pl-PL" dirty="0"/>
              <a:t>• podczerwone zwane cieplnym (w hutnictwie metali i szkła, w przemyśle ceramicznym, mineralnym) Skutki biologiczne: efekty termiczne. Narząd krytyczny: oko, skóra. Chorobą zawodową promieniowania podczerwonego jest zaćma.</a:t>
            </a:r>
            <a:br>
              <a:rPr lang="pl-PL" dirty="0"/>
            </a:br>
            <a:r>
              <a:rPr lang="pl-PL" dirty="0"/>
              <a:t>• ultrafioletowe (UV-A, UV-B, UV-C) graniczy z częstotliwościami promieniowania jonizującego ( podczas wykonywania prac spawalniczych, przy obsłudze lampy kwarcowej). Naturalnym źródłem promieniowania jest słońce,</a:t>
            </a:r>
            <a:br>
              <a:rPr lang="pl-PL" dirty="0"/>
            </a:br>
            <a:r>
              <a:rPr lang="pl-PL" dirty="0"/>
              <a:t>• jonizujące ( promieniowanie alfa, beta, gamma, rentgenowskie X )</a:t>
            </a:r>
            <a:br>
              <a:rPr lang="pl-PL" dirty="0"/>
            </a:br>
            <a:r>
              <a:rPr lang="pl-PL" dirty="0"/>
              <a:t>- alfa wpływa znacząco na organizm. Zasięg promieni w powietrzu jest mały, kilka centymetrów,</a:t>
            </a:r>
            <a:br>
              <a:rPr lang="pl-PL" dirty="0"/>
            </a:br>
            <a:r>
              <a:rPr lang="pl-PL" dirty="0"/>
              <a:t>- beta zdolność do jonizacji mniejsza niż promieni alfa,</a:t>
            </a:r>
            <a:br>
              <a:rPr lang="pl-PL" dirty="0"/>
            </a:br>
            <a:r>
              <a:rPr lang="pl-PL" dirty="0"/>
              <a:t>- gamma najbardziej przenikliwy rodzaj promieniowania, o najmniejszej zdolności do jonizacji,</a:t>
            </a:r>
            <a:br>
              <a:rPr lang="pl-PL" dirty="0"/>
            </a:br>
            <a:r>
              <a:rPr lang="pl-PL" dirty="0"/>
              <a:t>- X powstaje w lampach rentgenowskich</a:t>
            </a:r>
            <a:br>
              <a:rPr lang="pl-PL" dirty="0"/>
            </a:br>
            <a:r>
              <a:rPr lang="pl-PL" dirty="0"/>
              <a:t>• laserowe pochodzące z laserów mogą emitować promieniowanie zakresu nadfioletu, światła widzialnego i podczerwieni. Jest to promieniowanie spójne tj. ma ściśle określoną długość fali i stałą fazę.</a:t>
            </a:r>
            <a:br>
              <a:rPr lang="pl-PL" dirty="0"/>
            </a:br>
            <a:r>
              <a:rPr lang="pl-PL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720356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221EE6-0433-405D-8ED9-86911A3D9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Intensywne promieniowanie widzialne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5A8CE4-6F72-4BCC-9A5C-796F7D412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u="sng" dirty="0"/>
              <a:t>Intensywne promieniowanie widzialne</a:t>
            </a:r>
            <a:r>
              <a:rPr lang="pl-PL" dirty="0"/>
              <a:t> (zwłaszcza światło niebieskie) może powodować termiczne lub fotochemiczne uszkodzenia i schorzenia siatkówki oka. Silne światło niebieskie występuje podczas procesów technologicznych, takich jak np. spawanie, oraz jest emitowane przez promienniki elektryczne,</a:t>
            </a:r>
            <a:br>
              <a:rPr lang="pl-PL" dirty="0"/>
            </a:br>
            <a:r>
              <a:rPr lang="pl-PL" dirty="0"/>
              <a:t>np. lampy do naświetlania materiałów światłoczułych. Jest ono także składową promieniowania słonecznego docierającego do Ziemi. Najbardziej groźne dla siatkówki oka jest promieniowanie o długościach fali</a:t>
            </a:r>
            <a:br>
              <a:rPr lang="pl-PL" dirty="0"/>
            </a:br>
            <a:r>
              <a:rPr lang="pl-PL" dirty="0"/>
              <a:t>z zakresu 420–455 nm. Przyjmuje się, że dla czasów ekspozycji mniejszych niż 10 s powstają głównie uszkodzenia termiczne, natomiast dla czasu ekspozycji większego od 10 s przeważają uszkodzenia o charakterze fotochemicznym. Ekspozycja skóry na widzialne promieniowanie o dużej mocy może powodować jej oparzenia</a:t>
            </a:r>
          </a:p>
        </p:txBody>
      </p:sp>
    </p:spTree>
    <p:extLst>
      <p:ext uri="{BB962C8B-B14F-4D97-AF65-F5344CB8AC3E}">
        <p14:creationId xmlns:p14="http://schemas.microsoft.com/office/powerpoint/2010/main" val="5158510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3036B0-66FA-4807-B2B5-9FDBB5527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Promieniowanie emitowane podczas spawania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C980F9-7D0C-44A1-93DF-9CDE43FFD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u="sng" dirty="0"/>
              <a:t>Promieniowanie emitowane podczas spawania</a:t>
            </a:r>
            <a:r>
              <a:rPr lang="pl-PL" dirty="0"/>
              <a:t> elektrycznego oraz spawania płomieniem gazowym może być przyczyną wielu poważnych schorzeń:</a:t>
            </a:r>
            <a:br>
              <a:rPr lang="pl-PL" dirty="0"/>
            </a:br>
            <a:r>
              <a:rPr lang="pl-PL" dirty="0"/>
              <a:t>• zaćmy powstałej na skutek przegrzania oka,</a:t>
            </a:r>
            <a:br>
              <a:rPr lang="pl-PL" dirty="0"/>
            </a:br>
            <a:r>
              <a:rPr lang="pl-PL" dirty="0"/>
              <a:t>• stanów zapalnych rogówki i spojówki,</a:t>
            </a:r>
            <a:br>
              <a:rPr lang="pl-PL" dirty="0"/>
            </a:br>
            <a:r>
              <a:rPr lang="pl-PL" dirty="0"/>
              <a:t>• zmian na siatkówce i dnie oka spawacza.</a:t>
            </a:r>
          </a:p>
          <a:p>
            <a:pPr marL="0" indent="0">
              <a:buNone/>
            </a:pPr>
            <a:r>
              <a:rPr lang="pl-PL" dirty="0"/>
              <a:t>Powstające podczas spawania odpryski stopionych metali oraz żużlu mogą dodatkowo prowadzić do poważnych urazów gałki ocznej. Wniknięcie do gałki ocznej ciała obcego, np. w postaci odłamka żelaza lub miedzi, oprócz spowodowanych uszkodzeń mechanicznych może po latach wywołać żelazicę lub miedzicę.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711067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D5965A-EF0F-47E6-AAE0-6469A9F1E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Promieniowanie elektromagnetyczne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27FAC3-41C3-4FF8-911B-A3881ABF4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efekt termiczny – powstały wskutek zamiany części energii promieniowania na ciepło, co może spowodować zmiany patologiczne i reakcje fizjologiczne uwarunkowane podwyższeniem temperatury całego ciała lub niektórych jego części (narządów),</a:t>
            </a:r>
            <a:br>
              <a:rPr lang="pl-PL" dirty="0"/>
            </a:br>
            <a:endParaRPr lang="pl-PL" dirty="0"/>
          </a:p>
          <a:p>
            <a:pPr marL="0" indent="0">
              <a:buNone/>
            </a:pPr>
            <a:r>
              <a:rPr lang="pl-PL" dirty="0"/>
              <a:t>efekt </a:t>
            </a:r>
            <a:r>
              <a:rPr lang="pl-PL" dirty="0" err="1"/>
              <a:t>pozatermiczny</a:t>
            </a:r>
            <a:r>
              <a:rPr lang="pl-PL" dirty="0"/>
              <a:t> – powstaje pod wpływem promieniowania bez podwyższania temperatury oraz związane z tym objawy patologiczne i fizjologiczne. Pola magnetyczne działające na człowieka mogą wywoływać zarówno dolegliwości obiektywne, jak i subiektywne.</a:t>
            </a:r>
          </a:p>
          <a:p>
            <a:pPr marL="0" indent="0">
              <a:buNone/>
            </a:pPr>
            <a:br>
              <a:rPr lang="pl-PL" dirty="0"/>
            </a:br>
            <a:r>
              <a:rPr lang="pl-PL" dirty="0"/>
              <a:t>Dolegliwości subiektywne:</a:t>
            </a:r>
            <a:br>
              <a:rPr lang="pl-PL" dirty="0"/>
            </a:br>
            <a:r>
              <a:rPr lang="pl-PL" dirty="0"/>
              <a:t>• utrudnienie koncentracji uwagi,</a:t>
            </a:r>
            <a:br>
              <a:rPr lang="pl-PL" dirty="0"/>
            </a:br>
            <a:r>
              <a:rPr lang="pl-PL" dirty="0"/>
              <a:t>• łatwość męczenia się pracą umysłową,</a:t>
            </a:r>
            <a:br>
              <a:rPr lang="pl-PL" dirty="0"/>
            </a:br>
            <a:r>
              <a:rPr lang="pl-PL" dirty="0"/>
              <a:t>• ospałość w ciągu dnia i zaburzenia snu w ciągu nocy,</a:t>
            </a:r>
            <a:br>
              <a:rPr lang="pl-PL" dirty="0"/>
            </a:br>
            <a:r>
              <a:rPr lang="pl-PL" dirty="0"/>
              <a:t>• drażliwość nerwowa,</a:t>
            </a:r>
            <a:br>
              <a:rPr lang="pl-PL" dirty="0"/>
            </a:br>
            <a:r>
              <a:rPr lang="pl-PL" dirty="0"/>
              <a:t>• bóle i zawroty głowy,</a:t>
            </a:r>
            <a:br>
              <a:rPr lang="pl-PL" dirty="0"/>
            </a:br>
            <a:r>
              <a:rPr lang="pl-PL" dirty="0"/>
              <a:t>• nadmierna potliwość lub suchość dłoni i stóp,</a:t>
            </a:r>
            <a:br>
              <a:rPr lang="pl-PL" dirty="0"/>
            </a:br>
            <a:r>
              <a:rPr lang="pl-PL" dirty="0"/>
              <a:t>• dolegliwości sercowe, np. uczucie ucisku, kłucia itp.,</a:t>
            </a:r>
            <a:br>
              <a:rPr lang="pl-PL" dirty="0"/>
            </a:br>
            <a:r>
              <a:rPr lang="pl-PL" dirty="0"/>
              <a:t>• dysfunkcje ze strony układu pokarmowego,</a:t>
            </a:r>
            <a:br>
              <a:rPr lang="pl-PL" dirty="0"/>
            </a:br>
            <a:br>
              <a:rPr lang="pl-PL" dirty="0"/>
            </a:br>
            <a:r>
              <a:rPr lang="pl-PL" dirty="0"/>
              <a:t>Dolegliwości obiektywne:</a:t>
            </a:r>
            <a:br>
              <a:rPr lang="pl-PL" dirty="0"/>
            </a:br>
            <a:r>
              <a:rPr lang="pl-PL" dirty="0"/>
              <a:t>• objawy ze strony układu nerwowego: stany neurasteniczne, nerwice wegetatywne, drżenie rąk, </a:t>
            </a:r>
            <a:br>
              <a:rPr lang="pl-PL" dirty="0"/>
            </a:br>
            <a:r>
              <a:rPr lang="pl-PL" dirty="0"/>
              <a:t>• zmiany w narządzie wzroku (drobne zmiany </a:t>
            </a:r>
            <a:r>
              <a:rPr lang="pl-PL" dirty="0" err="1"/>
              <a:t>zmętnieniowe</a:t>
            </a:r>
            <a:r>
              <a:rPr lang="pl-PL" dirty="0"/>
              <a:t> w soczewce),</a:t>
            </a:r>
            <a:br>
              <a:rPr lang="pl-PL" dirty="0"/>
            </a:br>
            <a:r>
              <a:rPr lang="pl-PL" dirty="0"/>
              <a:t>• objawy ze strony układu sercowo-naczyniowego: obniżenie ciśnienia krwi, zwolnienie akcji serca,</a:t>
            </a:r>
            <a:br>
              <a:rPr lang="pl-PL" dirty="0"/>
            </a:br>
            <a:r>
              <a:rPr lang="pl-PL" dirty="0"/>
              <a:t>• zmiany we krwi i w układzie krwiotwórczym,</a:t>
            </a:r>
            <a:br>
              <a:rPr lang="pl-PL" dirty="0"/>
            </a:br>
            <a:r>
              <a:rPr lang="pl-PL" dirty="0"/>
              <a:t>• objawy ze strony układu hormonalnego.</a:t>
            </a:r>
          </a:p>
        </p:txBody>
      </p:sp>
    </p:spTree>
    <p:extLst>
      <p:ext uri="{BB962C8B-B14F-4D97-AF65-F5344CB8AC3E}">
        <p14:creationId xmlns:p14="http://schemas.microsoft.com/office/powerpoint/2010/main" val="1790336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0A3700-E4B4-4E18-ADDE-5F2F40CD0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Podział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0C95F1-F1C0-4032-991C-8864FA062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• Czynniki niebezpieczne</a:t>
            </a:r>
            <a:br>
              <a:rPr lang="pl-PL" dirty="0"/>
            </a:br>
            <a:r>
              <a:rPr lang="pl-PL" dirty="0"/>
              <a:t>• Czynniki szkodliwe</a:t>
            </a:r>
            <a:br>
              <a:rPr lang="pl-PL" dirty="0"/>
            </a:br>
            <a:r>
              <a:rPr lang="pl-PL" dirty="0"/>
              <a:t>• Czynniki uciążliwe</a:t>
            </a:r>
          </a:p>
          <a:p>
            <a:pPr marL="0" indent="0">
              <a:buNone/>
            </a:pPr>
            <a:br>
              <a:rPr lang="pl-PL" dirty="0"/>
            </a:br>
            <a:r>
              <a:rPr lang="pl-PL" dirty="0"/>
              <a:t>Każdy z wymienionych wyżej rodzajów czynników charakteryzuje się innym stopniem oddziaływania na pracowników, różne mogą też być jego konsekwencje. Niemniej jednak należy pamiętać, iż zasady określania charakterystyk czynników powodują, że czynnik, który w danej chwili jest jedynie uciążliwy – przekształcić się może w czynnik szkodliwy, ten zaś – w czynnik o charakterze niebezpiecznym.</a:t>
            </a:r>
          </a:p>
        </p:txBody>
      </p:sp>
    </p:spTree>
    <p:extLst>
      <p:ext uri="{BB962C8B-B14F-4D97-AF65-F5344CB8AC3E}">
        <p14:creationId xmlns:p14="http://schemas.microsoft.com/office/powerpoint/2010/main" val="3553287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DEE6E4-39E1-443F-8A8A-4A08D69DC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Definicje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2D62B0-DF86-416E-B12C-A136E8657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Czynnikiem niebezpiecznym</a:t>
            </a:r>
            <a:r>
              <a:rPr lang="pl-PL" dirty="0"/>
              <a:t> jest czynnik, który może prowadzić do powstania u pracującego urazu (wypadku przy pracy).</a:t>
            </a:r>
          </a:p>
          <a:p>
            <a:r>
              <a:rPr lang="pl-PL" b="1" dirty="0"/>
              <a:t>Czynnikiem szkodliwym</a:t>
            </a:r>
            <a:r>
              <a:rPr lang="pl-PL" dirty="0"/>
              <a:t> jest czynnik, którego oddziaływanie na pracującego może prowadzić lub prowadzi do schorzenia, traktowanego jako choroba zawodowa.</a:t>
            </a:r>
          </a:p>
          <a:p>
            <a:r>
              <a:rPr lang="pl-PL" b="1" dirty="0"/>
              <a:t>Czynnik uciążliwy</a:t>
            </a:r>
            <a:r>
              <a:rPr lang="pl-PL" dirty="0"/>
              <a:t> to czynnik, którego oddziaływanie na pracownika może być przyczyną złego samopoczucia lub nadmiernego zmęczenia, które nie prowadzi jednak do trwałego pogorszenia stanu zdrowia. Może on jednak prowadzić do dłuższej nieobecności pracownika z powodu choroby i obniżenia wydajności.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0132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9D67AE-81D4-458C-8D3C-81959C71E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Czynniki niebezpieczne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F885C6-EA53-4C83-A1A2-70DAC1EAC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zagrożenia elementami ruchomymi i luźnymi,</a:t>
            </a:r>
          </a:p>
          <a:p>
            <a:r>
              <a:rPr lang="pl-PL" dirty="0"/>
              <a:t>zagrożenia elementami ostrymi i wystającymi,</a:t>
            </a:r>
          </a:p>
          <a:p>
            <a:r>
              <a:rPr lang="pl-PL" dirty="0"/>
              <a:t>zagrożenia związane z przemieszczaniem się ludzi,</a:t>
            </a:r>
          </a:p>
          <a:p>
            <a:r>
              <a:rPr lang="pl-PL" dirty="0"/>
              <a:t>zagrożenia porażeniem prądem elektrycznym,</a:t>
            </a:r>
          </a:p>
          <a:p>
            <a:r>
              <a:rPr lang="pl-PL" dirty="0"/>
              <a:t>zagrożenia poparzeniem,</a:t>
            </a:r>
          </a:p>
          <a:p>
            <a:r>
              <a:rPr lang="pl-PL" dirty="0"/>
              <a:t>zagrożenia pożarem lub/i wybuchem.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2583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DA44F0-E52A-442C-B222-A779A11AE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Czynniki szkodliwe - fizyczne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8AB3E4-F13B-4841-A2DB-E16208894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hałas (ustalony i nieustalony, hałas infradźwiękowy, hałas ultradźwiękowy),</a:t>
            </a:r>
          </a:p>
          <a:p>
            <a:r>
              <a:rPr lang="pl-PL" dirty="0"/>
              <a:t>mikroklimat (zimny, gorący),</a:t>
            </a:r>
          </a:p>
          <a:p>
            <a:r>
              <a:rPr lang="pl-PL" dirty="0"/>
              <a:t>promieniowanie optyczne (widzialne, podczerwone i ultrafioletowe),</a:t>
            </a:r>
          </a:p>
          <a:p>
            <a:r>
              <a:rPr lang="pl-PL" dirty="0"/>
              <a:t>promieniowanie jonizujące,</a:t>
            </a:r>
          </a:p>
          <a:p>
            <a:r>
              <a:rPr lang="pl-PL" dirty="0"/>
              <a:t>promieniowanie laserowe,</a:t>
            </a:r>
          </a:p>
          <a:p>
            <a:r>
              <a:rPr lang="pl-PL" dirty="0"/>
              <a:t>pole elektromagnetyczne (niskiej i wysokiej częstotliwości),</a:t>
            </a:r>
          </a:p>
          <a:p>
            <a:r>
              <a:rPr lang="pl-PL" dirty="0"/>
              <a:t>pole elektrostatyczne,</a:t>
            </a:r>
          </a:p>
          <a:p>
            <a:r>
              <a:rPr lang="pl-PL" dirty="0"/>
              <a:t>pyły przemysłowe,</a:t>
            </a:r>
          </a:p>
          <a:p>
            <a:r>
              <a:rPr lang="pl-PL" dirty="0"/>
              <a:t>wibracja (ogólna i oddziałująca na organizm człowieka przez kończyny górne).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96435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1FB968-A75D-4552-91D2-579B28D5B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Czynniki szkodliwe - chemiczne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F03B9A-8B68-4D9F-88C6-1699F1AB2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podział w zależności od działania na organizm ludzki</a:t>
            </a:r>
          </a:p>
          <a:p>
            <a:pPr lvl="1"/>
            <a:r>
              <a:rPr lang="pl-PL" dirty="0"/>
              <a:t>substancje toksyczne,</a:t>
            </a:r>
          </a:p>
          <a:p>
            <a:pPr lvl="1"/>
            <a:r>
              <a:rPr lang="pl-PL" dirty="0"/>
              <a:t>substancje drażniące,</a:t>
            </a:r>
          </a:p>
          <a:p>
            <a:pPr lvl="1"/>
            <a:r>
              <a:rPr lang="pl-PL" dirty="0"/>
              <a:t>substancje uczulające,</a:t>
            </a:r>
          </a:p>
          <a:p>
            <a:pPr lvl="1"/>
            <a:r>
              <a:rPr lang="pl-PL" dirty="0"/>
              <a:t>substancje rakotwórcze,</a:t>
            </a:r>
          </a:p>
          <a:p>
            <a:pPr lvl="1"/>
            <a:r>
              <a:rPr lang="pl-PL" dirty="0"/>
              <a:t>substancje mutagenne,</a:t>
            </a:r>
          </a:p>
          <a:p>
            <a:pPr lvl="1"/>
            <a:r>
              <a:rPr lang="pl-PL" dirty="0"/>
              <a:t>substancje upośledzające układ rozrodczy,</a:t>
            </a:r>
          </a:p>
          <a:p>
            <a:r>
              <a:rPr lang="pl-PL" dirty="0"/>
              <a:t>podział w zależności od sposobu wchłaniania</a:t>
            </a:r>
          </a:p>
          <a:p>
            <a:pPr lvl="1"/>
            <a:r>
              <a:rPr lang="pl-PL" dirty="0"/>
              <a:t>przez drogi oddechowe,</a:t>
            </a:r>
          </a:p>
          <a:p>
            <a:pPr lvl="1"/>
            <a:r>
              <a:rPr lang="pl-PL" dirty="0"/>
              <a:t>przez skórę i błony śluzowe,</a:t>
            </a:r>
          </a:p>
          <a:p>
            <a:pPr lvl="1"/>
            <a:r>
              <a:rPr lang="pl-PL" dirty="0"/>
              <a:t>przez przewód pokarmowy.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17977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B5E940-EA0B-4743-BD03-FF918D126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Czynniki szkodliwe - biologiczne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C025E7-B4D9-414B-B68C-61AAC9CE4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mikroorganizmy roślinne i zwierzęce (bakterie, wirusy, grzyby, pierwotniaki) i wytwarzane przez nie toksyny i alergeny,</a:t>
            </a:r>
          </a:p>
          <a:p>
            <a:r>
              <a:rPr lang="pl-PL" dirty="0"/>
              <a:t>makroorganizmy roślinne i zwierzęce.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2140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AB1495-CB69-48D5-9D29-4F8829DD1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Czynniki niebezpieczne - mechaniczne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5123C8-5A90-44FF-BC51-664E6EF4A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Czynniki mechaniczne stanowią najszerszą grupę czynników występujących w środowisku pracy o charakterze niebezpiecznym. Zapobieganie zagrożeniom wywoływanym przez czynniki mechaniczne odbywać się może w dwojaki sposób:</a:t>
            </a:r>
          </a:p>
          <a:p>
            <a:r>
              <a:rPr lang="pl-PL" dirty="0"/>
              <a:t>Na etapie projektowania danego urządzenia czy maszyny – poprzez konstrukcyjne wyeliminowanie czynnika (np. ostrych krawędzi), lub też zminimalizowanie prawdopodobieństwa wystąpienia sytuacji, w której dojść może do wypadku,</a:t>
            </a:r>
          </a:p>
          <a:p>
            <a:r>
              <a:rPr lang="pl-PL" dirty="0"/>
              <a:t>Poprzez ograniczanie (całkowite bądź częściowe) obecności pracownika w obszarze zagrożonym, lub też poprzez minimalizację prawdopodobieństwa zetknięcia się pracownika z czynnikiem o charakterze niebezpiecznym (np. automatyczne blokowanie wejścia od pomieszczenia, w którym zachodzi niebezpieczny proces, stosowanie przegród ograniczających dostęp pracownika do przetwarzanego materiału).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45059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40</TotalTime>
  <Words>253</Words>
  <Application>Microsoft Office PowerPoint</Application>
  <PresentationFormat>Panoramiczny</PresentationFormat>
  <Paragraphs>128</Paragraphs>
  <Slides>27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2" baseType="lpstr">
      <vt:lpstr>Arial</vt:lpstr>
      <vt:lpstr>Tw Cen MT</vt:lpstr>
      <vt:lpstr>Tw Cen MT Condensed</vt:lpstr>
      <vt:lpstr>Wingdings 3</vt:lpstr>
      <vt:lpstr>Integralny</vt:lpstr>
      <vt:lpstr>BHP</vt:lpstr>
      <vt:lpstr>Czynniki w środowisku pracy</vt:lpstr>
      <vt:lpstr>Podział</vt:lpstr>
      <vt:lpstr>Definicje</vt:lpstr>
      <vt:lpstr>Czynniki niebezpieczne</vt:lpstr>
      <vt:lpstr>Czynniki szkodliwe - fizyczne</vt:lpstr>
      <vt:lpstr>Czynniki szkodliwe - chemiczne</vt:lpstr>
      <vt:lpstr>Czynniki szkodliwe - biologiczne</vt:lpstr>
      <vt:lpstr>Czynniki niebezpieczne - mechaniczne</vt:lpstr>
      <vt:lpstr>Czynniki niebezpieczne - wysokość</vt:lpstr>
      <vt:lpstr>Czynniki niebezpieczne - prąd</vt:lpstr>
      <vt:lpstr>Czynniki niebezpieczne - prąd</vt:lpstr>
      <vt:lpstr>Czynniki szkodliwe - hałas </vt:lpstr>
      <vt:lpstr>Hałas słyszalny</vt:lpstr>
      <vt:lpstr>Hałas</vt:lpstr>
      <vt:lpstr>Ograniczenie ekspozycji na hałas</vt:lpstr>
      <vt:lpstr>Ograniczenie ekspozycji na hałas</vt:lpstr>
      <vt:lpstr>Hałas infradźwiękowy</vt:lpstr>
      <vt:lpstr>Hałas ultradzwiękowy</vt:lpstr>
      <vt:lpstr>Mikroklimat</vt:lpstr>
      <vt:lpstr>Mikroklimat</vt:lpstr>
      <vt:lpstr>Środowisko cieplne zimne</vt:lpstr>
      <vt:lpstr>Mikroklimat</vt:lpstr>
      <vt:lpstr>Promieniowanie</vt:lpstr>
      <vt:lpstr>Intensywne promieniowanie widzialne</vt:lpstr>
      <vt:lpstr>Promieniowanie emitowane podczas spawania</vt:lpstr>
      <vt:lpstr>Promieniowanie elektromagnetyczne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BHP</dc:title>
  <dc:creator>Damian Radzik</dc:creator>
  <cp:lastModifiedBy>Damian Radzik</cp:lastModifiedBy>
  <cp:revision>5</cp:revision>
  <dcterms:created xsi:type="dcterms:W3CDTF">2018-09-09T12:07:41Z</dcterms:created>
  <dcterms:modified xsi:type="dcterms:W3CDTF">2018-09-09T12:48:21Z</dcterms:modified>
</cp:coreProperties>
</file>