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3" r:id="rId3"/>
    <p:sldId id="257" r:id="rId4"/>
    <p:sldId id="264" r:id="rId5"/>
    <p:sldId id="281" r:id="rId6"/>
    <p:sldId id="259" r:id="rId7"/>
    <p:sldId id="260" r:id="rId8"/>
    <p:sldId id="261" r:id="rId9"/>
    <p:sldId id="266" r:id="rId10"/>
    <p:sldId id="262" r:id="rId11"/>
    <p:sldId id="267" r:id="rId12"/>
    <p:sldId id="268" r:id="rId13"/>
    <p:sldId id="269" r:id="rId14"/>
    <p:sldId id="270" r:id="rId15"/>
    <p:sldId id="272" r:id="rId16"/>
    <p:sldId id="273" r:id="rId17"/>
    <p:sldId id="274" r:id="rId18"/>
    <p:sldId id="275" r:id="rId19"/>
    <p:sldId id="282" r:id="rId20"/>
    <p:sldId id="283" r:id="rId21"/>
    <p:sldId id="284" r:id="rId22"/>
    <p:sldId id="276" r:id="rId23"/>
    <p:sldId id="277" r:id="rId24"/>
    <p:sldId id="278" r:id="rId25"/>
    <p:sldId id="279" r:id="rId26"/>
    <p:sldId id="285" r:id="rId27"/>
    <p:sldId id="286" r:id="rId28"/>
    <p:sldId id="288" r:id="rId29"/>
    <p:sldId id="287" r:id="rId30"/>
    <p:sldId id="28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29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an Radzik" userId="9b6437a5cc3fe03b" providerId="LiveId" clId="{EB4D998D-9EB9-491B-84A3-461FFBA28559}"/>
    <pc:docChg chg="addSld modSld">
      <pc:chgData name="Damian Radzik" userId="9b6437a5cc3fe03b" providerId="LiveId" clId="{EB4D998D-9EB9-491B-84A3-461FFBA28559}" dt="2022-10-17T14:20:54.565" v="247" actId="20577"/>
      <pc:docMkLst>
        <pc:docMk/>
      </pc:docMkLst>
      <pc:sldChg chg="modSp new mod">
        <pc:chgData name="Damian Radzik" userId="9b6437a5cc3fe03b" providerId="LiveId" clId="{EB4D998D-9EB9-491B-84A3-461FFBA28559}" dt="2022-10-17T14:20:54.565" v="247" actId="20577"/>
        <pc:sldMkLst>
          <pc:docMk/>
          <pc:sldMk cId="257517814" sldId="288"/>
        </pc:sldMkLst>
        <pc:spChg chg="mod">
          <ac:chgData name="Damian Radzik" userId="9b6437a5cc3fe03b" providerId="LiveId" clId="{EB4D998D-9EB9-491B-84A3-461FFBA28559}" dt="2022-10-17T14:20:01.038" v="50" actId="20577"/>
          <ac:spMkLst>
            <pc:docMk/>
            <pc:sldMk cId="257517814" sldId="288"/>
            <ac:spMk id="2" creationId="{536F8992-A514-2157-C1A7-E3048F2DF044}"/>
          </ac:spMkLst>
        </pc:spChg>
        <pc:spChg chg="mod">
          <ac:chgData name="Damian Radzik" userId="9b6437a5cc3fe03b" providerId="LiveId" clId="{EB4D998D-9EB9-491B-84A3-461FFBA28559}" dt="2022-10-17T14:20:54.565" v="247" actId="20577"/>
          <ac:spMkLst>
            <pc:docMk/>
            <pc:sldMk cId="257517814" sldId="288"/>
            <ac:spMk id="3" creationId="{44DD0AA9-B7B4-D54B-941B-FBCBBCE6F09B}"/>
          </ac:spMkLst>
        </pc:spChg>
      </pc:sldChg>
    </pc:docChg>
  </pc:docChgLst>
  <pc:docChgLst>
    <pc:chgData name="Damian Radzik" userId="9b6437a5cc3fe03b" providerId="LiveId" clId="{62E56A2F-A4BD-436C-B7FD-47A713F77548}"/>
    <pc:docChg chg="addSld delSld modSld">
      <pc:chgData name="Damian Radzik" userId="9b6437a5cc3fe03b" providerId="LiveId" clId="{62E56A2F-A4BD-436C-B7FD-47A713F77548}" dt="2021-06-12T08:19:25.868" v="60" actId="2696"/>
      <pc:docMkLst>
        <pc:docMk/>
      </pc:docMkLst>
      <pc:sldChg chg="del">
        <pc:chgData name="Damian Radzik" userId="9b6437a5cc3fe03b" providerId="LiveId" clId="{62E56A2F-A4BD-436C-B7FD-47A713F77548}" dt="2021-06-12T08:15:08.858" v="1" actId="2696"/>
        <pc:sldMkLst>
          <pc:docMk/>
          <pc:sldMk cId="1612444591" sldId="258"/>
        </pc:sldMkLst>
      </pc:sldChg>
      <pc:sldChg chg="del">
        <pc:chgData name="Damian Radzik" userId="9b6437a5cc3fe03b" providerId="LiveId" clId="{62E56A2F-A4BD-436C-B7FD-47A713F77548}" dt="2021-06-12T08:15:05.030" v="0" actId="2696"/>
        <pc:sldMkLst>
          <pc:docMk/>
          <pc:sldMk cId="76367987" sldId="265"/>
        </pc:sldMkLst>
      </pc:sldChg>
      <pc:sldChg chg="del">
        <pc:chgData name="Damian Radzik" userId="9b6437a5cc3fe03b" providerId="LiveId" clId="{62E56A2F-A4BD-436C-B7FD-47A713F77548}" dt="2021-06-12T08:19:25.868" v="60" actId="2696"/>
        <pc:sldMkLst>
          <pc:docMk/>
          <pc:sldMk cId="921649049" sldId="271"/>
        </pc:sldMkLst>
      </pc:sldChg>
      <pc:sldChg chg="addSp delSp modSp new mod">
        <pc:chgData name="Damian Radzik" userId="9b6437a5cc3fe03b" providerId="LiveId" clId="{62E56A2F-A4BD-436C-B7FD-47A713F77548}" dt="2021-06-12T08:16:55.966" v="58" actId="20577"/>
        <pc:sldMkLst>
          <pc:docMk/>
          <pc:sldMk cId="2581482105" sldId="281"/>
        </pc:sldMkLst>
        <pc:spChg chg="mod">
          <ac:chgData name="Damian Radzik" userId="9b6437a5cc3fe03b" providerId="LiveId" clId="{62E56A2F-A4BD-436C-B7FD-47A713F77548}" dt="2021-06-12T08:16:55.966" v="58" actId="20577"/>
          <ac:spMkLst>
            <pc:docMk/>
            <pc:sldMk cId="2581482105" sldId="281"/>
            <ac:spMk id="2" creationId="{0B1DDB24-DA8B-4CD1-96FE-B695303FDC40}"/>
          </ac:spMkLst>
        </pc:spChg>
        <pc:spChg chg="del">
          <ac:chgData name="Damian Radzik" userId="9b6437a5cc3fe03b" providerId="LiveId" clId="{62E56A2F-A4BD-436C-B7FD-47A713F77548}" dt="2021-06-12T08:16:18.180" v="39"/>
          <ac:spMkLst>
            <pc:docMk/>
            <pc:sldMk cId="2581482105" sldId="281"/>
            <ac:spMk id="3" creationId="{AAADAAE7-3160-4223-9EDB-B086D0348342}"/>
          </ac:spMkLst>
        </pc:spChg>
        <pc:picChg chg="add mod">
          <ac:chgData name="Damian Radzik" userId="9b6437a5cc3fe03b" providerId="LiveId" clId="{62E56A2F-A4BD-436C-B7FD-47A713F77548}" dt="2021-06-12T08:16:20.512" v="40" actId="1076"/>
          <ac:picMkLst>
            <pc:docMk/>
            <pc:sldMk cId="2581482105" sldId="281"/>
            <ac:picMk id="1026" creationId="{B14C52E4-7343-487D-8F83-8D5AA36C7B38}"/>
          </ac:picMkLst>
        </pc:picChg>
        <pc:picChg chg="add mod">
          <ac:chgData name="Damian Radzik" userId="9b6437a5cc3fe03b" providerId="LiveId" clId="{62E56A2F-A4BD-436C-B7FD-47A713F77548}" dt="2021-06-12T08:16:32.617" v="42" actId="1076"/>
          <ac:picMkLst>
            <pc:docMk/>
            <pc:sldMk cId="2581482105" sldId="281"/>
            <ac:picMk id="1028" creationId="{B6CB4E18-6054-4F5A-88A9-F4BC2DA370E2}"/>
          </ac:picMkLst>
        </pc:picChg>
      </pc:sldChg>
      <pc:sldChg chg="new del">
        <pc:chgData name="Damian Radzik" userId="9b6437a5cc3fe03b" providerId="LiveId" clId="{62E56A2F-A4BD-436C-B7FD-47A713F77548}" dt="2021-06-12T08:19:11.969" v="59" actId="47"/>
        <pc:sldMkLst>
          <pc:docMk/>
          <pc:sldMk cId="352796881" sldId="282"/>
        </pc:sldMkLst>
      </pc:sldChg>
    </pc:docChg>
  </pc:docChgLst>
  <pc:docChgLst>
    <pc:chgData name="Damian Radzik" userId="2c0bebdc908efcab" providerId="LiveId" clId="{5CCE4CF5-1D1C-4E81-90ED-00EFE01D726F}"/>
    <pc:docChg chg="custSel modSld">
      <pc:chgData name="Damian Radzik" userId="2c0bebdc908efcab" providerId="LiveId" clId="{5CCE4CF5-1D1C-4E81-90ED-00EFE01D726F}" dt="2018-09-24T09:43:13.373" v="12" actId="27636"/>
      <pc:docMkLst>
        <pc:docMk/>
      </pc:docMkLst>
      <pc:sldChg chg="modSp">
        <pc:chgData name="Damian Radzik" userId="2c0bebdc908efcab" providerId="LiveId" clId="{5CCE4CF5-1D1C-4E81-90ED-00EFE01D726F}" dt="2018-09-23T13:54:16.932" v="0" actId="27636"/>
        <pc:sldMkLst>
          <pc:docMk/>
          <pc:sldMk cId="295132396" sldId="257"/>
        </pc:sldMkLst>
        <pc:spChg chg="mod">
          <ac:chgData name="Damian Radzik" userId="2c0bebdc908efcab" providerId="LiveId" clId="{5CCE4CF5-1D1C-4E81-90ED-00EFE01D726F}" dt="2018-09-23T13:54:16.932" v="0" actId="27636"/>
          <ac:spMkLst>
            <pc:docMk/>
            <pc:sldMk cId="295132396" sldId="257"/>
            <ac:spMk id="3" creationId="{00000000-0000-0000-0000-000000000000}"/>
          </ac:spMkLst>
        </pc:spChg>
      </pc:sldChg>
      <pc:sldChg chg="modSp">
        <pc:chgData name="Damian Radzik" userId="2c0bebdc908efcab" providerId="LiveId" clId="{5CCE4CF5-1D1C-4E81-90ED-00EFE01D726F}" dt="2018-09-23T13:54:16.943" v="1" actId="27636"/>
        <pc:sldMkLst>
          <pc:docMk/>
          <pc:sldMk cId="1358916212" sldId="260"/>
        </pc:sldMkLst>
        <pc:spChg chg="mod">
          <ac:chgData name="Damian Radzik" userId="2c0bebdc908efcab" providerId="LiveId" clId="{5CCE4CF5-1D1C-4E81-90ED-00EFE01D726F}" dt="2018-09-23T13:54:16.943" v="1" actId="27636"/>
          <ac:spMkLst>
            <pc:docMk/>
            <pc:sldMk cId="1358916212" sldId="260"/>
            <ac:spMk id="3" creationId="{00000000-0000-0000-0000-000000000000}"/>
          </ac:spMkLst>
        </pc:spChg>
      </pc:sldChg>
      <pc:sldChg chg="modSp">
        <pc:chgData name="Damian Radzik" userId="2c0bebdc908efcab" providerId="LiveId" clId="{5CCE4CF5-1D1C-4E81-90ED-00EFE01D726F}" dt="2018-09-23T13:54:16.959" v="2" actId="27636"/>
        <pc:sldMkLst>
          <pc:docMk/>
          <pc:sldMk cId="2176150438" sldId="266"/>
        </pc:sldMkLst>
        <pc:spChg chg="mod">
          <ac:chgData name="Damian Radzik" userId="2c0bebdc908efcab" providerId="LiveId" clId="{5CCE4CF5-1D1C-4E81-90ED-00EFE01D726F}" dt="2018-09-23T13:54:16.959" v="2" actId="27636"/>
          <ac:spMkLst>
            <pc:docMk/>
            <pc:sldMk cId="2176150438" sldId="266"/>
            <ac:spMk id="3" creationId="{00000000-0000-0000-0000-000000000000}"/>
          </ac:spMkLst>
        </pc:spChg>
      </pc:sldChg>
      <pc:sldChg chg="modSp">
        <pc:chgData name="Damian Radzik" userId="2c0bebdc908efcab" providerId="LiveId" clId="{5CCE4CF5-1D1C-4E81-90ED-00EFE01D726F}" dt="2018-09-23T13:54:16.970" v="3" actId="27636"/>
        <pc:sldMkLst>
          <pc:docMk/>
          <pc:sldMk cId="1501028022" sldId="270"/>
        </pc:sldMkLst>
        <pc:spChg chg="mod">
          <ac:chgData name="Damian Radzik" userId="2c0bebdc908efcab" providerId="LiveId" clId="{5CCE4CF5-1D1C-4E81-90ED-00EFE01D726F}" dt="2018-09-23T13:54:16.970" v="3" actId="27636"/>
          <ac:spMkLst>
            <pc:docMk/>
            <pc:sldMk cId="1501028022" sldId="270"/>
            <ac:spMk id="3" creationId="{00000000-0000-0000-0000-000000000000}"/>
          </ac:spMkLst>
        </pc:spChg>
      </pc:sldChg>
      <pc:sldChg chg="modSp">
        <pc:chgData name="Damian Radzik" userId="2c0bebdc908efcab" providerId="LiveId" clId="{5CCE4CF5-1D1C-4E81-90ED-00EFE01D726F}" dt="2018-09-23T13:54:16.983" v="4" actId="27636"/>
        <pc:sldMkLst>
          <pc:docMk/>
          <pc:sldMk cId="3347370956" sldId="273"/>
        </pc:sldMkLst>
        <pc:spChg chg="mod">
          <ac:chgData name="Damian Radzik" userId="2c0bebdc908efcab" providerId="LiveId" clId="{5CCE4CF5-1D1C-4E81-90ED-00EFE01D726F}" dt="2018-09-23T13:54:16.983" v="4" actId="27636"/>
          <ac:spMkLst>
            <pc:docMk/>
            <pc:sldMk cId="3347370956" sldId="273"/>
            <ac:spMk id="3" creationId="{00000000-0000-0000-0000-000000000000}"/>
          </ac:spMkLst>
        </pc:spChg>
      </pc:sldChg>
      <pc:sldChg chg="modSp">
        <pc:chgData name="Damian Radzik" userId="2c0bebdc908efcab" providerId="LiveId" clId="{5CCE4CF5-1D1C-4E81-90ED-00EFE01D726F}" dt="2018-09-24T09:43:13.373" v="12" actId="27636"/>
        <pc:sldMkLst>
          <pc:docMk/>
          <pc:sldMk cId="1090061943" sldId="274"/>
        </pc:sldMkLst>
        <pc:spChg chg="mod">
          <ac:chgData name="Damian Radzik" userId="2c0bebdc908efcab" providerId="LiveId" clId="{5CCE4CF5-1D1C-4E81-90ED-00EFE01D726F}" dt="2018-09-24T09:43:13.373" v="12" actId="27636"/>
          <ac:spMkLst>
            <pc:docMk/>
            <pc:sldMk cId="1090061943" sldId="274"/>
            <ac:spMk id="3" creationId="{00000000-0000-0000-0000-000000000000}"/>
          </ac:spMkLst>
        </pc:spChg>
      </pc:sldChg>
      <pc:sldChg chg="modSp">
        <pc:chgData name="Damian Radzik" userId="2c0bebdc908efcab" providerId="LiveId" clId="{5CCE4CF5-1D1C-4E81-90ED-00EFE01D726F}" dt="2018-09-23T13:54:17.002" v="5" actId="27636"/>
        <pc:sldMkLst>
          <pc:docMk/>
          <pc:sldMk cId="1592615828" sldId="275"/>
        </pc:sldMkLst>
        <pc:spChg chg="mod">
          <ac:chgData name="Damian Radzik" userId="2c0bebdc908efcab" providerId="LiveId" clId="{5CCE4CF5-1D1C-4E81-90ED-00EFE01D726F}" dt="2018-09-23T13:54:17.002" v="5" actId="27636"/>
          <ac:spMkLst>
            <pc:docMk/>
            <pc:sldMk cId="1592615828" sldId="275"/>
            <ac:spMk id="3" creationId="{00000000-0000-0000-0000-000000000000}"/>
          </ac:spMkLst>
        </pc:spChg>
      </pc:sldChg>
      <pc:sldChg chg="modSp">
        <pc:chgData name="Damian Radzik" userId="2c0bebdc908efcab" providerId="LiveId" clId="{5CCE4CF5-1D1C-4E81-90ED-00EFE01D726F}" dt="2018-09-23T13:54:17.018" v="6" actId="27636"/>
        <pc:sldMkLst>
          <pc:docMk/>
          <pc:sldMk cId="2207902728" sldId="277"/>
        </pc:sldMkLst>
        <pc:spChg chg="mod">
          <ac:chgData name="Damian Radzik" userId="2c0bebdc908efcab" providerId="LiveId" clId="{5CCE4CF5-1D1C-4E81-90ED-00EFE01D726F}" dt="2018-09-23T13:54:17.018" v="6" actId="27636"/>
          <ac:spMkLst>
            <pc:docMk/>
            <pc:sldMk cId="2207902728" sldId="277"/>
            <ac:spMk id="3" creationId="{00000000-0000-0000-0000-000000000000}"/>
          </ac:spMkLst>
        </pc:spChg>
      </pc:sldChg>
      <pc:sldChg chg="modSp">
        <pc:chgData name="Damian Radzik" userId="2c0bebdc908efcab" providerId="LiveId" clId="{5CCE4CF5-1D1C-4E81-90ED-00EFE01D726F}" dt="2018-09-23T13:54:17.029" v="7" actId="27636"/>
        <pc:sldMkLst>
          <pc:docMk/>
          <pc:sldMk cId="226407255" sldId="278"/>
        </pc:sldMkLst>
        <pc:spChg chg="mod">
          <ac:chgData name="Damian Radzik" userId="2c0bebdc908efcab" providerId="LiveId" clId="{5CCE4CF5-1D1C-4E81-90ED-00EFE01D726F}" dt="2018-09-23T13:54:17.029" v="7" actId="27636"/>
          <ac:spMkLst>
            <pc:docMk/>
            <pc:sldMk cId="226407255" sldId="278"/>
            <ac:spMk id="3" creationId="{00000000-0000-0000-0000-000000000000}"/>
          </ac:spMkLst>
        </pc:spChg>
      </pc:sldChg>
      <pc:sldChg chg="modSp">
        <pc:chgData name="Damian Radzik" userId="2c0bebdc908efcab" providerId="LiveId" clId="{5CCE4CF5-1D1C-4E81-90ED-00EFE01D726F}" dt="2018-09-23T13:55:29.496" v="10" actId="27636"/>
        <pc:sldMkLst>
          <pc:docMk/>
          <pc:sldMk cId="1099488406" sldId="279"/>
        </pc:sldMkLst>
        <pc:spChg chg="mod">
          <ac:chgData name="Damian Radzik" userId="2c0bebdc908efcab" providerId="LiveId" clId="{5CCE4CF5-1D1C-4E81-90ED-00EFE01D726F}" dt="2018-09-23T13:55:29.496" v="10" actId="27636"/>
          <ac:spMkLst>
            <pc:docMk/>
            <pc:sldMk cId="1099488406" sldId="279"/>
            <ac:spMk id="3" creationId="{00000000-0000-0000-0000-000000000000}"/>
          </ac:spMkLst>
        </pc:spChg>
      </pc:sldChg>
      <pc:sldChg chg="modSp">
        <pc:chgData name="Damian Radzik" userId="2c0bebdc908efcab" providerId="LiveId" clId="{5CCE4CF5-1D1C-4E81-90ED-00EFE01D726F}" dt="2018-09-23T13:54:17.046" v="8" actId="27636"/>
        <pc:sldMkLst>
          <pc:docMk/>
          <pc:sldMk cId="3357831181" sldId="280"/>
        </pc:sldMkLst>
        <pc:spChg chg="mod">
          <ac:chgData name="Damian Radzik" userId="2c0bebdc908efcab" providerId="LiveId" clId="{5CCE4CF5-1D1C-4E81-90ED-00EFE01D726F}" dt="2018-09-23T13:54:17.046" v="8" actId="27636"/>
          <ac:spMkLst>
            <pc:docMk/>
            <pc:sldMk cId="3357831181" sldId="280"/>
            <ac:spMk id="3" creationId="{00000000-0000-0000-0000-000000000000}"/>
          </ac:spMkLst>
        </pc:spChg>
      </pc:sldChg>
    </pc:docChg>
  </pc:docChgLst>
  <pc:docChgLst>
    <pc:chgData name="Damian Radzik" userId="9b6437a5cc3fe03b" providerId="LiveId" clId="{130EBB92-AE69-4100-A189-A19487F20000}"/>
    <pc:docChg chg="undo custSel addSld modSld">
      <pc:chgData name="Damian Radzik" userId="9b6437a5cc3fe03b" providerId="LiveId" clId="{130EBB92-AE69-4100-A189-A19487F20000}" dt="2021-10-29T09:07:31.112" v="164" actId="20577"/>
      <pc:docMkLst>
        <pc:docMk/>
      </pc:docMkLst>
      <pc:sldChg chg="modSp new mod">
        <pc:chgData name="Damian Radzik" userId="9b6437a5cc3fe03b" providerId="LiveId" clId="{130EBB92-AE69-4100-A189-A19487F20000}" dt="2021-10-29T09:03:10.087" v="30" actId="27636"/>
        <pc:sldMkLst>
          <pc:docMk/>
          <pc:sldMk cId="2356022122" sldId="282"/>
        </pc:sldMkLst>
        <pc:spChg chg="mod">
          <ac:chgData name="Damian Radzik" userId="9b6437a5cc3fe03b" providerId="LiveId" clId="{130EBB92-AE69-4100-A189-A19487F20000}" dt="2021-10-29T09:01:50.802" v="3"/>
          <ac:spMkLst>
            <pc:docMk/>
            <pc:sldMk cId="2356022122" sldId="282"/>
            <ac:spMk id="2" creationId="{F438EA2B-14D8-4165-A10B-A01D1D6C4899}"/>
          </ac:spMkLst>
        </pc:spChg>
        <pc:spChg chg="mod">
          <ac:chgData name="Damian Radzik" userId="9b6437a5cc3fe03b" providerId="LiveId" clId="{130EBB92-AE69-4100-A189-A19487F20000}" dt="2021-10-29T09:03:10.087" v="30" actId="27636"/>
          <ac:spMkLst>
            <pc:docMk/>
            <pc:sldMk cId="2356022122" sldId="282"/>
            <ac:spMk id="3" creationId="{75485623-E5AB-4983-AC45-994423A7A7E5}"/>
          </ac:spMkLst>
        </pc:spChg>
      </pc:sldChg>
      <pc:sldChg chg="modSp new mod">
        <pc:chgData name="Damian Radzik" userId="9b6437a5cc3fe03b" providerId="LiveId" clId="{130EBB92-AE69-4100-A189-A19487F20000}" dt="2021-10-29T09:02:08.867" v="16" actId="20577"/>
        <pc:sldMkLst>
          <pc:docMk/>
          <pc:sldMk cId="1261173079" sldId="283"/>
        </pc:sldMkLst>
        <pc:spChg chg="mod">
          <ac:chgData name="Damian Radzik" userId="9b6437a5cc3fe03b" providerId="LiveId" clId="{130EBB92-AE69-4100-A189-A19487F20000}" dt="2021-10-29T09:02:05.994" v="11"/>
          <ac:spMkLst>
            <pc:docMk/>
            <pc:sldMk cId="1261173079" sldId="283"/>
            <ac:spMk id="2" creationId="{A39EE1EC-AA7E-40D3-AC1C-C88C80A8950D}"/>
          </ac:spMkLst>
        </pc:spChg>
        <pc:spChg chg="mod">
          <ac:chgData name="Damian Radzik" userId="9b6437a5cc3fe03b" providerId="LiveId" clId="{130EBB92-AE69-4100-A189-A19487F20000}" dt="2021-10-29T09:02:08.867" v="16" actId="20577"/>
          <ac:spMkLst>
            <pc:docMk/>
            <pc:sldMk cId="1261173079" sldId="283"/>
            <ac:spMk id="3" creationId="{ED8A1D84-AC8A-4E8C-B88E-87DE7975781C}"/>
          </ac:spMkLst>
        </pc:spChg>
      </pc:sldChg>
      <pc:sldChg chg="modSp new mod">
        <pc:chgData name="Damian Radzik" userId="9b6437a5cc3fe03b" providerId="LiveId" clId="{130EBB92-AE69-4100-A189-A19487F20000}" dt="2021-10-29T09:02:35.594" v="28" actId="20577"/>
        <pc:sldMkLst>
          <pc:docMk/>
          <pc:sldMk cId="2832934796" sldId="284"/>
        </pc:sldMkLst>
        <pc:spChg chg="mod">
          <ac:chgData name="Damian Radzik" userId="9b6437a5cc3fe03b" providerId="LiveId" clId="{130EBB92-AE69-4100-A189-A19487F20000}" dt="2021-10-29T09:02:22.229" v="20"/>
          <ac:spMkLst>
            <pc:docMk/>
            <pc:sldMk cId="2832934796" sldId="284"/>
            <ac:spMk id="2" creationId="{BEDEA822-7B36-4046-828C-BCC54FE53104}"/>
          </ac:spMkLst>
        </pc:spChg>
        <pc:spChg chg="mod">
          <ac:chgData name="Damian Radzik" userId="9b6437a5cc3fe03b" providerId="LiveId" clId="{130EBB92-AE69-4100-A189-A19487F20000}" dt="2021-10-29T09:02:35.594" v="28" actId="20577"/>
          <ac:spMkLst>
            <pc:docMk/>
            <pc:sldMk cId="2832934796" sldId="284"/>
            <ac:spMk id="3" creationId="{EAB0F653-1D94-47EB-A934-CBA7250C4EC1}"/>
          </ac:spMkLst>
        </pc:spChg>
      </pc:sldChg>
      <pc:sldChg chg="modSp new mod">
        <pc:chgData name="Damian Radzik" userId="9b6437a5cc3fe03b" providerId="LiveId" clId="{130EBB92-AE69-4100-A189-A19487F20000}" dt="2021-10-29T09:04:16.609" v="40" actId="20577"/>
        <pc:sldMkLst>
          <pc:docMk/>
          <pc:sldMk cId="3116331261" sldId="285"/>
        </pc:sldMkLst>
        <pc:spChg chg="mod">
          <ac:chgData name="Damian Radzik" userId="9b6437a5cc3fe03b" providerId="LiveId" clId="{130EBB92-AE69-4100-A189-A19487F20000}" dt="2021-10-29T09:04:12.505" v="37"/>
          <ac:spMkLst>
            <pc:docMk/>
            <pc:sldMk cId="3116331261" sldId="285"/>
            <ac:spMk id="2" creationId="{7ACBD008-9E50-4BF1-801B-BB8A29E6DEF7}"/>
          </ac:spMkLst>
        </pc:spChg>
        <pc:spChg chg="mod">
          <ac:chgData name="Damian Radzik" userId="9b6437a5cc3fe03b" providerId="LiveId" clId="{130EBB92-AE69-4100-A189-A19487F20000}" dt="2021-10-29T09:04:16.609" v="40" actId="20577"/>
          <ac:spMkLst>
            <pc:docMk/>
            <pc:sldMk cId="3116331261" sldId="285"/>
            <ac:spMk id="3" creationId="{BAB8A508-887B-43E5-A917-8F8BE8DB897D}"/>
          </ac:spMkLst>
        </pc:spChg>
      </pc:sldChg>
      <pc:sldChg chg="modSp new mod">
        <pc:chgData name="Damian Radzik" userId="9b6437a5cc3fe03b" providerId="LiveId" clId="{130EBB92-AE69-4100-A189-A19487F20000}" dt="2021-10-29T09:06:22.383" v="111" actId="20577"/>
        <pc:sldMkLst>
          <pc:docMk/>
          <pc:sldMk cId="781072157" sldId="286"/>
        </pc:sldMkLst>
        <pc:spChg chg="mod">
          <ac:chgData name="Damian Radzik" userId="9b6437a5cc3fe03b" providerId="LiveId" clId="{130EBB92-AE69-4100-A189-A19487F20000}" dt="2021-10-29T09:05:53.255" v="60" actId="20577"/>
          <ac:spMkLst>
            <pc:docMk/>
            <pc:sldMk cId="781072157" sldId="286"/>
            <ac:spMk id="2" creationId="{E68579CE-D557-4938-B0F5-2E978B1CEA22}"/>
          </ac:spMkLst>
        </pc:spChg>
        <pc:spChg chg="mod">
          <ac:chgData name="Damian Radzik" userId="9b6437a5cc3fe03b" providerId="LiveId" clId="{130EBB92-AE69-4100-A189-A19487F20000}" dt="2021-10-29T09:06:22.383" v="111" actId="20577"/>
          <ac:spMkLst>
            <pc:docMk/>
            <pc:sldMk cId="781072157" sldId="286"/>
            <ac:spMk id="3" creationId="{E8FCD697-D7E4-422C-8A19-314B4037056A}"/>
          </ac:spMkLst>
        </pc:spChg>
      </pc:sldChg>
      <pc:sldChg chg="modSp new mod">
        <pc:chgData name="Damian Radzik" userId="9b6437a5cc3fe03b" providerId="LiveId" clId="{130EBB92-AE69-4100-A189-A19487F20000}" dt="2021-10-29T09:07:31.112" v="164" actId="20577"/>
        <pc:sldMkLst>
          <pc:docMk/>
          <pc:sldMk cId="328459964" sldId="287"/>
        </pc:sldMkLst>
        <pc:spChg chg="mod">
          <ac:chgData name="Damian Radzik" userId="9b6437a5cc3fe03b" providerId="LiveId" clId="{130EBB92-AE69-4100-A189-A19487F20000}" dt="2021-10-29T09:06:30.719" v="123" actId="20577"/>
          <ac:spMkLst>
            <pc:docMk/>
            <pc:sldMk cId="328459964" sldId="287"/>
            <ac:spMk id="2" creationId="{3EB1E4AF-5C0C-40A1-A9BC-9323C65CBD5F}"/>
          </ac:spMkLst>
        </pc:spChg>
        <pc:spChg chg="mod">
          <ac:chgData name="Damian Radzik" userId="9b6437a5cc3fe03b" providerId="LiveId" clId="{130EBB92-AE69-4100-A189-A19487F20000}" dt="2021-10-29T09:07:31.112" v="164" actId="20577"/>
          <ac:spMkLst>
            <pc:docMk/>
            <pc:sldMk cId="328459964" sldId="287"/>
            <ac:spMk id="3" creationId="{6C6AB781-6E08-41B3-B6C1-AFD6253F48C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pl-PL"/>
              <a:t>Kliknij, aby edytować styl</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lvl1pPr algn="l">
              <a:defRPr/>
            </a:lvl1pPr>
          </a:lstStyle>
          <a:p>
            <a:fld id="{758D89AE-52BF-48FC-A083-76472C8E75F3}" type="datetimeFigureOut">
              <a:rPr lang="pl-PL" smtClean="0"/>
              <a:t>17.10.2022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A78B0D8-40DE-41A8-A0DC-F3D9C43C7FC2}" type="slidenum">
              <a:rPr lang="pl-PL" smtClean="0"/>
              <a:t>‹#›</a:t>
            </a:fld>
            <a:endParaRPr lang="pl-P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3364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758D89AE-52BF-48FC-A083-76472C8E75F3}" type="datetimeFigureOut">
              <a:rPr lang="pl-PL" smtClean="0"/>
              <a:t>17.10.2022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A78B0D8-40DE-41A8-A0DC-F3D9C43C7FC2}" type="slidenum">
              <a:rPr lang="pl-PL" smtClean="0"/>
              <a:t>‹#›</a:t>
            </a:fld>
            <a:endParaRPr lang="pl-PL"/>
          </a:p>
        </p:txBody>
      </p:sp>
    </p:spTree>
    <p:extLst>
      <p:ext uri="{BB962C8B-B14F-4D97-AF65-F5344CB8AC3E}">
        <p14:creationId xmlns:p14="http://schemas.microsoft.com/office/powerpoint/2010/main" val="3910291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pl-PL"/>
              <a:t>Kliknij, aby edytować styl</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758D89AE-52BF-48FC-A083-76472C8E75F3}" type="datetimeFigureOut">
              <a:rPr lang="pl-PL" smtClean="0"/>
              <a:t>17.10.2022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A78B0D8-40DE-41A8-A0DC-F3D9C43C7FC2}" type="slidenum">
              <a:rPr lang="pl-PL" smtClean="0"/>
              <a:t>‹#›</a:t>
            </a:fld>
            <a:endParaRPr lang="pl-PL"/>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6605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758D89AE-52BF-48FC-A083-76472C8E75F3}" type="datetimeFigureOut">
              <a:rPr lang="pl-PL" smtClean="0"/>
              <a:t>17.10.2022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A78B0D8-40DE-41A8-A0DC-F3D9C43C7FC2}" type="slidenum">
              <a:rPr lang="pl-PL" smtClean="0"/>
              <a:t>‹#›</a:t>
            </a:fld>
            <a:endParaRPr lang="pl-PL"/>
          </a:p>
        </p:txBody>
      </p:sp>
    </p:spTree>
    <p:extLst>
      <p:ext uri="{BB962C8B-B14F-4D97-AF65-F5344CB8AC3E}">
        <p14:creationId xmlns:p14="http://schemas.microsoft.com/office/powerpoint/2010/main" val="734735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pl-PL"/>
              <a:t>Kliknij, aby edytować styl</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758D89AE-52BF-48FC-A083-76472C8E75F3}" type="datetimeFigureOut">
              <a:rPr lang="pl-PL" smtClean="0"/>
              <a:t>17.10.2022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A78B0D8-40DE-41A8-A0DC-F3D9C43C7FC2}" type="slidenum">
              <a:rPr lang="pl-PL" smtClean="0"/>
              <a:t>‹#›</a:t>
            </a:fld>
            <a:endParaRPr lang="pl-P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1260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pl-PL"/>
              <a:t>Kliknij, aby edytować styl</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758D89AE-52BF-48FC-A083-76472C8E75F3}" type="datetimeFigureOut">
              <a:rPr lang="pl-PL" smtClean="0"/>
              <a:t>17.10.2022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A78B0D8-40DE-41A8-A0DC-F3D9C43C7FC2}" type="slidenum">
              <a:rPr lang="pl-PL" smtClean="0"/>
              <a:t>‹#›</a:t>
            </a:fld>
            <a:endParaRPr lang="pl-PL"/>
          </a:p>
        </p:txBody>
      </p:sp>
    </p:spTree>
    <p:extLst>
      <p:ext uri="{BB962C8B-B14F-4D97-AF65-F5344CB8AC3E}">
        <p14:creationId xmlns:p14="http://schemas.microsoft.com/office/powerpoint/2010/main" val="1233728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024128" y="2967788"/>
            <a:ext cx="4754880" cy="334157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pl-PL"/>
              <a:t>Edytuj style wzorca tekstu</a:t>
            </a:r>
          </a:p>
        </p:txBody>
      </p:sp>
      <p:sp>
        <p:nvSpPr>
          <p:cNvPr id="6" name="Content Placeholder 5"/>
          <p:cNvSpPr>
            <a:spLocks noGrp="1"/>
          </p:cNvSpPr>
          <p:nvPr>
            <p:ph sz="quarter" idx="4"/>
          </p:nvPr>
        </p:nvSpPr>
        <p:spPr>
          <a:xfrm>
            <a:off x="5990888" y="2967788"/>
            <a:ext cx="4754880" cy="334157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758D89AE-52BF-48FC-A083-76472C8E75F3}" type="datetimeFigureOut">
              <a:rPr lang="pl-PL" smtClean="0"/>
              <a:t>17.10.2022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EA78B0D8-40DE-41A8-A0DC-F3D9C43C7FC2}" type="slidenum">
              <a:rPr lang="pl-PL" smtClean="0"/>
              <a:t>‹#›</a:t>
            </a:fld>
            <a:endParaRPr lang="pl-PL"/>
          </a:p>
        </p:txBody>
      </p:sp>
    </p:spTree>
    <p:extLst>
      <p:ext uri="{BB962C8B-B14F-4D97-AF65-F5344CB8AC3E}">
        <p14:creationId xmlns:p14="http://schemas.microsoft.com/office/powerpoint/2010/main" val="406361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758D89AE-52BF-48FC-A083-76472C8E75F3}" type="datetimeFigureOut">
              <a:rPr lang="pl-PL" smtClean="0"/>
              <a:t>17.10.2022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EA78B0D8-40DE-41A8-A0DC-F3D9C43C7FC2}" type="slidenum">
              <a:rPr lang="pl-PL" smtClean="0"/>
              <a:t>‹#›</a:t>
            </a:fld>
            <a:endParaRPr lang="pl-PL"/>
          </a:p>
        </p:txBody>
      </p:sp>
    </p:spTree>
    <p:extLst>
      <p:ext uri="{BB962C8B-B14F-4D97-AF65-F5344CB8AC3E}">
        <p14:creationId xmlns:p14="http://schemas.microsoft.com/office/powerpoint/2010/main" val="2731322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8D89AE-52BF-48FC-A083-76472C8E75F3}" type="datetimeFigureOut">
              <a:rPr lang="pl-PL" smtClean="0"/>
              <a:t>17.10.2022</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EA78B0D8-40DE-41A8-A0DC-F3D9C43C7FC2}" type="slidenum">
              <a:rPr lang="pl-PL" smtClean="0"/>
              <a:t>‹#›</a:t>
            </a:fld>
            <a:endParaRPr lang="pl-PL"/>
          </a:p>
        </p:txBody>
      </p:sp>
    </p:spTree>
    <p:extLst>
      <p:ext uri="{BB962C8B-B14F-4D97-AF65-F5344CB8AC3E}">
        <p14:creationId xmlns:p14="http://schemas.microsoft.com/office/powerpoint/2010/main" val="331745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pl-PL"/>
              <a:t>Kliknij, aby edytować styl</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758D89AE-52BF-48FC-A083-76472C8E75F3}" type="datetimeFigureOut">
              <a:rPr lang="pl-PL" smtClean="0"/>
              <a:t>17.10.2022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A78B0D8-40DE-41A8-A0DC-F3D9C43C7FC2}" type="slidenum">
              <a:rPr lang="pl-PL" smtClean="0"/>
              <a:t>‹#›</a:t>
            </a:fld>
            <a:endParaRPr lang="pl-PL"/>
          </a:p>
        </p:txBody>
      </p:sp>
    </p:spTree>
    <p:extLst>
      <p:ext uri="{BB962C8B-B14F-4D97-AF65-F5344CB8AC3E}">
        <p14:creationId xmlns:p14="http://schemas.microsoft.com/office/powerpoint/2010/main" val="1978510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pl-PL"/>
              <a:t>Kliknij, aby edytować styl</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758D89AE-52BF-48FC-A083-76472C8E75F3}" type="datetimeFigureOut">
              <a:rPr lang="pl-PL" smtClean="0"/>
              <a:t>17.10.2022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A78B0D8-40DE-41A8-A0DC-F3D9C43C7FC2}" type="slidenum">
              <a:rPr lang="pl-PL" smtClean="0"/>
              <a:t>‹#›</a:t>
            </a:fld>
            <a:endParaRPr lang="pl-PL"/>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2586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58D89AE-52BF-48FC-A083-76472C8E75F3}" type="datetimeFigureOut">
              <a:rPr lang="pl-PL" smtClean="0"/>
              <a:t>17.10.2022</a:t>
            </a:fld>
            <a:endParaRPr lang="pl-PL"/>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pl-PL"/>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A78B0D8-40DE-41A8-A0DC-F3D9C43C7FC2}" type="slidenum">
              <a:rPr lang="pl-PL" smtClean="0"/>
              <a:t>‹#›</a:t>
            </a:fld>
            <a:endParaRPr lang="pl-PL"/>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92878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a:t>Środki ochrony indywidualnej i zbiorowej</a:t>
            </a:r>
          </a:p>
        </p:txBody>
      </p:sp>
      <p:sp>
        <p:nvSpPr>
          <p:cNvPr id="3" name="Podtytuł 2"/>
          <p:cNvSpPr>
            <a:spLocks noGrp="1"/>
          </p:cNvSpPr>
          <p:nvPr>
            <p:ph type="subTitle" idx="1"/>
          </p:nvPr>
        </p:nvSpPr>
        <p:spPr/>
        <p:txBody>
          <a:bodyPr/>
          <a:lstStyle/>
          <a:p>
            <a:endParaRPr lang="pl-PL"/>
          </a:p>
        </p:txBody>
      </p:sp>
    </p:spTree>
    <p:extLst>
      <p:ext uri="{BB962C8B-B14F-4D97-AF65-F5344CB8AC3E}">
        <p14:creationId xmlns:p14="http://schemas.microsoft.com/office/powerpoint/2010/main" val="2690744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Wymóg stosowania odzieży ochronnej</a:t>
            </a:r>
          </a:p>
        </p:txBody>
      </p:sp>
      <p:sp>
        <p:nvSpPr>
          <p:cNvPr id="3" name="Symbol zastępczy zawartości 2"/>
          <p:cNvSpPr>
            <a:spLocks noGrp="1"/>
          </p:cNvSpPr>
          <p:nvPr>
            <p:ph idx="1"/>
          </p:nvPr>
        </p:nvSpPr>
        <p:spPr/>
        <p:txBody>
          <a:bodyPr>
            <a:normAutofit/>
          </a:bodyPr>
          <a:lstStyle/>
          <a:p>
            <a:pPr marL="0" indent="0">
              <a:buNone/>
            </a:pPr>
            <a:r>
              <a:rPr lang="pl-PL" dirty="0"/>
              <a:t>W środowisku pracy, gdzie występują czynniki chemiczne niebezpieczne lub szkodliwe dla zdrowia, pracownik musi być ubrany w odzież ochronną. Odzież ta wykonana jest z tkaniny powlekanej odpowiednim tworzywem sztucznym lub obszyta folią albo innym materiałem odpowiednio do za grożenia, przed którym ma chronić. Podczas awarii chemicznych ratownik ubiera gazoszczelną odzież wraz ze sprzętem odpowiednio szczelnym, umożliwiającym ochronę i oddychanie. Odzież ochronna oznakowana jest zgodnie z przeznaczeniem. Są to znaki graficzne umieszczone na zewnątrz ubrania.</a:t>
            </a:r>
          </a:p>
        </p:txBody>
      </p:sp>
    </p:spTree>
    <p:extLst>
      <p:ext uri="{BB962C8B-B14F-4D97-AF65-F5344CB8AC3E}">
        <p14:creationId xmlns:p14="http://schemas.microsoft.com/office/powerpoint/2010/main" val="4039637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Rękawice ochronne</a:t>
            </a:r>
          </a:p>
        </p:txBody>
      </p:sp>
      <p:sp>
        <p:nvSpPr>
          <p:cNvPr id="3" name="Symbol zastępczy zawartości 2"/>
          <p:cNvSpPr>
            <a:spLocks noGrp="1"/>
          </p:cNvSpPr>
          <p:nvPr>
            <p:ph idx="1"/>
          </p:nvPr>
        </p:nvSpPr>
        <p:spPr/>
        <p:txBody>
          <a:bodyPr/>
          <a:lstStyle/>
          <a:p>
            <a:pPr marL="0" indent="0">
              <a:buNone/>
            </a:pPr>
            <a:r>
              <a:rPr lang="pl-PL" dirty="0"/>
              <a:t>Ochrony wymagają również ręce, ramiona, stopy oraz nogi. Służą do tego rękawice, obuwie oraz częściowe ochrony kończyn górnych i dolnych. Wykonane z odpowiednio dobranego do istniejących zagrożeń materiału i często wyposażone w dodatkowe elementy ochronne mogą zapewniać ochronę przed zimnem, skaleczeniem, oparzeniem, promieniowaniem, przecięciem, przebiciem, wodą, rozcieńczonymi kwasami i zasadami, olejami i rozpuszczalnikami, drganiami, porażeniem elektrycznym.</a:t>
            </a:r>
          </a:p>
        </p:txBody>
      </p:sp>
    </p:spTree>
    <p:extLst>
      <p:ext uri="{BB962C8B-B14F-4D97-AF65-F5344CB8AC3E}">
        <p14:creationId xmlns:p14="http://schemas.microsoft.com/office/powerpoint/2010/main" val="3831513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Znaki ubrań ochronnych</a:t>
            </a:r>
          </a:p>
        </p:txBody>
      </p:sp>
      <p:pic>
        <p:nvPicPr>
          <p:cNvPr id="4" name="Symbol zastępczy zawartości 3"/>
          <p:cNvPicPr>
            <a:picLocks noGrp="1" noChangeAspect="1"/>
          </p:cNvPicPr>
          <p:nvPr>
            <p:ph idx="1"/>
          </p:nvPr>
        </p:nvPicPr>
        <p:blipFill>
          <a:blip r:embed="rId2"/>
          <a:stretch>
            <a:fillRect/>
          </a:stretch>
        </p:blipFill>
        <p:spPr>
          <a:xfrm>
            <a:off x="3167126" y="2286000"/>
            <a:ext cx="5433885" cy="4022725"/>
          </a:xfrm>
          <a:prstGeom prst="rect">
            <a:avLst/>
          </a:prstGeom>
        </p:spPr>
      </p:pic>
    </p:spTree>
    <p:extLst>
      <p:ext uri="{BB962C8B-B14F-4D97-AF65-F5344CB8AC3E}">
        <p14:creationId xmlns:p14="http://schemas.microsoft.com/office/powerpoint/2010/main" val="3845439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Środki ochrony przed upadkiem</a:t>
            </a:r>
          </a:p>
        </p:txBody>
      </p:sp>
      <p:sp>
        <p:nvSpPr>
          <p:cNvPr id="3" name="Symbol zastępczy zawartości 2"/>
          <p:cNvSpPr>
            <a:spLocks noGrp="1"/>
          </p:cNvSpPr>
          <p:nvPr>
            <p:ph idx="1"/>
          </p:nvPr>
        </p:nvSpPr>
        <p:spPr/>
        <p:txBody>
          <a:bodyPr/>
          <a:lstStyle/>
          <a:p>
            <a:pPr marL="0" indent="0">
              <a:buNone/>
            </a:pPr>
            <a:r>
              <a:rPr lang="pl-PL" dirty="0"/>
              <a:t>Prace wykonywane w warunkach narażających na upadek z wysokości to prace: </a:t>
            </a:r>
          </a:p>
          <a:p>
            <a:pPr marL="0" indent="0">
              <a:buNone/>
            </a:pPr>
            <a:r>
              <a:rPr lang="pl-PL" dirty="0"/>
              <a:t>• na rusztowaniach, przy montażu elementów prefabrykowanych, </a:t>
            </a:r>
          </a:p>
          <a:p>
            <a:pPr marL="0" indent="0">
              <a:buNone/>
            </a:pPr>
            <a:r>
              <a:rPr lang="pl-PL" dirty="0"/>
              <a:t>• na masztach, słupach, w kabinach wysokich dźwigów, </a:t>
            </a:r>
          </a:p>
          <a:p>
            <a:pPr marL="0" indent="0">
              <a:buNone/>
            </a:pPr>
            <a:r>
              <a:rPr lang="pl-PL" dirty="0"/>
              <a:t>• w wysoko położonych kabinach urządzeń magazynowych, </a:t>
            </a:r>
          </a:p>
          <a:p>
            <a:pPr marL="0" indent="0">
              <a:buNone/>
            </a:pPr>
            <a:r>
              <a:rPr lang="pl-PL" dirty="0"/>
              <a:t>• na wieżach wiertniczych, masztach, czworonogach i trójnogach, </a:t>
            </a:r>
          </a:p>
          <a:p>
            <a:pPr marL="0" indent="0">
              <a:buNone/>
            </a:pPr>
            <a:r>
              <a:rPr lang="pl-PL" dirty="0"/>
              <a:t>• w szybach i kanałach ściekowych</a:t>
            </a:r>
          </a:p>
        </p:txBody>
      </p:sp>
    </p:spTree>
    <p:extLst>
      <p:ext uri="{BB962C8B-B14F-4D97-AF65-F5344CB8AC3E}">
        <p14:creationId xmlns:p14="http://schemas.microsoft.com/office/powerpoint/2010/main" val="2439791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Środki ochrony przed upadkiem</a:t>
            </a:r>
          </a:p>
        </p:txBody>
      </p:sp>
      <p:sp>
        <p:nvSpPr>
          <p:cNvPr id="3" name="Symbol zastępczy zawartości 2"/>
          <p:cNvSpPr>
            <a:spLocks noGrp="1"/>
          </p:cNvSpPr>
          <p:nvPr>
            <p:ph idx="1"/>
          </p:nvPr>
        </p:nvSpPr>
        <p:spPr/>
        <p:txBody>
          <a:bodyPr>
            <a:normAutofit/>
          </a:bodyPr>
          <a:lstStyle/>
          <a:p>
            <a:pPr marL="0" indent="0">
              <a:buNone/>
            </a:pPr>
            <a:r>
              <a:rPr lang="pl-PL" dirty="0"/>
              <a:t>Środkami ochrony przed upadkiem z wysokości stosowanymi do wyżej wymienionych prac są: </a:t>
            </a:r>
          </a:p>
          <a:p>
            <a:pPr marL="0" indent="0">
              <a:buNone/>
            </a:pPr>
            <a:r>
              <a:rPr lang="pl-PL" dirty="0"/>
              <a:t>• uprzęże, w tym szelki bezpieczeństwa i pasy biodrowe, </a:t>
            </a:r>
          </a:p>
          <a:p>
            <a:pPr marL="0" indent="0">
              <a:buNone/>
            </a:pPr>
            <a:r>
              <a:rPr lang="pl-PL" dirty="0"/>
              <a:t>• linki bezpieczeństwa, </a:t>
            </a:r>
          </a:p>
          <a:p>
            <a:pPr marL="0" indent="0">
              <a:buNone/>
            </a:pPr>
            <a:r>
              <a:rPr lang="pl-PL" dirty="0"/>
              <a:t>• amortyzatory, </a:t>
            </a:r>
          </a:p>
          <a:p>
            <a:pPr marL="0" indent="0">
              <a:buNone/>
            </a:pPr>
            <a:r>
              <a:rPr lang="pl-PL" dirty="0"/>
              <a:t>• urządzenia samohamowne, </a:t>
            </a:r>
          </a:p>
          <a:p>
            <a:pPr marL="0" indent="0">
              <a:buNone/>
            </a:pPr>
            <a:r>
              <a:rPr lang="pl-PL" dirty="0"/>
              <a:t>• oraz inne środki chroniące przed upadkiem z wysokości. </a:t>
            </a:r>
          </a:p>
          <a:p>
            <a:pPr marL="0" indent="0">
              <a:buNone/>
            </a:pPr>
            <a:r>
              <a:rPr lang="pl-PL" dirty="0"/>
              <a:t>Dość często stosowanym środkiem ochrony są szelki bezpieczeństwa.</a:t>
            </a:r>
          </a:p>
        </p:txBody>
      </p:sp>
    </p:spTree>
    <p:extLst>
      <p:ext uri="{BB962C8B-B14F-4D97-AF65-F5344CB8AC3E}">
        <p14:creationId xmlns:p14="http://schemas.microsoft.com/office/powerpoint/2010/main" val="1501028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Dermatologiczne środki ochrony</a:t>
            </a:r>
          </a:p>
        </p:txBody>
      </p:sp>
      <p:sp>
        <p:nvSpPr>
          <p:cNvPr id="3" name="Symbol zastępczy zawartości 2"/>
          <p:cNvSpPr>
            <a:spLocks noGrp="1"/>
          </p:cNvSpPr>
          <p:nvPr>
            <p:ph idx="1"/>
          </p:nvPr>
        </p:nvSpPr>
        <p:spPr/>
        <p:txBody>
          <a:bodyPr>
            <a:normAutofit/>
          </a:bodyPr>
          <a:lstStyle/>
          <a:p>
            <a:pPr marL="0" indent="0">
              <a:buNone/>
            </a:pPr>
            <a:r>
              <a:rPr lang="pl-PL" dirty="0"/>
              <a:t>Prace w narażeniu na działanie pyłu paku albo innych pyłów lub oparów, przetwarzanie materiałów powlekanych, garbowanie skóry, prace w narażeniu na wdychanie chromianów, dwuchromianów alkalicznych, kwasu chromowego lub innych substancji żrących lub drażniących wywołują podrażnienia skóry oraz owrzodzenia lub perforację przegrody nosowej.</a:t>
            </a:r>
          </a:p>
          <a:p>
            <a:pPr marL="0" indent="0">
              <a:buNone/>
            </a:pPr>
            <a:r>
              <a:rPr lang="pl-PL" dirty="0"/>
              <a:t>Środkami ochrony przed powyższymi czynnikami są środki osłaniające skórę w postaci kremów, past i maści. Po wykonanej pracy należy zastosować środki oczyszczające skórę, a w wielu przypadkach środki regenerujące skórę.</a:t>
            </a:r>
          </a:p>
        </p:txBody>
      </p:sp>
    </p:spTree>
    <p:extLst>
      <p:ext uri="{BB962C8B-B14F-4D97-AF65-F5344CB8AC3E}">
        <p14:creationId xmlns:p14="http://schemas.microsoft.com/office/powerpoint/2010/main" val="2373758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Środki ochrony zbiorowej</a:t>
            </a:r>
          </a:p>
        </p:txBody>
      </p:sp>
      <p:sp>
        <p:nvSpPr>
          <p:cNvPr id="3" name="Symbol zastępczy zawartości 2"/>
          <p:cNvSpPr>
            <a:spLocks noGrp="1"/>
          </p:cNvSpPr>
          <p:nvPr>
            <p:ph idx="1"/>
          </p:nvPr>
        </p:nvSpPr>
        <p:spPr/>
        <p:txBody>
          <a:bodyPr>
            <a:normAutofit fontScale="92500" lnSpcReduction="10000"/>
          </a:bodyPr>
          <a:lstStyle/>
          <a:p>
            <a:pPr marL="0" indent="0">
              <a:buNone/>
            </a:pPr>
            <a:r>
              <a:rPr lang="pl-PL" dirty="0"/>
              <a:t>Każdy pracodawca musi chronić życie i zdrowie swoich pracowników. W tym celu zobowiązany jest stosować kompleksowe metody ochrony przed różnymi zagrożeniami. Należą do nich wszystkie możliwe środki, które pomogą w zmniejszeniu poziomu zagrożenia, tak aby zagrożenia te osiągnęły dopuszczalne wartości. Każdy pracodawca może w tym celu zastosować środki administracyjno-organizacyjne, prawne oraz techniczne.</a:t>
            </a:r>
          </a:p>
          <a:p>
            <a:pPr marL="0" indent="0">
              <a:buNone/>
            </a:pPr>
            <a:endParaRPr lang="pl-PL" dirty="0"/>
          </a:p>
          <a:p>
            <a:pPr marL="0" indent="0">
              <a:buNone/>
            </a:pPr>
            <a:r>
              <a:rPr lang="pl-PL" dirty="0"/>
              <a:t>Środki administracyjno-organizacyjne i prawne to głównie działania „przy biurku”. Są to więc wszystkie akty prawne oraz przepisy wewnątrzzakładowe, działania kontrolne oraz pilnowanie przestrzegania przepisów przez pracowników.</a:t>
            </a:r>
          </a:p>
          <a:p>
            <a:pPr marL="0" indent="0">
              <a:buNone/>
            </a:pPr>
            <a:endParaRPr lang="pl-PL" dirty="0"/>
          </a:p>
          <a:p>
            <a:pPr marL="0" indent="0">
              <a:buNone/>
            </a:pPr>
            <a:r>
              <a:rPr lang="pl-PL" dirty="0"/>
              <a:t>Natomiast środki techniczne to w rzeczywistości środki ochrony zbiorowej. Mają za zadanie chronić pracowników przed zagrożeniami występującymi w środowisku pracy. Są to bardzo różnorodne środki, które często wynikają z warunków lokalnych, a nawet chwilowych potrzeb.</a:t>
            </a:r>
          </a:p>
        </p:txBody>
      </p:sp>
    </p:spTree>
    <p:extLst>
      <p:ext uri="{BB962C8B-B14F-4D97-AF65-F5344CB8AC3E}">
        <p14:creationId xmlns:p14="http://schemas.microsoft.com/office/powerpoint/2010/main" val="3347370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Oświetlenie</a:t>
            </a:r>
          </a:p>
        </p:txBody>
      </p:sp>
      <p:sp>
        <p:nvSpPr>
          <p:cNvPr id="3" name="Symbol zastępczy zawartości 2"/>
          <p:cNvSpPr>
            <a:spLocks noGrp="1"/>
          </p:cNvSpPr>
          <p:nvPr>
            <p:ph idx="1"/>
          </p:nvPr>
        </p:nvSpPr>
        <p:spPr/>
        <p:txBody>
          <a:bodyPr>
            <a:normAutofit fontScale="92500"/>
          </a:bodyPr>
          <a:lstStyle/>
          <a:p>
            <a:pPr marL="0" indent="0">
              <a:buNone/>
            </a:pPr>
            <a:r>
              <a:rPr lang="pl-PL" b="1" dirty="0"/>
              <a:t>W zależności od przeznaczenia oświetlenie dzieli się na:</a:t>
            </a:r>
            <a:endParaRPr lang="pl-PL" dirty="0"/>
          </a:p>
          <a:p>
            <a:r>
              <a:rPr lang="pl-PL" b="1" dirty="0"/>
              <a:t>oświetlenie podstawowe</a:t>
            </a:r>
            <a:r>
              <a:rPr lang="pl-PL" dirty="0"/>
              <a:t> - przewidziane dla danego rodzaju pomieszczenia, urządzenia lub czynności wykonywanych w normalnych warunkach pracy,</a:t>
            </a:r>
          </a:p>
          <a:p>
            <a:r>
              <a:rPr lang="pl-PL" b="1" dirty="0"/>
              <a:t>oświetlenie awaryjne</a:t>
            </a:r>
            <a:r>
              <a:rPr lang="pl-PL" dirty="0"/>
              <a:t> - przewidziane do stosowania w niektórych przypadkach, podczas zaniku oświetlenia podstawowego,</a:t>
            </a:r>
          </a:p>
          <a:p>
            <a:r>
              <a:rPr lang="pl-PL" b="1" dirty="0"/>
              <a:t>oświetlenie bezpieczeństwa</a:t>
            </a:r>
            <a:r>
              <a:rPr lang="pl-PL" dirty="0"/>
              <a:t> - jako rodzaj oświetlenia awaryjnego umożliwiający bezpieczne dokończenie, a w niektórych przypadkach kontynuację wykonywanych czynności,</a:t>
            </a:r>
          </a:p>
          <a:p>
            <a:r>
              <a:rPr lang="pl-PL" b="1" dirty="0"/>
              <a:t>oświetlenie ewakuacyjne</a:t>
            </a:r>
            <a:r>
              <a:rPr lang="pl-PL" dirty="0"/>
              <a:t> - jako rodzaj oświetlenia awaryjnego umożliwiającego łatwe i pewne wyjście z budynku w czasie zaniku oświetlenia podstawowego.</a:t>
            </a:r>
          </a:p>
          <a:p>
            <a:pPr marL="0" indent="0">
              <a:buNone/>
            </a:pPr>
            <a:r>
              <a:rPr lang="pl-PL" dirty="0"/>
              <a:t>Zasadą powinno być, że budynek, w którym pracują ludzie, oświetlany jest światłem dziennym. Niemniej jednak czasem będzie można zastosować wyłącznie oświetlenie sztuczne.</a:t>
            </a:r>
          </a:p>
          <a:p>
            <a:pPr marL="0" indent="0">
              <a:buNone/>
            </a:pPr>
            <a:endParaRPr lang="pl-PL" dirty="0"/>
          </a:p>
        </p:txBody>
      </p:sp>
    </p:spTree>
    <p:extLst>
      <p:ext uri="{BB962C8B-B14F-4D97-AF65-F5344CB8AC3E}">
        <p14:creationId xmlns:p14="http://schemas.microsoft.com/office/powerpoint/2010/main" val="1090061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Niebezpieczeństwo pożarowe</a:t>
            </a:r>
          </a:p>
        </p:txBody>
      </p:sp>
      <p:sp>
        <p:nvSpPr>
          <p:cNvPr id="3" name="Symbol zastępczy zawartości 2"/>
          <p:cNvSpPr>
            <a:spLocks noGrp="1"/>
          </p:cNvSpPr>
          <p:nvPr>
            <p:ph idx="1"/>
          </p:nvPr>
        </p:nvSpPr>
        <p:spPr/>
        <p:txBody>
          <a:bodyPr>
            <a:normAutofit/>
          </a:bodyPr>
          <a:lstStyle/>
          <a:p>
            <a:pPr marL="0" indent="0">
              <a:buNone/>
            </a:pPr>
            <a:r>
              <a:rPr lang="pl-PL" b="1" dirty="0"/>
              <a:t>Każdy budynek firmy powinien być wyposażony w:</a:t>
            </a:r>
            <a:endParaRPr lang="pl-PL" dirty="0"/>
          </a:p>
          <a:p>
            <a:r>
              <a:rPr lang="pl-PL" dirty="0"/>
              <a:t>stałe i półstałe urządzenia gaśnicze,</a:t>
            </a:r>
          </a:p>
          <a:p>
            <a:r>
              <a:rPr lang="pl-PL" dirty="0"/>
              <a:t>instalacje sygnalizacyjno-alarmowe,</a:t>
            </a:r>
          </a:p>
          <a:p>
            <a:r>
              <a:rPr lang="pl-PL" dirty="0"/>
              <a:t>sprzęt i urządzenia ratownicze,</a:t>
            </a:r>
          </a:p>
          <a:p>
            <a:r>
              <a:rPr lang="pl-PL" dirty="0"/>
              <a:t>instalacje i urządzenia techniczne.</a:t>
            </a:r>
          </a:p>
          <a:p>
            <a:pPr marL="0" indent="0">
              <a:buNone/>
            </a:pPr>
            <a:r>
              <a:rPr lang="pl-PL" dirty="0"/>
              <a:t>Bardzo przydatny jest stały monitoring. Najczęstszym i najprostszym sposobem jest bezpośrednie połączenie z najbliższą jednostką Państwowej Straży Pożarnej. Sposób takiego połączenia ustala właściciel, zarządca lub użytkownik obiektu z właściwym miejscowo komendantem rejonowym Państwowej Straży Pożarnej.</a:t>
            </a:r>
          </a:p>
          <a:p>
            <a:pPr marL="0" indent="0">
              <a:buNone/>
            </a:pPr>
            <a:endParaRPr lang="pl-PL" dirty="0"/>
          </a:p>
        </p:txBody>
      </p:sp>
    </p:spTree>
    <p:extLst>
      <p:ext uri="{BB962C8B-B14F-4D97-AF65-F5344CB8AC3E}">
        <p14:creationId xmlns:p14="http://schemas.microsoft.com/office/powerpoint/2010/main" val="1592615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438EA2B-14D8-4165-A10B-A01D1D6C4899}"/>
              </a:ext>
            </a:extLst>
          </p:cNvPr>
          <p:cNvSpPr>
            <a:spLocks noGrp="1"/>
          </p:cNvSpPr>
          <p:nvPr>
            <p:ph type="title"/>
          </p:nvPr>
        </p:nvSpPr>
        <p:spPr/>
        <p:txBody>
          <a:bodyPr/>
          <a:lstStyle/>
          <a:p>
            <a:r>
              <a:rPr lang="pl-PL" dirty="0"/>
              <a:t>gaśnice proszkowe</a:t>
            </a:r>
          </a:p>
        </p:txBody>
      </p:sp>
      <p:sp>
        <p:nvSpPr>
          <p:cNvPr id="3" name="Symbol zastępczy zawartości 2">
            <a:extLst>
              <a:ext uri="{FF2B5EF4-FFF2-40B4-BE49-F238E27FC236}">
                <a16:creationId xmlns:a16="http://schemas.microsoft.com/office/drawing/2014/main" id="{75485623-E5AB-4983-AC45-994423A7A7E5}"/>
              </a:ext>
            </a:extLst>
          </p:cNvPr>
          <p:cNvSpPr>
            <a:spLocks noGrp="1"/>
          </p:cNvSpPr>
          <p:nvPr>
            <p:ph idx="1"/>
          </p:nvPr>
        </p:nvSpPr>
        <p:spPr/>
        <p:txBody>
          <a:bodyPr>
            <a:normAutofit/>
          </a:bodyPr>
          <a:lstStyle/>
          <a:p>
            <a:pPr marL="0" indent="0">
              <a:buNone/>
            </a:pPr>
            <a:r>
              <a:rPr lang="pl-PL" dirty="0"/>
              <a:t>Główną zasadą ich działania jest odcięcie płonącej powierzchni od tlenu. Do tego celu stosuje się różnorodne proszki gaśnicze (m.in. węglanowe i fosforanowe). Pierwsze z nich, sprawdzą się podczas gaszenia pożarów cieczy i gazów, zaś drugie – dodatkowo w przypadku materiałów pochodzenia organicznego. Ze względu na bardziej różnorodną możliwość zastosowania oraz większą odporność na wstrząs czy zawilgocenie, to gaśnice fosforanowe są dziś wykorzystywane częściej, niż ich węglanowe odmiany.</a:t>
            </a:r>
          </a:p>
        </p:txBody>
      </p:sp>
    </p:spTree>
    <p:extLst>
      <p:ext uri="{BB962C8B-B14F-4D97-AF65-F5344CB8AC3E}">
        <p14:creationId xmlns:p14="http://schemas.microsoft.com/office/powerpoint/2010/main" val="2356022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Środki ochrony indywidualnej</a:t>
            </a:r>
          </a:p>
        </p:txBody>
      </p:sp>
      <p:sp>
        <p:nvSpPr>
          <p:cNvPr id="3" name="Symbol zastępczy zawartości 2"/>
          <p:cNvSpPr>
            <a:spLocks noGrp="1"/>
          </p:cNvSpPr>
          <p:nvPr>
            <p:ph idx="1"/>
          </p:nvPr>
        </p:nvSpPr>
        <p:spPr/>
        <p:txBody>
          <a:bodyPr/>
          <a:lstStyle/>
          <a:p>
            <a:pPr marL="0" indent="0">
              <a:buNone/>
            </a:pPr>
            <a:r>
              <a:rPr lang="pl-PL" dirty="0"/>
              <a:t>Środkami ochrony indywidualnej nazywamy wszelkie środki noszone lub trzymane przez pracownika w celu jego ochrony przed zagrożeniem lub zagrożeniami związanymi z występowaniem niebezpiecznych lub szkodliwych czynników w środowisku pracy.</a:t>
            </a:r>
          </a:p>
        </p:txBody>
      </p:sp>
    </p:spTree>
    <p:extLst>
      <p:ext uri="{BB962C8B-B14F-4D97-AF65-F5344CB8AC3E}">
        <p14:creationId xmlns:p14="http://schemas.microsoft.com/office/powerpoint/2010/main" val="21811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9EE1EC-AA7E-40D3-AC1C-C88C80A8950D}"/>
              </a:ext>
            </a:extLst>
          </p:cNvPr>
          <p:cNvSpPr>
            <a:spLocks noGrp="1"/>
          </p:cNvSpPr>
          <p:nvPr>
            <p:ph type="title"/>
          </p:nvPr>
        </p:nvSpPr>
        <p:spPr/>
        <p:txBody>
          <a:bodyPr/>
          <a:lstStyle/>
          <a:p>
            <a:r>
              <a:rPr lang="pl-PL" dirty="0"/>
              <a:t>gaśnice „śniegowe”</a:t>
            </a:r>
          </a:p>
        </p:txBody>
      </p:sp>
      <p:sp>
        <p:nvSpPr>
          <p:cNvPr id="3" name="Symbol zastępczy zawartości 2">
            <a:extLst>
              <a:ext uri="{FF2B5EF4-FFF2-40B4-BE49-F238E27FC236}">
                <a16:creationId xmlns:a16="http://schemas.microsoft.com/office/drawing/2014/main" id="{ED8A1D84-AC8A-4E8C-B88E-87DE7975781C}"/>
              </a:ext>
            </a:extLst>
          </p:cNvPr>
          <p:cNvSpPr>
            <a:spLocks noGrp="1"/>
          </p:cNvSpPr>
          <p:nvPr>
            <p:ph idx="1"/>
          </p:nvPr>
        </p:nvSpPr>
        <p:spPr/>
        <p:txBody>
          <a:bodyPr/>
          <a:lstStyle/>
          <a:p>
            <a:pPr marL="0" indent="0">
              <a:buNone/>
            </a:pPr>
            <a:r>
              <a:rPr lang="pl-PL" dirty="0"/>
              <a:t>Ich nazwa pochodzi o CO2, którym są wypełnione, a który po uwolnieniu przypomina śnieg. Ten typ gaśnic służy przede wszystkim do radzenia sobie z pożarami urządzeń elektrycznych, cieczy palnych oraz płonących gazów. Znajdujący się wewnątrz gaśnicy dwutlenek węgla, w kontakcie z płonącym materiałem uzyskuje temperaturę -78 stopni i pokrywa jego powierzchnię warstwą suchego lodu. Wybierając gaśnicę śniegową, należy jednak pamiętać, że tak niska temperatura uniemożliwia gaszenie z jej pomocą pożarów ludzi.</a:t>
            </a:r>
          </a:p>
          <a:p>
            <a:endParaRPr lang="pl-PL" dirty="0"/>
          </a:p>
        </p:txBody>
      </p:sp>
    </p:spTree>
    <p:extLst>
      <p:ext uri="{BB962C8B-B14F-4D97-AF65-F5344CB8AC3E}">
        <p14:creationId xmlns:p14="http://schemas.microsoft.com/office/powerpoint/2010/main" val="1261173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DEA822-7B36-4046-828C-BCC54FE53104}"/>
              </a:ext>
            </a:extLst>
          </p:cNvPr>
          <p:cNvSpPr>
            <a:spLocks noGrp="1"/>
          </p:cNvSpPr>
          <p:nvPr>
            <p:ph type="title"/>
          </p:nvPr>
        </p:nvSpPr>
        <p:spPr/>
        <p:txBody>
          <a:bodyPr/>
          <a:lstStyle/>
          <a:p>
            <a:r>
              <a:rPr lang="pl-PL" dirty="0"/>
              <a:t>gaśnice wodne</a:t>
            </a:r>
          </a:p>
        </p:txBody>
      </p:sp>
      <p:sp>
        <p:nvSpPr>
          <p:cNvPr id="3" name="Symbol zastępczy zawartości 2">
            <a:extLst>
              <a:ext uri="{FF2B5EF4-FFF2-40B4-BE49-F238E27FC236}">
                <a16:creationId xmlns:a16="http://schemas.microsoft.com/office/drawing/2014/main" id="{EAB0F653-1D94-47EB-A934-CBA7250C4EC1}"/>
              </a:ext>
            </a:extLst>
          </p:cNvPr>
          <p:cNvSpPr>
            <a:spLocks noGrp="1"/>
          </p:cNvSpPr>
          <p:nvPr>
            <p:ph idx="1"/>
          </p:nvPr>
        </p:nvSpPr>
        <p:spPr/>
        <p:txBody>
          <a:bodyPr/>
          <a:lstStyle/>
          <a:p>
            <a:r>
              <a:rPr lang="pl-PL" dirty="0"/>
              <a:t>Gaśnice, wypełnione pianą gaśniczą. Do jej emisji dochodzi dzięki specjalnemu gazowi niepalnemu. Jednak chociaż ten środek gaśniczy jest znacznie prostszy do usunięcia czy sczyszczenia niż np. proszek, to zawartość wody w pianie całkowicie uniemożliwia wykorzystanie tego rodzaju gaśnic do radzenia sobie z pożarem urządzeń elektrycznych pozostających pod napięciem.</a:t>
            </a:r>
          </a:p>
          <a:p>
            <a:endParaRPr lang="pl-PL" dirty="0"/>
          </a:p>
        </p:txBody>
      </p:sp>
    </p:spTree>
    <p:extLst>
      <p:ext uri="{BB962C8B-B14F-4D97-AF65-F5344CB8AC3E}">
        <p14:creationId xmlns:p14="http://schemas.microsoft.com/office/powerpoint/2010/main" val="2832934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Oddymianie</a:t>
            </a:r>
          </a:p>
        </p:txBody>
      </p:sp>
      <p:sp>
        <p:nvSpPr>
          <p:cNvPr id="3" name="Symbol zastępczy zawartości 2"/>
          <p:cNvSpPr>
            <a:spLocks noGrp="1"/>
          </p:cNvSpPr>
          <p:nvPr>
            <p:ph idx="1"/>
          </p:nvPr>
        </p:nvSpPr>
        <p:spPr/>
        <p:txBody>
          <a:bodyPr/>
          <a:lstStyle/>
          <a:p>
            <a:pPr marL="0" indent="0">
              <a:buNone/>
            </a:pPr>
            <a:r>
              <a:rPr lang="pl-PL" dirty="0"/>
              <a:t>Rozporządzenie Ministra Infrastruktury w sprawie warunków technicznych, jakim powinny odpowiadać budynki i ich usytuowanie, określa, na jakich klatkach ewakuacyjnych i w jakich pomieszczeniach istnieje obowiązek instalowania urządzeń do usuwania dymów oraz gazów pożarowych. Urządzenia takie powinny znajdować się np. na klatkach schodowych i przedsionkach w budynku wysokim kategorii ZL I, ZL III i ZL V oraz w budynku wysokościowym kategorii ZL IV.</a:t>
            </a:r>
          </a:p>
        </p:txBody>
      </p:sp>
    </p:spTree>
    <p:extLst>
      <p:ext uri="{BB962C8B-B14F-4D97-AF65-F5344CB8AC3E}">
        <p14:creationId xmlns:p14="http://schemas.microsoft.com/office/powerpoint/2010/main" val="2575353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Strefy pożarowe</a:t>
            </a:r>
          </a:p>
        </p:txBody>
      </p:sp>
      <p:sp>
        <p:nvSpPr>
          <p:cNvPr id="3" name="Symbol zastępczy zawartości 2"/>
          <p:cNvSpPr>
            <a:spLocks noGrp="1"/>
          </p:cNvSpPr>
          <p:nvPr>
            <p:ph idx="1"/>
          </p:nvPr>
        </p:nvSpPr>
        <p:spPr/>
        <p:txBody>
          <a:bodyPr>
            <a:normAutofit fontScale="92500" lnSpcReduction="20000"/>
          </a:bodyPr>
          <a:lstStyle/>
          <a:p>
            <a:pPr marL="0" indent="0" fontAlgn="base">
              <a:buNone/>
            </a:pPr>
            <a:r>
              <a:rPr lang="pl-PL" dirty="0"/>
              <a:t>Zgodnie z tym podziałem do poszczególnych kategorii zagrożenia ludzi (ZL) zalicza się następujące budynki lub ich części stanowiące odrębne strefy pożarowe:</a:t>
            </a:r>
          </a:p>
          <a:p>
            <a:pPr fontAlgn="base"/>
            <a:r>
              <a:rPr lang="pl-PL" b="1" dirty="0"/>
              <a:t>ZL I</a:t>
            </a:r>
            <a:r>
              <a:rPr lang="pl-PL" dirty="0"/>
              <a:t> – które zawierają pomieszczenia przeznaczone do jednoczesnego przebywania ponad 50 osób niebędących ich stałymi użytkownikami, a nie przeznaczone przede wszystkim do użytku ludzi o ograniczonej zdolności poruszania się; np. sale gimnastyczne, teatry, kina, supermarkety, hale widowiskowe itd.</a:t>
            </a:r>
          </a:p>
          <a:p>
            <a:pPr fontAlgn="base"/>
            <a:r>
              <a:rPr lang="pl-PL" b="1" dirty="0"/>
              <a:t>ZL II</a:t>
            </a:r>
            <a:r>
              <a:rPr lang="pl-PL" dirty="0"/>
              <a:t> – przeznaczone przede wszystkim do użytku ludzi o ograniczonej zdolności poruszania się, np. przedszkola, żłobki, szpitale, domy opieki społecznej, domy starców, hospicja itp.;</a:t>
            </a:r>
          </a:p>
          <a:p>
            <a:pPr fontAlgn="base"/>
            <a:r>
              <a:rPr lang="pl-PL" b="1" dirty="0"/>
              <a:t>ZL III</a:t>
            </a:r>
            <a:r>
              <a:rPr lang="pl-PL" dirty="0"/>
              <a:t> – użyteczności publicznej niekwalifikowane do kategorii ZL I </a:t>
            </a:r>
            <a:r>
              <a:rPr lang="pl-PL" dirty="0" err="1"/>
              <a:t>i</a:t>
            </a:r>
            <a:r>
              <a:rPr lang="pl-PL" dirty="0"/>
              <a:t> ZL II; np. budynki </a:t>
            </a:r>
            <a:r>
              <a:rPr lang="pl-PL" dirty="0" err="1"/>
              <a:t>administracyjno</a:t>
            </a:r>
            <a:r>
              <a:rPr lang="pl-PL" dirty="0"/>
              <a:t> – biurowe, małe sklepy,</a:t>
            </a:r>
          </a:p>
          <a:p>
            <a:pPr fontAlgn="base"/>
            <a:r>
              <a:rPr lang="pl-PL" b="1" dirty="0"/>
              <a:t>ZL IV</a:t>
            </a:r>
            <a:r>
              <a:rPr lang="pl-PL" dirty="0"/>
              <a:t> – mieszkalne jedno i wielorodzinne; np. domy mieszkalne, bloki mieszkalne</a:t>
            </a:r>
          </a:p>
          <a:p>
            <a:pPr fontAlgn="base"/>
            <a:r>
              <a:rPr lang="pl-PL" b="1" dirty="0"/>
              <a:t>ZL V</a:t>
            </a:r>
            <a:r>
              <a:rPr lang="pl-PL" dirty="0"/>
              <a:t> – zamieszkania zbiorowego niekwalifikowane do kategorii ZL I </a:t>
            </a:r>
            <a:r>
              <a:rPr lang="pl-PL" dirty="0" err="1"/>
              <a:t>i</a:t>
            </a:r>
            <a:r>
              <a:rPr lang="pl-PL" dirty="0"/>
              <a:t> ZL II; np. hotele, bursy szkolne, motele, internaty itd.</a:t>
            </a:r>
          </a:p>
          <a:p>
            <a:pPr marL="0" indent="0">
              <a:buNone/>
            </a:pPr>
            <a:endParaRPr lang="pl-PL" dirty="0"/>
          </a:p>
        </p:txBody>
      </p:sp>
    </p:spTree>
    <p:extLst>
      <p:ext uri="{BB962C8B-B14F-4D97-AF65-F5344CB8AC3E}">
        <p14:creationId xmlns:p14="http://schemas.microsoft.com/office/powerpoint/2010/main" val="2207902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Instalacja odgromowa</a:t>
            </a:r>
          </a:p>
        </p:txBody>
      </p:sp>
      <p:sp>
        <p:nvSpPr>
          <p:cNvPr id="3" name="Symbol zastępczy zawartości 2"/>
          <p:cNvSpPr>
            <a:spLocks noGrp="1"/>
          </p:cNvSpPr>
          <p:nvPr>
            <p:ph idx="1"/>
          </p:nvPr>
        </p:nvSpPr>
        <p:spPr/>
        <p:txBody>
          <a:bodyPr>
            <a:normAutofit fontScale="85000" lnSpcReduction="20000"/>
          </a:bodyPr>
          <a:lstStyle/>
          <a:p>
            <a:pPr marL="0" indent="0">
              <a:buNone/>
            </a:pPr>
            <a:r>
              <a:rPr lang="pl-PL" dirty="0"/>
              <a:t>Każdy budynek firmy powinien być wyposażony w instalację odgromową. Pozwoli ona na bezpieczne wykonywanie pracy także w czasie burz i ulew.</a:t>
            </a:r>
          </a:p>
          <a:p>
            <a:pPr marL="0" indent="0">
              <a:buNone/>
            </a:pPr>
            <a:r>
              <a:rPr lang="pl-PL" b="1" dirty="0"/>
              <a:t>Poszczególne rodzaje ochrony odgromowej to:</a:t>
            </a:r>
            <a:endParaRPr lang="pl-PL" dirty="0"/>
          </a:p>
          <a:p>
            <a:r>
              <a:rPr lang="pl-PL" b="1" dirty="0"/>
              <a:t>podstawowa</a:t>
            </a:r>
            <a:r>
              <a:rPr lang="pl-PL" dirty="0"/>
              <a:t>, czyli zespół środków zastosowanych do ochrony budynku, w którym wyładowania piorunowe mogą spowodować ograniczone skutki,</a:t>
            </a:r>
          </a:p>
          <a:p>
            <a:r>
              <a:rPr lang="pl-PL" b="1" dirty="0"/>
              <a:t>obostrzona</a:t>
            </a:r>
            <a:r>
              <a:rPr lang="pl-PL" dirty="0"/>
              <a:t>, czyli zespół środków zastosowanych do ochrony obiektu, w którym skutki wyładowań piorunowych mogą się łatwo rozprzestrzeniać oraz</a:t>
            </a:r>
          </a:p>
          <a:p>
            <a:r>
              <a:rPr lang="pl-PL" b="1" dirty="0"/>
              <a:t>specjalna</a:t>
            </a:r>
            <a:r>
              <a:rPr lang="pl-PL" dirty="0"/>
              <a:t> stosowana w takich obiektach, jak: kolejki linowe, stacje przekaźnikowe, mosty, dźwigi, stadiony.</a:t>
            </a:r>
          </a:p>
          <a:p>
            <a:pPr marL="0" indent="0">
              <a:buNone/>
            </a:pPr>
            <a:r>
              <a:rPr lang="pl-PL" dirty="0"/>
              <a:t>Wybór odpowiedniej instalacji odgromowej zależy głównie od przeznaczenia budynku i wykonywanych w nim rodzajów prac, a ponadto stosowanych substancji oraz jego konstrukcji.</a:t>
            </a:r>
          </a:p>
          <a:p>
            <a:pPr marL="0" indent="0">
              <a:buNone/>
            </a:pPr>
            <a:r>
              <a:rPr lang="pl-PL" dirty="0"/>
              <a:t>Rodzaje ochrony odgromowej opisane są w Polskiej Normie PN-E-05003-01: 1986 Ochrona odgromowa obiektów budowlanych - Wymagania ogólne.</a:t>
            </a:r>
          </a:p>
          <a:p>
            <a:pPr marL="0" indent="0">
              <a:buNone/>
            </a:pPr>
            <a:endParaRPr lang="pl-PL" dirty="0"/>
          </a:p>
        </p:txBody>
      </p:sp>
    </p:spTree>
    <p:extLst>
      <p:ext uri="{BB962C8B-B14F-4D97-AF65-F5344CB8AC3E}">
        <p14:creationId xmlns:p14="http://schemas.microsoft.com/office/powerpoint/2010/main" val="226407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Instalacja odgromowa</a:t>
            </a:r>
          </a:p>
        </p:txBody>
      </p:sp>
      <p:sp>
        <p:nvSpPr>
          <p:cNvPr id="3" name="Symbol zastępczy zawartości 2"/>
          <p:cNvSpPr>
            <a:spLocks noGrp="1"/>
          </p:cNvSpPr>
          <p:nvPr>
            <p:ph idx="1"/>
          </p:nvPr>
        </p:nvSpPr>
        <p:spPr/>
        <p:txBody>
          <a:bodyPr>
            <a:normAutofit fontScale="70000" lnSpcReduction="20000"/>
          </a:bodyPr>
          <a:lstStyle/>
          <a:p>
            <a:pPr marL="0" indent="0">
              <a:buNone/>
            </a:pPr>
            <a:r>
              <a:rPr lang="pl-PL" b="1" dirty="0"/>
              <a:t>Instalacja odgromowa ma zastosowanie w budynkach:</a:t>
            </a:r>
            <a:endParaRPr lang="pl-PL" dirty="0"/>
          </a:p>
          <a:p>
            <a:r>
              <a:rPr lang="pl-PL" dirty="0"/>
              <a:t>wolno stojących o wysokości powyżej 15 m i powierzchni ponad 500 m</a:t>
            </a:r>
            <a:r>
              <a:rPr lang="pl-PL" baseline="30000" dirty="0"/>
              <a:t>2</a:t>
            </a:r>
            <a:r>
              <a:rPr lang="pl-PL" dirty="0"/>
              <a:t>,</a:t>
            </a:r>
          </a:p>
          <a:p>
            <a:r>
              <a:rPr lang="pl-PL" dirty="0"/>
              <a:t>użyteczności publicznej, w których mogą przebywać ludzie w grupach powyżej 50 osób (duże sklepy, zamknięte obiekty sportowe, restauracje, kina, obiekty kultu religijnego),</a:t>
            </a:r>
          </a:p>
          <a:p>
            <a:r>
              <a:rPr lang="pl-PL" dirty="0"/>
              <a:t>przeznaczonych dla ludzi o ograniczonej zdolności poruszania się (szpitale, sanatoria, żłobki, przedszkola, szkoły specjalne, zakłady zatrudniające inwalidów),</a:t>
            </a:r>
          </a:p>
          <a:p>
            <a:r>
              <a:rPr lang="pl-PL" dirty="0"/>
              <a:t>o dużej wartości historycznej, kulturalnej lub materiałowej,</a:t>
            </a:r>
          </a:p>
          <a:p>
            <a:r>
              <a:rPr lang="pl-PL" dirty="0"/>
              <a:t>wyższej użyteczności publicznej (pogotowie ratunkowe, straż pożarna, urzędy administracyjne),</a:t>
            </a:r>
          </a:p>
          <a:p>
            <a:r>
              <a:rPr lang="pl-PL" dirty="0"/>
              <a:t>o wymiarach przekraczających 40 m x 40 m (hale), mających żelbetowe lub stalowe wewnętrzne słupy wsporcze,</a:t>
            </a:r>
          </a:p>
          <a:p>
            <a:r>
              <a:rPr lang="pl-PL" dirty="0"/>
              <a:t>wykonanych z materiałów łatwo palnych, niezależnie od wysokości (oprócz domków letniskowych),</a:t>
            </a:r>
          </a:p>
          <a:p>
            <a:r>
              <a:rPr lang="pl-PL" dirty="0"/>
              <a:t>przeznaczonych do produkcji, przetwarzania i składowania materiałów łatwo palnych,</a:t>
            </a:r>
          </a:p>
          <a:p>
            <a:r>
              <a:rPr lang="pl-PL" dirty="0"/>
              <a:t>innych, dla których wskaźnik zagrożenia piorunowego przekracza wartość </a:t>
            </a:r>
            <a:r>
              <a:rPr lang="pl-PL"/>
              <a:t>10</a:t>
            </a:r>
            <a:r>
              <a:rPr lang="pl-PL" baseline="30000"/>
              <a:t>-4</a:t>
            </a:r>
            <a:r>
              <a:rPr lang="pl-PL"/>
              <a:t>.</a:t>
            </a:r>
            <a:endParaRPr lang="pl-PL" dirty="0"/>
          </a:p>
        </p:txBody>
      </p:sp>
    </p:spTree>
    <p:extLst>
      <p:ext uri="{BB962C8B-B14F-4D97-AF65-F5344CB8AC3E}">
        <p14:creationId xmlns:p14="http://schemas.microsoft.com/office/powerpoint/2010/main" val="1099488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ACBD008-9E50-4BF1-801B-BB8A29E6DEF7}"/>
              </a:ext>
            </a:extLst>
          </p:cNvPr>
          <p:cNvSpPr>
            <a:spLocks noGrp="1"/>
          </p:cNvSpPr>
          <p:nvPr>
            <p:ph type="title"/>
          </p:nvPr>
        </p:nvSpPr>
        <p:spPr/>
        <p:txBody>
          <a:bodyPr/>
          <a:lstStyle/>
          <a:p>
            <a:r>
              <a:rPr lang="pl-PL" dirty="0"/>
              <a:t>Stopień ochrony IP</a:t>
            </a:r>
          </a:p>
        </p:txBody>
      </p:sp>
      <p:sp>
        <p:nvSpPr>
          <p:cNvPr id="3" name="Symbol zastępczy zawartości 2">
            <a:extLst>
              <a:ext uri="{FF2B5EF4-FFF2-40B4-BE49-F238E27FC236}">
                <a16:creationId xmlns:a16="http://schemas.microsoft.com/office/drawing/2014/main" id="{BAB8A508-887B-43E5-A917-8F8BE8DB897D}"/>
              </a:ext>
            </a:extLst>
          </p:cNvPr>
          <p:cNvSpPr>
            <a:spLocks noGrp="1"/>
          </p:cNvSpPr>
          <p:nvPr>
            <p:ph idx="1"/>
          </p:nvPr>
        </p:nvSpPr>
        <p:spPr/>
        <p:txBody>
          <a:bodyPr/>
          <a:lstStyle/>
          <a:p>
            <a:r>
              <a:rPr lang="pl-PL" dirty="0"/>
              <a:t>Parametr charakteryzujący obudowę urządzenia elektrycznego, informujący o poziomie zabezpieczenia użytkownika przed dostępem do niebezpiecznych części oraz samego urządzenia przed penetracją czynników zewnętrznych.</a:t>
            </a:r>
          </a:p>
        </p:txBody>
      </p:sp>
    </p:spTree>
    <p:extLst>
      <p:ext uri="{BB962C8B-B14F-4D97-AF65-F5344CB8AC3E}">
        <p14:creationId xmlns:p14="http://schemas.microsoft.com/office/powerpoint/2010/main" val="3116331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68579CE-D557-4938-B0F5-2E978B1CEA22}"/>
              </a:ext>
            </a:extLst>
          </p:cNvPr>
          <p:cNvSpPr>
            <a:spLocks noGrp="1"/>
          </p:cNvSpPr>
          <p:nvPr>
            <p:ph type="title"/>
          </p:nvPr>
        </p:nvSpPr>
        <p:spPr/>
        <p:txBody>
          <a:bodyPr/>
          <a:lstStyle/>
          <a:p>
            <a:r>
              <a:rPr lang="pl-PL" dirty="0"/>
              <a:t>Pierwsza cyfra</a:t>
            </a:r>
          </a:p>
        </p:txBody>
      </p:sp>
      <p:sp>
        <p:nvSpPr>
          <p:cNvPr id="3" name="Symbol zastępczy zawartości 2">
            <a:extLst>
              <a:ext uri="{FF2B5EF4-FFF2-40B4-BE49-F238E27FC236}">
                <a16:creationId xmlns:a16="http://schemas.microsoft.com/office/drawing/2014/main" id="{E8FCD697-D7E4-422C-8A19-314B4037056A}"/>
              </a:ext>
            </a:extLst>
          </p:cNvPr>
          <p:cNvSpPr>
            <a:spLocks noGrp="1"/>
          </p:cNvSpPr>
          <p:nvPr>
            <p:ph idx="1"/>
          </p:nvPr>
        </p:nvSpPr>
        <p:spPr/>
        <p:txBody>
          <a:bodyPr>
            <a:normAutofit fontScale="92500" lnSpcReduction="10000"/>
          </a:bodyPr>
          <a:lstStyle/>
          <a:p>
            <a:r>
              <a:rPr lang="pl-PL" dirty="0"/>
              <a:t>0 brak ochrony</a:t>
            </a:r>
          </a:p>
          <a:p>
            <a:r>
              <a:rPr lang="pl-PL" dirty="0"/>
              <a:t>1 ochrona przed dostępem do części niebezpiecznych wierzchem dłoni i ochrona przed ciałami obcymi o średnicy minimum 50 mm</a:t>
            </a:r>
          </a:p>
          <a:p>
            <a:r>
              <a:rPr lang="pl-PL" dirty="0"/>
              <a:t>2 ochrona przed dostępem części niebezpiecznych palcem oraz ochrona przed wnikaniem do urządzenia ciał obcych o średnicy minimum 12,5 mm</a:t>
            </a:r>
          </a:p>
          <a:p>
            <a:r>
              <a:rPr lang="pl-PL" dirty="0"/>
              <a:t>3 ochrona przed dostępem do części niebezpiecznych przy użyciu narzędzia oraz ochrona przed wnikaniem do urządzenia ciał obcych o średnicy minimum 2,5 mm</a:t>
            </a:r>
          </a:p>
          <a:p>
            <a:r>
              <a:rPr lang="pl-PL" dirty="0"/>
              <a:t>4 ochrona przed dostępem do części niebezpiecznych drutem oraz ochrona przed obcymi ciałami stałymi o średnicy minimum 1 mm</a:t>
            </a:r>
          </a:p>
          <a:p>
            <a:r>
              <a:rPr lang="pl-PL" dirty="0"/>
              <a:t>5 ochrona przed dostępem do części niebezpiecznych drutem i ochrona przed pyłem</a:t>
            </a:r>
          </a:p>
          <a:p>
            <a:r>
              <a:rPr lang="pl-PL" dirty="0"/>
              <a:t>6 ochrona przed dostępem do części niebezpiecznych drutem i ochrona pyłoszczelna</a:t>
            </a:r>
          </a:p>
        </p:txBody>
      </p:sp>
    </p:spTree>
    <p:extLst>
      <p:ext uri="{BB962C8B-B14F-4D97-AF65-F5344CB8AC3E}">
        <p14:creationId xmlns:p14="http://schemas.microsoft.com/office/powerpoint/2010/main" val="781072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36F8992-A514-2157-C1A7-E3048F2DF044}"/>
              </a:ext>
            </a:extLst>
          </p:cNvPr>
          <p:cNvSpPr>
            <a:spLocks noGrp="1"/>
          </p:cNvSpPr>
          <p:nvPr>
            <p:ph type="title"/>
          </p:nvPr>
        </p:nvSpPr>
        <p:spPr/>
        <p:txBody>
          <a:bodyPr/>
          <a:lstStyle/>
          <a:p>
            <a:r>
              <a:rPr lang="pl-PL" dirty="0"/>
              <a:t>Ochrona przed porażeniem</a:t>
            </a:r>
          </a:p>
        </p:txBody>
      </p:sp>
      <p:sp>
        <p:nvSpPr>
          <p:cNvPr id="3" name="Symbol zastępczy zawartości 2">
            <a:extLst>
              <a:ext uri="{FF2B5EF4-FFF2-40B4-BE49-F238E27FC236}">
                <a16:creationId xmlns:a16="http://schemas.microsoft.com/office/drawing/2014/main" id="{44DD0AA9-B7B4-D54B-941B-FBCBBCE6F09B}"/>
              </a:ext>
            </a:extLst>
          </p:cNvPr>
          <p:cNvSpPr>
            <a:spLocks noGrp="1"/>
          </p:cNvSpPr>
          <p:nvPr>
            <p:ph idx="1"/>
          </p:nvPr>
        </p:nvSpPr>
        <p:spPr/>
        <p:txBody>
          <a:bodyPr/>
          <a:lstStyle/>
          <a:p>
            <a:r>
              <a:rPr lang="pl-PL" dirty="0"/>
              <a:t>W celu ochrony zbiorowej przed porażeniem stosuje się dwa rodzaje zabezpieczeń. Wyłączniki różnicowo-prądowe oraz bezpieczniki. Te pierwsze chronią ludzi a te </a:t>
            </a:r>
            <a:r>
              <a:rPr lang="pl-PL"/>
              <a:t>drugie sprzęt.</a:t>
            </a:r>
          </a:p>
        </p:txBody>
      </p:sp>
    </p:spTree>
    <p:extLst>
      <p:ext uri="{BB962C8B-B14F-4D97-AF65-F5344CB8AC3E}">
        <p14:creationId xmlns:p14="http://schemas.microsoft.com/office/powerpoint/2010/main" val="257517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EB1E4AF-5C0C-40A1-A9BC-9323C65CBD5F}"/>
              </a:ext>
            </a:extLst>
          </p:cNvPr>
          <p:cNvSpPr>
            <a:spLocks noGrp="1"/>
          </p:cNvSpPr>
          <p:nvPr>
            <p:ph type="title"/>
          </p:nvPr>
        </p:nvSpPr>
        <p:spPr/>
        <p:txBody>
          <a:bodyPr/>
          <a:lstStyle/>
          <a:p>
            <a:r>
              <a:rPr lang="pl-PL" dirty="0"/>
              <a:t>Druga cyfra</a:t>
            </a:r>
          </a:p>
        </p:txBody>
      </p:sp>
      <p:sp>
        <p:nvSpPr>
          <p:cNvPr id="3" name="Symbol zastępczy zawartości 2">
            <a:extLst>
              <a:ext uri="{FF2B5EF4-FFF2-40B4-BE49-F238E27FC236}">
                <a16:creationId xmlns:a16="http://schemas.microsoft.com/office/drawing/2014/main" id="{6C6AB781-6E08-41B3-B6C1-AFD6253F48CF}"/>
              </a:ext>
            </a:extLst>
          </p:cNvPr>
          <p:cNvSpPr>
            <a:spLocks noGrp="1"/>
          </p:cNvSpPr>
          <p:nvPr>
            <p:ph idx="1"/>
          </p:nvPr>
        </p:nvSpPr>
        <p:spPr/>
        <p:txBody>
          <a:bodyPr>
            <a:normAutofit fontScale="70000" lnSpcReduction="20000"/>
          </a:bodyPr>
          <a:lstStyle/>
          <a:p>
            <a:r>
              <a:rPr lang="pl-PL" dirty="0"/>
              <a:t>0 brak ochrony</a:t>
            </a:r>
          </a:p>
          <a:p>
            <a:r>
              <a:rPr lang="pl-PL" dirty="0"/>
              <a:t>1 ochrona przed padającymi kroplami wody</a:t>
            </a:r>
          </a:p>
          <a:p>
            <a:r>
              <a:rPr lang="pl-PL" dirty="0"/>
              <a:t>2 ochrona przed padającymi kroplami wody przy uwzględnieniu wychylenia obudowy o dowolny kąt do 15° od pionu w każdą stronę</a:t>
            </a:r>
          </a:p>
          <a:p>
            <a:r>
              <a:rPr lang="pl-PL" dirty="0"/>
              <a:t>3 ochrona przed natryskiwaniem wodą pod dowolnym kątem do 60° od pionu z każdej strony</a:t>
            </a:r>
          </a:p>
          <a:p>
            <a:r>
              <a:rPr lang="pl-PL" dirty="0"/>
              <a:t>4 ochrona przed bryzgami wody z dowolnego kierunku</a:t>
            </a:r>
          </a:p>
          <a:p>
            <a:r>
              <a:rPr lang="pl-PL" dirty="0"/>
              <a:t>5 ochrona przed strugą wody (12,5 l/min) laną na obudowę z dowolnej strony</a:t>
            </a:r>
          </a:p>
          <a:p>
            <a:r>
              <a:rPr lang="pl-PL" dirty="0"/>
              <a:t>6 ochrona przed silną strugą wody (100 l/min) laną na obudowę z dowolnej strony</a:t>
            </a:r>
          </a:p>
          <a:p>
            <a:r>
              <a:rPr lang="pl-PL" dirty="0"/>
              <a:t>7 ochrona przed skutkami zanurzenia w wodzie przez krótki czas (30 min na głębokość 0,15 m powyżej wierzchu obudowy lub 1 m powyżej spodu dla obudów niższych od 0,85 m)</a:t>
            </a:r>
          </a:p>
          <a:p>
            <a:r>
              <a:rPr lang="pl-PL" dirty="0"/>
              <a:t>8 ochrona przed skutkami ciągłego zanurzenia w wodzie (obudowa zanurzona w wodzie, w warunkach uzgodnionych między producentem i użytkownikiem, lecz surowszych niż w przypadku cyfry 7)</a:t>
            </a:r>
          </a:p>
          <a:p>
            <a:r>
              <a:rPr lang="pl-PL" dirty="0"/>
              <a:t>9 Ochrona przed zalaniem silną strugą wody pod ciśnieniem (80-100 bar i w temperaturze +80°C)</a:t>
            </a:r>
          </a:p>
        </p:txBody>
      </p:sp>
    </p:spTree>
    <p:extLst>
      <p:ext uri="{BB962C8B-B14F-4D97-AF65-F5344CB8AC3E}">
        <p14:creationId xmlns:p14="http://schemas.microsoft.com/office/powerpoint/2010/main" val="328459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Środki ochrony indywidualnej</a:t>
            </a:r>
          </a:p>
        </p:txBody>
      </p:sp>
      <p:sp>
        <p:nvSpPr>
          <p:cNvPr id="3" name="Symbol zastępczy zawartości 2"/>
          <p:cNvSpPr>
            <a:spLocks noGrp="1"/>
          </p:cNvSpPr>
          <p:nvPr>
            <p:ph idx="1"/>
          </p:nvPr>
        </p:nvSpPr>
        <p:spPr/>
        <p:txBody>
          <a:bodyPr>
            <a:normAutofit lnSpcReduction="10000"/>
          </a:bodyPr>
          <a:lstStyle/>
          <a:p>
            <a:r>
              <a:rPr lang="pl-PL" dirty="0"/>
              <a:t>odzież ochronna, (fartuchy, kombinezony),</a:t>
            </a:r>
          </a:p>
          <a:p>
            <a:r>
              <a:rPr lang="pl-PL" dirty="0"/>
              <a:t>środki ochrony głowy, (hełmy ochronne),</a:t>
            </a:r>
          </a:p>
          <a:p>
            <a:r>
              <a:rPr lang="pl-PL" dirty="0"/>
              <a:t>środki ochrony kończyn górnych, (rękawice ochronne gumowe, jednorazowe),</a:t>
            </a:r>
          </a:p>
          <a:p>
            <a:r>
              <a:rPr lang="pl-PL" dirty="0"/>
              <a:t>środki ochrony kończyn dolnych, (buty, trepy, trzewiki),</a:t>
            </a:r>
          </a:p>
          <a:p>
            <a:r>
              <a:rPr lang="pl-PL" dirty="0"/>
              <a:t>środki ochrony twarzy i oczu, (okulary, maseczki, gogle, przyłbice),</a:t>
            </a:r>
          </a:p>
          <a:p>
            <a:r>
              <a:rPr lang="pl-PL" dirty="0"/>
              <a:t>środki ochrony słuchu, (wkładki przeciwhałasowe, ochronniki słuchawkowe),</a:t>
            </a:r>
          </a:p>
          <a:p>
            <a:r>
              <a:rPr lang="pl-PL" dirty="0"/>
              <a:t>sprzęt ochrony układu oddechowego, (maseczki, półmaski),</a:t>
            </a:r>
          </a:p>
          <a:p>
            <a:r>
              <a:rPr lang="pl-PL" dirty="0"/>
              <a:t>dermatologiczne środki ochrony skóry, (kremy, maści),</a:t>
            </a:r>
          </a:p>
          <a:p>
            <a:r>
              <a:rPr lang="pl-PL" dirty="0"/>
              <a:t>środki ochrony przed upadkiem z wysokości, (liny bezpieczeństwa, szelki). </a:t>
            </a:r>
          </a:p>
          <a:p>
            <a:pPr marL="0" indent="0">
              <a:buNone/>
            </a:pPr>
            <a:endParaRPr lang="pl-PL" dirty="0"/>
          </a:p>
        </p:txBody>
      </p:sp>
    </p:spTree>
    <p:extLst>
      <p:ext uri="{BB962C8B-B14F-4D97-AF65-F5344CB8AC3E}">
        <p14:creationId xmlns:p14="http://schemas.microsoft.com/office/powerpoint/2010/main" val="295132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Czynniki chemiczne</a:t>
            </a:r>
          </a:p>
        </p:txBody>
      </p:sp>
      <p:sp>
        <p:nvSpPr>
          <p:cNvPr id="3" name="Symbol zastępczy zawartości 2"/>
          <p:cNvSpPr>
            <a:spLocks noGrp="1"/>
          </p:cNvSpPr>
          <p:nvPr>
            <p:ph idx="1"/>
          </p:nvPr>
        </p:nvSpPr>
        <p:spPr/>
        <p:txBody>
          <a:bodyPr>
            <a:normAutofit fontScale="70000" lnSpcReduction="20000"/>
          </a:bodyPr>
          <a:lstStyle/>
          <a:p>
            <a:pPr marL="0" indent="0">
              <a:buNone/>
            </a:pPr>
            <a:r>
              <a:rPr lang="pl-PL" dirty="0"/>
              <a:t>Środki ochrony zbiorowej przed zagrożeniem czynnikami chemicznymi w środowisku pracy</a:t>
            </a:r>
          </a:p>
          <a:p>
            <a:r>
              <a:rPr lang="pl-PL" dirty="0"/>
              <a:t>Eliminowanie lub ograniczanie zagrożenia czynnikami chemicznymi występującymi w środowisku pracy w postaci gazów, cieczy, czy też ciał stałych na stanowiskach pracy powinno być prowadzone przede wszystkim z wykorzystaniem różnych typów środków ochrony zbiorowej, których stosowanie – zgodnie z dyrektywą 89/656 EWG – jest priorytetowe w stosunku do stosowania środków ochrony indywidualnej. </a:t>
            </a:r>
          </a:p>
          <a:p>
            <a:r>
              <a:rPr lang="pl-PL" dirty="0"/>
              <a:t>Środki ochrony zbiorowej przed zagrożeniem czynnikami chemicznymi występującymi w postaci gazów, par lub aerozoli obejmują wentylację mechaniczną ogólną oraz wentylację mechaniczną miejscową, wyposażoną w odpowiednie układy do oczyszczania powietrza z par i gazów (sorbenty) oraz cząstek stałych i ciekłych (filtry powietrza). Ogólne przepisy, dotyczące wentylacji pomieszczeń w zakładach pracy, są określone w rozporządzeniu ministra gospodarki, pracy i polityki społecznej (Rozporządzenie Ministra Pracy i Polityki Społecznej z dnia 11 czerwca 2002 r. zmieniające rozporządzenie w sprawie ogólnych przepisów bezpieczeństwa i higieny pracy). </a:t>
            </a:r>
          </a:p>
          <a:p>
            <a:r>
              <a:rPr lang="pl-PL" dirty="0"/>
              <a:t>Celem wentylacji mechanicznej, polegającej na ciągłej lub okresowej wymianie powietrza w pomieszczeniach, jest:</a:t>
            </a:r>
          </a:p>
          <a:p>
            <a:r>
              <a:rPr lang="pl-PL" dirty="0"/>
              <a:t>poprawa stanu i składu powietrza na stanowiskach pracy zgodnie z wymaganiami, dotyczącymi higieny (ochrona zdrowia człowieka) i technologii (konieczność uzyskiwania produktów o określonych własnościach)</a:t>
            </a:r>
          </a:p>
          <a:p>
            <a:r>
              <a:rPr lang="pl-PL" dirty="0"/>
              <a:t>regulacja parametrów powietrza w pomieszczeniach, takich jak: stężenie czynników chemicznych i pyłów, temperatura, wilgotność oraz prędkość i kierunek ruchu powietrza.</a:t>
            </a:r>
          </a:p>
        </p:txBody>
      </p:sp>
    </p:spTree>
    <p:extLst>
      <p:ext uri="{BB962C8B-B14F-4D97-AF65-F5344CB8AC3E}">
        <p14:creationId xmlns:p14="http://schemas.microsoft.com/office/powerpoint/2010/main" val="3357831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Środki ochrony indywidualnej</a:t>
            </a:r>
          </a:p>
        </p:txBody>
      </p:sp>
      <p:pic>
        <p:nvPicPr>
          <p:cNvPr id="4" name="Symbol zastępczy zawartości 3"/>
          <p:cNvPicPr>
            <a:picLocks noGrp="1" noChangeAspect="1"/>
          </p:cNvPicPr>
          <p:nvPr>
            <p:ph idx="1"/>
          </p:nvPr>
        </p:nvPicPr>
        <p:blipFill>
          <a:blip r:embed="rId2"/>
          <a:stretch>
            <a:fillRect/>
          </a:stretch>
        </p:blipFill>
        <p:spPr>
          <a:xfrm>
            <a:off x="458896" y="1975094"/>
            <a:ext cx="3923838" cy="4351338"/>
          </a:xfrm>
          <a:prstGeom prst="rect">
            <a:avLst/>
          </a:prstGeom>
        </p:spPr>
      </p:pic>
      <p:pic>
        <p:nvPicPr>
          <p:cNvPr id="5" name="Obraz 4"/>
          <p:cNvPicPr>
            <a:picLocks noChangeAspect="1"/>
          </p:cNvPicPr>
          <p:nvPr/>
        </p:nvPicPr>
        <p:blipFill>
          <a:blip r:embed="rId3"/>
          <a:stretch>
            <a:fillRect/>
          </a:stretch>
        </p:blipFill>
        <p:spPr>
          <a:xfrm>
            <a:off x="4200471" y="1975094"/>
            <a:ext cx="4330613" cy="4522421"/>
          </a:xfrm>
          <a:prstGeom prst="rect">
            <a:avLst/>
          </a:prstGeom>
        </p:spPr>
      </p:pic>
      <p:pic>
        <p:nvPicPr>
          <p:cNvPr id="6" name="Obraz 5"/>
          <p:cNvPicPr>
            <a:picLocks noChangeAspect="1"/>
          </p:cNvPicPr>
          <p:nvPr/>
        </p:nvPicPr>
        <p:blipFill>
          <a:blip r:embed="rId4"/>
          <a:stretch>
            <a:fillRect/>
          </a:stretch>
        </p:blipFill>
        <p:spPr>
          <a:xfrm>
            <a:off x="8236584" y="1975094"/>
            <a:ext cx="3899731" cy="1471491"/>
          </a:xfrm>
          <a:prstGeom prst="rect">
            <a:avLst/>
          </a:prstGeom>
        </p:spPr>
      </p:pic>
      <p:pic>
        <p:nvPicPr>
          <p:cNvPr id="7" name="Obraz 6"/>
          <p:cNvPicPr>
            <a:picLocks noChangeAspect="1"/>
          </p:cNvPicPr>
          <p:nvPr/>
        </p:nvPicPr>
        <p:blipFill>
          <a:blip r:embed="rId5"/>
          <a:stretch>
            <a:fillRect/>
          </a:stretch>
        </p:blipFill>
        <p:spPr>
          <a:xfrm>
            <a:off x="8236584" y="3446585"/>
            <a:ext cx="3788362" cy="1727619"/>
          </a:xfrm>
          <a:prstGeom prst="rect">
            <a:avLst/>
          </a:prstGeom>
        </p:spPr>
      </p:pic>
      <p:pic>
        <p:nvPicPr>
          <p:cNvPr id="8" name="Obraz 7"/>
          <p:cNvPicPr>
            <a:picLocks noChangeAspect="1"/>
          </p:cNvPicPr>
          <p:nvPr/>
        </p:nvPicPr>
        <p:blipFill>
          <a:blip r:embed="rId6"/>
          <a:stretch>
            <a:fillRect/>
          </a:stretch>
        </p:blipFill>
        <p:spPr>
          <a:xfrm>
            <a:off x="8757149" y="5174204"/>
            <a:ext cx="2858600" cy="1382909"/>
          </a:xfrm>
          <a:prstGeom prst="rect">
            <a:avLst/>
          </a:prstGeom>
        </p:spPr>
      </p:pic>
    </p:spTree>
    <p:extLst>
      <p:ext uri="{BB962C8B-B14F-4D97-AF65-F5344CB8AC3E}">
        <p14:creationId xmlns:p14="http://schemas.microsoft.com/office/powerpoint/2010/main" val="773695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B1DDB24-DA8B-4CD1-96FE-B695303FDC40}"/>
              </a:ext>
            </a:extLst>
          </p:cNvPr>
          <p:cNvSpPr>
            <a:spLocks noGrp="1"/>
          </p:cNvSpPr>
          <p:nvPr>
            <p:ph type="title"/>
          </p:nvPr>
        </p:nvSpPr>
        <p:spPr/>
        <p:txBody>
          <a:bodyPr/>
          <a:lstStyle/>
          <a:p>
            <a:r>
              <a:rPr lang="pl-PL" dirty="0"/>
              <a:t>Opaski i maty antystatyczna</a:t>
            </a:r>
          </a:p>
        </p:txBody>
      </p:sp>
      <p:pic>
        <p:nvPicPr>
          <p:cNvPr id="1026" name="Picture 2" descr="Opaska antystatyczna uziemiająca z przew. 1,5m na nadgarstek">
            <a:extLst>
              <a:ext uri="{FF2B5EF4-FFF2-40B4-BE49-F238E27FC236}">
                <a16:creationId xmlns:a16="http://schemas.microsoft.com/office/drawing/2014/main" id="{B14C52E4-7343-487D-8F83-8D5AA36C7B3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4128" y="2272284"/>
            <a:ext cx="4000500" cy="4000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ta antystatyczna 500x600x2mm ESD gumowa od 5000V do 0V">
            <a:extLst>
              <a:ext uri="{FF2B5EF4-FFF2-40B4-BE49-F238E27FC236}">
                <a16:creationId xmlns:a16="http://schemas.microsoft.com/office/drawing/2014/main" id="{B6CB4E18-6054-4F5A-88A9-F4BC2DA370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700" y="2272284"/>
            <a:ext cx="400050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482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Czynniki szkodliwe dla oczu i twarzy</a:t>
            </a:r>
          </a:p>
        </p:txBody>
      </p:sp>
      <p:sp>
        <p:nvSpPr>
          <p:cNvPr id="3" name="Symbol zastępczy zawartości 2"/>
          <p:cNvSpPr>
            <a:spLocks noGrp="1"/>
          </p:cNvSpPr>
          <p:nvPr>
            <p:ph idx="1"/>
          </p:nvPr>
        </p:nvSpPr>
        <p:spPr/>
        <p:txBody>
          <a:bodyPr/>
          <a:lstStyle/>
          <a:p>
            <a:pPr marL="0" indent="0">
              <a:buNone/>
            </a:pPr>
            <a:r>
              <a:rPr lang="pl-PL" dirty="0"/>
              <a:t>Czynniki szkodliwe i niebezpieczne dla twarzy i wzroku to zagrożenia mechaniczne, termiczne, aerozole, działanie środków chemicznych i biologicznych oraz szkodliwe promieniowanie optyczne takie jak: laserowe, nadfioletowe i widzialne podczerwone.</a:t>
            </a:r>
          </a:p>
          <a:p>
            <a:pPr marL="0" indent="0">
              <a:buNone/>
            </a:pPr>
            <a:endParaRPr lang="pl-PL" dirty="0"/>
          </a:p>
        </p:txBody>
      </p:sp>
    </p:spTree>
    <p:extLst>
      <p:ext uri="{BB962C8B-B14F-4D97-AF65-F5344CB8AC3E}">
        <p14:creationId xmlns:p14="http://schemas.microsoft.com/office/powerpoint/2010/main" val="1680229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Środki ochronne oczu i twarzy</a:t>
            </a:r>
          </a:p>
        </p:txBody>
      </p:sp>
      <p:sp>
        <p:nvSpPr>
          <p:cNvPr id="3" name="Symbol zastępczy zawartości 2"/>
          <p:cNvSpPr>
            <a:spLocks noGrp="1"/>
          </p:cNvSpPr>
          <p:nvPr>
            <p:ph idx="1"/>
          </p:nvPr>
        </p:nvSpPr>
        <p:spPr/>
        <p:txBody>
          <a:bodyPr>
            <a:normAutofit/>
          </a:bodyPr>
          <a:lstStyle/>
          <a:p>
            <a:pPr marL="0" indent="0">
              <a:buNone/>
            </a:pPr>
            <a:r>
              <a:rPr lang="pl-PL" dirty="0"/>
              <a:t>Do ochrony oczu i twarzy stosuje się okulary, gogle, szybki ochronne, osłony twarzy, odpowiednie tarcze i przyłbice oraz kaptury. Okulary ochronne wyposażone są w szybki ochronne zamontowane w ramkach i zauszniki umożliwiające założenie ich na twarz w celu ochrony oczu. Mogą one posiadać osłony boczne. </a:t>
            </a:r>
          </a:p>
          <a:p>
            <a:pPr marL="0" indent="0">
              <a:buNone/>
            </a:pPr>
            <a:r>
              <a:rPr lang="pl-PL" dirty="0"/>
              <a:t>Gogle ochronne to osłona oczu obejmująca cały obszar oczny i przylegające ze wszystkich stron do twarzy. Szybka ochronna to przezroczysta szklana osłona odpowiedniej wielkości osłaniająca oczy i twarz. Osłony oczu i twarzy noszone są bezpośrednio na głowie lub montowane do hełmu, najczęściej przesłaniają twarz i szyję. Dla spawaczy najlepsze są gogle z odchylanym filtrem, przyłbice, kaptury z goglami lub tarcze spawalnicze.</a:t>
            </a:r>
          </a:p>
        </p:txBody>
      </p:sp>
    </p:spTree>
    <p:extLst>
      <p:ext uri="{BB962C8B-B14F-4D97-AF65-F5344CB8AC3E}">
        <p14:creationId xmlns:p14="http://schemas.microsoft.com/office/powerpoint/2010/main" val="1358916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Metody ochrony układu oddechowego</a:t>
            </a:r>
          </a:p>
        </p:txBody>
      </p:sp>
      <p:sp>
        <p:nvSpPr>
          <p:cNvPr id="3" name="Symbol zastępczy zawartości 2"/>
          <p:cNvSpPr>
            <a:spLocks noGrp="1"/>
          </p:cNvSpPr>
          <p:nvPr>
            <p:ph idx="1"/>
          </p:nvPr>
        </p:nvSpPr>
        <p:spPr/>
        <p:txBody>
          <a:bodyPr/>
          <a:lstStyle/>
          <a:p>
            <a:pPr marL="0" indent="0">
              <a:buNone/>
            </a:pPr>
            <a:r>
              <a:rPr lang="pl-PL" dirty="0"/>
              <a:t>Zagrożenia dla układu oddechowego stwarzają: powietrze zanieczyszczone substancjami szkodliwymi (w postaci cząstek, gazów, par) oraz niedobór tlenu (zawartość poniżej 17%). W związku z tym sto </a:t>
            </a:r>
            <a:r>
              <a:rPr lang="pl-PL" dirty="0" err="1"/>
              <a:t>suje</a:t>
            </a:r>
            <a:r>
              <a:rPr lang="pl-PL" dirty="0"/>
              <a:t> się dwie metody ochrony układu oddechowego:</a:t>
            </a:r>
          </a:p>
          <a:p>
            <a:pPr marL="0" indent="0">
              <a:buNone/>
            </a:pPr>
            <a:r>
              <a:rPr lang="pl-PL" dirty="0"/>
              <a:t>• przez oczyszczenie powietrza za pomocą sprzętu oczyszczającego,</a:t>
            </a:r>
          </a:p>
          <a:p>
            <a:pPr marL="0" indent="0">
              <a:buNone/>
            </a:pPr>
            <a:r>
              <a:rPr lang="pl-PL" dirty="0"/>
              <a:t>• przez doprowadzenie powietrza lub tlenu ze źródła wolnego od zanieczyszczeń za pomocą sprzętu izolującego.</a:t>
            </a:r>
          </a:p>
        </p:txBody>
      </p:sp>
    </p:spTree>
    <p:extLst>
      <p:ext uri="{BB962C8B-B14F-4D97-AF65-F5344CB8AC3E}">
        <p14:creationId xmlns:p14="http://schemas.microsoft.com/office/powerpoint/2010/main" val="1798604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Odzież robocza i ochronna</a:t>
            </a:r>
          </a:p>
        </p:txBody>
      </p:sp>
      <p:sp>
        <p:nvSpPr>
          <p:cNvPr id="3" name="Symbol zastępczy zawartości 2"/>
          <p:cNvSpPr>
            <a:spLocks noGrp="1"/>
          </p:cNvSpPr>
          <p:nvPr>
            <p:ph idx="1"/>
          </p:nvPr>
        </p:nvSpPr>
        <p:spPr/>
        <p:txBody>
          <a:bodyPr>
            <a:normAutofit fontScale="92500" lnSpcReduction="20000"/>
          </a:bodyPr>
          <a:lstStyle/>
          <a:p>
            <a:pPr marL="0" indent="0">
              <a:buNone/>
            </a:pPr>
            <a:r>
              <a:rPr lang="pl-PL" dirty="0"/>
              <a:t>Bardzo ważne jest dobieranie i stosowanie odzieży roboczej i ochronnej do warunków występujących w środowisku pracy. Odzież ta zabezpiecza człowieka przed czynnikami szkodliwymi i niebezpiecznymi. Odzież oprócz funkcji ochronnych powinna zapewniać odpowiedni komfort pracy, umożliwić wykonywanie zadań z optymalnym wysiłkiem bez pocenia się, obcierania skóry i ograniczania ruchu rąk i nóg. Wymiary odzieży roboczej (wzrost, obwód klatki piersiowej, obwód pasa i bioder dla kobiet) zostały znormalizowane i zgodnie z nimi szyje się odzież.</a:t>
            </a:r>
          </a:p>
          <a:p>
            <a:pPr marL="0" indent="0">
              <a:buNone/>
            </a:pPr>
            <a:r>
              <a:rPr lang="pl-PL" dirty="0"/>
              <a:t>Najczęściej używaną odzieżą w pracy jest odzież robocza. Zastępuje ona odzież osobistą pracownika, ale nie posiada cech ochronnych, jedynie chroni przed brudem, a odpowiednio ocieplona przed zimnem. W środowisku pracy, gdzie występują czynniki niebezpieczne lub szkodliwe dla zdrowia, pracownik musi być ubrany w odzież ochronną. Odzież taka wykonana jest z tkaniny powlekanej odpowiednim tworzywem sztucznym lub materiałem impregnowanym, odpowiednio do zagrożenia, przed którym ma chronić. Podczas awarii chemicznych ratownik wkłada gazoszczelną odzież wraz z izolującym sprzętem ochrony układu oddechowego, umożliwiającym ochronę ochronę i oddychanie. Odzież ochronna oznakowana jest zgodnie z przeznaczeniem.</a:t>
            </a:r>
          </a:p>
        </p:txBody>
      </p:sp>
    </p:spTree>
    <p:extLst>
      <p:ext uri="{BB962C8B-B14F-4D97-AF65-F5344CB8AC3E}">
        <p14:creationId xmlns:p14="http://schemas.microsoft.com/office/powerpoint/2010/main" val="21761504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ny">
  <a:themeElements>
    <a:clrScheme name="Integralny">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ny">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ny">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160</TotalTime>
  <Words>2568</Words>
  <Application>Microsoft Office PowerPoint</Application>
  <PresentationFormat>Panoramiczny</PresentationFormat>
  <Paragraphs>134</Paragraphs>
  <Slides>30</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30</vt:i4>
      </vt:variant>
    </vt:vector>
  </HeadingPairs>
  <TitlesOfParts>
    <vt:vector size="34" baseType="lpstr">
      <vt:lpstr>Tw Cen MT</vt:lpstr>
      <vt:lpstr>Tw Cen MT Condensed</vt:lpstr>
      <vt:lpstr>Wingdings 3</vt:lpstr>
      <vt:lpstr>Integralny</vt:lpstr>
      <vt:lpstr>Środki ochrony indywidualnej i zbiorowej</vt:lpstr>
      <vt:lpstr>Środki ochrony indywidualnej</vt:lpstr>
      <vt:lpstr>Środki ochrony indywidualnej</vt:lpstr>
      <vt:lpstr>Środki ochrony indywidualnej</vt:lpstr>
      <vt:lpstr>Opaski i maty antystatyczna</vt:lpstr>
      <vt:lpstr>Czynniki szkodliwe dla oczu i twarzy</vt:lpstr>
      <vt:lpstr>Środki ochronne oczu i twarzy</vt:lpstr>
      <vt:lpstr>Metody ochrony układu oddechowego</vt:lpstr>
      <vt:lpstr>Odzież robocza i ochronna</vt:lpstr>
      <vt:lpstr>Wymóg stosowania odzieży ochronnej</vt:lpstr>
      <vt:lpstr>Rękawice ochronne</vt:lpstr>
      <vt:lpstr>Znaki ubrań ochronnych</vt:lpstr>
      <vt:lpstr>Środki ochrony przed upadkiem</vt:lpstr>
      <vt:lpstr>Środki ochrony przed upadkiem</vt:lpstr>
      <vt:lpstr>Dermatologiczne środki ochrony</vt:lpstr>
      <vt:lpstr>Środki ochrony zbiorowej</vt:lpstr>
      <vt:lpstr>Oświetlenie</vt:lpstr>
      <vt:lpstr>Niebezpieczeństwo pożarowe</vt:lpstr>
      <vt:lpstr>gaśnice proszkowe</vt:lpstr>
      <vt:lpstr>gaśnice „śniegowe”</vt:lpstr>
      <vt:lpstr>gaśnice wodne</vt:lpstr>
      <vt:lpstr>Oddymianie</vt:lpstr>
      <vt:lpstr>Strefy pożarowe</vt:lpstr>
      <vt:lpstr>Instalacja odgromowa</vt:lpstr>
      <vt:lpstr>Instalacja odgromowa</vt:lpstr>
      <vt:lpstr>Stopień ochrony IP</vt:lpstr>
      <vt:lpstr>Pierwsza cyfra</vt:lpstr>
      <vt:lpstr>Ochrona przed porażeniem</vt:lpstr>
      <vt:lpstr>Druga cyfra</vt:lpstr>
      <vt:lpstr>Czynniki chemiczne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Środki ochrony indywidualnej i zbiorowej</dc:title>
  <dc:creator>Damian Radzik</dc:creator>
  <cp:lastModifiedBy>Damian Radzik</cp:lastModifiedBy>
  <cp:revision>8</cp:revision>
  <dcterms:created xsi:type="dcterms:W3CDTF">2017-09-24T07:26:05Z</dcterms:created>
  <dcterms:modified xsi:type="dcterms:W3CDTF">2022-10-17T14:20:56Z</dcterms:modified>
</cp:coreProperties>
</file>