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95"/>
  </p:notesMasterIdLst>
  <p:sldIdLst>
    <p:sldId id="256" r:id="rId2"/>
    <p:sldId id="359" r:id="rId3"/>
    <p:sldId id="266" r:id="rId4"/>
    <p:sldId id="265" r:id="rId5"/>
    <p:sldId id="260" r:id="rId6"/>
    <p:sldId id="261" r:id="rId7"/>
    <p:sldId id="257" r:id="rId8"/>
    <p:sldId id="262" r:id="rId9"/>
    <p:sldId id="263" r:id="rId10"/>
    <p:sldId id="289" r:id="rId11"/>
    <p:sldId id="267" r:id="rId12"/>
    <p:sldId id="268" r:id="rId13"/>
    <p:sldId id="269" r:id="rId14"/>
    <p:sldId id="271" r:id="rId15"/>
    <p:sldId id="270" r:id="rId16"/>
    <p:sldId id="258" r:id="rId17"/>
    <p:sldId id="338" r:id="rId18"/>
    <p:sldId id="274" r:id="rId19"/>
    <p:sldId id="276" r:id="rId20"/>
    <p:sldId id="272" r:id="rId21"/>
    <p:sldId id="275" r:id="rId22"/>
    <p:sldId id="273" r:id="rId23"/>
    <p:sldId id="334" r:id="rId24"/>
    <p:sldId id="278" r:id="rId25"/>
    <p:sldId id="280" r:id="rId26"/>
    <p:sldId id="339" r:id="rId27"/>
    <p:sldId id="340" r:id="rId28"/>
    <p:sldId id="341" r:id="rId29"/>
    <p:sldId id="283" r:id="rId30"/>
    <p:sldId id="284" r:id="rId31"/>
    <p:sldId id="285" r:id="rId32"/>
    <p:sldId id="281" r:id="rId33"/>
    <p:sldId id="286" r:id="rId34"/>
    <p:sldId id="287" r:id="rId35"/>
    <p:sldId id="290" r:id="rId36"/>
    <p:sldId id="288" r:id="rId37"/>
    <p:sldId id="291" r:id="rId38"/>
    <p:sldId id="292" r:id="rId39"/>
    <p:sldId id="293" r:id="rId40"/>
    <p:sldId id="294" r:id="rId41"/>
    <p:sldId id="297" r:id="rId42"/>
    <p:sldId id="296" r:id="rId43"/>
    <p:sldId id="299" r:id="rId44"/>
    <p:sldId id="301" r:id="rId45"/>
    <p:sldId id="302" r:id="rId46"/>
    <p:sldId id="303" r:id="rId47"/>
    <p:sldId id="304" r:id="rId48"/>
    <p:sldId id="305" r:id="rId49"/>
    <p:sldId id="306" r:id="rId50"/>
    <p:sldId id="360" r:id="rId51"/>
    <p:sldId id="342" r:id="rId52"/>
    <p:sldId id="343" r:id="rId53"/>
    <p:sldId id="307" r:id="rId54"/>
    <p:sldId id="308" r:id="rId55"/>
    <p:sldId id="345" r:id="rId56"/>
    <p:sldId id="346" r:id="rId57"/>
    <p:sldId id="347" r:id="rId58"/>
    <p:sldId id="348" r:id="rId59"/>
    <p:sldId id="349" r:id="rId60"/>
    <p:sldId id="309" r:id="rId61"/>
    <p:sldId id="351" r:id="rId62"/>
    <p:sldId id="352" r:id="rId63"/>
    <p:sldId id="353" r:id="rId64"/>
    <p:sldId id="354" r:id="rId65"/>
    <p:sldId id="355" r:id="rId66"/>
    <p:sldId id="356" r:id="rId67"/>
    <p:sldId id="310" r:id="rId68"/>
    <p:sldId id="311" r:id="rId69"/>
    <p:sldId id="312" r:id="rId70"/>
    <p:sldId id="313" r:id="rId71"/>
    <p:sldId id="335" r:id="rId72"/>
    <p:sldId id="315" r:id="rId73"/>
    <p:sldId id="337" r:id="rId74"/>
    <p:sldId id="336" r:id="rId75"/>
    <p:sldId id="316" r:id="rId76"/>
    <p:sldId id="317" r:id="rId77"/>
    <p:sldId id="318" r:id="rId78"/>
    <p:sldId id="319" r:id="rId79"/>
    <p:sldId id="320" r:id="rId80"/>
    <p:sldId id="321" r:id="rId81"/>
    <p:sldId id="322" r:id="rId82"/>
    <p:sldId id="323" r:id="rId83"/>
    <p:sldId id="324" r:id="rId84"/>
    <p:sldId id="325" r:id="rId85"/>
    <p:sldId id="326" r:id="rId86"/>
    <p:sldId id="327" r:id="rId87"/>
    <p:sldId id="328" r:id="rId88"/>
    <p:sldId id="329" r:id="rId89"/>
    <p:sldId id="330" r:id="rId90"/>
    <p:sldId id="331" r:id="rId91"/>
    <p:sldId id="332" r:id="rId92"/>
    <p:sldId id="357" r:id="rId93"/>
    <p:sldId id="358" r:id="rId9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0000"/>
    <a:srgbClr val="660033"/>
    <a:srgbClr val="333300"/>
    <a:srgbClr val="292929"/>
    <a:srgbClr val="FF9933"/>
    <a:srgbClr val="E8EA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050373-DD56-4E7B-A542-34EF83A3E986}" v="8" dt="2019-02-25T12:28:50.9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99" autoAdjust="0"/>
    <p:restoredTop sz="94660"/>
  </p:normalViewPr>
  <p:slideViewPr>
    <p:cSldViewPr>
      <p:cViewPr varScale="1">
        <p:scale>
          <a:sx n="82" d="100"/>
          <a:sy n="82" d="100"/>
        </p:scale>
        <p:origin x="145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10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69050373-DD56-4E7B-A542-34EF83A3E986}"/>
    <pc:docChg chg="modSld">
      <pc:chgData name="Damian Radzik" userId="9b6437a5cc3fe03b" providerId="LiveId" clId="{69050373-DD56-4E7B-A542-34EF83A3E986}" dt="2019-02-25T12:28:50.907" v="7" actId="20577"/>
      <pc:docMkLst>
        <pc:docMk/>
      </pc:docMkLst>
      <pc:sldChg chg="modSp">
        <pc:chgData name="Damian Radzik" userId="9b6437a5cc3fe03b" providerId="LiveId" clId="{69050373-DD56-4E7B-A542-34EF83A3E986}" dt="2019-02-25T12:28:50.907" v="7" actId="20577"/>
        <pc:sldMkLst>
          <pc:docMk/>
          <pc:sldMk cId="0" sldId="358"/>
        </pc:sldMkLst>
        <pc:spChg chg="mod">
          <ac:chgData name="Damian Radzik" userId="9b6437a5cc3fe03b" providerId="LiveId" clId="{69050373-DD56-4E7B-A542-34EF83A3E986}" dt="2019-02-25T12:28:50.907" v="7" actId="20577"/>
          <ac:spMkLst>
            <pc:docMk/>
            <pc:sldMk cId="0" sldId="358"/>
            <ac:spMk id="119813" creationId="{E95B0346-728E-4383-A287-8C55CCB8A1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43A10F25-0ACE-4A35-ABAA-753ED7F7D99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pl-PL"/>
          </a:p>
        </p:txBody>
      </p:sp>
      <p:sp>
        <p:nvSpPr>
          <p:cNvPr id="91139" name="Rectangle 3">
            <a:extLst>
              <a:ext uri="{FF2B5EF4-FFF2-40B4-BE49-F238E27FC236}">
                <a16:creationId xmlns:a16="http://schemas.microsoft.com/office/drawing/2014/main" id="{8D6D7CFA-B47D-4CA1-905D-FC12A4FF457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pl-PL"/>
          </a:p>
        </p:txBody>
      </p:sp>
      <p:sp>
        <p:nvSpPr>
          <p:cNvPr id="81924" name="Rectangle 4">
            <a:extLst>
              <a:ext uri="{FF2B5EF4-FFF2-40B4-BE49-F238E27FC236}">
                <a16:creationId xmlns:a16="http://schemas.microsoft.com/office/drawing/2014/main" id="{412ABF88-8E4C-4BCA-A204-1FFCFE1BD52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5">
            <a:extLst>
              <a:ext uri="{FF2B5EF4-FFF2-40B4-BE49-F238E27FC236}">
                <a16:creationId xmlns:a16="http://schemas.microsoft.com/office/drawing/2014/main" id="{3A806D06-D635-4088-A21D-93AF41BC6D84}"/>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91142" name="Rectangle 6">
            <a:extLst>
              <a:ext uri="{FF2B5EF4-FFF2-40B4-BE49-F238E27FC236}">
                <a16:creationId xmlns:a16="http://schemas.microsoft.com/office/drawing/2014/main" id="{C58131C9-7844-4559-8887-6052671FF1C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pl-PL"/>
          </a:p>
        </p:txBody>
      </p:sp>
      <p:sp>
        <p:nvSpPr>
          <p:cNvPr id="91143" name="Rectangle 7">
            <a:extLst>
              <a:ext uri="{FF2B5EF4-FFF2-40B4-BE49-F238E27FC236}">
                <a16:creationId xmlns:a16="http://schemas.microsoft.com/office/drawing/2014/main" id="{672D6978-82A6-4636-A57B-075383252F88}"/>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DAC657ED-D7AB-4BCD-9931-4347B6B2C89B}" type="slidenum">
              <a:rPr lang="pl-PL" altLang="pl-PL"/>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E05A3754-E1C2-4650-A118-3F365F9274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010932F6-9514-4015-A38F-9702E21DED72}" type="slidenum">
              <a:rPr lang="pl-PL" altLang="pl-PL">
                <a:latin typeface="Arial" panose="020B0604020202020204" pitchFamily="34" charset="0"/>
              </a:rPr>
              <a:pPr algn="r" eaLnBrk="1" hangingPunct="1"/>
              <a:t>6</a:t>
            </a:fld>
            <a:endParaRPr lang="pl-PL" altLang="pl-PL">
              <a:latin typeface="Arial" panose="020B0604020202020204" pitchFamily="34" charset="0"/>
            </a:endParaRPr>
          </a:p>
        </p:txBody>
      </p:sp>
      <p:sp>
        <p:nvSpPr>
          <p:cNvPr id="82947" name="Rectangle 2">
            <a:extLst>
              <a:ext uri="{FF2B5EF4-FFF2-40B4-BE49-F238E27FC236}">
                <a16:creationId xmlns:a16="http://schemas.microsoft.com/office/drawing/2014/main" id="{AF20B972-E860-4E2F-AD31-4C82DCA0B5F5}"/>
              </a:ext>
            </a:extLst>
          </p:cNvPr>
          <p:cNvSpPr>
            <a:spLocks noGrp="1" noRot="1" noChangeAspect="1" noChangeArrowheads="1" noTextEdit="1"/>
          </p:cNvSpPr>
          <p:nvPr>
            <p:ph type="sldImg"/>
          </p:nvPr>
        </p:nvSpPr>
        <p:spPr>
          <a:xfrm>
            <a:off x="1154113" y="692150"/>
            <a:ext cx="4554537" cy="3416300"/>
          </a:xfrm>
          <a:ln/>
        </p:spPr>
      </p:sp>
      <p:sp>
        <p:nvSpPr>
          <p:cNvPr id="82948" name="Rectangle 3">
            <a:extLst>
              <a:ext uri="{FF2B5EF4-FFF2-40B4-BE49-F238E27FC236}">
                <a16:creationId xmlns:a16="http://schemas.microsoft.com/office/drawing/2014/main" id="{1E6D7421-23CC-4D00-8885-A3FB59CE6CBA}"/>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pl-PL" altLang="pl-PL">
                <a:latin typeface="Arial" panose="020B0604020202020204" pitchFamily="34" charset="0"/>
              </a:rPr>
              <a:t>Gdy takie postępowanie nie przynosi pozytywnego efektu należy wezwać pomoc. Brak powrotu świadomości może świadczyć, że nie jest to proste omdlenie. </a:t>
            </a:r>
          </a:p>
          <a:p>
            <a:pPr eaLnBrk="1" hangingPunct="1"/>
            <a:endParaRPr lang="pl-PL" altLang="pl-P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79948A32-2657-49AD-8E0E-077ED5B5D0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4B598C60-BAAE-4DDC-BB8A-F0A087C4293A}" type="slidenum">
              <a:rPr lang="pl-PL" altLang="pl-PL">
                <a:latin typeface="Arial" panose="020B0604020202020204" pitchFamily="34" charset="0"/>
              </a:rPr>
              <a:pPr algn="r" eaLnBrk="1" hangingPunct="1"/>
              <a:t>11</a:t>
            </a:fld>
            <a:endParaRPr lang="pl-PL" altLang="pl-PL">
              <a:latin typeface="Arial" panose="020B0604020202020204" pitchFamily="34" charset="0"/>
            </a:endParaRPr>
          </a:p>
        </p:txBody>
      </p:sp>
      <p:sp>
        <p:nvSpPr>
          <p:cNvPr id="83971" name="Rectangle 2">
            <a:extLst>
              <a:ext uri="{FF2B5EF4-FFF2-40B4-BE49-F238E27FC236}">
                <a16:creationId xmlns:a16="http://schemas.microsoft.com/office/drawing/2014/main" id="{18648256-928D-49CC-84D6-626E5E2C4E2C}"/>
              </a:ext>
            </a:extLst>
          </p:cNvPr>
          <p:cNvSpPr>
            <a:spLocks noGrp="1" noRot="1" noChangeAspect="1" noChangeArrowheads="1" noTextEdit="1"/>
          </p:cNvSpPr>
          <p:nvPr>
            <p:ph type="sldImg"/>
          </p:nvPr>
        </p:nvSpPr>
        <p:spPr>
          <a:xfrm>
            <a:off x="1154113" y="692150"/>
            <a:ext cx="4554537" cy="3416300"/>
          </a:xfrm>
          <a:ln/>
        </p:spPr>
      </p:sp>
      <p:sp>
        <p:nvSpPr>
          <p:cNvPr id="83972" name="Rectangle 3">
            <a:extLst>
              <a:ext uri="{FF2B5EF4-FFF2-40B4-BE49-F238E27FC236}">
                <a16:creationId xmlns:a16="http://schemas.microsoft.com/office/drawing/2014/main" id="{EAE4C115-3CF4-4CA4-93E7-8C516AF76D6A}"/>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pl-PL" altLang="pl-PL">
                <a:latin typeface="Arial" panose="020B0604020202020204" pitchFamily="34" charset="0"/>
              </a:rPr>
              <a:t>Gdy takie postępowanie nie przynosi pozytywnego efektu należy wezwać pomoc. Brak powrotu świadomości może świadczyć, że nie jest to proste omdlenie. </a:t>
            </a:r>
          </a:p>
          <a:p>
            <a:pPr eaLnBrk="1" hangingPunct="1"/>
            <a:endParaRPr lang="pl-PL" altLang="pl-P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20A6D5D4-AF54-4959-AE55-867A2453A8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69B3F0E-441A-4793-BE44-8BD0E3CFE60B}" type="slidenum">
              <a:rPr lang="pl-PL" altLang="pl-PL">
                <a:latin typeface="Arial" panose="020B0604020202020204" pitchFamily="34" charset="0"/>
              </a:rPr>
              <a:pPr algn="r" eaLnBrk="1" hangingPunct="1"/>
              <a:t>12</a:t>
            </a:fld>
            <a:endParaRPr lang="pl-PL" altLang="pl-PL">
              <a:latin typeface="Arial" panose="020B0604020202020204" pitchFamily="34" charset="0"/>
            </a:endParaRPr>
          </a:p>
        </p:txBody>
      </p:sp>
      <p:sp>
        <p:nvSpPr>
          <p:cNvPr id="84995" name="Rectangle 2">
            <a:extLst>
              <a:ext uri="{FF2B5EF4-FFF2-40B4-BE49-F238E27FC236}">
                <a16:creationId xmlns:a16="http://schemas.microsoft.com/office/drawing/2014/main" id="{50166624-1F8D-4F36-BA36-C811DA5B8FEA}"/>
              </a:ext>
            </a:extLst>
          </p:cNvPr>
          <p:cNvSpPr>
            <a:spLocks noGrp="1" noRot="1" noChangeAspect="1" noChangeArrowheads="1" noTextEdit="1"/>
          </p:cNvSpPr>
          <p:nvPr>
            <p:ph type="sldImg"/>
          </p:nvPr>
        </p:nvSpPr>
        <p:spPr>
          <a:xfrm>
            <a:off x="1154113" y="692150"/>
            <a:ext cx="4554537" cy="3416300"/>
          </a:xfrm>
          <a:ln/>
        </p:spPr>
      </p:sp>
      <p:sp>
        <p:nvSpPr>
          <p:cNvPr id="84996" name="Rectangle 3">
            <a:extLst>
              <a:ext uri="{FF2B5EF4-FFF2-40B4-BE49-F238E27FC236}">
                <a16:creationId xmlns:a16="http://schemas.microsoft.com/office/drawing/2014/main" id="{ABD1FC6D-3DD7-4447-908F-CB660A552EA4}"/>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pl-PL" altLang="pl-PL">
                <a:latin typeface="Arial" panose="020B0604020202020204" pitchFamily="34" charset="0"/>
              </a:rPr>
              <a:t>Gdy takie postępowanie nie przynosi pozytywnego efektu należy wezwać pomoc. Brak powrotu świadomości może świadczyć, że nie jest to proste omdlenie. </a:t>
            </a:r>
          </a:p>
          <a:p>
            <a:pPr eaLnBrk="1" hangingPunct="1"/>
            <a:endParaRPr lang="pl-PL" altLang="pl-P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C14F8B2A-1FA4-416F-941D-7454D76F47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46F73418-AD06-4CF3-8A55-68456314C310}" type="slidenum">
              <a:rPr lang="pl-PL" altLang="pl-PL">
                <a:latin typeface="Arial" panose="020B0604020202020204" pitchFamily="34" charset="0"/>
              </a:rPr>
              <a:pPr algn="r" eaLnBrk="1" hangingPunct="1"/>
              <a:t>19</a:t>
            </a:fld>
            <a:endParaRPr lang="pl-PL" altLang="pl-PL">
              <a:latin typeface="Arial" panose="020B0604020202020204" pitchFamily="34" charset="0"/>
            </a:endParaRPr>
          </a:p>
        </p:txBody>
      </p:sp>
      <p:sp>
        <p:nvSpPr>
          <p:cNvPr id="86019" name="Rectangle 2">
            <a:extLst>
              <a:ext uri="{FF2B5EF4-FFF2-40B4-BE49-F238E27FC236}">
                <a16:creationId xmlns:a16="http://schemas.microsoft.com/office/drawing/2014/main" id="{7BC2AD84-5968-420A-B7BB-862A360CD234}"/>
              </a:ext>
            </a:extLst>
          </p:cNvPr>
          <p:cNvSpPr>
            <a:spLocks noGrp="1" noRot="1" noChangeAspect="1" noChangeArrowheads="1" noTextEdit="1"/>
          </p:cNvSpPr>
          <p:nvPr>
            <p:ph type="sldImg"/>
          </p:nvPr>
        </p:nvSpPr>
        <p:spPr>
          <a:xfrm>
            <a:off x="1154113" y="692150"/>
            <a:ext cx="4554537" cy="3416300"/>
          </a:xfrm>
          <a:ln/>
        </p:spPr>
      </p:sp>
      <p:sp>
        <p:nvSpPr>
          <p:cNvPr id="86020" name="Rectangle 3">
            <a:extLst>
              <a:ext uri="{FF2B5EF4-FFF2-40B4-BE49-F238E27FC236}">
                <a16:creationId xmlns:a16="http://schemas.microsoft.com/office/drawing/2014/main" id="{A298FE6F-F990-4E88-9005-F2D847434713}"/>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pl-PL" altLang="pl-PL">
                <a:latin typeface="Arial" panose="020B0604020202020204" pitchFamily="34" charset="0"/>
              </a:rPr>
              <a:t>Gdy takie postępowanie nie przynosi pozytywnego efektu należy wezwać pomoc. Brak powrotu świadomości może świadczyć, że nie jest to proste omdlenie. </a:t>
            </a:r>
          </a:p>
          <a:p>
            <a:pPr eaLnBrk="1" hangingPunct="1"/>
            <a:endParaRPr lang="pl-PL" altLang="pl-P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00BA7E2F-9078-40BE-89B1-08185FCCA7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C264ECC8-885C-4F7B-97F1-7FE217DFCFDB}" type="slidenum">
              <a:rPr lang="pl-PL" altLang="pl-PL">
                <a:latin typeface="Arial" panose="020B0604020202020204" pitchFamily="34" charset="0"/>
              </a:rPr>
              <a:pPr algn="r" eaLnBrk="1" hangingPunct="1"/>
              <a:t>22</a:t>
            </a:fld>
            <a:endParaRPr lang="pl-PL" altLang="pl-PL">
              <a:latin typeface="Arial" panose="020B0604020202020204" pitchFamily="34" charset="0"/>
            </a:endParaRPr>
          </a:p>
        </p:txBody>
      </p:sp>
      <p:sp>
        <p:nvSpPr>
          <p:cNvPr id="87043" name="Rectangle 2">
            <a:extLst>
              <a:ext uri="{FF2B5EF4-FFF2-40B4-BE49-F238E27FC236}">
                <a16:creationId xmlns:a16="http://schemas.microsoft.com/office/drawing/2014/main" id="{E794C208-A991-49CB-92D2-691E2DE88AAC}"/>
              </a:ext>
            </a:extLst>
          </p:cNvPr>
          <p:cNvSpPr>
            <a:spLocks noGrp="1" noRot="1" noChangeAspect="1" noChangeArrowheads="1" noTextEdit="1"/>
          </p:cNvSpPr>
          <p:nvPr>
            <p:ph type="sldImg"/>
          </p:nvPr>
        </p:nvSpPr>
        <p:spPr>
          <a:xfrm>
            <a:off x="1154113" y="692150"/>
            <a:ext cx="4554537" cy="3416300"/>
          </a:xfrm>
          <a:ln/>
        </p:spPr>
      </p:sp>
      <p:sp>
        <p:nvSpPr>
          <p:cNvPr id="87044" name="Rectangle 3">
            <a:extLst>
              <a:ext uri="{FF2B5EF4-FFF2-40B4-BE49-F238E27FC236}">
                <a16:creationId xmlns:a16="http://schemas.microsoft.com/office/drawing/2014/main" id="{96DE85C6-32CA-43A0-BC25-5318AC11BEEC}"/>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pl-PL" altLang="pl-PL">
                <a:latin typeface="Arial" panose="020B0604020202020204" pitchFamily="34" charset="0"/>
              </a:rPr>
              <a:t>Gdy takie postępowanie nie przynosi pozytywnego efektu należy wezwać pomoc. Brak powrotu świadomości może świadczyć, że nie jest to proste omdlenie. </a:t>
            </a:r>
          </a:p>
          <a:p>
            <a:pPr eaLnBrk="1" hangingPunct="1"/>
            <a:endParaRPr lang="pl-PL" altLang="pl-P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pl-PL"/>
              <a:t>Kliknij, aby edytować styl</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4555655" y="5936188"/>
            <a:ext cx="2057400" cy="365125"/>
          </a:xfrm>
        </p:spPr>
        <p:txBody>
          <a:bodyPr/>
          <a:lstStyle/>
          <a:p>
            <a:pPr>
              <a:defRPr/>
            </a:pPr>
            <a:endParaRPr lang="pl-PL"/>
          </a:p>
        </p:txBody>
      </p:sp>
      <p:sp>
        <p:nvSpPr>
          <p:cNvPr id="5" name="Footer Placeholder 4"/>
          <p:cNvSpPr>
            <a:spLocks noGrp="1"/>
          </p:cNvSpPr>
          <p:nvPr>
            <p:ph type="ftr" sz="quarter" idx="11"/>
          </p:nvPr>
        </p:nvSpPr>
        <p:spPr>
          <a:xfrm>
            <a:off x="533401" y="5936189"/>
            <a:ext cx="4021666" cy="365125"/>
          </a:xfrm>
        </p:spPr>
        <p:txBody>
          <a:bodyPr/>
          <a:lstStyle/>
          <a:p>
            <a:pPr>
              <a:defRPr/>
            </a:pPr>
            <a:endParaRPr lang="pl-PL"/>
          </a:p>
        </p:txBody>
      </p:sp>
      <p:sp>
        <p:nvSpPr>
          <p:cNvPr id="6" name="Slide Number Placeholder 5"/>
          <p:cNvSpPr>
            <a:spLocks noGrp="1"/>
          </p:cNvSpPr>
          <p:nvPr>
            <p:ph type="sldNum" sz="quarter" idx="12"/>
          </p:nvPr>
        </p:nvSpPr>
        <p:spPr>
          <a:xfrm>
            <a:off x="7010399" y="2750337"/>
            <a:ext cx="1370293" cy="1356442"/>
          </a:xfrm>
        </p:spPr>
        <p:txBody>
          <a:bodyPr/>
          <a:lstStyle/>
          <a:p>
            <a:fld id="{70F66422-122E-4025-A924-F2C88B7F8CF7}" type="slidenum">
              <a:rPr lang="pl-PL" altLang="pl-PL" smtClean="0"/>
              <a:pPr/>
              <a:t>‹#›</a:t>
            </a:fld>
            <a:endParaRPr lang="pl-PL" altLang="pl-PL"/>
          </a:p>
        </p:txBody>
      </p:sp>
    </p:spTree>
    <p:extLst>
      <p:ext uri="{BB962C8B-B14F-4D97-AF65-F5344CB8AC3E}">
        <p14:creationId xmlns:p14="http://schemas.microsoft.com/office/powerpoint/2010/main" val="931109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a:xfrm>
            <a:off x="7856438" y="4711310"/>
            <a:ext cx="1149836" cy="1090789"/>
          </a:xfrm>
        </p:spPr>
        <p:txBody>
          <a:bodyPr/>
          <a:lstStyle/>
          <a:p>
            <a:fld id="{A4634580-77C4-41E5-B7D7-2F708ED15A26}" type="slidenum">
              <a:rPr lang="pl-PL" altLang="pl-PL" smtClean="0"/>
              <a:pPr/>
              <a:t>‹#›</a:t>
            </a:fld>
            <a:endParaRPr lang="pl-PL" altLang="pl-PL"/>
          </a:p>
        </p:txBody>
      </p:sp>
    </p:spTree>
    <p:extLst>
      <p:ext uri="{BB962C8B-B14F-4D97-AF65-F5344CB8AC3E}">
        <p14:creationId xmlns:p14="http://schemas.microsoft.com/office/powerpoint/2010/main" val="3351166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a:xfrm>
            <a:off x="7856438" y="4711616"/>
            <a:ext cx="1149836" cy="1090789"/>
          </a:xfrm>
        </p:spPr>
        <p:txBody>
          <a:bodyPr/>
          <a:lstStyle/>
          <a:p>
            <a:fld id="{A4634580-77C4-41E5-B7D7-2F708ED15A26}" type="slidenum">
              <a:rPr lang="pl-PL" altLang="pl-PL" smtClean="0"/>
              <a:pPr/>
              <a:t>‹#›</a:t>
            </a:fld>
            <a:endParaRPr lang="pl-PL" altLang="pl-PL"/>
          </a:p>
        </p:txBody>
      </p:sp>
    </p:spTree>
    <p:extLst>
      <p:ext uri="{BB962C8B-B14F-4D97-AF65-F5344CB8AC3E}">
        <p14:creationId xmlns:p14="http://schemas.microsoft.com/office/powerpoint/2010/main" val="3948631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a:xfrm>
            <a:off x="7856438" y="4709926"/>
            <a:ext cx="1149836" cy="1090789"/>
          </a:xfrm>
        </p:spPr>
        <p:txBody>
          <a:bodyPr/>
          <a:lstStyle/>
          <a:p>
            <a:fld id="{A4634580-77C4-41E5-B7D7-2F708ED15A26}" type="slidenum">
              <a:rPr lang="pl-PL" altLang="pl-PL" smtClean="0"/>
              <a:pPr/>
              <a:t>‹#›</a:t>
            </a:fld>
            <a:endParaRPr lang="pl-PL" altLang="pl-PL"/>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93574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a:xfrm>
            <a:off x="7856438" y="4709926"/>
            <a:ext cx="1149836" cy="1090789"/>
          </a:xfrm>
        </p:spPr>
        <p:txBody>
          <a:bodyPr/>
          <a:lstStyle/>
          <a:p>
            <a:fld id="{A4634580-77C4-41E5-B7D7-2F708ED15A26}" type="slidenum">
              <a:rPr lang="pl-PL" altLang="pl-PL" smtClean="0"/>
              <a:pPr/>
              <a:t>‹#›</a:t>
            </a:fld>
            <a:endParaRPr lang="pl-PL" altLang="pl-PL"/>
          </a:p>
        </p:txBody>
      </p:sp>
    </p:spTree>
    <p:extLst>
      <p:ext uri="{BB962C8B-B14F-4D97-AF65-F5344CB8AC3E}">
        <p14:creationId xmlns:p14="http://schemas.microsoft.com/office/powerpoint/2010/main" val="1557088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pPr>
              <a:defRPr/>
            </a:pPr>
            <a:endParaRPr lang="pl-PL"/>
          </a:p>
        </p:txBody>
      </p:sp>
      <p:sp>
        <p:nvSpPr>
          <p:cNvPr id="4" name="Footer Placeholder 3"/>
          <p:cNvSpPr>
            <a:spLocks noGrp="1"/>
          </p:cNvSpPr>
          <p:nvPr>
            <p:ph type="ftr" sz="quarter" idx="11"/>
          </p:nvPr>
        </p:nvSpPr>
        <p:spPr/>
        <p:txBody>
          <a:bodyPr/>
          <a:lstStyle/>
          <a:p>
            <a:pPr>
              <a:defRPr/>
            </a:pPr>
            <a:endParaRPr lang="pl-PL"/>
          </a:p>
        </p:txBody>
      </p:sp>
      <p:sp>
        <p:nvSpPr>
          <p:cNvPr id="5" name="Slide Number Placeholder 4"/>
          <p:cNvSpPr>
            <a:spLocks noGrp="1"/>
          </p:cNvSpPr>
          <p:nvPr>
            <p:ph type="sldNum" sz="quarter" idx="12"/>
          </p:nvPr>
        </p:nvSpPr>
        <p:spPr/>
        <p:txBody>
          <a:bodyPr/>
          <a:lstStyle/>
          <a:p>
            <a:fld id="{A4634580-77C4-41E5-B7D7-2F708ED15A26}" type="slidenum">
              <a:rPr lang="pl-PL" altLang="pl-PL" smtClean="0"/>
              <a:pPr/>
              <a:t>‹#›</a:t>
            </a:fld>
            <a:endParaRPr lang="pl-PL" altLang="pl-PL"/>
          </a:p>
        </p:txBody>
      </p:sp>
    </p:spTree>
    <p:extLst>
      <p:ext uri="{BB962C8B-B14F-4D97-AF65-F5344CB8AC3E}">
        <p14:creationId xmlns:p14="http://schemas.microsoft.com/office/powerpoint/2010/main" val="3284030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pPr>
              <a:defRPr/>
            </a:pPr>
            <a:endParaRPr lang="pl-PL"/>
          </a:p>
        </p:txBody>
      </p:sp>
      <p:sp>
        <p:nvSpPr>
          <p:cNvPr id="4" name="Footer Placeholder 3"/>
          <p:cNvSpPr>
            <a:spLocks noGrp="1"/>
          </p:cNvSpPr>
          <p:nvPr>
            <p:ph type="ftr" sz="quarter" idx="11"/>
          </p:nvPr>
        </p:nvSpPr>
        <p:spPr/>
        <p:txBody>
          <a:bodyPr/>
          <a:lstStyle/>
          <a:p>
            <a:pPr>
              <a:defRPr/>
            </a:pPr>
            <a:endParaRPr lang="pl-PL"/>
          </a:p>
        </p:txBody>
      </p:sp>
      <p:sp>
        <p:nvSpPr>
          <p:cNvPr id="5" name="Slide Number Placeholder 4"/>
          <p:cNvSpPr>
            <a:spLocks noGrp="1"/>
          </p:cNvSpPr>
          <p:nvPr>
            <p:ph type="sldNum" sz="quarter" idx="12"/>
          </p:nvPr>
        </p:nvSpPr>
        <p:spPr/>
        <p:txBody>
          <a:bodyPr/>
          <a:lstStyle/>
          <a:p>
            <a:fld id="{A4634580-77C4-41E5-B7D7-2F708ED15A26}" type="slidenum">
              <a:rPr lang="pl-PL" altLang="pl-PL" smtClean="0"/>
              <a:pPr/>
              <a:t>‹#›</a:t>
            </a:fld>
            <a:endParaRPr lang="pl-PL" altLang="pl-PL"/>
          </a:p>
        </p:txBody>
      </p:sp>
    </p:spTree>
    <p:extLst>
      <p:ext uri="{BB962C8B-B14F-4D97-AF65-F5344CB8AC3E}">
        <p14:creationId xmlns:p14="http://schemas.microsoft.com/office/powerpoint/2010/main" val="979578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a:defRPr/>
            </a:pPr>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fld id="{BE09D560-A588-4306-AF75-F4A1D66A00AC}" type="slidenum">
              <a:rPr lang="pl-PL" altLang="pl-PL" smtClean="0"/>
              <a:pPr/>
              <a:t>‹#›</a:t>
            </a:fld>
            <a:endParaRPr lang="pl-PL" altLang="pl-PL"/>
          </a:p>
        </p:txBody>
      </p:sp>
    </p:spTree>
    <p:extLst>
      <p:ext uri="{BB962C8B-B14F-4D97-AF65-F5344CB8AC3E}">
        <p14:creationId xmlns:p14="http://schemas.microsoft.com/office/powerpoint/2010/main" val="2676273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5029144" y="5936188"/>
            <a:ext cx="2057400" cy="365125"/>
          </a:xfrm>
        </p:spPr>
        <p:txBody>
          <a:bodyPr/>
          <a:lstStyle/>
          <a:p>
            <a:pPr>
              <a:defRPr/>
            </a:pPr>
            <a:endParaRPr lang="pl-PL"/>
          </a:p>
        </p:txBody>
      </p:sp>
      <p:sp>
        <p:nvSpPr>
          <p:cNvPr id="5" name="Footer Placeholder 4"/>
          <p:cNvSpPr>
            <a:spLocks noGrp="1"/>
          </p:cNvSpPr>
          <p:nvPr>
            <p:ph type="ftr" sz="quarter" idx="11"/>
          </p:nvPr>
        </p:nvSpPr>
        <p:spPr>
          <a:xfrm>
            <a:off x="510241" y="5936189"/>
            <a:ext cx="4518959" cy="365125"/>
          </a:xfrm>
        </p:spPr>
        <p:txBody>
          <a:bodyPr/>
          <a:lstStyle/>
          <a:p>
            <a:pPr>
              <a:defRPr/>
            </a:pPr>
            <a:endParaRPr lang="pl-PL"/>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BAED2384-E904-451B-9899-108CCC48EBF6}" type="slidenum">
              <a:rPr lang="pl-PL" altLang="pl-PL" smtClean="0"/>
              <a:pPr/>
              <a:t>‹#›</a:t>
            </a:fld>
            <a:endParaRPr lang="pl-PL" altLang="pl-PL"/>
          </a:p>
        </p:txBody>
      </p:sp>
    </p:spTree>
    <p:extLst>
      <p:ext uri="{BB962C8B-B14F-4D97-AF65-F5344CB8AC3E}">
        <p14:creationId xmlns:p14="http://schemas.microsoft.com/office/powerpoint/2010/main" val="1651502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a:defRPr/>
            </a:pPr>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fld id="{F18D7FB5-FCF7-45C9-BE64-243C01A9FD81}" type="slidenum">
              <a:rPr lang="pl-PL" altLang="pl-PL" smtClean="0"/>
              <a:pPr/>
              <a:t>‹#›</a:t>
            </a:fld>
            <a:endParaRPr lang="pl-PL" altLang="pl-PL"/>
          </a:p>
        </p:txBody>
      </p:sp>
    </p:spTree>
    <p:extLst>
      <p:ext uri="{BB962C8B-B14F-4D97-AF65-F5344CB8AC3E}">
        <p14:creationId xmlns:p14="http://schemas.microsoft.com/office/powerpoint/2010/main" val="405174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5365810" y="5936188"/>
            <a:ext cx="2057400" cy="365125"/>
          </a:xfrm>
        </p:spPr>
        <p:txBody>
          <a:bodyPr/>
          <a:lstStyle/>
          <a:p>
            <a:pPr>
              <a:defRPr/>
            </a:pPr>
            <a:endParaRPr lang="pl-PL"/>
          </a:p>
        </p:txBody>
      </p:sp>
      <p:sp>
        <p:nvSpPr>
          <p:cNvPr id="5" name="Footer Placeholder 4"/>
          <p:cNvSpPr>
            <a:spLocks noGrp="1"/>
          </p:cNvSpPr>
          <p:nvPr>
            <p:ph type="ftr" sz="quarter" idx="11"/>
          </p:nvPr>
        </p:nvSpPr>
        <p:spPr>
          <a:xfrm>
            <a:off x="533400" y="5936189"/>
            <a:ext cx="4834673" cy="365125"/>
          </a:xfrm>
        </p:spPr>
        <p:txBody>
          <a:bodyPr/>
          <a:lstStyle/>
          <a:p>
            <a:pPr>
              <a:defRPr/>
            </a:pPr>
            <a:endParaRPr lang="pl-PL"/>
          </a:p>
        </p:txBody>
      </p:sp>
      <p:sp>
        <p:nvSpPr>
          <p:cNvPr id="6" name="Slide Number Placeholder 5"/>
          <p:cNvSpPr>
            <a:spLocks noGrp="1"/>
          </p:cNvSpPr>
          <p:nvPr>
            <p:ph type="sldNum" sz="quarter" idx="12"/>
          </p:nvPr>
        </p:nvSpPr>
        <p:spPr>
          <a:xfrm>
            <a:off x="7856438" y="2869896"/>
            <a:ext cx="1149836" cy="1090789"/>
          </a:xfrm>
        </p:spPr>
        <p:txBody>
          <a:bodyPr/>
          <a:lstStyle/>
          <a:p>
            <a:fld id="{9FD64223-46CC-491C-84E9-6E19234767AE}" type="slidenum">
              <a:rPr lang="pl-PL" altLang="pl-PL" smtClean="0"/>
              <a:pPr/>
              <a:t>‹#›</a:t>
            </a:fld>
            <a:endParaRPr lang="pl-PL" altLang="pl-PL"/>
          </a:p>
        </p:txBody>
      </p:sp>
    </p:spTree>
    <p:extLst>
      <p:ext uri="{BB962C8B-B14F-4D97-AF65-F5344CB8AC3E}">
        <p14:creationId xmlns:p14="http://schemas.microsoft.com/office/powerpoint/2010/main" val="1393211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pl-PL"/>
              <a:t>Kliknij, aby edytować styl</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fld id="{B07C92B5-7C39-4A16-B2EB-2BC6329B9C5C}" type="slidenum">
              <a:rPr lang="pl-PL" altLang="pl-PL" smtClean="0"/>
              <a:pPr/>
              <a:t>‹#›</a:t>
            </a:fld>
            <a:endParaRPr lang="pl-PL" altLang="pl-PL"/>
          </a:p>
        </p:txBody>
      </p:sp>
    </p:spTree>
    <p:extLst>
      <p:ext uri="{BB962C8B-B14F-4D97-AF65-F5344CB8AC3E}">
        <p14:creationId xmlns:p14="http://schemas.microsoft.com/office/powerpoint/2010/main" val="1679166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531638" y="3030009"/>
            <a:ext cx="336704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4061129" y="3030009"/>
            <a:ext cx="3367044"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pPr>
              <a:defRPr/>
            </a:pPr>
            <a:endParaRPr lang="pl-PL"/>
          </a:p>
        </p:txBody>
      </p:sp>
      <p:sp>
        <p:nvSpPr>
          <p:cNvPr id="8" name="Footer Placeholder 7"/>
          <p:cNvSpPr>
            <a:spLocks noGrp="1"/>
          </p:cNvSpPr>
          <p:nvPr>
            <p:ph type="ftr" sz="quarter" idx="11"/>
          </p:nvPr>
        </p:nvSpPr>
        <p:spPr/>
        <p:txBody>
          <a:bodyPr/>
          <a:lstStyle/>
          <a:p>
            <a:pPr>
              <a:defRPr/>
            </a:pPr>
            <a:endParaRPr lang="pl-PL"/>
          </a:p>
        </p:txBody>
      </p:sp>
      <p:sp>
        <p:nvSpPr>
          <p:cNvPr id="9" name="Slide Number Placeholder 8"/>
          <p:cNvSpPr>
            <a:spLocks noGrp="1"/>
          </p:cNvSpPr>
          <p:nvPr>
            <p:ph type="sldNum" sz="quarter" idx="12"/>
          </p:nvPr>
        </p:nvSpPr>
        <p:spPr/>
        <p:txBody>
          <a:bodyPr/>
          <a:lstStyle/>
          <a:p>
            <a:fld id="{E8AB028B-7D65-4EAA-9BC7-1F951BDBF5A5}" type="slidenum">
              <a:rPr lang="pl-PL" altLang="pl-PL" smtClean="0"/>
              <a:pPr/>
              <a:t>‹#›</a:t>
            </a:fld>
            <a:endParaRPr lang="pl-PL" altLang="pl-PL"/>
          </a:p>
        </p:txBody>
      </p:sp>
    </p:spTree>
    <p:extLst>
      <p:ext uri="{BB962C8B-B14F-4D97-AF65-F5344CB8AC3E}">
        <p14:creationId xmlns:p14="http://schemas.microsoft.com/office/powerpoint/2010/main" val="3328683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pPr>
              <a:defRPr/>
            </a:pPr>
            <a:endParaRPr lang="pl-PL"/>
          </a:p>
        </p:txBody>
      </p:sp>
      <p:sp>
        <p:nvSpPr>
          <p:cNvPr id="4" name="Footer Placeholder 3"/>
          <p:cNvSpPr>
            <a:spLocks noGrp="1"/>
          </p:cNvSpPr>
          <p:nvPr>
            <p:ph type="ftr" sz="quarter" idx="11"/>
          </p:nvPr>
        </p:nvSpPr>
        <p:spPr/>
        <p:txBody>
          <a:bodyPr/>
          <a:lstStyle/>
          <a:p>
            <a:pPr>
              <a:defRPr/>
            </a:pPr>
            <a:endParaRPr lang="pl-PL"/>
          </a:p>
        </p:txBody>
      </p:sp>
      <p:sp>
        <p:nvSpPr>
          <p:cNvPr id="5" name="Slide Number Placeholder 4"/>
          <p:cNvSpPr>
            <a:spLocks noGrp="1"/>
          </p:cNvSpPr>
          <p:nvPr>
            <p:ph type="sldNum" sz="quarter" idx="12"/>
          </p:nvPr>
        </p:nvSpPr>
        <p:spPr/>
        <p:txBody>
          <a:bodyPr/>
          <a:lstStyle/>
          <a:p>
            <a:fld id="{0EF93D72-FA3B-498E-9820-987264023D65}" type="slidenum">
              <a:rPr lang="pl-PL" altLang="pl-PL" smtClean="0"/>
              <a:pPr/>
              <a:t>‹#›</a:t>
            </a:fld>
            <a:endParaRPr lang="pl-PL" altLang="pl-PL"/>
          </a:p>
        </p:txBody>
      </p:sp>
    </p:spTree>
    <p:extLst>
      <p:ext uri="{BB962C8B-B14F-4D97-AF65-F5344CB8AC3E}">
        <p14:creationId xmlns:p14="http://schemas.microsoft.com/office/powerpoint/2010/main" val="1670204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pl-PL"/>
          </a:p>
        </p:txBody>
      </p:sp>
      <p:sp>
        <p:nvSpPr>
          <p:cNvPr id="3" name="Footer Placeholder 2"/>
          <p:cNvSpPr>
            <a:spLocks noGrp="1"/>
          </p:cNvSpPr>
          <p:nvPr>
            <p:ph type="ftr" sz="quarter" idx="11"/>
          </p:nvPr>
        </p:nvSpPr>
        <p:spPr/>
        <p:txBody>
          <a:bodyPr/>
          <a:lstStyle/>
          <a:p>
            <a:pPr>
              <a:defRPr/>
            </a:pPr>
            <a:endParaRPr lang="pl-PL"/>
          </a:p>
        </p:txBody>
      </p:sp>
      <p:sp>
        <p:nvSpPr>
          <p:cNvPr id="4" name="Slide Number Placeholder 3"/>
          <p:cNvSpPr>
            <a:spLocks noGrp="1"/>
          </p:cNvSpPr>
          <p:nvPr>
            <p:ph type="sldNum" sz="quarter" idx="12"/>
          </p:nvPr>
        </p:nvSpPr>
        <p:spPr/>
        <p:txBody>
          <a:bodyPr/>
          <a:lstStyle/>
          <a:p>
            <a:fld id="{15EBA160-2B3F-4888-A07A-E52176D76C83}" type="slidenum">
              <a:rPr lang="pl-PL" altLang="pl-PL" smtClean="0"/>
              <a:pPr/>
              <a:t>‹#›</a:t>
            </a:fld>
            <a:endParaRPr lang="pl-PL" altLang="pl-PL"/>
          </a:p>
        </p:txBody>
      </p:sp>
    </p:spTree>
    <p:extLst>
      <p:ext uri="{BB962C8B-B14F-4D97-AF65-F5344CB8AC3E}">
        <p14:creationId xmlns:p14="http://schemas.microsoft.com/office/powerpoint/2010/main" val="1638750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fld id="{8B1B050C-1AA4-422F-B68B-1685AA105305}" type="slidenum">
              <a:rPr lang="pl-PL" altLang="pl-PL" smtClean="0"/>
              <a:pPr/>
              <a:t>‹#›</a:t>
            </a:fld>
            <a:endParaRPr lang="pl-PL" altLang="pl-PL"/>
          </a:p>
        </p:txBody>
      </p:sp>
    </p:spTree>
    <p:extLst>
      <p:ext uri="{BB962C8B-B14F-4D97-AF65-F5344CB8AC3E}">
        <p14:creationId xmlns:p14="http://schemas.microsoft.com/office/powerpoint/2010/main" val="2963163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a:defRPr/>
            </a:pPr>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fld id="{7A10452E-3B85-45CA-8725-CC106E7D5BA2}" type="slidenum">
              <a:rPr lang="pl-PL" altLang="pl-PL" smtClean="0"/>
              <a:pPr/>
              <a:t>‹#›</a:t>
            </a:fld>
            <a:endParaRPr lang="pl-PL" altLang="pl-PL"/>
          </a:p>
        </p:txBody>
      </p:sp>
    </p:spTree>
    <p:extLst>
      <p:ext uri="{BB962C8B-B14F-4D97-AF65-F5344CB8AC3E}">
        <p14:creationId xmlns:p14="http://schemas.microsoft.com/office/powerpoint/2010/main" val="303211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endParaRPr lang="pl-PL"/>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pl-PL"/>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4634580-77C4-41E5-B7D7-2F708ED15A26}" type="slidenum">
              <a:rPr lang="pl-PL" altLang="pl-PL" smtClean="0"/>
              <a:pPr/>
              <a:t>‹#›</a:t>
            </a:fld>
            <a:endParaRPr lang="pl-PL" altLang="pl-PL"/>
          </a:p>
        </p:txBody>
      </p:sp>
    </p:spTree>
    <p:extLst>
      <p:ext uri="{BB962C8B-B14F-4D97-AF65-F5344CB8AC3E}">
        <p14:creationId xmlns:p14="http://schemas.microsoft.com/office/powerpoint/2010/main" val="3208133510"/>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2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hyperlink" Target="http://www.pierwszapomoc.com/339#Pozycja%20bezpieczna"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hyperlink" Target="http://www.pierwszapomoc.com/339#Pozycja%20bezpieczna" TargetMode="Externa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pierwszapomoc.com/758#Wstrz%C4%85s%20hipowolemiczny" TargetMode="External"/><Relationship Id="rId2" Type="http://schemas.openxmlformats.org/officeDocument/2006/relationships/hyperlink" Target="http://www.pierwszapomoc.com/339#Pozycja%20bezpieczna"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 Id="rId4" Type="http://schemas.openxmlformats.org/officeDocument/2006/relationships/image" Target="../media/image37.jpe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3" Type="http://schemas.openxmlformats.org/officeDocument/2006/relationships/image" Target="../media/image54.jpeg"/><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a:extLst>
              <a:ext uri="{FF2B5EF4-FFF2-40B4-BE49-F238E27FC236}">
                <a16:creationId xmlns:a16="http://schemas.microsoft.com/office/drawing/2014/main" id="{414C0AF0-9111-4C41-A814-561E71DA8800}"/>
              </a:ext>
            </a:extLst>
          </p:cNvPr>
          <p:cNvSpPr>
            <a:spLocks noGrp="1" noChangeArrowheads="1"/>
          </p:cNvSpPr>
          <p:nvPr>
            <p:ph type="title"/>
          </p:nvPr>
        </p:nvSpPr>
        <p:spPr>
          <a:xfrm>
            <a:off x="468313" y="2420938"/>
            <a:ext cx="8229600" cy="1143000"/>
          </a:xfrm>
        </p:spPr>
        <p:txBody>
          <a:bodyPr/>
          <a:lstStyle/>
          <a:p>
            <a:pPr eaLnBrk="1" hangingPunct="1">
              <a:defRPr/>
            </a:pPr>
            <a:r>
              <a:rPr lang="pl-PL" b="1"/>
              <a:t>SZKOLENIE Z UDZIELANIA PIERWSZEJ POMOCY</a:t>
            </a:r>
          </a:p>
        </p:txBody>
      </p:sp>
      <p:pic>
        <p:nvPicPr>
          <p:cNvPr id="2055" name="Picture 7">
            <a:extLst>
              <a:ext uri="{FF2B5EF4-FFF2-40B4-BE49-F238E27FC236}">
                <a16:creationId xmlns:a16="http://schemas.microsoft.com/office/drawing/2014/main" id="{167B6092-D4D5-47C4-BAAF-96BC355A69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4365625"/>
            <a:ext cx="2735262" cy="1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8">
            <a:extLst>
              <a:ext uri="{FF2B5EF4-FFF2-40B4-BE49-F238E27FC236}">
                <a16:creationId xmlns:a16="http://schemas.microsoft.com/office/drawing/2014/main" id="{6C2C6044-8C5D-4A95-8418-11112361F5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4437063"/>
            <a:ext cx="2711450" cy="183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9">
            <a:extLst>
              <a:ext uri="{FF2B5EF4-FFF2-40B4-BE49-F238E27FC236}">
                <a16:creationId xmlns:a16="http://schemas.microsoft.com/office/drawing/2014/main" id="{939F35DA-84AD-4ECC-B90B-34B0208E17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3789363"/>
            <a:ext cx="1779587"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0">
            <a:extLst>
              <a:ext uri="{FF2B5EF4-FFF2-40B4-BE49-F238E27FC236}">
                <a16:creationId xmlns:a16="http://schemas.microsoft.com/office/drawing/2014/main" id="{A121CEE4-B3F8-45FA-BA56-91BD245ECCC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325" y="404813"/>
            <a:ext cx="2519363" cy="189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1">
            <a:extLst>
              <a:ext uri="{FF2B5EF4-FFF2-40B4-BE49-F238E27FC236}">
                <a16:creationId xmlns:a16="http://schemas.microsoft.com/office/drawing/2014/main" id="{BBC5345D-1566-4F84-A279-5052AC7774C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9113" y="404813"/>
            <a:ext cx="2520950" cy="188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2">
            <a:extLst>
              <a:ext uri="{FF2B5EF4-FFF2-40B4-BE49-F238E27FC236}">
                <a16:creationId xmlns:a16="http://schemas.microsoft.com/office/drawing/2014/main" id="{B19D6D85-D719-4ECB-B59A-827742DDBB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313" y="404813"/>
            <a:ext cx="194310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60"/>
                                        </p:tgtEl>
                                        <p:attrNameLst>
                                          <p:attrName>style.visibility</p:attrName>
                                        </p:attrNameLst>
                                      </p:cBhvr>
                                      <p:to>
                                        <p:strVal val="visible"/>
                                      </p:to>
                                    </p:set>
                                    <p:anim calcmode="lin" valueType="num">
                                      <p:cBhvr additive="base">
                                        <p:cTn id="7" dur="2000" fill="hold"/>
                                        <p:tgtEl>
                                          <p:spTgt spid="2060"/>
                                        </p:tgtEl>
                                        <p:attrNameLst>
                                          <p:attrName>ppt_x</p:attrName>
                                        </p:attrNameLst>
                                      </p:cBhvr>
                                      <p:tavLst>
                                        <p:tav tm="0">
                                          <p:val>
                                            <p:strVal val="#ppt_x"/>
                                          </p:val>
                                        </p:tav>
                                        <p:tav tm="100000">
                                          <p:val>
                                            <p:strVal val="#ppt_x"/>
                                          </p:val>
                                        </p:tav>
                                      </p:tavLst>
                                    </p:anim>
                                    <p:anim calcmode="lin" valueType="num">
                                      <p:cBhvr additive="base">
                                        <p:cTn id="8" dur="2000" fill="hold"/>
                                        <p:tgtEl>
                                          <p:spTgt spid="206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2058"/>
                                        </p:tgtEl>
                                        <p:attrNameLst>
                                          <p:attrName>style.visibility</p:attrName>
                                        </p:attrNameLst>
                                      </p:cBhvr>
                                      <p:to>
                                        <p:strVal val="visible"/>
                                      </p:to>
                                    </p:set>
                                    <p:animEffect transition="in" filter="blinds(horizontal)">
                                      <p:cBhvr>
                                        <p:cTn id="13" dur="2000"/>
                                        <p:tgtEl>
                                          <p:spTgt spid="205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2055"/>
                                        </p:tgtEl>
                                        <p:attrNameLst>
                                          <p:attrName>style.visibility</p:attrName>
                                        </p:attrNameLst>
                                      </p:cBhvr>
                                      <p:to>
                                        <p:strVal val="visible"/>
                                      </p:to>
                                    </p:set>
                                    <p:animEffect transition="in" filter="blinds(horizontal)">
                                      <p:cBhvr>
                                        <p:cTn id="18" dur="2000"/>
                                        <p:tgtEl>
                                          <p:spTgt spid="205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2057"/>
                                        </p:tgtEl>
                                        <p:attrNameLst>
                                          <p:attrName>style.visibility</p:attrName>
                                        </p:attrNameLst>
                                      </p:cBhvr>
                                      <p:to>
                                        <p:strVal val="visible"/>
                                      </p:to>
                                    </p:set>
                                    <p:animEffect transition="in" filter="diamond(in)">
                                      <p:cBhvr>
                                        <p:cTn id="23" dur="2000"/>
                                        <p:tgtEl>
                                          <p:spTgt spid="205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2056"/>
                                        </p:tgtEl>
                                        <p:attrNameLst>
                                          <p:attrName>style.visibility</p:attrName>
                                        </p:attrNameLst>
                                      </p:cBhvr>
                                      <p:to>
                                        <p:strVal val="visible"/>
                                      </p:to>
                                    </p:set>
                                    <p:anim calcmode="lin" valueType="num">
                                      <p:cBhvr additive="base">
                                        <p:cTn id="28" dur="2000" fill="hold"/>
                                        <p:tgtEl>
                                          <p:spTgt spid="2056"/>
                                        </p:tgtEl>
                                        <p:attrNameLst>
                                          <p:attrName>ppt_x</p:attrName>
                                        </p:attrNameLst>
                                      </p:cBhvr>
                                      <p:tavLst>
                                        <p:tav tm="0">
                                          <p:val>
                                            <p:strVal val="#ppt_x"/>
                                          </p:val>
                                        </p:tav>
                                        <p:tav tm="100000">
                                          <p:val>
                                            <p:strVal val="#ppt_x"/>
                                          </p:val>
                                        </p:tav>
                                      </p:tavLst>
                                    </p:anim>
                                    <p:anim calcmode="lin" valueType="num">
                                      <p:cBhvr additive="base">
                                        <p:cTn id="29" dur="2000" fill="hold"/>
                                        <p:tgtEl>
                                          <p:spTgt spid="2056"/>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nodeType="clickEffect">
                                  <p:stCondLst>
                                    <p:cond delay="0"/>
                                  </p:stCondLst>
                                  <p:childTnLst>
                                    <p:set>
                                      <p:cBhvr>
                                        <p:cTn id="33" dur="1" fill="hold">
                                          <p:stCondLst>
                                            <p:cond delay="0"/>
                                          </p:stCondLst>
                                        </p:cTn>
                                        <p:tgtEl>
                                          <p:spTgt spid="2059"/>
                                        </p:tgtEl>
                                        <p:attrNameLst>
                                          <p:attrName>style.visibility</p:attrName>
                                        </p:attrNameLst>
                                      </p:cBhvr>
                                      <p:to>
                                        <p:strVal val="visible"/>
                                      </p:to>
                                    </p:set>
                                    <p:animEffect transition="in" filter="box(in)">
                                      <p:cBhvr>
                                        <p:cTn id="34" dur="2000"/>
                                        <p:tgtEl>
                                          <p:spTgt spid="2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3528D18-5A20-4656-87E4-D4619864D505}"/>
              </a:ext>
            </a:extLst>
          </p:cNvPr>
          <p:cNvSpPr>
            <a:spLocks noChangeArrowheads="1"/>
          </p:cNvSpPr>
          <p:nvPr/>
        </p:nvSpPr>
        <p:spPr bwMode="auto">
          <a:xfrm>
            <a:off x="250825" y="6237288"/>
            <a:ext cx="869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pl-PL" altLang="pl-PL">
                <a:latin typeface="Arial" panose="020B0604020202020204" pitchFamily="34" charset="0"/>
                <a:hlinkClick r:id="rId2" action="ppaction://hlinksldjump"/>
              </a:rPr>
              <a:t>powrót</a:t>
            </a:r>
            <a:endParaRPr lang="pl-PL" altLang="pl-PL">
              <a:latin typeface="Arial" panose="020B0604020202020204" pitchFamily="34" charset="0"/>
            </a:endParaRPr>
          </a:p>
        </p:txBody>
      </p:sp>
      <p:pic>
        <p:nvPicPr>
          <p:cNvPr id="11267" name="Picture 3">
            <a:extLst>
              <a:ext uri="{FF2B5EF4-FFF2-40B4-BE49-F238E27FC236}">
                <a16:creationId xmlns:a16="http://schemas.microsoft.com/office/drawing/2014/main" id="{A5D7BB1E-98BD-4B3A-832C-2BCF272CDC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250"/>
            <a:ext cx="9144000" cy="611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0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1CE16713-B696-4249-A513-12D4793AA2B4}"/>
              </a:ext>
            </a:extLst>
          </p:cNvPr>
          <p:cNvSpPr>
            <a:spLocks noGrp="1" noChangeArrowheads="1"/>
          </p:cNvSpPr>
          <p:nvPr>
            <p:ph type="title" idx="4294967295"/>
          </p:nvPr>
        </p:nvSpPr>
        <p:spPr>
          <a:xfrm>
            <a:off x="0" y="0"/>
            <a:ext cx="8229600" cy="1371600"/>
          </a:xfrm>
        </p:spPr>
        <p:txBody>
          <a:bodyPr/>
          <a:lstStyle/>
          <a:p>
            <a:pPr eaLnBrk="1" hangingPunct="1">
              <a:defRPr/>
            </a:pPr>
            <a:r>
              <a:rPr lang="pl-PL" u="sng"/>
              <a:t>PADACZKA - EPILEPSJA</a:t>
            </a:r>
          </a:p>
        </p:txBody>
      </p:sp>
      <p:sp>
        <p:nvSpPr>
          <p:cNvPr id="12291" name="Rectangle 3">
            <a:extLst>
              <a:ext uri="{FF2B5EF4-FFF2-40B4-BE49-F238E27FC236}">
                <a16:creationId xmlns:a16="http://schemas.microsoft.com/office/drawing/2014/main" id="{3BB8227C-5128-49FB-9F7A-63FFF8118250}"/>
              </a:ext>
            </a:extLst>
          </p:cNvPr>
          <p:cNvSpPr>
            <a:spLocks noChangeArrowheads="1"/>
          </p:cNvSpPr>
          <p:nvPr/>
        </p:nvSpPr>
        <p:spPr bwMode="auto">
          <a:xfrm>
            <a:off x="684213" y="1268413"/>
            <a:ext cx="8280400" cy="511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2200">
                <a:latin typeface="Times New Roman" panose="02020603050405020304" pitchFamily="18" charset="0"/>
              </a:rPr>
              <a:t>to przejściowe zaburzenie czynności mózgu wskutek nadmiernych </a:t>
            </a:r>
          </a:p>
          <a:p>
            <a:r>
              <a:rPr lang="pl-PL" altLang="pl-PL" sz="2200">
                <a:latin typeface="Times New Roman" panose="02020603050405020304" pitchFamily="18" charset="0"/>
              </a:rPr>
              <a:t>i gwałtownych wyładowań bioelektrycznych w komórkach nerwowych, objawiające się nawracającymi  napadami drgawek, którym towarzyszy utrata świadomości i przytomności.</a:t>
            </a:r>
          </a:p>
          <a:p>
            <a:endParaRPr lang="pl-PL" altLang="pl-PL" sz="2200">
              <a:latin typeface="Times New Roman" panose="02020603050405020304" pitchFamily="18" charset="0"/>
            </a:endParaRPr>
          </a:p>
          <a:p>
            <a:r>
              <a:rPr lang="pl-PL" altLang="pl-PL" sz="2200" b="1">
                <a:solidFill>
                  <a:srgbClr val="660033"/>
                </a:solidFill>
                <a:latin typeface="Times New Roman" panose="02020603050405020304" pitchFamily="18" charset="0"/>
              </a:rPr>
              <a:t>Wyróżnia się szereg rodzajów napadów padaczkowych, które charakteryzują się różnymi objawami np.: </a:t>
            </a:r>
          </a:p>
          <a:p>
            <a:endParaRPr lang="pl-PL" altLang="pl-PL" sz="2200" b="1">
              <a:solidFill>
                <a:srgbClr val="660033"/>
              </a:solidFill>
              <a:latin typeface="Times New Roman" panose="02020603050405020304" pitchFamily="18" charset="0"/>
            </a:endParaRPr>
          </a:p>
          <a:p>
            <a:pPr>
              <a:buFontTx/>
              <a:buChar char="-"/>
            </a:pPr>
            <a:r>
              <a:rPr lang="pl-PL" altLang="pl-PL" sz="2200">
                <a:latin typeface="Times New Roman" panose="02020603050405020304" pitchFamily="18" charset="0"/>
              </a:rPr>
              <a:t> krótkie, objawiające się kilkusekundową utratą świadomości, </a:t>
            </a:r>
          </a:p>
          <a:p>
            <a:pPr>
              <a:buFontTx/>
              <a:buChar char="-"/>
            </a:pPr>
            <a:endParaRPr lang="pl-PL" altLang="pl-PL" sz="2200">
              <a:latin typeface="Times New Roman" panose="02020603050405020304" pitchFamily="18" charset="0"/>
            </a:endParaRPr>
          </a:p>
          <a:p>
            <a:pPr>
              <a:buFontTx/>
              <a:buChar char="-"/>
            </a:pPr>
            <a:r>
              <a:rPr lang="pl-PL" altLang="pl-PL" sz="2200">
                <a:latin typeface="Times New Roman" panose="02020603050405020304" pitchFamily="18" charset="0"/>
              </a:rPr>
              <a:t> albo bez utraty świadomości polegające na różnorodnych doznaniach </a:t>
            </a:r>
          </a:p>
          <a:p>
            <a:r>
              <a:rPr lang="pl-PL" altLang="pl-PL" sz="2200">
                <a:latin typeface="Times New Roman" panose="02020603050405020304" pitchFamily="18" charset="0"/>
              </a:rPr>
              <a:t> i wrażeniach,</a:t>
            </a:r>
          </a:p>
          <a:p>
            <a:pPr>
              <a:buFontTx/>
              <a:buChar char="-"/>
            </a:pPr>
            <a:endParaRPr lang="pl-PL" altLang="pl-PL" sz="2200">
              <a:latin typeface="Times New Roman" panose="02020603050405020304" pitchFamily="18" charset="0"/>
            </a:endParaRPr>
          </a:p>
          <a:p>
            <a:pPr>
              <a:buFontTx/>
              <a:buChar char="-"/>
            </a:pPr>
            <a:r>
              <a:rPr lang="pl-PL" altLang="pl-PL" sz="2200">
                <a:latin typeface="Times New Roman" panose="02020603050405020304" pitchFamily="18" charset="0"/>
              </a:rPr>
              <a:t> oraz dłuższe napady, którym towarzyszą utrata przytomności </a:t>
            </a:r>
          </a:p>
          <a:p>
            <a:r>
              <a:rPr lang="pl-PL" altLang="pl-PL" sz="2200">
                <a:latin typeface="Times New Roman" panose="02020603050405020304" pitchFamily="18" charset="0"/>
              </a:rPr>
              <a:t> i drgawki całego ciała.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869031A0-C9CE-45FC-9B06-EB7E57CE6531}"/>
              </a:ext>
            </a:extLst>
          </p:cNvPr>
          <p:cNvSpPr>
            <a:spLocks noGrp="1" noChangeArrowheads="1"/>
          </p:cNvSpPr>
          <p:nvPr>
            <p:ph type="title" idx="4294967295"/>
          </p:nvPr>
        </p:nvSpPr>
        <p:spPr>
          <a:xfrm>
            <a:off x="914400" y="-242888"/>
            <a:ext cx="8229600" cy="1371601"/>
          </a:xfrm>
        </p:spPr>
        <p:txBody>
          <a:bodyPr/>
          <a:lstStyle/>
          <a:p>
            <a:pPr eaLnBrk="1" hangingPunct="1">
              <a:defRPr/>
            </a:pPr>
            <a:r>
              <a:rPr lang="pl-PL" u="sng"/>
              <a:t>PADACZKA - EPILEPSJA</a:t>
            </a:r>
          </a:p>
        </p:txBody>
      </p:sp>
      <p:sp>
        <p:nvSpPr>
          <p:cNvPr id="13315" name="Rectangle 3">
            <a:extLst>
              <a:ext uri="{FF2B5EF4-FFF2-40B4-BE49-F238E27FC236}">
                <a16:creationId xmlns:a16="http://schemas.microsoft.com/office/drawing/2014/main" id="{8EB88D79-2107-4E2B-B422-9C1D1AC6302A}"/>
              </a:ext>
            </a:extLst>
          </p:cNvPr>
          <p:cNvSpPr>
            <a:spLocks noChangeArrowheads="1"/>
          </p:cNvSpPr>
          <p:nvPr/>
        </p:nvSpPr>
        <p:spPr bwMode="auto">
          <a:xfrm>
            <a:off x="684213" y="727075"/>
            <a:ext cx="8280400" cy="625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b="1"/>
              <a:t>Przyczyny:</a:t>
            </a:r>
          </a:p>
          <a:p>
            <a:pPr eaLnBrk="1" hangingPunct="1"/>
            <a:r>
              <a:rPr lang="pl-PL" altLang="pl-PL" sz="2200">
                <a:latin typeface="Times New Roman" panose="02020603050405020304" pitchFamily="18" charset="0"/>
              </a:rPr>
              <a:t>-</a:t>
            </a:r>
            <a:r>
              <a:rPr lang="pl-PL" altLang="pl-PL">
                <a:latin typeface="Times New Roman" panose="02020603050405020304" pitchFamily="18" charset="0"/>
              </a:rPr>
              <a:t>Padaczka nie jest chorobą dziedziczną. Dziedziczny jest niski próg pobudliwości   </a:t>
            </a:r>
          </a:p>
          <a:p>
            <a:pPr eaLnBrk="1" hangingPunct="1"/>
            <a:r>
              <a:rPr lang="pl-PL" altLang="pl-PL">
                <a:latin typeface="Times New Roman" panose="02020603050405020304" pitchFamily="18" charset="0"/>
              </a:rPr>
              <a:t>  komórek nerwowych mózgu. Czynniki predysponujące do wystąpienia napadów </a:t>
            </a:r>
          </a:p>
          <a:p>
            <a:pPr eaLnBrk="1" hangingPunct="1"/>
            <a:r>
              <a:rPr lang="pl-PL" altLang="pl-PL">
                <a:latin typeface="Times New Roman" panose="02020603050405020304" pitchFamily="18" charset="0"/>
              </a:rPr>
              <a:t>  padaczki:</a:t>
            </a:r>
          </a:p>
          <a:p>
            <a:pPr eaLnBrk="1" hangingPunct="1"/>
            <a:r>
              <a:rPr lang="pl-PL" altLang="pl-PL">
                <a:latin typeface="Times New Roman" panose="02020603050405020304" pitchFamily="18" charset="0"/>
              </a:rPr>
              <a:t>   1. urazy mózgu, urazy mechaniczne czaszki,</a:t>
            </a:r>
          </a:p>
          <a:p>
            <a:pPr eaLnBrk="1" hangingPunct="1"/>
            <a:r>
              <a:rPr lang="pl-PL" altLang="pl-PL">
                <a:latin typeface="Times New Roman" panose="02020603050405020304" pitchFamily="18" charset="0"/>
              </a:rPr>
              <a:t>   2. bodźce świetlne – częstokroć zdarza się, że bodźce świetlne (np. z gry </a:t>
            </a:r>
          </a:p>
          <a:p>
            <a:pPr eaLnBrk="1" hangingPunct="1"/>
            <a:r>
              <a:rPr lang="pl-PL" altLang="pl-PL">
                <a:latin typeface="Times New Roman" panose="02020603050405020304" pitchFamily="18" charset="0"/>
              </a:rPr>
              <a:t>       komputerowej, naturalne migotanie ekranu komputera, oglądanie słońca przez </a:t>
            </a:r>
          </a:p>
          <a:p>
            <a:pPr eaLnBrk="1" hangingPunct="1"/>
            <a:r>
              <a:rPr lang="pl-PL" altLang="pl-PL">
                <a:latin typeface="Times New Roman" panose="02020603050405020304" pitchFamily="18" charset="0"/>
              </a:rPr>
              <a:t>       drzewa w trakcie jazdy samochodem, dyskoteka, itp.) powodują napad </a:t>
            </a:r>
          </a:p>
          <a:p>
            <a:pPr eaLnBrk="1" hangingPunct="1"/>
            <a:r>
              <a:rPr lang="pl-PL" altLang="pl-PL">
                <a:latin typeface="Times New Roman" panose="02020603050405020304" pitchFamily="18" charset="0"/>
              </a:rPr>
              <a:t>       padaczkowy. Często gwałtowne wyjście z ciemnego miejsca na mocne światło </a:t>
            </a:r>
          </a:p>
          <a:p>
            <a:pPr eaLnBrk="1" hangingPunct="1"/>
            <a:r>
              <a:rPr lang="pl-PL" altLang="pl-PL">
                <a:latin typeface="Times New Roman" panose="02020603050405020304" pitchFamily="18" charset="0"/>
              </a:rPr>
              <a:t>       słoneczne może przyczynić się do napadu. W szpitalach wywołuje się za pomocą </a:t>
            </a:r>
          </a:p>
          <a:p>
            <a:pPr eaLnBrk="1" hangingPunct="1"/>
            <a:r>
              <a:rPr lang="pl-PL" altLang="pl-PL">
                <a:latin typeface="Times New Roman" panose="02020603050405020304" pitchFamily="18" charset="0"/>
              </a:rPr>
              <a:t>       migoczącej lampy ataki w celu obserwacji i badań.</a:t>
            </a:r>
          </a:p>
          <a:p>
            <a:pPr eaLnBrk="1" hangingPunct="1"/>
            <a:r>
              <a:rPr lang="pl-PL" altLang="pl-PL">
                <a:latin typeface="Times New Roman" panose="02020603050405020304" pitchFamily="18" charset="0"/>
              </a:rPr>
              <a:t>   3. zmiany hormonalne – do napadu mogą przyczynić się wahania hormonalne, </a:t>
            </a:r>
          </a:p>
          <a:p>
            <a:pPr eaLnBrk="1" hangingPunct="1"/>
            <a:r>
              <a:rPr lang="pl-PL" altLang="pl-PL">
                <a:latin typeface="Times New Roman" panose="02020603050405020304" pitchFamily="18" charset="0"/>
              </a:rPr>
              <a:t>       zmiany związane z dojrzewaniem mogą spowodować uaktywnienie się padaczki.</a:t>
            </a:r>
          </a:p>
          <a:p>
            <a:pPr eaLnBrk="1" hangingPunct="1"/>
            <a:r>
              <a:rPr lang="pl-PL" altLang="pl-PL">
                <a:latin typeface="Times New Roman" panose="02020603050405020304" pitchFamily="18" charset="0"/>
              </a:rPr>
              <a:t>   4. zmiana aktywności falowej mózgu – padaczka może pojawiać się w okolicach </a:t>
            </a:r>
          </a:p>
          <a:p>
            <a:pPr eaLnBrk="1" hangingPunct="1"/>
            <a:r>
              <a:rPr lang="pl-PL" altLang="pl-PL">
                <a:latin typeface="Times New Roman" panose="02020603050405020304" pitchFamily="18" charset="0"/>
              </a:rPr>
              <a:t>       przejścia od snu do czuwania i na odwrót.</a:t>
            </a:r>
          </a:p>
          <a:p>
            <a:pPr eaLnBrk="1" hangingPunct="1"/>
            <a:r>
              <a:rPr lang="pl-PL" altLang="pl-PL">
                <a:latin typeface="Times New Roman" panose="02020603050405020304" pitchFamily="18" charset="0"/>
              </a:rPr>
              <a:t>   5. stany gorączkowe</a:t>
            </a:r>
          </a:p>
          <a:p>
            <a:pPr eaLnBrk="1" hangingPunct="1"/>
            <a:r>
              <a:rPr lang="pl-PL" altLang="pl-PL">
                <a:latin typeface="Times New Roman" panose="02020603050405020304" pitchFamily="18" charset="0"/>
              </a:rPr>
              <a:t>   6. stan fizjologiczny organizmu:</a:t>
            </a:r>
          </a:p>
          <a:p>
            <a:pPr eaLnBrk="1" hangingPunct="1"/>
            <a:r>
              <a:rPr lang="pl-PL" altLang="pl-PL">
                <a:latin typeface="Times New Roman" panose="02020603050405020304" pitchFamily="18" charset="0"/>
              </a:rPr>
              <a:t>         - niedotlenienie,</a:t>
            </a:r>
          </a:p>
          <a:p>
            <a:pPr eaLnBrk="1" hangingPunct="1"/>
            <a:r>
              <a:rPr lang="pl-PL" altLang="pl-PL">
                <a:latin typeface="Times New Roman" panose="02020603050405020304" pitchFamily="18" charset="0"/>
              </a:rPr>
              <a:t>         - zmniejszona zawartość CO2 we krwi,</a:t>
            </a:r>
          </a:p>
          <a:p>
            <a:pPr eaLnBrk="1" hangingPunct="1"/>
            <a:r>
              <a:rPr lang="pl-PL" altLang="pl-PL">
                <a:latin typeface="Times New Roman" panose="02020603050405020304" pitchFamily="18" charset="0"/>
              </a:rPr>
              <a:t>         - niedocukrzenie,</a:t>
            </a:r>
          </a:p>
          <a:p>
            <a:pPr eaLnBrk="1" hangingPunct="1"/>
            <a:r>
              <a:rPr lang="pl-PL" altLang="pl-PL">
                <a:latin typeface="Times New Roman" panose="02020603050405020304" pitchFamily="18" charset="0"/>
              </a:rPr>
              <a:t>         - zmęczenie i brak snu</a:t>
            </a:r>
          </a:p>
          <a:p>
            <a:pPr eaLnBrk="1" hangingPunct="1">
              <a:lnSpc>
                <a:spcPct val="80000"/>
              </a:lnSpc>
              <a:spcBef>
                <a:spcPct val="20000"/>
              </a:spcBef>
            </a:pPr>
            <a:endParaRPr lang="pl-PL" altLang="pl-PL" sz="2200">
              <a:latin typeface="Times New Roman" panose="02020603050405020304"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2DEBA615-5B46-4ABF-95D3-B22B2CC596F1}"/>
              </a:ext>
            </a:extLst>
          </p:cNvPr>
          <p:cNvSpPr>
            <a:spLocks noChangeArrowheads="1"/>
          </p:cNvSpPr>
          <p:nvPr/>
        </p:nvSpPr>
        <p:spPr bwMode="auto">
          <a:xfrm>
            <a:off x="684213" y="1169988"/>
            <a:ext cx="8280400" cy="605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2400" b="1">
                <a:latin typeface="Times New Roman" panose="02020603050405020304" pitchFamily="18" charset="0"/>
              </a:rPr>
              <a:t>Objawy:</a:t>
            </a:r>
          </a:p>
          <a:p>
            <a:pPr>
              <a:buFontTx/>
              <a:buChar char="-"/>
            </a:pPr>
            <a:r>
              <a:rPr lang="pl-PL" altLang="pl-PL" sz="2400">
                <a:latin typeface="Times New Roman" panose="02020603050405020304" pitchFamily="18" charset="0"/>
              </a:rPr>
              <a:t> osoba, która dostała ataku padaczki nagle pada na podłoże  </a:t>
            </a:r>
          </a:p>
          <a:p>
            <a:r>
              <a:rPr lang="pl-PL" altLang="pl-PL" sz="2400">
                <a:latin typeface="Times New Roman" panose="02020603050405020304" pitchFamily="18" charset="0"/>
              </a:rPr>
              <a:t>  nieprzytomna wydając z siebie krzyk,</a:t>
            </a:r>
          </a:p>
          <a:p>
            <a:pPr>
              <a:buFontTx/>
              <a:buChar char="-"/>
            </a:pPr>
            <a:r>
              <a:rPr lang="pl-PL" altLang="pl-PL" sz="2400">
                <a:latin typeface="Times New Roman" panose="02020603050405020304" pitchFamily="18" charset="0"/>
              </a:rPr>
              <a:t> ciało staje się sztywne, </a:t>
            </a:r>
          </a:p>
          <a:p>
            <a:pPr>
              <a:buFontTx/>
              <a:buChar char="-"/>
            </a:pPr>
            <a:r>
              <a:rPr lang="pl-PL" altLang="pl-PL" sz="2400">
                <a:latin typeface="Times New Roman" panose="02020603050405020304" pitchFamily="18" charset="0"/>
              </a:rPr>
              <a:t> plecy wyginają się – faza kurczu,</a:t>
            </a:r>
          </a:p>
          <a:p>
            <a:pPr>
              <a:buFontTx/>
              <a:buChar char="-"/>
            </a:pPr>
            <a:r>
              <a:rPr lang="pl-PL" altLang="pl-PL" sz="2400">
                <a:latin typeface="Times New Roman" panose="02020603050405020304" pitchFamily="18" charset="0"/>
              </a:rPr>
              <a:t> wargi mogą być sine natomiast głowa i szyja przekrwione,</a:t>
            </a:r>
          </a:p>
          <a:p>
            <a:pPr>
              <a:buFontTx/>
              <a:buChar char="-"/>
            </a:pPr>
            <a:r>
              <a:rPr lang="pl-PL" altLang="pl-PL" sz="2400">
                <a:latin typeface="Times New Roman" panose="02020603050405020304" pitchFamily="18" charset="0"/>
              </a:rPr>
              <a:t> występuję zaciśnięcie szczęki, oddech może być głośny,</a:t>
            </a:r>
          </a:p>
          <a:p>
            <a:pPr>
              <a:buFontTx/>
              <a:buChar char="-"/>
            </a:pPr>
            <a:r>
              <a:rPr lang="pl-PL" altLang="pl-PL" sz="2400">
                <a:latin typeface="Times New Roman" panose="02020603050405020304" pitchFamily="18" charset="0"/>
              </a:rPr>
              <a:t> na ustach pojawia się piana,</a:t>
            </a:r>
          </a:p>
          <a:p>
            <a:pPr>
              <a:buFontTx/>
              <a:buChar char="-"/>
            </a:pPr>
            <a:r>
              <a:rPr lang="pl-PL" altLang="pl-PL" sz="2400">
                <a:latin typeface="Times New Roman" panose="02020603050405020304" pitchFamily="18" charset="0"/>
              </a:rPr>
              <a:t> po ataku mięśnie rozluźniają się, oddech staje się normalny,</a:t>
            </a:r>
          </a:p>
          <a:p>
            <a:pPr>
              <a:buFontTx/>
              <a:buChar char="-"/>
            </a:pPr>
            <a:r>
              <a:rPr lang="pl-PL" altLang="pl-PL" sz="2400">
                <a:latin typeface="Times New Roman" panose="02020603050405020304" pitchFamily="18" charset="0"/>
              </a:rPr>
              <a:t> może nastąpić utrata kontroli zwieraczy,</a:t>
            </a:r>
          </a:p>
          <a:p>
            <a:pPr>
              <a:buFontTx/>
              <a:buChar char="-"/>
            </a:pPr>
            <a:r>
              <a:rPr lang="pl-PL" altLang="pl-PL" sz="2400">
                <a:latin typeface="Times New Roman" panose="02020603050405020304" pitchFamily="18" charset="0"/>
              </a:rPr>
              <a:t> poszkodowany odzyskuje przytomność po kilku minutach </a:t>
            </a:r>
          </a:p>
          <a:p>
            <a:r>
              <a:rPr lang="pl-PL" altLang="pl-PL" sz="2400">
                <a:latin typeface="Times New Roman" panose="02020603050405020304" pitchFamily="18" charset="0"/>
              </a:rPr>
              <a:t>  od zakończenia ataku,</a:t>
            </a:r>
          </a:p>
          <a:p>
            <a:pPr>
              <a:buFontTx/>
              <a:buChar char="-"/>
            </a:pPr>
            <a:r>
              <a:rPr lang="pl-PL" altLang="pl-PL" sz="2400">
                <a:latin typeface="Times New Roman" panose="02020603050405020304" pitchFamily="18" charset="0"/>
              </a:rPr>
              <a:t> może być oszołomiony i dziwnie się zachowywać,</a:t>
            </a:r>
          </a:p>
          <a:p>
            <a:pPr>
              <a:buFontTx/>
              <a:buChar char="-"/>
            </a:pPr>
            <a:r>
              <a:rPr lang="pl-PL" altLang="pl-PL" sz="2400">
                <a:latin typeface="Times New Roman" panose="02020603050405020304" pitchFamily="18" charset="0"/>
              </a:rPr>
              <a:t> po ataku zapada w głęboki kilkugodzinny sen</a:t>
            </a:r>
          </a:p>
          <a:p>
            <a:pPr>
              <a:buFontTx/>
              <a:buChar char="-"/>
            </a:pPr>
            <a:endParaRPr lang="pl-PL" altLang="pl-PL" sz="2400">
              <a:latin typeface="Times New Roman" panose="02020603050405020304" pitchFamily="18" charset="0"/>
            </a:endParaRPr>
          </a:p>
          <a:p>
            <a:endParaRPr lang="pl-PL" altLang="pl-PL" sz="3200" b="1" u="sng">
              <a:latin typeface="Times New Roman" panose="02020603050405020304" pitchFamily="18" charset="0"/>
            </a:endParaRPr>
          </a:p>
        </p:txBody>
      </p:sp>
      <p:sp>
        <p:nvSpPr>
          <p:cNvPr id="102404" name="Rectangle 4">
            <a:extLst>
              <a:ext uri="{FF2B5EF4-FFF2-40B4-BE49-F238E27FC236}">
                <a16:creationId xmlns:a16="http://schemas.microsoft.com/office/drawing/2014/main" id="{C39B0E0D-96D1-4F8E-B428-6B64A3005B7C}"/>
              </a:ext>
            </a:extLst>
          </p:cNvPr>
          <p:cNvSpPr>
            <a:spLocks noChangeArrowheads="1"/>
          </p:cNvSpPr>
          <p:nvPr/>
        </p:nvSpPr>
        <p:spPr bwMode="auto">
          <a:xfrm>
            <a:off x="395288" y="0"/>
            <a:ext cx="8229600" cy="1371600"/>
          </a:xfrm>
          <a:prstGeom prst="rect">
            <a:avLst/>
          </a:prstGeom>
          <a:noFill/>
          <a:ln w="9525">
            <a:noFill/>
            <a:miter lim="800000"/>
            <a:headEnd/>
            <a:tailEnd/>
          </a:ln>
          <a:effectLst/>
        </p:spPr>
        <p:txBody>
          <a:bodyPr anchor="ctr"/>
          <a:lstStyle/>
          <a:p>
            <a:pPr>
              <a:defRPr/>
            </a:pPr>
            <a:r>
              <a:rPr lang="pl-PL" sz="4400" u="sng">
                <a:solidFill>
                  <a:schemeClr val="tx2"/>
                </a:solidFill>
                <a:effectLst>
                  <a:outerShdw blurRad="38100" dist="38100" dir="2700000" algn="tl">
                    <a:srgbClr val="000000"/>
                  </a:outerShdw>
                </a:effectLst>
              </a:rPr>
              <a:t>PADACZKA - EPILEPSJA</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2869669-B454-4C5B-96AB-D821FB1424DB}"/>
              </a:ext>
            </a:extLst>
          </p:cNvPr>
          <p:cNvSpPr>
            <a:spLocks noChangeArrowheads="1"/>
          </p:cNvSpPr>
          <p:nvPr/>
        </p:nvSpPr>
        <p:spPr bwMode="auto">
          <a:xfrm>
            <a:off x="755650" y="1484313"/>
            <a:ext cx="8280400" cy="313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2400" b="1">
                <a:latin typeface="Times New Roman" panose="02020603050405020304" pitchFamily="18" charset="0"/>
              </a:rPr>
              <a:t>Objawy u dzieci:</a:t>
            </a:r>
          </a:p>
          <a:p>
            <a:pPr>
              <a:buFontTx/>
              <a:buChar char="-"/>
            </a:pPr>
            <a:r>
              <a:rPr lang="pl-PL" altLang="pl-PL" sz="2400">
                <a:latin typeface="Times New Roman" panose="02020603050405020304" pitchFamily="18" charset="0"/>
              </a:rPr>
              <a:t> gorączka,</a:t>
            </a:r>
          </a:p>
          <a:p>
            <a:pPr>
              <a:buFontTx/>
              <a:buChar char="-"/>
            </a:pPr>
            <a:r>
              <a:rPr lang="pl-PL" altLang="pl-PL" sz="2400">
                <a:latin typeface="Times New Roman" panose="02020603050405020304" pitchFamily="18" charset="0"/>
              </a:rPr>
              <a:t> gwałtowne kurcze mięśni z zaciskaniem pięści i wygięciem  </a:t>
            </a:r>
          </a:p>
          <a:p>
            <a:r>
              <a:rPr lang="pl-PL" altLang="pl-PL" sz="2400">
                <a:latin typeface="Times New Roman" panose="02020603050405020304" pitchFamily="18" charset="0"/>
              </a:rPr>
              <a:t>  palców,</a:t>
            </a:r>
          </a:p>
          <a:p>
            <a:pPr>
              <a:buFontTx/>
              <a:buChar char="-"/>
            </a:pPr>
            <a:r>
              <a:rPr lang="pl-PL" altLang="pl-PL" sz="2400">
                <a:latin typeface="Times New Roman" panose="02020603050405020304" pitchFamily="18" charset="0"/>
              </a:rPr>
              <a:t> na twarzy pojawiają się kurcze mięśni z drżeniem gałek </a:t>
            </a:r>
          </a:p>
          <a:p>
            <a:r>
              <a:rPr lang="pl-PL" altLang="pl-PL" sz="2400">
                <a:latin typeface="Times New Roman" panose="02020603050405020304" pitchFamily="18" charset="0"/>
              </a:rPr>
              <a:t>  ocznych, zezowanie, czasami unieruchomienie gałek ocznych,</a:t>
            </a:r>
          </a:p>
          <a:p>
            <a:r>
              <a:rPr lang="pl-PL" altLang="pl-PL" sz="2400">
                <a:latin typeface="Times New Roman" panose="02020603050405020304" pitchFamily="18" charset="0"/>
              </a:rPr>
              <a:t>- ślinotok, zatrzymanie oddechu z przekrwieniem twarzy i szyi</a:t>
            </a:r>
          </a:p>
          <a:p>
            <a:endParaRPr lang="pl-PL" altLang="pl-PL" sz="3200" b="1" u="sng">
              <a:latin typeface="Times New Roman" panose="02020603050405020304" pitchFamily="18" charset="0"/>
            </a:endParaRPr>
          </a:p>
        </p:txBody>
      </p:sp>
      <p:sp>
        <p:nvSpPr>
          <p:cNvPr id="104451" name="Rectangle 3">
            <a:extLst>
              <a:ext uri="{FF2B5EF4-FFF2-40B4-BE49-F238E27FC236}">
                <a16:creationId xmlns:a16="http://schemas.microsoft.com/office/drawing/2014/main" id="{E8156DF7-7F71-4AFF-809C-E7E05E1C6AAE}"/>
              </a:ext>
            </a:extLst>
          </p:cNvPr>
          <p:cNvSpPr>
            <a:spLocks noChangeArrowheads="1"/>
          </p:cNvSpPr>
          <p:nvPr/>
        </p:nvSpPr>
        <p:spPr bwMode="auto">
          <a:xfrm>
            <a:off x="395288" y="0"/>
            <a:ext cx="8229600" cy="1371600"/>
          </a:xfrm>
          <a:prstGeom prst="rect">
            <a:avLst/>
          </a:prstGeom>
          <a:noFill/>
          <a:ln w="9525">
            <a:noFill/>
            <a:miter lim="800000"/>
            <a:headEnd/>
            <a:tailEnd/>
          </a:ln>
          <a:effectLst/>
        </p:spPr>
        <p:txBody>
          <a:bodyPr anchor="ctr"/>
          <a:lstStyle/>
          <a:p>
            <a:pPr>
              <a:defRPr/>
            </a:pPr>
            <a:r>
              <a:rPr lang="pl-PL" sz="4400" u="sng">
                <a:solidFill>
                  <a:schemeClr val="tx2"/>
                </a:solidFill>
                <a:effectLst>
                  <a:outerShdw blurRad="38100" dist="38100" dir="2700000" algn="tl">
                    <a:srgbClr val="000000"/>
                  </a:outerShdw>
                </a:effectLst>
              </a:rPr>
              <a:t>PADACZKA - EPILEPSJA</a:t>
            </a:r>
          </a:p>
        </p:txBody>
      </p:sp>
      <p:sp>
        <p:nvSpPr>
          <p:cNvPr id="15364" name="Rectangle 7">
            <a:extLst>
              <a:ext uri="{FF2B5EF4-FFF2-40B4-BE49-F238E27FC236}">
                <a16:creationId xmlns:a16="http://schemas.microsoft.com/office/drawing/2014/main" id="{D04E20A2-3FE3-49E0-927C-608D3690FF82}"/>
              </a:ext>
            </a:extLst>
          </p:cNvPr>
          <p:cNvSpPr>
            <a:spLocks noChangeArrowheads="1"/>
          </p:cNvSpPr>
          <p:nvPr/>
        </p:nvSpPr>
        <p:spPr bwMode="auto">
          <a:xfrm>
            <a:off x="5573713" y="4919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pl-PL" altLang="pl-PL"/>
          </a:p>
        </p:txBody>
      </p:sp>
      <p:pic>
        <p:nvPicPr>
          <p:cNvPr id="15365" name="Picture 6">
            <a:extLst>
              <a:ext uri="{FF2B5EF4-FFF2-40B4-BE49-F238E27FC236}">
                <a16:creationId xmlns:a16="http://schemas.microsoft.com/office/drawing/2014/main" id="{327F2652-5A71-4F37-B9FF-E47E9CABE7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688" y="4365625"/>
            <a:ext cx="2168525"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E2F8BCA-DB79-4EF1-A068-914EC8E8F5FB}"/>
              </a:ext>
            </a:extLst>
          </p:cNvPr>
          <p:cNvSpPr>
            <a:spLocks noChangeArrowheads="1"/>
          </p:cNvSpPr>
          <p:nvPr/>
        </p:nvSpPr>
        <p:spPr bwMode="auto">
          <a:xfrm>
            <a:off x="468313" y="765175"/>
            <a:ext cx="8280400" cy="532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2400" b="1">
                <a:latin typeface="Times New Roman" panose="02020603050405020304" pitchFamily="18" charset="0"/>
              </a:rPr>
              <a:t>Pierwsza pomoc:</a:t>
            </a:r>
          </a:p>
          <a:p>
            <a:pPr>
              <a:buFontTx/>
              <a:buChar char="-"/>
            </a:pPr>
            <a:r>
              <a:rPr lang="pl-PL" altLang="pl-PL" sz="2400">
                <a:latin typeface="Times New Roman" panose="02020603050405020304" pitchFamily="18" charset="0"/>
              </a:rPr>
              <a:t> ochrona poszkodowanego przed dodatkowymi urazami, </a:t>
            </a:r>
          </a:p>
          <a:p>
            <a:r>
              <a:rPr lang="pl-PL" altLang="pl-PL" sz="2400">
                <a:latin typeface="Times New Roman" panose="02020603050405020304" pitchFamily="18" charset="0"/>
              </a:rPr>
              <a:t>  amortyzowanie wstrząsów,</a:t>
            </a:r>
          </a:p>
          <a:p>
            <a:pPr>
              <a:buFontTx/>
              <a:buChar char="-"/>
            </a:pPr>
            <a:r>
              <a:rPr lang="pl-PL" altLang="pl-PL" sz="2400">
                <a:latin typeface="Times New Roman" panose="02020603050405020304" pitchFamily="18" charset="0"/>
              </a:rPr>
              <a:t> zapewnienie dostępu świeżego powietrza, rozluźnienie ubrania </a:t>
            </a:r>
          </a:p>
          <a:p>
            <a:r>
              <a:rPr lang="pl-PL" altLang="pl-PL" sz="2400">
                <a:latin typeface="Times New Roman" panose="02020603050405020304" pitchFamily="18" charset="0"/>
              </a:rPr>
              <a:t>  pod szyją,</a:t>
            </a:r>
          </a:p>
          <a:p>
            <a:pPr>
              <a:buFontTx/>
              <a:buChar char="-"/>
            </a:pPr>
            <a:r>
              <a:rPr lang="pl-PL" altLang="pl-PL" sz="2400">
                <a:latin typeface="Times New Roman" panose="02020603050405020304" pitchFamily="18" charset="0"/>
              </a:rPr>
              <a:t> odsunięcie gapiów,</a:t>
            </a:r>
          </a:p>
          <a:p>
            <a:pPr>
              <a:buFontTx/>
              <a:buChar char="-"/>
            </a:pPr>
            <a:r>
              <a:rPr lang="pl-PL" altLang="pl-PL" sz="2400">
                <a:latin typeface="Times New Roman" panose="02020603050405020304" pitchFamily="18" charset="0"/>
              </a:rPr>
              <a:t> zapewnienie bezpieczeństwa po ataku, pozycja boczna ustalona,</a:t>
            </a:r>
          </a:p>
          <a:p>
            <a:pPr>
              <a:buFontTx/>
              <a:buChar char="-"/>
            </a:pPr>
            <a:r>
              <a:rPr lang="pl-PL" altLang="pl-PL" sz="2400">
                <a:latin typeface="Times New Roman" panose="02020603050405020304" pitchFamily="18" charset="0"/>
              </a:rPr>
              <a:t> zapewnienie komfortu psychicznego,</a:t>
            </a:r>
          </a:p>
          <a:p>
            <a:pPr>
              <a:buFontTx/>
              <a:buChar char="-"/>
            </a:pPr>
            <a:r>
              <a:rPr lang="pl-PL" altLang="pl-PL" sz="2400">
                <a:latin typeface="Times New Roman" panose="02020603050405020304" pitchFamily="18" charset="0"/>
              </a:rPr>
              <a:t> utrzymanie drożności dróg oddechowych,</a:t>
            </a:r>
          </a:p>
          <a:p>
            <a:pPr>
              <a:buFontTx/>
              <a:buChar char="-"/>
            </a:pPr>
            <a:r>
              <a:rPr lang="pl-PL" altLang="pl-PL" sz="2400">
                <a:latin typeface="Times New Roman" panose="02020603050405020304" pitchFamily="18" charset="0"/>
              </a:rPr>
              <a:t> wezwanie karetki jeśli poszkodowany po ataku jest </a:t>
            </a:r>
          </a:p>
          <a:p>
            <a:r>
              <a:rPr lang="pl-PL" altLang="pl-PL" sz="2400">
                <a:latin typeface="Times New Roman" panose="02020603050405020304" pitchFamily="18" charset="0"/>
              </a:rPr>
              <a:t>  nieprzytomny bądź atak trwa dłużej niż 10 minut,</a:t>
            </a:r>
          </a:p>
          <a:p>
            <a:pPr>
              <a:buFontTx/>
              <a:buChar char="-"/>
            </a:pPr>
            <a:r>
              <a:rPr lang="pl-PL" altLang="pl-PL" sz="2400">
                <a:latin typeface="Times New Roman" panose="02020603050405020304" pitchFamily="18" charset="0"/>
              </a:rPr>
              <a:t>kontrolowanie czynności życiowych</a:t>
            </a:r>
          </a:p>
          <a:p>
            <a:endParaRPr lang="pl-PL" altLang="pl-PL" sz="2400">
              <a:latin typeface="Times New Roman" panose="02020603050405020304" pitchFamily="18" charset="0"/>
            </a:endParaRPr>
          </a:p>
          <a:p>
            <a:endParaRPr lang="pl-PL" altLang="pl-PL" sz="3200" b="1" u="sng">
              <a:latin typeface="Times New Roman" panose="02020603050405020304" pitchFamily="18" charset="0"/>
            </a:endParaRPr>
          </a:p>
        </p:txBody>
      </p:sp>
      <p:sp>
        <p:nvSpPr>
          <p:cNvPr id="103427" name="Rectangle 3">
            <a:extLst>
              <a:ext uri="{FF2B5EF4-FFF2-40B4-BE49-F238E27FC236}">
                <a16:creationId xmlns:a16="http://schemas.microsoft.com/office/drawing/2014/main" id="{793786F5-32D9-41FA-AB45-700462745F83}"/>
              </a:ext>
            </a:extLst>
          </p:cNvPr>
          <p:cNvSpPr>
            <a:spLocks noChangeArrowheads="1"/>
          </p:cNvSpPr>
          <p:nvPr/>
        </p:nvSpPr>
        <p:spPr bwMode="auto">
          <a:xfrm>
            <a:off x="395288" y="-171450"/>
            <a:ext cx="8229600" cy="1371600"/>
          </a:xfrm>
          <a:prstGeom prst="rect">
            <a:avLst/>
          </a:prstGeom>
          <a:noFill/>
          <a:ln w="9525">
            <a:noFill/>
            <a:miter lim="800000"/>
            <a:headEnd/>
            <a:tailEnd/>
          </a:ln>
          <a:effectLst/>
        </p:spPr>
        <p:txBody>
          <a:bodyPr anchor="ctr"/>
          <a:lstStyle/>
          <a:p>
            <a:pPr>
              <a:defRPr/>
            </a:pPr>
            <a:r>
              <a:rPr lang="pl-PL" sz="4400" u="sng">
                <a:solidFill>
                  <a:schemeClr val="tx2"/>
                </a:solidFill>
                <a:effectLst>
                  <a:outerShdw blurRad="38100" dist="38100" dir="2700000" algn="tl">
                    <a:srgbClr val="000000"/>
                  </a:outerShdw>
                </a:effectLst>
              </a:rPr>
              <a:t>PADACZKA - EPILEPSJA</a:t>
            </a:r>
          </a:p>
        </p:txBody>
      </p:sp>
      <p:pic>
        <p:nvPicPr>
          <p:cNvPr id="16388" name="Picture 5">
            <a:extLst>
              <a:ext uri="{FF2B5EF4-FFF2-40B4-BE49-F238E27FC236}">
                <a16:creationId xmlns:a16="http://schemas.microsoft.com/office/drawing/2014/main" id="{5C6DB4CF-903D-4174-860B-E3E699A675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9563" y="4870450"/>
            <a:ext cx="2484437"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E9D412B-57BF-429B-9C18-C230C64314B5}"/>
              </a:ext>
            </a:extLst>
          </p:cNvPr>
          <p:cNvSpPr>
            <a:spLocks noChangeArrowheads="1"/>
          </p:cNvSpPr>
          <p:nvPr/>
        </p:nvSpPr>
        <p:spPr bwMode="auto">
          <a:xfrm>
            <a:off x="4365625" y="36798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pl-PL" altLang="pl-PL"/>
          </a:p>
        </p:txBody>
      </p:sp>
      <p:sp>
        <p:nvSpPr>
          <p:cNvPr id="17411" name="Rectangle 8">
            <a:extLst>
              <a:ext uri="{FF2B5EF4-FFF2-40B4-BE49-F238E27FC236}">
                <a16:creationId xmlns:a16="http://schemas.microsoft.com/office/drawing/2014/main" id="{55975976-FD32-493E-9373-1DB821DFF359}"/>
              </a:ext>
            </a:extLst>
          </p:cNvPr>
          <p:cNvSpPr>
            <a:spLocks noChangeArrowheads="1"/>
          </p:cNvSpPr>
          <p:nvPr/>
        </p:nvSpPr>
        <p:spPr bwMode="auto">
          <a:xfrm>
            <a:off x="250825" y="-92075"/>
            <a:ext cx="8497888"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pl-PL" altLang="pl-PL" sz="2800" b="1">
                <a:latin typeface="Times New Roman" panose="02020603050405020304" pitchFamily="18" charset="0"/>
                <a:cs typeface="Times New Roman" panose="02020603050405020304" pitchFamily="18" charset="0"/>
              </a:rPr>
              <a:t>Pierwsza pomoc, gdy widzisz osobę mającą napad padaczkowy: </a:t>
            </a:r>
          </a:p>
          <a:p>
            <a:pPr eaLnBrk="1" hangingPunct="1"/>
            <a:endParaRPr lang="pl-PL" altLang="pl-PL" sz="2800">
              <a:latin typeface="Times New Roman" panose="02020603050405020304" pitchFamily="18" charset="0"/>
              <a:cs typeface="Times New Roman" panose="02020603050405020304" pitchFamily="18" charset="0"/>
            </a:endParaRPr>
          </a:p>
          <a:p>
            <a:pPr eaLnBrk="1" hangingPunct="1"/>
            <a:r>
              <a:rPr lang="pl-PL" altLang="pl-PL" sz="2800">
                <a:latin typeface="Times New Roman" panose="02020603050405020304" pitchFamily="18" charset="0"/>
                <a:cs typeface="Times New Roman" panose="02020603050405020304" pitchFamily="18" charset="0"/>
              </a:rPr>
              <a:t>- Zabezpiecz chorego przed upadkiem, skaleczeniem, </a:t>
            </a:r>
          </a:p>
          <a:p>
            <a:pPr eaLnBrk="1" hangingPunct="1"/>
            <a:r>
              <a:rPr lang="pl-PL" altLang="pl-PL" sz="2800">
                <a:latin typeface="Times New Roman" panose="02020603050405020304" pitchFamily="18" charset="0"/>
                <a:cs typeface="Times New Roman" panose="02020603050405020304" pitchFamily="18" charset="0"/>
              </a:rPr>
              <a:t>  potłuczeniem głowy, tułowia i kończyn, zapewnij ochronę głowy przed urazami</a:t>
            </a:r>
          </a:p>
          <a:p>
            <a:pPr eaLnBrk="1" hangingPunct="1"/>
            <a:r>
              <a:rPr lang="pl-PL" altLang="pl-PL" sz="2800">
                <a:latin typeface="Times New Roman" panose="02020603050405020304" pitchFamily="18" charset="0"/>
                <a:cs typeface="Times New Roman" panose="02020603050405020304" pitchFamily="18" charset="0"/>
              </a:rPr>
              <a:t>- Rozepnij choremu pasek, kołnierzyk w koszuli</a:t>
            </a:r>
          </a:p>
          <a:p>
            <a:pPr eaLnBrk="1" hangingPunct="1"/>
            <a:r>
              <a:rPr lang="pl-PL" altLang="pl-PL" sz="2800">
                <a:latin typeface="Times New Roman" panose="02020603050405020304" pitchFamily="18" charset="0"/>
                <a:cs typeface="Times New Roman" panose="02020603050405020304" pitchFamily="18" charset="0"/>
              </a:rPr>
              <a:t>- Kontroluj oddech i drożność dróg oddechowych</a:t>
            </a:r>
          </a:p>
          <a:p>
            <a:pPr eaLnBrk="1" hangingPunct="1"/>
            <a:r>
              <a:rPr lang="pl-PL" altLang="pl-PL" sz="2800">
                <a:latin typeface="Times New Roman" panose="02020603050405020304" pitchFamily="18" charset="0"/>
                <a:cs typeface="Times New Roman" panose="02020603050405020304" pitchFamily="18" charset="0"/>
              </a:rPr>
              <a:t>- Zachowaj spokój, gdyż atak mija najczęściej po 2-3 minutach</a:t>
            </a:r>
          </a:p>
          <a:p>
            <a:pPr eaLnBrk="1" hangingPunct="1"/>
            <a:r>
              <a:rPr lang="pl-PL" altLang="pl-PL" sz="2800">
                <a:latin typeface="Times New Roman" panose="02020603050405020304" pitchFamily="18" charset="0"/>
                <a:cs typeface="Times New Roman" panose="02020603050405020304" pitchFamily="18" charset="0"/>
              </a:rPr>
              <a:t>- Po napadzie padaczkowym ułóż chorego na lewym boku (pozycja europejska),</a:t>
            </a:r>
          </a:p>
          <a:p>
            <a:pPr eaLnBrk="1" hangingPunct="1"/>
            <a:r>
              <a:rPr lang="pl-PL" altLang="pl-PL" sz="2800">
                <a:latin typeface="Times New Roman" panose="02020603050405020304" pitchFamily="18" charset="0"/>
                <a:cs typeface="Times New Roman" panose="02020603050405020304" pitchFamily="18" charset="0"/>
              </a:rPr>
              <a:t>  aby uniknąć zakrztuszenia lub zadławienia,</a:t>
            </a:r>
          </a:p>
          <a:p>
            <a:pPr eaLnBrk="1" hangingPunct="1">
              <a:buFontTx/>
              <a:buChar char="-"/>
            </a:pPr>
            <a:r>
              <a:rPr lang="pl-PL" altLang="pl-PL" sz="2800">
                <a:latin typeface="Times New Roman" panose="02020603050405020304" pitchFamily="18" charset="0"/>
                <a:cs typeface="Times New Roman" panose="02020603050405020304" pitchFamily="18" charset="0"/>
              </a:rPr>
              <a:t>Jeśli nie znasz osoby, która ma napad padaczki albo gdy napad się przedłuża </a:t>
            </a:r>
          </a:p>
          <a:p>
            <a:pPr eaLnBrk="1" hangingPunct="1"/>
            <a:r>
              <a:rPr lang="pl-PL" altLang="pl-PL" sz="2800">
                <a:latin typeface="Times New Roman" panose="02020603050405020304" pitchFamily="18" charset="0"/>
                <a:cs typeface="Times New Roman" panose="02020603050405020304" pitchFamily="18" charset="0"/>
              </a:rPr>
              <a:t> wezwij pogotowie,</a:t>
            </a:r>
          </a:p>
        </p:txBody>
      </p:sp>
    </p:spTree>
  </p:cSld>
  <p:clrMapOvr>
    <a:masterClrMapping/>
  </p:clrMapOvr>
  <p:transition advTm="35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ole tekstowe 1">
            <a:extLst>
              <a:ext uri="{FF2B5EF4-FFF2-40B4-BE49-F238E27FC236}">
                <a16:creationId xmlns:a16="http://schemas.microsoft.com/office/drawing/2014/main" id="{C9373995-E0C2-4F62-B7D5-B9C7BCD73F65}"/>
              </a:ext>
            </a:extLst>
          </p:cNvPr>
          <p:cNvSpPr txBox="1">
            <a:spLocks noChangeArrowheads="1"/>
          </p:cNvSpPr>
          <p:nvPr/>
        </p:nvSpPr>
        <p:spPr bwMode="auto">
          <a:xfrm>
            <a:off x="684213" y="1052513"/>
            <a:ext cx="80645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pl-PL" altLang="pl-PL" sz="2800" b="1">
                <a:solidFill>
                  <a:srgbClr val="CC0000"/>
                </a:solidFill>
                <a:latin typeface="Times New Roman" panose="02020603050405020304" pitchFamily="18" charset="0"/>
                <a:cs typeface="Times New Roman" panose="02020603050405020304" pitchFamily="18" charset="0"/>
              </a:rPr>
              <a:t>Tego nie należy robić: </a:t>
            </a:r>
          </a:p>
          <a:p>
            <a:pPr algn="just" eaLnBrk="1" hangingPunct="1"/>
            <a:endParaRPr lang="pl-PL" altLang="pl-PL" sz="2800">
              <a:solidFill>
                <a:srgbClr val="CC0000"/>
              </a:solidFill>
              <a:latin typeface="Times New Roman" panose="02020603050405020304" pitchFamily="18" charset="0"/>
              <a:cs typeface="Times New Roman" panose="02020603050405020304" pitchFamily="18" charset="0"/>
            </a:endParaRPr>
          </a:p>
          <a:p>
            <a:pPr algn="just" eaLnBrk="1" hangingPunct="1"/>
            <a:r>
              <a:rPr lang="pl-PL" altLang="pl-PL" sz="2800">
                <a:latin typeface="Times New Roman" panose="02020603050405020304" pitchFamily="18" charset="0"/>
                <a:cs typeface="Times New Roman" panose="02020603050405020304" pitchFamily="18" charset="0"/>
              </a:rPr>
              <a:t>Nie wkładaj nic twardego między zęby</a:t>
            </a:r>
          </a:p>
          <a:p>
            <a:pPr algn="just" eaLnBrk="1" hangingPunct="1"/>
            <a:r>
              <a:rPr lang="pl-PL" altLang="pl-PL" sz="2800">
                <a:latin typeface="Times New Roman" panose="02020603050405020304" pitchFamily="18" charset="0"/>
                <a:cs typeface="Times New Roman" panose="02020603050405020304" pitchFamily="18" charset="0"/>
              </a:rPr>
              <a:t>Nie otwieraj na siłę zaciśniętych szczęk</a:t>
            </a:r>
          </a:p>
          <a:p>
            <a:pPr algn="just" eaLnBrk="1" hangingPunct="1"/>
            <a:r>
              <a:rPr lang="pl-PL" altLang="pl-PL" sz="2800">
                <a:latin typeface="Times New Roman" panose="02020603050405020304" pitchFamily="18" charset="0"/>
                <a:cs typeface="Times New Roman" panose="02020603050405020304" pitchFamily="18" charset="0"/>
              </a:rPr>
              <a:t>Nie powstrzymuj na siłę drgawek</a:t>
            </a:r>
          </a:p>
          <a:p>
            <a:pPr algn="just" eaLnBrk="1" hangingPunct="1"/>
            <a:r>
              <a:rPr lang="pl-PL" altLang="pl-PL" sz="2800">
                <a:latin typeface="Times New Roman" panose="02020603050405020304" pitchFamily="18" charset="0"/>
                <a:cs typeface="Times New Roman" panose="02020603050405020304" pitchFamily="18" charset="0"/>
              </a:rPr>
              <a:t>Nie rób sztucznego oddychania, </a:t>
            </a:r>
          </a:p>
          <a:p>
            <a:pPr algn="just" eaLnBrk="1" hangingPunct="1"/>
            <a:r>
              <a:rPr lang="pl-PL" altLang="pl-PL" sz="2800">
                <a:latin typeface="Times New Roman" panose="02020603050405020304" pitchFamily="18" charset="0"/>
                <a:cs typeface="Times New Roman" panose="02020603050405020304" pitchFamily="18" charset="0"/>
              </a:rPr>
              <a:t>bezdech podczas napadu jest jednym z towarzyszących objawów</a:t>
            </a:r>
          </a:p>
          <a:p>
            <a:pPr algn="just" eaLnBrk="1" hangingPunct="1"/>
            <a:r>
              <a:rPr lang="pl-PL" altLang="pl-PL" sz="2800">
                <a:latin typeface="Times New Roman" panose="02020603050405020304" pitchFamily="18" charset="0"/>
                <a:cs typeface="Times New Roman" panose="02020603050405020304" pitchFamily="18" charset="0"/>
              </a:rPr>
              <a:t>Nie podawaj choremu żadnych płynów</a:t>
            </a:r>
          </a:p>
          <a:p>
            <a:pPr algn="just" eaLnBrk="1" hangingPunct="1"/>
            <a:r>
              <a:rPr lang="pl-PL" altLang="pl-PL" sz="2800">
                <a:latin typeface="Times New Roman" panose="02020603050405020304" pitchFamily="18" charset="0"/>
                <a:cs typeface="Times New Roman" panose="02020603050405020304" pitchFamily="18" charset="0"/>
              </a:rPr>
              <a:t>Nie krępuj ruchów chorego</a:t>
            </a:r>
          </a:p>
          <a:p>
            <a:pPr algn="just" eaLnBrk="1" hangingPunct="1"/>
            <a:r>
              <a:rPr lang="pl-PL" altLang="pl-PL" sz="2800">
                <a:latin typeface="Times New Roman" panose="02020603050405020304" pitchFamily="18" charset="0"/>
                <a:cs typeface="Times New Roman" panose="02020603050405020304" pitchFamily="18" charset="0"/>
              </a:rPr>
              <a:t>Nie budź chorego po ataku, lecz zapewnij mu spokój</a:t>
            </a:r>
          </a:p>
          <a:p>
            <a:pPr algn="just" eaLnBrk="1" hangingPunct="1"/>
            <a:endParaRPr lang="pl-PL" altLang="pl-PL"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0453D4B2-EAEB-41B5-9249-B3C0AE95A29C}"/>
              </a:ext>
            </a:extLst>
          </p:cNvPr>
          <p:cNvSpPr>
            <a:spLocks noGrp="1" noChangeArrowheads="1"/>
          </p:cNvSpPr>
          <p:nvPr>
            <p:ph type="title"/>
          </p:nvPr>
        </p:nvSpPr>
        <p:spPr/>
        <p:txBody>
          <a:bodyPr/>
          <a:lstStyle/>
          <a:p>
            <a:pPr eaLnBrk="1" hangingPunct="1">
              <a:defRPr/>
            </a:pPr>
            <a:r>
              <a:rPr lang="pl-PL" u="sng"/>
              <a:t>ZADŁAWIENIE, ZACHŁYŚNIĘCIE</a:t>
            </a:r>
          </a:p>
        </p:txBody>
      </p:sp>
      <p:sp>
        <p:nvSpPr>
          <p:cNvPr id="108547" name="Rectangle 3">
            <a:extLst>
              <a:ext uri="{FF2B5EF4-FFF2-40B4-BE49-F238E27FC236}">
                <a16:creationId xmlns:a16="http://schemas.microsoft.com/office/drawing/2014/main" id="{7580474B-6AF1-4C87-B666-5D03F5CE055B}"/>
              </a:ext>
            </a:extLst>
          </p:cNvPr>
          <p:cNvSpPr>
            <a:spLocks noGrp="1" noChangeArrowheads="1"/>
          </p:cNvSpPr>
          <p:nvPr>
            <p:ph idx="1"/>
          </p:nvPr>
        </p:nvSpPr>
        <p:spPr>
          <a:xfrm>
            <a:off x="179388" y="2565400"/>
            <a:ext cx="8497887" cy="2397125"/>
          </a:xfrm>
        </p:spPr>
        <p:txBody>
          <a:bodyPr/>
          <a:lstStyle/>
          <a:p>
            <a:pPr algn="just" eaLnBrk="1" hangingPunct="1">
              <a:buFont typeface="Wingdings" panose="05000000000000000000" pitchFamily="2" charset="2"/>
              <a:buNone/>
              <a:defRPr/>
            </a:pPr>
            <a:r>
              <a:rPr lang="pl-PL" sz="2800" dirty="0">
                <a:latin typeface="Times New Roman" pitchFamily="18" charset="0"/>
                <a:cs typeface="Times New Roman" pitchFamily="18" charset="0"/>
              </a:rPr>
              <a:t>	Stan, w którym ciało obce przedostaje się do krtani lub tchawicy zamiast do przełyku.</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06C48117-4C2F-401F-9CAA-9CC4FED2C787}"/>
              </a:ext>
            </a:extLst>
          </p:cNvPr>
          <p:cNvSpPr>
            <a:spLocks noGrp="1" noChangeArrowheads="1"/>
          </p:cNvSpPr>
          <p:nvPr>
            <p:ph type="title"/>
          </p:nvPr>
        </p:nvSpPr>
        <p:spPr>
          <a:xfrm>
            <a:off x="179512" y="656465"/>
            <a:ext cx="8229600" cy="1371601"/>
          </a:xfrm>
        </p:spPr>
        <p:txBody>
          <a:bodyPr/>
          <a:lstStyle/>
          <a:p>
            <a:pPr eaLnBrk="1" hangingPunct="1">
              <a:defRPr/>
            </a:pPr>
            <a:r>
              <a:rPr lang="pl-PL" u="sng" dirty="0"/>
              <a:t>ZADŁAWIENIE, ZACHŁYŚNIĘCIE</a:t>
            </a:r>
          </a:p>
        </p:txBody>
      </p:sp>
      <p:sp>
        <p:nvSpPr>
          <p:cNvPr id="20483" name="Rectangle 3">
            <a:extLst>
              <a:ext uri="{FF2B5EF4-FFF2-40B4-BE49-F238E27FC236}">
                <a16:creationId xmlns:a16="http://schemas.microsoft.com/office/drawing/2014/main" id="{89EE4A43-FA6D-4A3A-A6CA-1B4CAE2E6236}"/>
              </a:ext>
            </a:extLst>
          </p:cNvPr>
          <p:cNvSpPr>
            <a:spLocks noChangeArrowheads="1"/>
          </p:cNvSpPr>
          <p:nvPr/>
        </p:nvSpPr>
        <p:spPr bwMode="auto">
          <a:xfrm>
            <a:off x="400475" y="2060318"/>
            <a:ext cx="8280400" cy="4829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2800" b="1" dirty="0"/>
              <a:t>Przyczyny:</a:t>
            </a:r>
          </a:p>
          <a:p>
            <a:pPr eaLnBrk="1" hangingPunct="1">
              <a:buFontTx/>
              <a:buChar char="-"/>
            </a:pPr>
            <a:r>
              <a:rPr lang="pl-PL" altLang="pl-PL" sz="2800" dirty="0">
                <a:latin typeface="Times New Roman" panose="02020603050405020304" pitchFamily="18" charset="0"/>
              </a:rPr>
              <a:t> spożywanie posiłków w pośpiechu, w biegu,</a:t>
            </a:r>
          </a:p>
          <a:p>
            <a:pPr eaLnBrk="1" hangingPunct="1">
              <a:buFontTx/>
              <a:buChar char="-"/>
            </a:pPr>
            <a:r>
              <a:rPr lang="pl-PL" altLang="pl-PL" sz="2800" dirty="0">
                <a:latin typeface="Times New Roman" panose="02020603050405020304" pitchFamily="18" charset="0"/>
              </a:rPr>
              <a:t> spożywanie dużych kawałków jedzenia,</a:t>
            </a:r>
          </a:p>
          <a:p>
            <a:pPr eaLnBrk="1" hangingPunct="1">
              <a:buFontTx/>
              <a:buChar char="-"/>
            </a:pPr>
            <a:r>
              <a:rPr lang="pl-PL" altLang="pl-PL" sz="2800" dirty="0">
                <a:latin typeface="Times New Roman" panose="02020603050405020304" pitchFamily="18" charset="0"/>
              </a:rPr>
              <a:t> trzymanie w jamie ustnej przedmiotów niejadalnych: gumy do żucia, zakrętki od długopisu itp.</a:t>
            </a:r>
          </a:p>
          <a:p>
            <a:pPr eaLnBrk="1" hangingPunct="1">
              <a:buFontTx/>
              <a:buChar char="-"/>
            </a:pPr>
            <a:endParaRPr lang="pl-PL" altLang="pl-PL" sz="2800" dirty="0">
              <a:latin typeface="Times New Roman" panose="02020603050405020304" pitchFamily="18" charset="0"/>
            </a:endParaRPr>
          </a:p>
          <a:p>
            <a:pPr eaLnBrk="1" hangingPunct="1"/>
            <a:r>
              <a:rPr lang="pl-PL" altLang="pl-PL" sz="2800" b="1" dirty="0"/>
              <a:t>Objawy: </a:t>
            </a:r>
          </a:p>
          <a:p>
            <a:pPr eaLnBrk="1" hangingPunct="1">
              <a:buFontTx/>
              <a:buChar char="-"/>
            </a:pPr>
            <a:r>
              <a:rPr lang="pl-PL" altLang="pl-PL" sz="2800" dirty="0">
                <a:latin typeface="Times New Roman" panose="02020603050405020304" pitchFamily="18" charset="0"/>
              </a:rPr>
              <a:t> utrudnienie w oddychaniu,</a:t>
            </a:r>
          </a:p>
          <a:p>
            <a:pPr eaLnBrk="1" hangingPunct="1">
              <a:buFontTx/>
              <a:buChar char="-"/>
            </a:pPr>
            <a:r>
              <a:rPr lang="pl-PL" altLang="pl-PL" sz="2800" dirty="0">
                <a:latin typeface="Times New Roman" panose="02020603050405020304" pitchFamily="18" charset="0"/>
              </a:rPr>
              <a:t> atak duszenia się,</a:t>
            </a:r>
          </a:p>
          <a:p>
            <a:pPr eaLnBrk="1" hangingPunct="1">
              <a:buFontTx/>
              <a:buChar char="-"/>
            </a:pPr>
            <a:r>
              <a:rPr lang="pl-PL" altLang="pl-PL" sz="2800" dirty="0">
                <a:latin typeface="Times New Roman" panose="02020603050405020304" pitchFamily="18" charset="0"/>
              </a:rPr>
              <a:t> trzymanie się oburącz za gardło</a:t>
            </a:r>
          </a:p>
          <a:p>
            <a:pPr eaLnBrk="1" hangingPunct="1">
              <a:buFontTx/>
              <a:buChar char="-"/>
            </a:pPr>
            <a:endParaRPr lang="pl-PL" altLang="pl-PL" sz="28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Rectangle 4">
            <a:extLst>
              <a:ext uri="{FF2B5EF4-FFF2-40B4-BE49-F238E27FC236}">
                <a16:creationId xmlns:a16="http://schemas.microsoft.com/office/drawing/2014/main" id="{2316B2EB-F39C-4ED7-83F1-C95839610193}"/>
              </a:ext>
            </a:extLst>
          </p:cNvPr>
          <p:cNvSpPr>
            <a:spLocks noGrp="1" noChangeArrowheads="1"/>
          </p:cNvSpPr>
          <p:nvPr>
            <p:ph type="title" idx="4294967295"/>
          </p:nvPr>
        </p:nvSpPr>
        <p:spPr>
          <a:xfrm>
            <a:off x="0" y="2492375"/>
            <a:ext cx="8496300" cy="1371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r>
              <a:rPr lang="pl-PL" altLang="pl-PL" sz="3200" i="1">
                <a:effectLst/>
              </a:rPr>
              <a:t>„Przyjdzie taki dzień (może wcześniej niż myślisz), kiedy będziesz trzymał w swoim ręku ludzkie życie… od tego co zrobisz  zależeć będzie życie wielu osób - poszkodowanego, jego rodziny, świadków zdarzenia… być może również Twoje…”</a:t>
            </a:r>
            <a:r>
              <a:rPr lang="pl-PL" altLang="pl-PL" sz="4000">
                <a:effectLst/>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a:extLst>
              <a:ext uri="{FF2B5EF4-FFF2-40B4-BE49-F238E27FC236}">
                <a16:creationId xmlns:a16="http://schemas.microsoft.com/office/drawing/2014/main" id="{DC3878E7-766D-4E26-8E17-967209842A70}"/>
              </a:ext>
            </a:extLst>
          </p:cNvPr>
          <p:cNvSpPr>
            <a:spLocks noChangeArrowheads="1"/>
          </p:cNvSpPr>
          <p:nvPr/>
        </p:nvSpPr>
        <p:spPr bwMode="auto">
          <a:xfrm>
            <a:off x="4157663" y="2263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pl-PL" altLang="pl-PL"/>
          </a:p>
        </p:txBody>
      </p:sp>
      <p:pic>
        <p:nvPicPr>
          <p:cNvPr id="21507" name="Picture 5">
            <a:extLst>
              <a:ext uri="{FF2B5EF4-FFF2-40B4-BE49-F238E27FC236}">
                <a16:creationId xmlns:a16="http://schemas.microsoft.com/office/drawing/2014/main" id="{B2449197-EFFE-45C8-8B36-331832F4C9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0"/>
            <a:ext cx="5238750" cy="745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a:extLst>
              <a:ext uri="{FF2B5EF4-FFF2-40B4-BE49-F238E27FC236}">
                <a16:creationId xmlns:a16="http://schemas.microsoft.com/office/drawing/2014/main" id="{E001AEC5-7B1B-4F84-9E9E-D789833A8205}"/>
              </a:ext>
            </a:extLst>
          </p:cNvPr>
          <p:cNvSpPr>
            <a:spLocks noChangeArrowheads="1"/>
          </p:cNvSpPr>
          <p:nvPr/>
        </p:nvSpPr>
        <p:spPr bwMode="auto">
          <a:xfrm>
            <a:off x="3265488" y="21764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pl-PL" altLang="pl-PL"/>
          </a:p>
        </p:txBody>
      </p:sp>
      <p:pic>
        <p:nvPicPr>
          <p:cNvPr id="22531" name="Picture 4">
            <a:extLst>
              <a:ext uri="{FF2B5EF4-FFF2-40B4-BE49-F238E27FC236}">
                <a16:creationId xmlns:a16="http://schemas.microsoft.com/office/drawing/2014/main" id="{C4A53170-C53A-4BD8-82CA-ED6601E56D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549275"/>
            <a:ext cx="6911975"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6429DD7A-1992-4106-B29C-DE972D20A7A7}"/>
              </a:ext>
            </a:extLst>
          </p:cNvPr>
          <p:cNvSpPr>
            <a:spLocks noChangeArrowheads="1"/>
          </p:cNvSpPr>
          <p:nvPr/>
        </p:nvSpPr>
        <p:spPr bwMode="auto">
          <a:xfrm>
            <a:off x="3962400" y="3776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pl-PL" altLang="pl-PL"/>
          </a:p>
        </p:txBody>
      </p:sp>
      <p:pic>
        <p:nvPicPr>
          <p:cNvPr id="23555" name="Picture 6">
            <a:extLst>
              <a:ext uri="{FF2B5EF4-FFF2-40B4-BE49-F238E27FC236}">
                <a16:creationId xmlns:a16="http://schemas.microsoft.com/office/drawing/2014/main" id="{48E2DBE0-D8FF-4673-A4FE-BBE53FF76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0"/>
            <a:ext cx="50244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6" name="Rectangle 4">
            <a:extLst>
              <a:ext uri="{FF2B5EF4-FFF2-40B4-BE49-F238E27FC236}">
                <a16:creationId xmlns:a16="http://schemas.microsoft.com/office/drawing/2014/main" id="{2745524D-7C77-4F2F-88A6-94FEB589255D}"/>
              </a:ext>
            </a:extLst>
          </p:cNvPr>
          <p:cNvSpPr>
            <a:spLocks noChangeArrowheads="1"/>
          </p:cNvSpPr>
          <p:nvPr/>
        </p:nvSpPr>
        <p:spPr bwMode="auto">
          <a:xfrm>
            <a:off x="684213" y="1125538"/>
            <a:ext cx="7826375" cy="4114800"/>
          </a:xfrm>
          <a:prstGeom prst="rect">
            <a:avLst/>
          </a:prstGeom>
          <a:noFill/>
          <a:ln w="9525">
            <a:noFill/>
            <a:miter lim="800000"/>
            <a:headEnd/>
            <a:tailEnd/>
          </a:ln>
          <a:effectLst/>
        </p:spPr>
        <p:txBody>
          <a:bodyPr lIns="92075" tIns="46038" rIns="92075" bIns="46038"/>
          <a:lstStyle>
            <a:lvl1pPr marL="342900" indent="-342900"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20000"/>
              </a:spcBef>
              <a:buClr>
                <a:schemeClr val="hlink"/>
              </a:buClr>
              <a:buSzPct val="65000"/>
              <a:buFont typeface="Wingdings" panose="05000000000000000000" pitchFamily="2" charset="2"/>
              <a:buChar char="n"/>
            </a:pPr>
            <a:r>
              <a:rPr lang="pl-PL" altLang="pl-PL" sz="3200">
                <a:effectLst>
                  <a:outerShdw blurRad="38100" dist="38100" dir="2700000" algn="tl">
                    <a:srgbClr val="000000"/>
                  </a:outerShdw>
                </a:effectLst>
                <a:latin typeface="Times New Roman" panose="02020603050405020304" pitchFamily="18" charset="0"/>
              </a:rPr>
              <a:t>Rękoczyn Heimlicha – przeciwwskazania</a:t>
            </a:r>
          </a:p>
          <a:p>
            <a:pPr eaLnBrk="1" hangingPunct="1">
              <a:spcBef>
                <a:spcPct val="20000"/>
              </a:spcBef>
              <a:buClr>
                <a:schemeClr val="hlink"/>
              </a:buClr>
              <a:buSzPct val="65000"/>
              <a:buFont typeface="Wingdings" panose="05000000000000000000" pitchFamily="2" charset="2"/>
              <a:buNone/>
            </a:pPr>
            <a:endParaRPr lang="pl-PL" altLang="pl-PL" sz="3200">
              <a:effectLst>
                <a:outerShdw blurRad="38100" dist="38100" dir="2700000" algn="tl">
                  <a:srgbClr val="000000"/>
                </a:outerShdw>
              </a:effectLst>
              <a:latin typeface="Times New Roman" panose="02020603050405020304" pitchFamily="18" charset="0"/>
            </a:endParaRPr>
          </a:p>
          <a:p>
            <a:pPr lvl="1" eaLnBrk="1" hangingPunct="1">
              <a:spcBef>
                <a:spcPct val="20000"/>
              </a:spcBef>
              <a:buClr>
                <a:schemeClr val="folHlink"/>
              </a:buClr>
              <a:buSzPct val="65000"/>
              <a:buFont typeface="Wingdings" panose="05000000000000000000" pitchFamily="2" charset="2"/>
              <a:buChar char="n"/>
            </a:pPr>
            <a:r>
              <a:rPr lang="en-US" altLang="pl-PL" sz="2800">
                <a:effectLst>
                  <a:outerShdw blurRad="38100" dist="38100" dir="2700000" algn="tl">
                    <a:srgbClr val="000000"/>
                  </a:outerShdw>
                </a:effectLst>
                <a:latin typeface="Times New Roman" panose="02020603050405020304" pitchFamily="18" charset="0"/>
              </a:rPr>
              <a:t>Kobiety w </a:t>
            </a:r>
            <a:r>
              <a:rPr lang="pl-PL" altLang="pl-PL" sz="2800">
                <a:effectLst>
                  <a:outerShdw blurRad="38100" dist="38100" dir="2700000" algn="tl">
                    <a:srgbClr val="000000"/>
                  </a:outerShdw>
                </a:effectLst>
                <a:latin typeface="Times New Roman" panose="02020603050405020304" pitchFamily="18" charset="0"/>
              </a:rPr>
              <a:t>ciąży</a:t>
            </a:r>
          </a:p>
          <a:p>
            <a:pPr lvl="1" eaLnBrk="1" hangingPunct="1">
              <a:spcBef>
                <a:spcPct val="20000"/>
              </a:spcBef>
              <a:buClr>
                <a:schemeClr val="folHlink"/>
              </a:buClr>
              <a:buSzPct val="65000"/>
              <a:buFont typeface="Wingdings" panose="05000000000000000000" pitchFamily="2" charset="2"/>
              <a:buChar char="n"/>
            </a:pPr>
            <a:r>
              <a:rPr lang="pl-PL" altLang="pl-PL" sz="2800">
                <a:effectLst>
                  <a:outerShdw blurRad="38100" dist="38100" dir="2700000" algn="tl">
                    <a:srgbClr val="000000"/>
                  </a:outerShdw>
                </a:effectLst>
                <a:latin typeface="Times New Roman" panose="02020603050405020304" pitchFamily="18" charset="0"/>
              </a:rPr>
              <a:t>Ludzie o znacznej otyłości</a:t>
            </a:r>
          </a:p>
          <a:p>
            <a:pPr lvl="1" eaLnBrk="1" hangingPunct="1">
              <a:spcBef>
                <a:spcPct val="20000"/>
              </a:spcBef>
              <a:buClr>
                <a:schemeClr val="folHlink"/>
              </a:buClr>
              <a:buSzPct val="65000"/>
              <a:buFont typeface="Wingdings" panose="05000000000000000000" pitchFamily="2" charset="2"/>
              <a:buChar char="n"/>
            </a:pPr>
            <a:r>
              <a:rPr lang="pl-PL" altLang="pl-PL" sz="2800">
                <a:effectLst>
                  <a:outerShdw blurRad="38100" dist="38100" dir="2700000" algn="tl">
                    <a:srgbClr val="000000"/>
                  </a:outerShdw>
                </a:effectLst>
                <a:latin typeface="Times New Roman" panose="02020603050405020304" pitchFamily="18" charset="0"/>
              </a:rPr>
              <a:t>Osoby nieprzytomne</a:t>
            </a:r>
          </a:p>
          <a:p>
            <a:pPr lvl="1" eaLnBrk="1" hangingPunct="1">
              <a:spcBef>
                <a:spcPct val="20000"/>
              </a:spcBef>
              <a:buClr>
                <a:schemeClr val="folHlink"/>
              </a:buClr>
              <a:buSzPct val="65000"/>
              <a:buFont typeface="Wingdings" panose="05000000000000000000" pitchFamily="2" charset="2"/>
              <a:buChar char="n"/>
            </a:pPr>
            <a:r>
              <a:rPr lang="pl-PL" altLang="pl-PL" sz="2800">
                <a:effectLst>
                  <a:outerShdw blurRad="38100" dist="38100" dir="2700000" algn="tl">
                    <a:srgbClr val="000000"/>
                  </a:outerShdw>
                </a:effectLst>
                <a:latin typeface="Times New Roman" panose="02020603050405020304" pitchFamily="18" charset="0"/>
              </a:rPr>
              <a:t>Dzieci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AFB1BDC3-51BF-4ED6-AED8-34424625E803}"/>
              </a:ext>
            </a:extLst>
          </p:cNvPr>
          <p:cNvSpPr>
            <a:spLocks noGrp="1" noChangeArrowheads="1"/>
          </p:cNvSpPr>
          <p:nvPr>
            <p:ph type="title"/>
          </p:nvPr>
        </p:nvSpPr>
        <p:spPr/>
        <p:txBody>
          <a:bodyPr/>
          <a:lstStyle/>
          <a:p>
            <a:pPr eaLnBrk="1" hangingPunct="1">
              <a:defRPr/>
            </a:pPr>
            <a:r>
              <a:rPr lang="pl-PL" u="sng"/>
              <a:t>ZATRUCIA </a:t>
            </a:r>
          </a:p>
        </p:txBody>
      </p:sp>
      <p:sp>
        <p:nvSpPr>
          <p:cNvPr id="113667" name="Rectangle 3">
            <a:extLst>
              <a:ext uri="{FF2B5EF4-FFF2-40B4-BE49-F238E27FC236}">
                <a16:creationId xmlns:a16="http://schemas.microsoft.com/office/drawing/2014/main" id="{0A168292-96B3-4DCB-87B7-BAA8F0181797}"/>
              </a:ext>
            </a:extLst>
          </p:cNvPr>
          <p:cNvSpPr>
            <a:spLocks noGrp="1" noChangeArrowheads="1"/>
          </p:cNvSpPr>
          <p:nvPr>
            <p:ph idx="1"/>
          </p:nvPr>
        </p:nvSpPr>
        <p:spPr>
          <a:xfrm>
            <a:off x="395288" y="2276475"/>
            <a:ext cx="8218487" cy="2305050"/>
          </a:xfrm>
        </p:spPr>
        <p:txBody>
          <a:bodyPr/>
          <a:lstStyle/>
          <a:p>
            <a:pPr algn="just" eaLnBrk="1" hangingPunct="1">
              <a:buFont typeface="Wingdings" panose="05000000000000000000" pitchFamily="2" charset="2"/>
              <a:buNone/>
              <a:defRPr/>
            </a:pPr>
            <a:r>
              <a:rPr lang="pl-PL" sz="2800" dirty="0">
                <a:latin typeface="Times New Roman" pitchFamily="18" charset="0"/>
                <a:cs typeface="Times New Roman" pitchFamily="18" charset="0"/>
              </a:rPr>
              <a:t>	</a:t>
            </a:r>
            <a:r>
              <a:rPr lang="pl-PL" sz="2800" dirty="0">
                <a:solidFill>
                  <a:schemeClr val="tx2"/>
                </a:solidFill>
                <a:effectLst/>
                <a:latin typeface="Times New Roman" pitchFamily="18" charset="0"/>
                <a:cs typeface="Times New Roman" pitchFamily="18" charset="0"/>
              </a:rPr>
              <a:t>Trucizna to każda substancja stała, płynna lub gazowa, która po wprowadzeniu do organizmu zakłóca jego funkcje życiowe.</a:t>
            </a:r>
          </a:p>
          <a:p>
            <a:pPr algn="just" eaLnBrk="1" hangingPunct="1">
              <a:buFont typeface="Wingdings" panose="05000000000000000000" pitchFamily="2" charset="2"/>
              <a:buNone/>
              <a:defRPr/>
            </a:pPr>
            <a:endParaRPr lang="pl-PL" sz="2800" dirty="0">
              <a:solidFill>
                <a:schemeClr val="tx2"/>
              </a:solidFill>
              <a:latin typeface="Times New Roman" pitchFamily="18" charset="0"/>
              <a:cs typeface="Times New Roman" pitchFamily="18"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id="{B62687FA-BA41-43CD-AB2B-04203D53FC98}"/>
              </a:ext>
            </a:extLst>
          </p:cNvPr>
          <p:cNvSpPr>
            <a:spLocks noGrp="1" noChangeArrowheads="1"/>
          </p:cNvSpPr>
          <p:nvPr>
            <p:ph type="subTitle" idx="4294967295"/>
          </p:nvPr>
        </p:nvSpPr>
        <p:spPr>
          <a:xfrm>
            <a:off x="0" y="908050"/>
            <a:ext cx="8382000" cy="5645150"/>
          </a:xfrm>
        </p:spPr>
        <p:txBody>
          <a:bodyPr/>
          <a:lstStyle/>
          <a:p>
            <a:pPr marL="0" indent="0" algn="ctr" eaLnBrk="1" hangingPunct="1">
              <a:buFont typeface="Wingdings" panose="05000000000000000000" pitchFamily="2" charset="2"/>
              <a:buNone/>
            </a:pPr>
            <a:endParaRPr lang="pl-PL" altLang="pl-PL" sz="2800" b="1">
              <a:solidFill>
                <a:schemeClr val="bg1"/>
              </a:solidFill>
              <a:latin typeface="Times New Roman" panose="02020603050405020304" pitchFamily="18" charset="0"/>
              <a:cs typeface="Times New Roman" panose="02020603050405020304" pitchFamily="18" charset="0"/>
            </a:endParaRPr>
          </a:p>
          <a:p>
            <a:pPr marL="0" indent="0" eaLnBrk="1" hangingPunct="1">
              <a:buFont typeface="Wingdings" panose="05000000000000000000" pitchFamily="2" charset="2"/>
              <a:buNone/>
            </a:pPr>
            <a:r>
              <a:rPr lang="pl-PL" altLang="pl-PL" sz="2800" b="1">
                <a:solidFill>
                  <a:srgbClr val="FFFF99"/>
                </a:solidFill>
                <a:latin typeface="Times New Roman" panose="02020603050405020304" pitchFamily="18" charset="0"/>
                <a:cs typeface="Times New Roman" panose="02020603050405020304" pitchFamily="18" charset="0"/>
              </a:rPr>
              <a:t>1. Spożycie (połknięcie)</a:t>
            </a:r>
            <a:endParaRPr lang="pl-PL" altLang="pl-PL" sz="2800" b="1">
              <a:solidFill>
                <a:schemeClr val="bg1"/>
              </a:solidFill>
              <a:latin typeface="Times New Roman" panose="02020603050405020304" pitchFamily="18" charset="0"/>
              <a:cs typeface="Times New Roman" panose="02020603050405020304" pitchFamily="18" charset="0"/>
            </a:endParaRPr>
          </a:p>
          <a:p>
            <a:pPr marL="0" indent="0" algn="just" eaLnBrk="1" hangingPunct="1">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Najczęstszą drogą, którą substancje trujące, stałe              i płynne, dostają się do organizmu, jest przewód pokarmowy. Spożycie trucizny to droga skażenia obserwowana głównie u ofiar prób samobójczych (leki), u alkoholików (metanol, alkohole przemysłowe)                 i u małych dzieci (chemia gospodarcza).</a:t>
            </a:r>
          </a:p>
        </p:txBody>
      </p:sp>
      <p:pic>
        <p:nvPicPr>
          <p:cNvPr id="5" name="Prostokąt 4">
            <a:extLst>
              <a:ext uri="{FF2B5EF4-FFF2-40B4-BE49-F238E27FC236}">
                <a16:creationId xmlns:a16="http://schemas.microsoft.com/office/drawing/2014/main" id="{8A69D2C6-524E-4CF5-99E6-8EEEEB84283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168275"/>
            <a:ext cx="5729287" cy="1797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id="{65272230-2936-44C7-B8C6-913B8FDA9647}"/>
              </a:ext>
            </a:extLst>
          </p:cNvPr>
          <p:cNvSpPr>
            <a:spLocks noGrp="1" noChangeArrowheads="1"/>
          </p:cNvSpPr>
          <p:nvPr>
            <p:ph type="subTitle" idx="4294967295"/>
          </p:nvPr>
        </p:nvSpPr>
        <p:spPr>
          <a:xfrm>
            <a:off x="0" y="1196975"/>
            <a:ext cx="8382000" cy="5356225"/>
          </a:xfrm>
        </p:spPr>
        <p:txBody>
          <a:bodyPr/>
          <a:lstStyle/>
          <a:p>
            <a:pPr marL="0" indent="0" eaLnBrk="1" hangingPunct="1">
              <a:buFont typeface="Wingdings" panose="05000000000000000000" pitchFamily="2" charset="2"/>
              <a:buNone/>
              <a:defRPr/>
            </a:pPr>
            <a:r>
              <a:rPr lang="pl-PL" sz="2800" b="1" dirty="0">
                <a:solidFill>
                  <a:srgbClr val="FFFF99"/>
                </a:solidFill>
                <a:latin typeface="Times New Roman" pitchFamily="18" charset="0"/>
                <a:cs typeface="Times New Roman" pitchFamily="18" charset="0"/>
              </a:rPr>
              <a:t>2. Wstrzyknięcie</a:t>
            </a:r>
            <a:endParaRPr lang="pl-PL" sz="2800" b="1" dirty="0">
              <a:solidFill>
                <a:schemeClr val="bg1"/>
              </a:solidFill>
              <a:latin typeface="Times New Roman" pitchFamily="18" charset="0"/>
              <a:cs typeface="Times New Roman" pitchFamily="18" charset="0"/>
            </a:endParaRPr>
          </a:p>
          <a:p>
            <a:pPr marL="0" indent="0" algn="just" eaLnBrk="1" hangingPunct="1">
              <a:buFont typeface="Wingdings" panose="05000000000000000000" pitchFamily="2" charset="2"/>
              <a:buNone/>
              <a:defRPr/>
            </a:pPr>
            <a:r>
              <a:rPr lang="pl-PL" sz="2800" dirty="0">
                <a:solidFill>
                  <a:schemeClr val="tx2"/>
                </a:solidFill>
                <a:latin typeface="Times New Roman" pitchFamily="18" charset="0"/>
                <a:cs typeface="Times New Roman" pitchFamily="18" charset="0"/>
              </a:rPr>
              <a:t>Trucizny wstrzyknięte to najczęściej narkotyki przyjmowane dożylnie przez osoby uzależnione. U osób chorujących na cukrzycę, samodzielnie pobierających insulinę objawy toksyczne może wywołać jej nieodpowiednie dawkowanie. Innym typem wstrzyknięć wywołujących objawy zatrucia są użądlenia przez owady lub ukąszenia przez jadowite węże.</a:t>
            </a:r>
          </a:p>
        </p:txBody>
      </p:sp>
      <p:pic>
        <p:nvPicPr>
          <p:cNvPr id="5" name="Prostokąt 4">
            <a:extLst>
              <a:ext uri="{FF2B5EF4-FFF2-40B4-BE49-F238E27FC236}">
                <a16:creationId xmlns:a16="http://schemas.microsoft.com/office/drawing/2014/main" id="{123674A2-91B4-4A46-AF0D-DDB54EC88E47}"/>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176213"/>
            <a:ext cx="5729287" cy="17970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id="{9F1C8E0B-A4AF-4690-A26C-47F417EF633E}"/>
              </a:ext>
            </a:extLst>
          </p:cNvPr>
          <p:cNvSpPr>
            <a:spLocks noGrp="1" noChangeArrowheads="1"/>
          </p:cNvSpPr>
          <p:nvPr>
            <p:ph type="subTitle" idx="4294967295"/>
          </p:nvPr>
        </p:nvSpPr>
        <p:spPr>
          <a:xfrm>
            <a:off x="430213" y="1196975"/>
            <a:ext cx="8713787" cy="5356225"/>
          </a:xfrm>
        </p:spPr>
        <p:txBody>
          <a:bodyPr>
            <a:normAutofit/>
          </a:bodyPr>
          <a:lstStyle/>
          <a:p>
            <a:pPr marL="0" indent="0" algn="just" eaLnBrk="1" hangingPunct="1">
              <a:lnSpc>
                <a:spcPct val="90000"/>
              </a:lnSpc>
              <a:buFont typeface="Wingdings" panose="05000000000000000000" pitchFamily="2" charset="2"/>
              <a:buNone/>
            </a:pPr>
            <a:r>
              <a:rPr lang="pl-PL" altLang="pl-PL" sz="2800" b="1">
                <a:solidFill>
                  <a:srgbClr val="FFFF99"/>
                </a:solidFill>
                <a:latin typeface="Times New Roman" panose="02020603050405020304" pitchFamily="18" charset="0"/>
                <a:cs typeface="Times New Roman" panose="02020603050405020304" pitchFamily="18" charset="0"/>
              </a:rPr>
              <a:t>3. Inhalacja (wdychanie)</a:t>
            </a:r>
            <a:endParaRPr lang="pl-PL" altLang="pl-PL" sz="2800" b="1">
              <a:solidFill>
                <a:schemeClr val="bg1"/>
              </a:solidFill>
              <a:latin typeface="Times New Roman" panose="02020603050405020304" pitchFamily="18" charset="0"/>
              <a:cs typeface="Times New Roman" panose="02020603050405020304" pitchFamily="18" charset="0"/>
            </a:endParaRPr>
          </a:p>
          <a:p>
            <a:pPr marL="0" indent="0" algn="just" eaLnBrk="1" hangingPunct="1">
              <a:lnSpc>
                <a:spcPct val="90000"/>
              </a:lnSpc>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Wdychane mogą być gazy, pary lub aerozole. Najczęściej wdychaną trucizną jest tlenek węgla.W wyniku wypadków przemysłowych i rolniczych oraz pożarów może dojść do zatruć w wyniku wdychania takich gazów jak tlenki azotu, fosgen, cyjanki i inne. Podczas ratowania ofiar zatruć gazami ratownicy powinni pamiętać o szczególnych środkach bezpieczeństwa, które należy stosować w celu uniknięcia ekspozycji na związki toksyczne.</a:t>
            </a:r>
          </a:p>
          <a:p>
            <a:pPr marL="0" indent="0" algn="just" eaLnBrk="1" hangingPunct="1">
              <a:lnSpc>
                <a:spcPct val="90000"/>
              </a:lnSpc>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Odrębną kategorię trujących inhalacji stanowi wąchanie kleju lub rozpuszczalników organicznych w celu wywołania odurzenia (!)</a:t>
            </a:r>
          </a:p>
        </p:txBody>
      </p:sp>
      <p:pic>
        <p:nvPicPr>
          <p:cNvPr id="5" name="Prostokąt 4">
            <a:extLst>
              <a:ext uri="{FF2B5EF4-FFF2-40B4-BE49-F238E27FC236}">
                <a16:creationId xmlns:a16="http://schemas.microsoft.com/office/drawing/2014/main" id="{5BFE27EA-3392-45EC-87F7-8256C19BE7DC}"/>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176213"/>
            <a:ext cx="5729287" cy="17970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id="{C20BB4B8-3523-4062-B238-27654FF7FBD1}"/>
              </a:ext>
            </a:extLst>
          </p:cNvPr>
          <p:cNvSpPr>
            <a:spLocks noGrp="1" noChangeArrowheads="1"/>
          </p:cNvSpPr>
          <p:nvPr>
            <p:ph type="subTitle" idx="4294967295"/>
          </p:nvPr>
        </p:nvSpPr>
        <p:spPr>
          <a:xfrm>
            <a:off x="0" y="1196975"/>
            <a:ext cx="8382000" cy="5356225"/>
          </a:xfrm>
        </p:spPr>
        <p:txBody>
          <a:bodyPr>
            <a:normAutofit/>
          </a:bodyPr>
          <a:lstStyle/>
          <a:p>
            <a:pPr marL="0" indent="0" algn="just" eaLnBrk="1" hangingPunct="1">
              <a:buFont typeface="Wingdings" panose="05000000000000000000" pitchFamily="2" charset="2"/>
              <a:buNone/>
              <a:defRPr/>
            </a:pPr>
            <a:r>
              <a:rPr lang="pl-PL" sz="2800" b="1" dirty="0">
                <a:solidFill>
                  <a:srgbClr val="FFFF99"/>
                </a:solidFill>
                <a:latin typeface="Times New Roman" pitchFamily="18" charset="0"/>
                <a:cs typeface="Times New Roman" pitchFamily="18" charset="0"/>
              </a:rPr>
              <a:t>4. Absorpcja (wchłanianie)</a:t>
            </a:r>
            <a:endParaRPr lang="pl-PL" sz="2800" b="1" dirty="0">
              <a:solidFill>
                <a:schemeClr val="bg1"/>
              </a:solidFill>
              <a:latin typeface="Times New Roman" pitchFamily="18" charset="0"/>
              <a:cs typeface="Times New Roman" pitchFamily="18" charset="0"/>
            </a:endParaRPr>
          </a:p>
          <a:p>
            <a:pPr marL="0" indent="0" algn="just" eaLnBrk="1" hangingPunct="1">
              <a:buFont typeface="Wingdings" panose="05000000000000000000" pitchFamily="2" charset="2"/>
              <a:buNone/>
              <a:defRPr/>
            </a:pPr>
            <a:r>
              <a:rPr lang="pl-PL" sz="2800" dirty="0">
                <a:solidFill>
                  <a:schemeClr val="tx2"/>
                </a:solidFill>
                <a:latin typeface="Times New Roman" pitchFamily="18" charset="0"/>
                <a:cs typeface="Times New Roman" pitchFamily="18" charset="0"/>
              </a:rPr>
              <a:t>Trucizny mogą być także wchłaniane przez skórę. Przykładem są zatrucia przez środki owadobójcze.</a:t>
            </a:r>
          </a:p>
        </p:txBody>
      </p:sp>
      <p:pic>
        <p:nvPicPr>
          <p:cNvPr id="5" name="Prostokąt 4">
            <a:extLst>
              <a:ext uri="{FF2B5EF4-FFF2-40B4-BE49-F238E27FC236}">
                <a16:creationId xmlns:a16="http://schemas.microsoft.com/office/drawing/2014/main" id="{AAC6487C-D657-4BBA-8A17-2F3C1295FF2B}"/>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176213"/>
            <a:ext cx="5729287" cy="17970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a:extLst>
              <a:ext uri="{FF2B5EF4-FFF2-40B4-BE49-F238E27FC236}">
                <a16:creationId xmlns:a16="http://schemas.microsoft.com/office/drawing/2014/main" id="{2F7731FC-36F0-4066-8E3D-BCDB11E5F9B5}"/>
              </a:ext>
            </a:extLst>
          </p:cNvPr>
          <p:cNvSpPr>
            <a:spLocks noGrp="1" noChangeArrowheads="1"/>
          </p:cNvSpPr>
          <p:nvPr>
            <p:ph type="body" idx="4294967295"/>
          </p:nvPr>
        </p:nvSpPr>
        <p:spPr>
          <a:xfrm>
            <a:off x="0" y="188913"/>
            <a:ext cx="8642350" cy="6480175"/>
          </a:xfrm>
        </p:spPr>
        <p:txBody>
          <a:bodyPr/>
          <a:lstStyle/>
          <a:p>
            <a:pPr eaLnBrk="1" hangingPunct="1">
              <a:buFont typeface="Wingdings" panose="05000000000000000000" pitchFamily="2" charset="2"/>
              <a:buNone/>
              <a:defRPr/>
            </a:pPr>
            <a:endParaRPr kumimoji="1" lang="pl-PL" sz="2400" dirty="0">
              <a:solidFill>
                <a:schemeClr val="bg1"/>
              </a:solidFill>
              <a:latin typeface="Times New Roman" pitchFamily="18" charset="0"/>
              <a:cs typeface="Times New Roman" pitchFamily="18" charset="0"/>
            </a:endParaRPr>
          </a:p>
          <a:p>
            <a:pPr eaLnBrk="1" hangingPunct="1">
              <a:buFont typeface="Wingdings" panose="05000000000000000000" pitchFamily="2" charset="2"/>
              <a:buNone/>
              <a:defRPr/>
            </a:pPr>
            <a:r>
              <a:rPr kumimoji="1" lang="pl-PL" sz="2400" dirty="0">
                <a:solidFill>
                  <a:schemeClr val="tx2"/>
                </a:solidFill>
                <a:latin typeface="Times New Roman" pitchFamily="18" charset="0"/>
                <a:cs typeface="Times New Roman" pitchFamily="18" charset="0"/>
              </a:rPr>
              <a:t>1. Zaburzenia ośrodkowego i obwodowego układu nerwowego wywołane zatruciem mogą występować jako:</a:t>
            </a:r>
          </a:p>
          <a:p>
            <a:pPr eaLnBrk="1" hangingPunct="1">
              <a:defRPr/>
            </a:pPr>
            <a:r>
              <a:rPr kumimoji="1" lang="pl-PL" sz="2400" dirty="0">
                <a:solidFill>
                  <a:schemeClr val="tx2"/>
                </a:solidFill>
                <a:latin typeface="Times New Roman" pitchFamily="18" charset="0"/>
                <a:cs typeface="Times New Roman" pitchFamily="18" charset="0"/>
              </a:rPr>
              <a:t>depresja OUN: zaburzenia świadomości, senność, sopor (sen głęboki), śpiączka.</a:t>
            </a:r>
          </a:p>
          <a:p>
            <a:pPr eaLnBrk="1" hangingPunct="1">
              <a:defRPr/>
            </a:pPr>
            <a:r>
              <a:rPr kumimoji="1" lang="pl-PL" sz="2400" dirty="0">
                <a:solidFill>
                  <a:schemeClr val="tx2"/>
                </a:solidFill>
                <a:latin typeface="Times New Roman" pitchFamily="18" charset="0"/>
                <a:cs typeface="Times New Roman" pitchFamily="18" charset="0"/>
              </a:rPr>
              <a:t>pobudzenie: niepokój, splątanie, oszołomienie, stany rozdrażnienia, drżenia oraz uogólnione napady drgawek.</a:t>
            </a:r>
          </a:p>
          <a:p>
            <a:pPr eaLnBrk="1" hangingPunct="1">
              <a:buFont typeface="Wingdings" panose="05000000000000000000" pitchFamily="2" charset="2"/>
              <a:buNone/>
              <a:defRPr/>
            </a:pPr>
            <a:r>
              <a:rPr lang="pl-PL" sz="2400" dirty="0">
                <a:solidFill>
                  <a:schemeClr val="tx2"/>
                </a:solidFill>
                <a:latin typeface="Times New Roman" pitchFamily="18" charset="0"/>
                <a:cs typeface="Times New Roman" pitchFamily="18" charset="0"/>
              </a:rPr>
              <a:t>2. </a:t>
            </a:r>
            <a:r>
              <a:rPr kumimoji="1" lang="pl-PL" sz="2400" dirty="0">
                <a:solidFill>
                  <a:schemeClr val="tx2"/>
                </a:solidFill>
                <a:latin typeface="Times New Roman" pitchFamily="18" charset="0"/>
                <a:cs typeface="Times New Roman" pitchFamily="18" charset="0"/>
              </a:rPr>
              <a:t>Ostre zaburzenia żołądkowo-jelitowe:</a:t>
            </a:r>
          </a:p>
          <a:p>
            <a:pPr eaLnBrk="1" hangingPunct="1">
              <a:defRPr/>
            </a:pPr>
            <a:r>
              <a:rPr kumimoji="1" lang="pl-PL" sz="2400" dirty="0">
                <a:solidFill>
                  <a:schemeClr val="tx2"/>
                </a:solidFill>
                <a:latin typeface="Times New Roman" pitchFamily="18" charset="0"/>
                <a:cs typeface="Times New Roman" pitchFamily="18" charset="0"/>
              </a:rPr>
              <a:t>mdłości, </a:t>
            </a:r>
          </a:p>
          <a:p>
            <a:pPr eaLnBrk="1" hangingPunct="1">
              <a:defRPr/>
            </a:pPr>
            <a:r>
              <a:rPr kumimoji="1" lang="pl-PL" sz="2400" dirty="0">
                <a:solidFill>
                  <a:schemeClr val="tx2"/>
                </a:solidFill>
                <a:latin typeface="Times New Roman" pitchFamily="18" charset="0"/>
                <a:cs typeface="Times New Roman" pitchFamily="18" charset="0"/>
              </a:rPr>
              <a:t>nudności, </a:t>
            </a:r>
          </a:p>
          <a:p>
            <a:pPr eaLnBrk="1" hangingPunct="1">
              <a:defRPr/>
            </a:pPr>
            <a:r>
              <a:rPr kumimoji="1" lang="pl-PL" sz="2400" dirty="0">
                <a:solidFill>
                  <a:schemeClr val="tx2"/>
                </a:solidFill>
                <a:latin typeface="Times New Roman" pitchFamily="18" charset="0"/>
                <a:cs typeface="Times New Roman" pitchFamily="18" charset="0"/>
              </a:rPr>
              <a:t>wymioty i biegunka (również krwawa).</a:t>
            </a:r>
          </a:p>
          <a:p>
            <a:pPr eaLnBrk="1" hangingPunct="1">
              <a:buFont typeface="Wingdings" panose="05000000000000000000" pitchFamily="2" charset="2"/>
              <a:buNone/>
              <a:defRPr/>
            </a:pPr>
            <a:endParaRPr kumimoji="1" lang="pl-PL" sz="2400" dirty="0">
              <a:solidFill>
                <a:schemeClr val="tx2"/>
              </a:solidFill>
              <a:latin typeface="Times New Roman" pitchFamily="18" charset="0"/>
              <a:cs typeface="Times New Roman" pitchFamily="18" charset="0"/>
            </a:endParaRPr>
          </a:p>
          <a:p>
            <a:pPr eaLnBrk="1" hangingPunct="1">
              <a:buFont typeface="Wingdings" panose="05000000000000000000" pitchFamily="2" charset="2"/>
              <a:buNone/>
              <a:defRPr/>
            </a:pPr>
            <a:r>
              <a:rPr kumimoji="1" lang="pl-PL" sz="2400" dirty="0">
                <a:solidFill>
                  <a:schemeClr val="tx2"/>
                </a:solidFill>
                <a:latin typeface="Times New Roman" pitchFamily="18" charset="0"/>
                <a:cs typeface="Times New Roman" pitchFamily="18" charset="0"/>
              </a:rPr>
              <a:t>3. Szczególna woń z ust lub zapach wymiocin.</a:t>
            </a:r>
          </a:p>
        </p:txBody>
      </p:sp>
      <p:pic>
        <p:nvPicPr>
          <p:cNvPr id="3" name="Prostokąt 2">
            <a:extLst>
              <a:ext uri="{FF2B5EF4-FFF2-40B4-BE49-F238E27FC236}">
                <a16:creationId xmlns:a16="http://schemas.microsoft.com/office/drawing/2014/main" id="{31A94C6B-8368-445B-94D1-E0DEEB9C35E2}"/>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5"/>
            <a:ext cx="5546725" cy="542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8879E7B5-7922-48B4-8849-8BBF84AFEF23}"/>
              </a:ext>
            </a:extLst>
          </p:cNvPr>
          <p:cNvSpPr>
            <a:spLocks noChangeArrowheads="1"/>
          </p:cNvSpPr>
          <p:nvPr/>
        </p:nvSpPr>
        <p:spPr bwMode="auto">
          <a:xfrm>
            <a:off x="323850" y="2060575"/>
            <a:ext cx="8497888" cy="222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pl-PL" altLang="pl-PL" sz="2800" dirty="0">
                <a:latin typeface="Times New Roman" panose="02020603050405020304" pitchFamily="18" charset="0"/>
                <a:cs typeface="Times New Roman" panose="02020603050405020304" pitchFamily="18" charset="0"/>
              </a:rPr>
              <a:t>Pierwsza pomoc to proste, natychmiastowe czynności podejmowane przez pierwszych świadków zdarzenia       w celu ratowania osoby w stanie nagłego zagrożenia życia lub zdrowia wykonane przed przybyciem kwalifikowanej pierwszej pomocy.</a:t>
            </a:r>
          </a:p>
        </p:txBody>
      </p:sp>
      <p:sp>
        <p:nvSpPr>
          <p:cNvPr id="97284" name="Rectangle 4">
            <a:extLst>
              <a:ext uri="{FF2B5EF4-FFF2-40B4-BE49-F238E27FC236}">
                <a16:creationId xmlns:a16="http://schemas.microsoft.com/office/drawing/2014/main" id="{AA0A0F25-4285-4541-BF0B-A8A47A971267}"/>
              </a:ext>
            </a:extLst>
          </p:cNvPr>
          <p:cNvSpPr>
            <a:spLocks noChangeArrowheads="1"/>
          </p:cNvSpPr>
          <p:nvPr/>
        </p:nvSpPr>
        <p:spPr bwMode="auto">
          <a:xfrm>
            <a:off x="539750" y="620713"/>
            <a:ext cx="7772400" cy="1143000"/>
          </a:xfrm>
          <a:prstGeom prst="rect">
            <a:avLst/>
          </a:prstGeom>
          <a:noFill/>
          <a:ln w="12700">
            <a:noFill/>
            <a:miter lim="800000"/>
            <a:headEnd/>
            <a:tailEnd/>
          </a:ln>
          <a:effectLst/>
        </p:spPr>
        <p:txBody>
          <a:bodyPr lIns="90488" tIns="44450" rIns="90488" bIns="44450" anchor="ctr"/>
          <a:lstStyle/>
          <a:p>
            <a:pPr>
              <a:defRPr/>
            </a:pPr>
            <a:r>
              <a:rPr lang="pl-PL" sz="4000" b="1" u="sng" dirty="0">
                <a:solidFill>
                  <a:schemeClr val="tx2"/>
                </a:solidFill>
                <a:effectLst>
                  <a:outerShdw blurRad="38100" dist="38100" dir="2700000" algn="tl">
                    <a:srgbClr val="000000"/>
                  </a:outerShdw>
                </a:effectLst>
              </a:rPr>
              <a:t>PIERWSZA POMOC - definicja</a:t>
            </a:r>
          </a:p>
        </p:txBody>
      </p:sp>
      <p:pic>
        <p:nvPicPr>
          <p:cNvPr id="3076" name="Picture 5" descr="panika">
            <a:extLst>
              <a:ext uri="{FF2B5EF4-FFF2-40B4-BE49-F238E27FC236}">
                <a16:creationId xmlns:a16="http://schemas.microsoft.com/office/drawing/2014/main" id="{7A7FEEB8-79BA-4359-9A9A-CC1A6790E5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4724400"/>
            <a:ext cx="2951163"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5D2D9E9C-35BA-472A-AF5A-68286BDD64A8}"/>
              </a:ext>
            </a:extLst>
          </p:cNvPr>
          <p:cNvSpPr>
            <a:spLocks noGrp="1" noChangeArrowheads="1"/>
          </p:cNvSpPr>
          <p:nvPr>
            <p:ph type="body" idx="4294967295"/>
          </p:nvPr>
        </p:nvSpPr>
        <p:spPr>
          <a:xfrm>
            <a:off x="0" y="260350"/>
            <a:ext cx="8642350" cy="6264275"/>
          </a:xfrm>
        </p:spPr>
        <p:txBody>
          <a:bodyPr/>
          <a:lstStyle/>
          <a:p>
            <a:pPr eaLnBrk="1" hangingPunct="1">
              <a:lnSpc>
                <a:spcPct val="90000"/>
              </a:lnSpc>
              <a:buFont typeface="Wingdings" panose="05000000000000000000" pitchFamily="2" charset="2"/>
              <a:buNone/>
            </a:pPr>
            <a:r>
              <a:rPr kumimoji="1" lang="pl-PL" altLang="pl-PL" sz="2200">
                <a:solidFill>
                  <a:schemeClr val="tx2"/>
                </a:solidFill>
                <a:latin typeface="Times New Roman" panose="02020603050405020304" pitchFamily="18" charset="0"/>
                <a:cs typeface="Times New Roman" panose="02020603050405020304" pitchFamily="18" charset="0"/>
              </a:rPr>
              <a:t>4. Uszkodzenia skóry (zmiany skórne):</a:t>
            </a:r>
          </a:p>
          <a:p>
            <a:pPr eaLnBrk="1" hangingPunct="1">
              <a:lnSpc>
                <a:spcPct val="90000"/>
              </a:lnSpc>
            </a:pPr>
            <a:r>
              <a:rPr kumimoji="1" lang="pl-PL" altLang="pl-PL" sz="2200">
                <a:solidFill>
                  <a:schemeClr val="tx2"/>
                </a:solidFill>
                <a:latin typeface="Times New Roman" panose="02020603050405020304" pitchFamily="18" charset="0"/>
                <a:cs typeface="Times New Roman" panose="02020603050405020304" pitchFamily="18" charset="0"/>
              </a:rPr>
              <a:t>rumień, pęcherzyki, miejscowa martwica, krwawe wybroczyny,</a:t>
            </a:r>
          </a:p>
          <a:p>
            <a:pPr eaLnBrk="1" hangingPunct="1">
              <a:lnSpc>
                <a:spcPct val="90000"/>
              </a:lnSpc>
            </a:pPr>
            <a:r>
              <a:rPr kumimoji="1" lang="pl-PL" altLang="pl-PL" sz="2200">
                <a:solidFill>
                  <a:schemeClr val="tx2"/>
                </a:solidFill>
                <a:latin typeface="Times New Roman" panose="02020603050405020304" pitchFamily="18" charset="0"/>
                <a:cs typeface="Times New Roman" panose="02020603050405020304" pitchFamily="18" charset="0"/>
              </a:rPr>
              <a:t>oparzenia chemiczne w wyniku zetknięcia z połkniętymi substancjami żrącymi,</a:t>
            </a:r>
          </a:p>
          <a:p>
            <a:pPr eaLnBrk="1" hangingPunct="1">
              <a:lnSpc>
                <a:spcPct val="90000"/>
              </a:lnSpc>
            </a:pPr>
            <a:r>
              <a:rPr kumimoji="1" lang="pl-PL" altLang="pl-PL" sz="2200">
                <a:solidFill>
                  <a:schemeClr val="tx2"/>
                </a:solidFill>
                <a:latin typeface="Times New Roman" panose="02020603050405020304" pitchFamily="18" charset="0"/>
                <a:cs typeface="Times New Roman" panose="02020603050405020304" pitchFamily="18" charset="0"/>
              </a:rPr>
              <a:t>zmiany o charakterze oparzeń wskutek kontaktu z rozpuszczalnikami         i innymi substancjami chemicznymi (kwasy, ługi i środki utleniające),</a:t>
            </a:r>
          </a:p>
          <a:p>
            <a:pPr eaLnBrk="1" hangingPunct="1">
              <a:lnSpc>
                <a:spcPct val="90000"/>
              </a:lnSpc>
            </a:pPr>
            <a:r>
              <a:rPr kumimoji="1" lang="pl-PL" altLang="pl-PL" sz="2200">
                <a:solidFill>
                  <a:schemeClr val="tx2"/>
                </a:solidFill>
                <a:latin typeface="Times New Roman" panose="02020603050405020304" pitchFamily="18" charset="0"/>
                <a:cs typeface="Times New Roman" panose="02020603050405020304" pitchFamily="18" charset="0"/>
              </a:rPr>
              <a:t>ślady wkłucia igły – przy podejrzeniu zatrucia lekami – pomocne są      w dalszej diagnostyce różnicowej.</a:t>
            </a:r>
          </a:p>
          <a:p>
            <a:pPr eaLnBrk="1" hangingPunct="1">
              <a:lnSpc>
                <a:spcPct val="90000"/>
              </a:lnSpc>
              <a:buFont typeface="Wingdings" panose="05000000000000000000" pitchFamily="2" charset="2"/>
              <a:buNone/>
            </a:pPr>
            <a:endParaRPr kumimoji="1" lang="pl-PL" altLang="pl-PL" sz="2200">
              <a:solidFill>
                <a:schemeClr val="tx2"/>
              </a:solidFill>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kumimoji="1" lang="pl-PL" altLang="pl-PL" sz="2200">
                <a:solidFill>
                  <a:schemeClr val="tx2"/>
                </a:solidFill>
                <a:latin typeface="Times New Roman" panose="02020603050405020304" pitchFamily="18" charset="0"/>
                <a:cs typeface="Times New Roman" panose="02020603050405020304" pitchFamily="18" charset="0"/>
              </a:rPr>
              <a:t>5. Zaburzenia rytmu serca:</a:t>
            </a:r>
          </a:p>
          <a:p>
            <a:pPr eaLnBrk="1" hangingPunct="1">
              <a:lnSpc>
                <a:spcPct val="90000"/>
              </a:lnSpc>
            </a:pPr>
            <a:r>
              <a:rPr kumimoji="1" lang="pl-PL" altLang="pl-PL" sz="2200">
                <a:solidFill>
                  <a:schemeClr val="tx2"/>
                </a:solidFill>
                <a:latin typeface="Times New Roman" panose="02020603050405020304" pitchFamily="18" charset="0"/>
                <a:cs typeface="Times New Roman" panose="02020603050405020304" pitchFamily="18" charset="0"/>
              </a:rPr>
              <a:t>rzucają podejrzenie na zatrucie zwłaszcza wtedy, gdy występują nieoczekiwanie w aspekcie wieku  i wcześniejszego wywiadu.</a:t>
            </a:r>
          </a:p>
          <a:p>
            <a:pPr eaLnBrk="1" hangingPunct="1">
              <a:lnSpc>
                <a:spcPct val="90000"/>
              </a:lnSpc>
              <a:buFont typeface="Wingdings" panose="05000000000000000000" pitchFamily="2" charset="2"/>
              <a:buNone/>
            </a:pPr>
            <a:endParaRPr lang="pl-PL" altLang="pl-PL" sz="2200">
              <a:solidFill>
                <a:schemeClr val="tx2"/>
              </a:solidFill>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kumimoji="1" lang="pl-PL" altLang="pl-PL" sz="2200">
                <a:solidFill>
                  <a:schemeClr val="tx2"/>
                </a:solidFill>
                <a:latin typeface="Times New Roman" panose="02020603050405020304" pitchFamily="18" charset="0"/>
                <a:cs typeface="Times New Roman" panose="02020603050405020304" pitchFamily="18" charset="0"/>
              </a:rPr>
              <a:t>6. Zmiany temperatury: </a:t>
            </a:r>
          </a:p>
          <a:p>
            <a:pPr eaLnBrk="1" hangingPunct="1">
              <a:lnSpc>
                <a:spcPct val="90000"/>
              </a:lnSpc>
            </a:pPr>
            <a:r>
              <a:rPr kumimoji="1" lang="pl-PL" altLang="pl-PL" sz="2200">
                <a:solidFill>
                  <a:schemeClr val="tx2"/>
                </a:solidFill>
                <a:latin typeface="Times New Roman" panose="02020603050405020304" pitchFamily="18" charset="0"/>
                <a:cs typeface="Times New Roman" panose="02020603050405020304" pitchFamily="18" charset="0"/>
              </a:rPr>
              <a:t>mogą występować w formie zarówno hiper-  jak  i hipotermii.</a:t>
            </a:r>
            <a:endParaRPr lang="pl-PL" altLang="pl-PL" sz="220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a:extLst>
              <a:ext uri="{FF2B5EF4-FFF2-40B4-BE49-F238E27FC236}">
                <a16:creationId xmlns:a16="http://schemas.microsoft.com/office/drawing/2014/main" id="{CE982525-CC01-4CD3-A52A-499FADB1D37C}"/>
              </a:ext>
            </a:extLst>
          </p:cNvPr>
          <p:cNvSpPr>
            <a:spLocks noGrp="1" noChangeArrowheads="1"/>
          </p:cNvSpPr>
          <p:nvPr>
            <p:ph type="subTitle" idx="4294967295"/>
          </p:nvPr>
        </p:nvSpPr>
        <p:spPr>
          <a:xfrm>
            <a:off x="631825" y="1341438"/>
            <a:ext cx="8512175" cy="2976562"/>
          </a:xfrm>
        </p:spPr>
        <p:txBody>
          <a:bodyPr>
            <a:normAutofit fontScale="62500" lnSpcReduction="20000"/>
          </a:bodyPr>
          <a:lstStyle/>
          <a:p>
            <a:pPr marL="0" indent="0" algn="ctr" eaLnBrk="1" hangingPunct="1">
              <a:buFont typeface="Wingdings" panose="05000000000000000000" pitchFamily="2" charset="2"/>
              <a:buNone/>
              <a:defRPr/>
            </a:pPr>
            <a:r>
              <a:rPr lang="pl-PL" sz="2800" b="1">
                <a:solidFill>
                  <a:srgbClr val="FFFF99"/>
                </a:solidFill>
                <a:latin typeface="Times New Roman" pitchFamily="18" charset="0"/>
              </a:rPr>
              <a:t>Zasady postępowania ratunkowego        </a:t>
            </a:r>
          </a:p>
          <a:p>
            <a:pPr marL="0" indent="0" algn="ctr" eaLnBrk="1" hangingPunct="1">
              <a:buFont typeface="Wingdings" panose="05000000000000000000" pitchFamily="2" charset="2"/>
              <a:buNone/>
              <a:defRPr/>
            </a:pPr>
            <a:r>
              <a:rPr lang="pl-PL" sz="2800" b="1">
                <a:solidFill>
                  <a:srgbClr val="FFFF99"/>
                </a:solidFill>
                <a:latin typeface="Times New Roman" pitchFamily="18" charset="0"/>
              </a:rPr>
              <a:t> w ostrych zatruciach</a:t>
            </a:r>
          </a:p>
          <a:p>
            <a:pPr marL="0" indent="0" algn="ctr" eaLnBrk="1" hangingPunct="1">
              <a:buFont typeface="Wingdings" panose="05000000000000000000" pitchFamily="2" charset="2"/>
              <a:buNone/>
              <a:defRPr/>
            </a:pPr>
            <a:endParaRPr lang="pl-PL" sz="2800">
              <a:solidFill>
                <a:schemeClr val="bg1"/>
              </a:solidFill>
              <a:latin typeface="Times New Roman" pitchFamily="18" charset="0"/>
            </a:endParaRPr>
          </a:p>
          <a:p>
            <a:pPr marL="0" indent="0" algn="ctr" eaLnBrk="1" hangingPunct="1">
              <a:buFont typeface="Wingdings" panose="05000000000000000000" pitchFamily="2" charset="2"/>
              <a:buNone/>
              <a:defRPr/>
            </a:pPr>
            <a:endParaRPr lang="pl-PL" sz="2800">
              <a:solidFill>
                <a:schemeClr val="bg1"/>
              </a:solidFill>
              <a:latin typeface="Times New Roman" pitchFamily="18" charset="0"/>
            </a:endParaRPr>
          </a:p>
          <a:p>
            <a:pPr marL="0" indent="0" algn="just" eaLnBrk="1" hangingPunct="1">
              <a:buFont typeface="Wingdings" panose="05000000000000000000" pitchFamily="2" charset="2"/>
              <a:buNone/>
              <a:defRPr/>
            </a:pPr>
            <a:r>
              <a:rPr lang="pl-PL" sz="2800">
                <a:solidFill>
                  <a:schemeClr val="tx2"/>
                </a:solidFill>
                <a:latin typeface="Times New Roman" pitchFamily="18" charset="0"/>
              </a:rPr>
              <a:t>1. Rozpoznanie stanu pacjenta</a:t>
            </a:r>
          </a:p>
          <a:p>
            <a:pPr marL="0" indent="0" algn="just" eaLnBrk="1" hangingPunct="1">
              <a:buFont typeface="Wingdings" panose="05000000000000000000" pitchFamily="2" charset="2"/>
              <a:buNone/>
              <a:defRPr/>
            </a:pPr>
            <a:r>
              <a:rPr lang="pl-PL" sz="2800">
                <a:solidFill>
                  <a:schemeClr val="tx2"/>
                </a:solidFill>
                <a:latin typeface="Times New Roman" pitchFamily="18" charset="0"/>
              </a:rPr>
              <a:t>2. Utrzymanie podstawowych funkcji życiowych</a:t>
            </a:r>
          </a:p>
          <a:p>
            <a:pPr marL="0" indent="0" algn="just" eaLnBrk="1" hangingPunct="1">
              <a:buFont typeface="Wingdings" panose="05000000000000000000" pitchFamily="2" charset="2"/>
              <a:buNone/>
              <a:defRPr/>
            </a:pPr>
            <a:r>
              <a:rPr lang="pl-PL" sz="2800">
                <a:solidFill>
                  <a:schemeClr val="tx2"/>
                </a:solidFill>
                <a:latin typeface="Times New Roman" pitchFamily="18" charset="0"/>
              </a:rPr>
              <a:t>3. Identyfikacja trucizny</a:t>
            </a:r>
          </a:p>
          <a:p>
            <a:pPr marL="0" indent="0" algn="just" eaLnBrk="1" hangingPunct="1">
              <a:buFont typeface="Wingdings" panose="05000000000000000000" pitchFamily="2" charset="2"/>
              <a:buNone/>
              <a:defRPr/>
            </a:pPr>
            <a:r>
              <a:rPr lang="pl-PL" sz="2800">
                <a:solidFill>
                  <a:schemeClr val="tx2"/>
                </a:solidFill>
                <a:latin typeface="Times New Roman" pitchFamily="18" charset="0"/>
              </a:rPr>
              <a:t>4. Leczenie przyczynowe:</a:t>
            </a:r>
          </a:p>
          <a:p>
            <a:pPr marL="0" indent="0" algn="just" eaLnBrk="1" hangingPunct="1">
              <a:buFont typeface="Wingdings" panose="05000000000000000000" pitchFamily="2" charset="2"/>
              <a:buNone/>
              <a:defRPr/>
            </a:pPr>
            <a:r>
              <a:rPr lang="pl-PL" sz="2400">
                <a:solidFill>
                  <a:schemeClr val="tx2"/>
                </a:solidFill>
                <a:latin typeface="Times New Roman" pitchFamily="18" charset="0"/>
              </a:rPr>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6740" name="Group 4">
            <a:extLst>
              <a:ext uri="{FF2B5EF4-FFF2-40B4-BE49-F238E27FC236}">
                <a16:creationId xmlns:a16="http://schemas.microsoft.com/office/drawing/2014/main" id="{D38BA45A-2213-46CC-9B3F-35494FBD084A}"/>
              </a:ext>
            </a:extLst>
          </p:cNvPr>
          <p:cNvGraphicFramePr>
            <a:graphicFrameLocks noGrp="1"/>
          </p:cNvGraphicFramePr>
          <p:nvPr/>
        </p:nvGraphicFramePr>
        <p:xfrm>
          <a:off x="250825" y="188913"/>
          <a:ext cx="8713788" cy="6226472"/>
        </p:xfrm>
        <a:graphic>
          <a:graphicData uri="http://schemas.openxmlformats.org/drawingml/2006/table">
            <a:tbl>
              <a:tblPr/>
              <a:tblGrid>
                <a:gridCol w="2303463">
                  <a:extLst>
                    <a:ext uri="{9D8B030D-6E8A-4147-A177-3AD203B41FA5}">
                      <a16:colId xmlns:a16="http://schemas.microsoft.com/office/drawing/2014/main" val="20000"/>
                    </a:ext>
                  </a:extLst>
                </a:gridCol>
                <a:gridCol w="6410325">
                  <a:extLst>
                    <a:ext uri="{9D8B030D-6E8A-4147-A177-3AD203B41FA5}">
                      <a16:colId xmlns:a16="http://schemas.microsoft.com/office/drawing/2014/main" val="20001"/>
                    </a:ext>
                  </a:extLst>
                </a:gridCol>
              </a:tblGrid>
              <a:tr h="39685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1" i="0" u="none" strike="noStrike" cap="none" normalizeH="0" baseline="0">
                          <a:ln>
                            <a:noFill/>
                          </a:ln>
                          <a:solidFill>
                            <a:schemeClr val="tx1"/>
                          </a:solidFill>
                          <a:effectLst>
                            <a:outerShdw blurRad="38100" dist="38100" dir="2700000" algn="tl">
                              <a:srgbClr val="000000"/>
                            </a:outerShdw>
                          </a:effectLst>
                          <a:latin typeface="Times New Roman" pitchFamily="18" charset="0"/>
                        </a:rPr>
                        <a:t>rodzaj zatrucia</a:t>
                      </a: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1" i="0" u="none" strike="noStrike" cap="none" normalizeH="0" baseline="0">
                          <a:ln>
                            <a:noFill/>
                          </a:ln>
                          <a:solidFill>
                            <a:schemeClr val="tx1"/>
                          </a:solidFill>
                          <a:effectLst>
                            <a:outerShdw blurRad="38100" dist="38100" dir="2700000" algn="tl">
                              <a:srgbClr val="000000"/>
                            </a:outerShdw>
                          </a:effectLst>
                          <a:latin typeface="Times New Roman" pitchFamily="18" charset="0"/>
                        </a:rPr>
                        <a:t>płyn osłabiający działanie trucizny</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490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leki, grzyby,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zatrucia pokarmowe </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woda z węglem lekarskim (aktywowanym) </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0183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Kwasy</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woda z białkiem kurzym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(4 białka/szklankę), mleko </a:t>
                      </a:r>
                    </a:p>
                    <a:p>
                      <a:pPr marL="0" marR="0" lvl="0" indent="0" algn="l" defTabSz="914400" rtl="0" eaLnBrk="1" fontAlgn="base" latinLnBrk="0" hangingPunct="1">
                        <a:lnSpc>
                          <a:spcPct val="100000"/>
                        </a:lnSpc>
                        <a:spcBef>
                          <a:spcPct val="20000"/>
                        </a:spcBef>
                        <a:spcAft>
                          <a:spcPct val="0"/>
                        </a:spcAft>
                        <a:buClr>
                          <a:schemeClr val="hlink"/>
                        </a:buClr>
                        <a:buSzPct val="65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½ l wody wapiennej</a:t>
                      </a:r>
                      <a:b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b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(syrop lub tabletki calcium)</a:t>
                      </a:r>
                    </a:p>
                    <a:p>
                      <a:pPr marL="0" marR="0" lvl="0" indent="0" algn="l" defTabSz="914400" rtl="0" eaLnBrk="1" fontAlgn="base" latinLnBrk="0" hangingPunct="1">
                        <a:lnSpc>
                          <a:spcPct val="100000"/>
                        </a:lnSpc>
                        <a:spcBef>
                          <a:spcPct val="20000"/>
                        </a:spcBef>
                        <a:spcAft>
                          <a:spcPct val="0"/>
                        </a:spcAft>
                        <a:buClr>
                          <a:schemeClr val="hlink"/>
                        </a:buClr>
                        <a:buSzPct val="65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w ½ l wody rozpuszczamy </a:t>
                      </a:r>
                      <a:b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b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4 tabletki wapna</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11557">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Zasady</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½ l kwasu cytrynowego</a:t>
                      </a:r>
                      <a:b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b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½ l wody </a:t>
                      </a:r>
                      <a:b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b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- 3% kwasu winnego – w szklance ¼ wina  </a:t>
                      </a:r>
                      <a:b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b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reszta wody  </a:t>
                      </a:r>
                      <a:b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b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(wino wytrawne czerwone 12%)</a:t>
                      </a:r>
                      <a:b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b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 kostki lodu do ssania</a:t>
                      </a:r>
                      <a:b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br>
                      <a:endPar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04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Leki, zatrucia pokarmowe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woda z sokiem malinowym</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0989">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morfina</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rPr>
                        <a:t>mocna herbata</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3">
            <a:extLst>
              <a:ext uri="{FF2B5EF4-FFF2-40B4-BE49-F238E27FC236}">
                <a16:creationId xmlns:a16="http://schemas.microsoft.com/office/drawing/2014/main" id="{C48251DA-A248-4763-98EE-1DC502D7E9B8}"/>
              </a:ext>
            </a:extLst>
          </p:cNvPr>
          <p:cNvSpPr>
            <a:spLocks noGrp="1" noChangeArrowheads="1"/>
          </p:cNvSpPr>
          <p:nvPr>
            <p:ph type="body" idx="4294967295"/>
          </p:nvPr>
        </p:nvSpPr>
        <p:spPr>
          <a:xfrm>
            <a:off x="0" y="260350"/>
            <a:ext cx="8642350" cy="6337300"/>
          </a:xfrm>
        </p:spPr>
        <p:txBody>
          <a:bodyPr/>
          <a:lstStyle/>
          <a:p>
            <a:pPr marL="609600" indent="-609600" eaLnBrk="1" hangingPunct="1">
              <a:lnSpc>
                <a:spcPct val="90000"/>
              </a:lnSpc>
              <a:buFont typeface="Wingdings" panose="05000000000000000000" pitchFamily="2" charset="2"/>
              <a:buNone/>
              <a:defRPr/>
            </a:pPr>
            <a:r>
              <a:rPr lang="pl-PL" sz="2000" b="1" dirty="0">
                <a:solidFill>
                  <a:srgbClr val="FFFF99"/>
                </a:solidFill>
                <a:latin typeface="Times New Roman" pitchFamily="18" charset="0"/>
                <a:cs typeface="Times New Roman" pitchFamily="18" charset="0"/>
              </a:rPr>
              <a:t>Ogólne zasady pierwszej pomocy w zatruciach:</a:t>
            </a:r>
          </a:p>
          <a:p>
            <a:pPr marL="609600" indent="-609600" eaLnBrk="1" hangingPunct="1">
              <a:lnSpc>
                <a:spcPct val="90000"/>
              </a:lnSpc>
              <a:buFont typeface="Wingdings" panose="05000000000000000000" pitchFamily="2" charset="2"/>
              <a:buNone/>
              <a:defRPr/>
            </a:pPr>
            <a:endParaRPr lang="pl-PL" sz="2000" b="1" dirty="0">
              <a:solidFill>
                <a:srgbClr val="FFFF99"/>
              </a:solidFill>
              <a:latin typeface="Times New Roman" pitchFamily="18" charset="0"/>
              <a:cs typeface="Times New Roman" pitchFamily="18" charset="0"/>
            </a:endParaRPr>
          </a:p>
          <a:p>
            <a:pPr marL="609600" indent="-609600" eaLnBrk="1" hangingPunct="1">
              <a:lnSpc>
                <a:spcPct val="90000"/>
              </a:lnSpc>
              <a:buFontTx/>
              <a:buAutoNum type="arabicPeriod"/>
              <a:defRPr/>
            </a:pPr>
            <a:r>
              <a:rPr lang="pl-PL" sz="2000" dirty="0">
                <a:solidFill>
                  <a:schemeClr val="tx2"/>
                </a:solidFill>
                <a:latin typeface="Times New Roman" pitchFamily="18" charset="0"/>
                <a:cs typeface="Times New Roman" pitchFamily="18" charset="0"/>
              </a:rPr>
              <a:t>Pamiętaj o swoim bezpieczeństwie (gazy).</a:t>
            </a:r>
          </a:p>
          <a:p>
            <a:pPr marL="609600" indent="-609600" eaLnBrk="1" hangingPunct="1">
              <a:lnSpc>
                <a:spcPct val="90000"/>
              </a:lnSpc>
              <a:buFontTx/>
              <a:buAutoNum type="arabicPeriod"/>
              <a:defRPr/>
            </a:pPr>
            <a:r>
              <a:rPr lang="pl-PL" sz="2000" dirty="0">
                <a:solidFill>
                  <a:schemeClr val="tx2"/>
                </a:solidFill>
                <a:latin typeface="Times New Roman" pitchFamily="18" charset="0"/>
                <a:cs typeface="Times New Roman" pitchFamily="18" charset="0"/>
              </a:rPr>
              <a:t>Zwalczanie zaburzeń groźnych dla życia (resuscytacja w razie zaburzeń oddychania i braku oznak krążenia).</a:t>
            </a:r>
          </a:p>
          <a:p>
            <a:pPr marL="609600" indent="-609600" eaLnBrk="1" hangingPunct="1">
              <a:lnSpc>
                <a:spcPct val="90000"/>
              </a:lnSpc>
              <a:buFontTx/>
              <a:buAutoNum type="arabicPeriod"/>
              <a:defRPr/>
            </a:pPr>
            <a:r>
              <a:rPr lang="pl-PL" sz="2000" dirty="0">
                <a:solidFill>
                  <a:schemeClr val="tx2"/>
                </a:solidFill>
                <a:latin typeface="Times New Roman" pitchFamily="18" charset="0"/>
                <a:cs typeface="Times New Roman" pitchFamily="18" charset="0"/>
              </a:rPr>
              <a:t>Identyfikacja trucizny (opakowania, wywiad).</a:t>
            </a:r>
          </a:p>
          <a:p>
            <a:pPr marL="609600" indent="-609600" eaLnBrk="1" hangingPunct="1">
              <a:lnSpc>
                <a:spcPct val="90000"/>
              </a:lnSpc>
              <a:buFontTx/>
              <a:buAutoNum type="arabicPeriod"/>
              <a:defRPr/>
            </a:pPr>
            <a:r>
              <a:rPr lang="pl-PL" sz="2000" dirty="0">
                <a:solidFill>
                  <a:schemeClr val="tx2"/>
                </a:solidFill>
                <a:latin typeface="Times New Roman" pitchFamily="18" charset="0"/>
                <a:cs typeface="Times New Roman" pitchFamily="18" charset="0"/>
              </a:rPr>
              <a:t>Wezwanie pomocy (+ konsultacja z lekarzem przez telefon).</a:t>
            </a:r>
          </a:p>
          <a:p>
            <a:pPr marL="609600" indent="-609600" eaLnBrk="1" hangingPunct="1">
              <a:lnSpc>
                <a:spcPct val="90000"/>
              </a:lnSpc>
              <a:buFontTx/>
              <a:buAutoNum type="arabicPeriod"/>
              <a:defRPr/>
            </a:pPr>
            <a:r>
              <a:rPr lang="pl-PL" sz="2000" dirty="0">
                <a:solidFill>
                  <a:schemeClr val="tx2"/>
                </a:solidFill>
                <a:latin typeface="Times New Roman" pitchFamily="18" charset="0"/>
                <a:cs typeface="Times New Roman" pitchFamily="18" charset="0"/>
              </a:rPr>
              <a:t>Hamowanie wchłaniania trucizny (dekontaminacja):</a:t>
            </a:r>
          </a:p>
          <a:p>
            <a:pPr marL="990600" lvl="1" indent="-533400" eaLnBrk="1" hangingPunct="1">
              <a:lnSpc>
                <a:spcPct val="90000"/>
              </a:lnSpc>
              <a:defRPr/>
            </a:pPr>
            <a:r>
              <a:rPr kumimoji="1" lang="pl-PL" sz="2000" dirty="0">
                <a:solidFill>
                  <a:schemeClr val="tx2"/>
                </a:solidFill>
                <a:latin typeface="Times New Roman" pitchFamily="18" charset="0"/>
                <a:cs typeface="Times New Roman" pitchFamily="18" charset="0"/>
              </a:rPr>
              <a:t>spłukiwanie skóry wodą,</a:t>
            </a:r>
          </a:p>
          <a:p>
            <a:pPr marL="990600" lvl="1" indent="-533400" eaLnBrk="1" hangingPunct="1">
              <a:lnSpc>
                <a:spcPct val="90000"/>
              </a:lnSpc>
              <a:defRPr/>
            </a:pPr>
            <a:r>
              <a:rPr kumimoji="1" lang="pl-PL" sz="2000" dirty="0">
                <a:solidFill>
                  <a:schemeClr val="tx2"/>
                </a:solidFill>
                <a:latin typeface="Times New Roman" pitchFamily="18" charset="0"/>
                <a:cs typeface="Times New Roman" pitchFamily="18" charset="0"/>
              </a:rPr>
              <a:t>prowokowanie wymiotów,</a:t>
            </a:r>
          </a:p>
          <a:p>
            <a:pPr marL="990600" lvl="1" indent="-533400" eaLnBrk="1" hangingPunct="1">
              <a:lnSpc>
                <a:spcPct val="90000"/>
              </a:lnSpc>
              <a:defRPr/>
            </a:pPr>
            <a:r>
              <a:rPr kumimoji="1" lang="pl-PL" sz="2000" dirty="0">
                <a:solidFill>
                  <a:schemeClr val="tx2"/>
                </a:solidFill>
                <a:latin typeface="Times New Roman" pitchFamily="18" charset="0"/>
                <a:cs typeface="Times New Roman" pitchFamily="18" charset="0"/>
              </a:rPr>
              <a:t>podanie środka, który rozcieńczy truciznę,</a:t>
            </a:r>
          </a:p>
          <a:p>
            <a:pPr marL="990600" lvl="1" indent="-533400" eaLnBrk="1" hangingPunct="1">
              <a:lnSpc>
                <a:spcPct val="90000"/>
              </a:lnSpc>
              <a:defRPr/>
            </a:pPr>
            <a:r>
              <a:rPr kumimoji="1" lang="pl-PL" sz="2000" dirty="0">
                <a:solidFill>
                  <a:schemeClr val="tx2"/>
                </a:solidFill>
                <a:latin typeface="Times New Roman" pitchFamily="18" charset="0"/>
                <a:cs typeface="Times New Roman" pitchFamily="18" charset="0"/>
              </a:rPr>
              <a:t>węgiel aktywowany,</a:t>
            </a:r>
          </a:p>
          <a:p>
            <a:pPr marL="990600" lvl="1" indent="-533400" eaLnBrk="1" hangingPunct="1">
              <a:lnSpc>
                <a:spcPct val="90000"/>
              </a:lnSpc>
              <a:defRPr/>
            </a:pPr>
            <a:r>
              <a:rPr kumimoji="1" lang="pl-PL" sz="2000" dirty="0">
                <a:solidFill>
                  <a:schemeClr val="tx2"/>
                </a:solidFill>
                <a:latin typeface="Times New Roman" pitchFamily="18" charset="0"/>
                <a:cs typeface="Times New Roman" pitchFamily="18" charset="0"/>
              </a:rPr>
              <a:t>środki przeczyszczające,</a:t>
            </a:r>
          </a:p>
          <a:p>
            <a:pPr marL="990600" lvl="1" indent="-533400" eaLnBrk="1" hangingPunct="1">
              <a:lnSpc>
                <a:spcPct val="90000"/>
              </a:lnSpc>
              <a:defRPr/>
            </a:pPr>
            <a:r>
              <a:rPr kumimoji="1" lang="pl-PL" sz="2000" dirty="0">
                <a:solidFill>
                  <a:schemeClr val="tx2"/>
                </a:solidFill>
                <a:latin typeface="Times New Roman" pitchFamily="18" charset="0"/>
                <a:cs typeface="Times New Roman" pitchFamily="18" charset="0"/>
              </a:rPr>
              <a:t>płukanie żołądka.</a:t>
            </a:r>
          </a:p>
          <a:p>
            <a:pPr marL="609600" indent="-609600" eaLnBrk="1" hangingPunct="1">
              <a:lnSpc>
                <a:spcPct val="90000"/>
              </a:lnSpc>
              <a:buFont typeface="Wingdings" panose="05000000000000000000" pitchFamily="2" charset="2"/>
              <a:buNone/>
              <a:defRPr/>
            </a:pPr>
            <a:r>
              <a:rPr lang="pl-PL" sz="2000" dirty="0">
                <a:solidFill>
                  <a:schemeClr val="tx2"/>
                </a:solidFill>
                <a:latin typeface="Times New Roman" pitchFamily="18" charset="0"/>
                <a:cs typeface="Times New Roman" pitchFamily="18" charset="0"/>
              </a:rPr>
              <a:t>6. Gdy poszkodowany jest nieprzytomny to:</a:t>
            </a:r>
          </a:p>
          <a:p>
            <a:pPr marL="990600" lvl="1" indent="-533400" eaLnBrk="1" hangingPunct="1">
              <a:lnSpc>
                <a:spcPct val="90000"/>
              </a:lnSpc>
              <a:defRPr/>
            </a:pPr>
            <a:r>
              <a:rPr lang="pl-PL" sz="2000" dirty="0">
                <a:solidFill>
                  <a:schemeClr val="tx2"/>
                </a:solidFill>
                <a:latin typeface="Times New Roman" pitchFamily="18" charset="0"/>
                <a:cs typeface="Times New Roman" pitchFamily="18" charset="0"/>
              </a:rPr>
              <a:t>pozycja boczna bezpieczna,</a:t>
            </a:r>
          </a:p>
          <a:p>
            <a:pPr marL="990600" lvl="1" indent="-533400" eaLnBrk="1" hangingPunct="1">
              <a:lnSpc>
                <a:spcPct val="90000"/>
              </a:lnSpc>
              <a:defRPr/>
            </a:pPr>
            <a:r>
              <a:rPr lang="pl-PL" sz="2000" dirty="0">
                <a:solidFill>
                  <a:schemeClr val="tx2"/>
                </a:solidFill>
                <a:latin typeface="Times New Roman" pitchFamily="18" charset="0"/>
                <a:cs typeface="Times New Roman" pitchFamily="18" charset="0"/>
              </a:rPr>
              <a:t>kontrola funkcji życiowych.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a:extLst>
              <a:ext uri="{FF2B5EF4-FFF2-40B4-BE49-F238E27FC236}">
                <a16:creationId xmlns:a16="http://schemas.microsoft.com/office/drawing/2014/main" id="{0A8B294B-B2DD-4DD5-9760-3ECBAFF39008}"/>
              </a:ext>
            </a:extLst>
          </p:cNvPr>
          <p:cNvSpPr>
            <a:spLocks noGrp="1" noChangeArrowheads="1"/>
          </p:cNvSpPr>
          <p:nvPr>
            <p:ph type="subTitle" idx="4294967295"/>
          </p:nvPr>
        </p:nvSpPr>
        <p:spPr>
          <a:xfrm>
            <a:off x="0" y="381000"/>
            <a:ext cx="8382000" cy="6172200"/>
          </a:xfrm>
        </p:spPr>
        <p:txBody>
          <a:bodyPr/>
          <a:lstStyle/>
          <a:p>
            <a:pPr marL="0" indent="0" algn="ctr" eaLnBrk="1" hangingPunct="1">
              <a:buFont typeface="Wingdings" panose="05000000000000000000" pitchFamily="2" charset="2"/>
              <a:buNone/>
            </a:pPr>
            <a:r>
              <a:rPr lang="pl-PL" altLang="pl-PL" b="1">
                <a:solidFill>
                  <a:srgbClr val="FFFF99"/>
                </a:solidFill>
                <a:latin typeface="Times New Roman" panose="02020603050405020304" pitchFamily="18" charset="0"/>
                <a:cs typeface="Times New Roman" panose="02020603050405020304" pitchFamily="18" charset="0"/>
              </a:rPr>
              <a:t>Nie prowokuj wymiotów</a:t>
            </a:r>
            <a:r>
              <a:rPr lang="pl-PL" altLang="pl-PL">
                <a:solidFill>
                  <a:srgbClr val="FFFF99"/>
                </a:solidFill>
                <a:latin typeface="Times New Roman" panose="02020603050405020304" pitchFamily="18" charset="0"/>
                <a:cs typeface="Times New Roman" panose="02020603050405020304" pitchFamily="18" charset="0"/>
              </a:rPr>
              <a:t> </a:t>
            </a:r>
            <a:r>
              <a:rPr lang="pl-PL" altLang="pl-PL" b="1">
                <a:solidFill>
                  <a:srgbClr val="FFFF99"/>
                </a:solidFill>
                <a:latin typeface="Times New Roman" panose="02020603050405020304" pitchFamily="18" charset="0"/>
                <a:cs typeface="Times New Roman" panose="02020603050405020304" pitchFamily="18" charset="0"/>
              </a:rPr>
              <a:t>!</a:t>
            </a:r>
          </a:p>
          <a:p>
            <a:pPr marL="0" indent="0" algn="ctr" eaLnBrk="1" hangingPunct="1">
              <a:buFont typeface="Wingdings" panose="05000000000000000000" pitchFamily="2" charset="2"/>
              <a:buNone/>
            </a:pPr>
            <a:endParaRPr lang="pl-PL" altLang="pl-PL" b="1">
              <a:solidFill>
                <a:schemeClr val="bg1"/>
              </a:solidFill>
              <a:latin typeface="Times New Roman" panose="02020603050405020304" pitchFamily="18" charset="0"/>
              <a:cs typeface="Times New Roman" panose="02020603050405020304" pitchFamily="18" charset="0"/>
            </a:endParaRPr>
          </a:p>
          <a:p>
            <a:pPr marL="0" indent="0" algn="just" eaLnBrk="1" hangingPunct="1">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 jeżeli nie wiesz co połknął pacjent,</a:t>
            </a:r>
          </a:p>
          <a:p>
            <a:pPr marL="0" indent="0" algn="just" eaLnBrk="1" hangingPunct="1">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 jeżeli pacjent wymiotował samoistnie,</a:t>
            </a:r>
          </a:p>
          <a:p>
            <a:pPr marL="0" indent="0" algn="just" eaLnBrk="1" hangingPunct="1">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 jeśli zamierzamy podać doustnie odtrutki, np.  </a:t>
            </a:r>
          </a:p>
          <a:p>
            <a:pPr marL="0" indent="0" algn="just" eaLnBrk="1" hangingPunct="1">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  węgiel aktywowany absorbujący truciznę,</a:t>
            </a:r>
          </a:p>
          <a:p>
            <a:pPr marL="0" indent="0" eaLnBrk="1" hangingPunct="1">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 w zatruciach środkami żrącymi (ryzyko pęknięcia   </a:t>
            </a:r>
          </a:p>
          <a:p>
            <a:pPr marL="0" indent="0" eaLnBrk="1" hangingPunct="1">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  przełyku i zapalenia śródpiersia) lub o niskim napięciu  </a:t>
            </a:r>
          </a:p>
          <a:p>
            <a:pPr marL="0" indent="0" eaLnBrk="1" hangingPunct="1">
              <a:buFont typeface="Wingdings" panose="05000000000000000000" pitchFamily="2" charset="2"/>
              <a:buNone/>
            </a:pPr>
            <a:r>
              <a:rPr lang="pl-PL" altLang="pl-PL" sz="2800">
                <a:solidFill>
                  <a:schemeClr val="tx2"/>
                </a:solidFill>
                <a:latin typeface="Times New Roman" panose="02020603050405020304" pitchFamily="18" charset="0"/>
                <a:cs typeface="Times New Roman" panose="02020603050405020304" pitchFamily="18" charset="0"/>
              </a:rPr>
              <a:t>  powierzchniowym (szampony, detergenty).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3782416F-9615-4C79-A8D1-B50A98579483}"/>
              </a:ext>
            </a:extLst>
          </p:cNvPr>
          <p:cNvSpPr>
            <a:spLocks noGrp="1" noChangeArrowheads="1"/>
          </p:cNvSpPr>
          <p:nvPr>
            <p:ph type="title"/>
          </p:nvPr>
        </p:nvSpPr>
        <p:spPr/>
        <p:txBody>
          <a:bodyPr/>
          <a:lstStyle/>
          <a:p>
            <a:pPr eaLnBrk="1" hangingPunct="1">
              <a:defRPr/>
            </a:pPr>
            <a:r>
              <a:rPr lang="pl-PL" u="sng"/>
              <a:t>CUKRZYCA</a:t>
            </a:r>
          </a:p>
        </p:txBody>
      </p:sp>
      <p:sp>
        <p:nvSpPr>
          <p:cNvPr id="128003" name="Rectangle 3">
            <a:extLst>
              <a:ext uri="{FF2B5EF4-FFF2-40B4-BE49-F238E27FC236}">
                <a16:creationId xmlns:a16="http://schemas.microsoft.com/office/drawing/2014/main" id="{2301644A-2220-4D56-B622-D4C9D128CCA0}"/>
              </a:ext>
            </a:extLst>
          </p:cNvPr>
          <p:cNvSpPr>
            <a:spLocks noGrp="1" noChangeArrowheads="1"/>
          </p:cNvSpPr>
          <p:nvPr>
            <p:ph idx="1"/>
          </p:nvPr>
        </p:nvSpPr>
        <p:spPr>
          <a:xfrm>
            <a:off x="611188" y="1773238"/>
            <a:ext cx="7848600" cy="4208462"/>
          </a:xfrm>
        </p:spPr>
        <p:txBody>
          <a:bodyPr/>
          <a:lstStyle/>
          <a:p>
            <a:pPr algn="just" eaLnBrk="1" hangingPunct="1">
              <a:buFont typeface="Wingdings" panose="05000000000000000000" pitchFamily="2" charset="2"/>
              <a:buNone/>
              <a:defRPr/>
            </a:pPr>
            <a:r>
              <a:rPr lang="pl-PL" sz="2800" dirty="0">
                <a:latin typeface="Times New Roman" pitchFamily="18" charset="0"/>
                <a:cs typeface="Times New Roman" pitchFamily="18" charset="0"/>
              </a:rPr>
              <a:t>	Cukrzyca to zaburzenie metabolizmu glukozy spowodowane całkowitym bądź częściowym spadkiem produkcji insuliny. Insulina jest hormonem produkowanym w trzustce. Odpowiada za transport glukozy z krwi do komórki, gdzie produkowana jest energia. </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4">
            <a:extLst>
              <a:ext uri="{FF2B5EF4-FFF2-40B4-BE49-F238E27FC236}">
                <a16:creationId xmlns:a16="http://schemas.microsoft.com/office/drawing/2014/main" id="{FD4EF162-4F2A-4ADA-BB2A-64CCD450D38F}"/>
              </a:ext>
            </a:extLst>
          </p:cNvPr>
          <p:cNvSpPr>
            <a:spLocks noGrp="1" noChangeArrowheads="1"/>
          </p:cNvSpPr>
          <p:nvPr>
            <p:ph type="title"/>
          </p:nvPr>
        </p:nvSpPr>
        <p:spPr>
          <a:xfrm>
            <a:off x="539750" y="2852738"/>
            <a:ext cx="8229600" cy="1371600"/>
          </a:xfrm>
        </p:spPr>
        <p:txBody>
          <a:bodyPr>
            <a:normAutofit fontScale="90000"/>
          </a:bodyPr>
          <a:lstStyle/>
          <a:p>
            <a:pPr algn="l" eaLnBrk="1" hangingPunct="1">
              <a:defRPr/>
            </a:pPr>
            <a:r>
              <a:rPr lang="pl-PL" sz="2400" b="1" dirty="0">
                <a:latin typeface="Times New Roman" pitchFamily="18" charset="0"/>
                <a:cs typeface="Times New Roman" pitchFamily="18" charset="0"/>
              </a:rPr>
              <a:t>Rozróżnia się cukrzycę typu I </a:t>
            </a:r>
            <a:r>
              <a:rPr lang="pl-PL" sz="2400" b="1" dirty="0" err="1">
                <a:latin typeface="Times New Roman" pitchFamily="18" charset="0"/>
                <a:cs typeface="Times New Roman" pitchFamily="18" charset="0"/>
              </a:rPr>
              <a:t>i</a:t>
            </a:r>
            <a:r>
              <a:rPr lang="pl-PL" sz="2400" b="1" dirty="0">
                <a:latin typeface="Times New Roman" pitchFamily="18" charset="0"/>
                <a:cs typeface="Times New Roman" pitchFamily="18" charset="0"/>
              </a:rPr>
              <a:t> typu II:</a:t>
            </a:r>
            <a:br>
              <a:rPr lang="pl-PL" sz="2400" b="1" dirty="0">
                <a:latin typeface="Times New Roman" pitchFamily="18" charset="0"/>
                <a:cs typeface="Times New Roman" pitchFamily="18" charset="0"/>
              </a:rPr>
            </a:br>
            <a:br>
              <a:rPr lang="pl-PL" sz="2400" b="1" dirty="0">
                <a:latin typeface="Times New Roman" pitchFamily="18" charset="0"/>
                <a:cs typeface="Times New Roman" pitchFamily="18" charset="0"/>
              </a:rPr>
            </a:br>
            <a:br>
              <a:rPr lang="pl-PL" sz="2400" b="1" dirty="0">
                <a:latin typeface="Times New Roman" pitchFamily="18" charset="0"/>
                <a:cs typeface="Times New Roman" pitchFamily="18" charset="0"/>
              </a:rPr>
            </a:br>
            <a:r>
              <a:rPr lang="pl-PL" sz="2400" b="1" dirty="0">
                <a:latin typeface="Times New Roman" pitchFamily="18" charset="0"/>
                <a:cs typeface="Times New Roman" pitchFamily="18" charset="0"/>
              </a:rPr>
              <a:t>1.</a:t>
            </a:r>
            <a:r>
              <a:rPr lang="pl-PL" sz="2400" dirty="0">
                <a:latin typeface="Times New Roman" pitchFamily="18" charset="0"/>
                <a:cs typeface="Times New Roman" pitchFamily="18" charset="0"/>
              </a:rPr>
              <a:t> W pierwszym typie dochodzi do całkowitego zaprzestania produkcji i wydzielania insuliny przez trzustkę. Brak tego hormonu musi być wyrównany wstrzyknięciami insuliny.</a:t>
            </a:r>
            <a:br>
              <a:rPr lang="pl-PL" sz="2400" dirty="0">
                <a:latin typeface="Times New Roman" pitchFamily="18" charset="0"/>
                <a:cs typeface="Times New Roman" pitchFamily="18" charset="0"/>
              </a:rPr>
            </a:br>
            <a:br>
              <a:rPr lang="pl-PL" sz="2400" dirty="0">
                <a:latin typeface="Times New Roman" pitchFamily="18" charset="0"/>
                <a:cs typeface="Times New Roman" pitchFamily="18" charset="0"/>
              </a:rPr>
            </a:br>
            <a:r>
              <a:rPr lang="pl-PL" sz="2400" b="1" dirty="0">
                <a:latin typeface="Times New Roman" pitchFamily="18" charset="0"/>
                <a:cs typeface="Times New Roman" pitchFamily="18" charset="0"/>
              </a:rPr>
              <a:t>2.</a:t>
            </a:r>
            <a:r>
              <a:rPr lang="pl-PL" sz="2400" dirty="0">
                <a:latin typeface="Times New Roman" pitchFamily="18" charset="0"/>
                <a:cs typeface="Times New Roman" pitchFamily="18" charset="0"/>
              </a:rPr>
              <a:t> W drugim typie uwalnianie bądź działanie insuliny na receptory w komórkach jest zmniejszone. Gdy stopień zaawansowania choroby jest nieduży, leczenie może ograniczać się do odpowiedniej modyfikacji diety i zalecenia większej ilości ruchu. Przy wzroście zaawansowania potrzebne stają się doustne leki </a:t>
            </a:r>
            <a:r>
              <a:rPr lang="pl-PL" sz="2400" dirty="0" err="1">
                <a:latin typeface="Times New Roman" pitchFamily="18" charset="0"/>
                <a:cs typeface="Times New Roman" pitchFamily="18" charset="0"/>
              </a:rPr>
              <a:t>hipoglikemizujące</a:t>
            </a:r>
            <a:r>
              <a:rPr lang="pl-PL" sz="2400" dirty="0">
                <a:latin typeface="Times New Roman" pitchFamily="18" charset="0"/>
                <a:cs typeface="Times New Roman" pitchFamily="18" charset="0"/>
              </a:rPr>
              <a:t>. </a:t>
            </a:r>
            <a:br>
              <a:rPr lang="pl-PL" sz="2400" dirty="0">
                <a:latin typeface="Times New Roman" pitchFamily="18" charset="0"/>
                <a:cs typeface="Times New Roman" pitchFamily="18" charset="0"/>
              </a:rPr>
            </a:br>
            <a:r>
              <a:rPr lang="pl-PL" sz="2400" dirty="0">
                <a:latin typeface="Times New Roman" pitchFamily="18" charset="0"/>
                <a:cs typeface="Times New Roman" pitchFamily="18" charset="0"/>
              </a:rPr>
              <a:t>W bardziej zaawansowanym stadium choroby (gdy nie da się już bardziej </a:t>
            </a:r>
            <a:r>
              <a:rPr lang="pl-PL" sz="2400" dirty="0" err="1">
                <a:latin typeface="Times New Roman" pitchFamily="18" charset="0"/>
                <a:cs typeface="Times New Roman" pitchFamily="18" charset="0"/>
              </a:rPr>
              <a:t>wystymulować</a:t>
            </a:r>
            <a:r>
              <a:rPr lang="pl-PL" sz="2400" dirty="0">
                <a:latin typeface="Times New Roman" pitchFamily="18" charset="0"/>
                <a:cs typeface="Times New Roman" pitchFamily="18" charset="0"/>
              </a:rPr>
              <a:t> trzustki do zwiększania produkcji insuliny) konieczne staje się podawanie insuliny jak w cukrzycy pierwszego typu.</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a:extLst>
              <a:ext uri="{FF2B5EF4-FFF2-40B4-BE49-F238E27FC236}">
                <a16:creationId xmlns:a16="http://schemas.microsoft.com/office/drawing/2014/main" id="{7436E2F7-294C-4D31-A02F-06C56D4116C7}"/>
              </a:ext>
            </a:extLst>
          </p:cNvPr>
          <p:cNvSpPr>
            <a:spLocks noGrp="1" noChangeArrowheads="1"/>
          </p:cNvSpPr>
          <p:nvPr>
            <p:ph type="title"/>
          </p:nvPr>
        </p:nvSpPr>
        <p:spPr>
          <a:xfrm>
            <a:off x="323528" y="2780928"/>
            <a:ext cx="8229600" cy="1371600"/>
          </a:xfrm>
        </p:spPr>
        <p:txBody>
          <a:bodyPr>
            <a:normAutofit fontScale="90000"/>
          </a:bodyPr>
          <a:lstStyle/>
          <a:p>
            <a:pPr algn="l" eaLnBrk="1" hangingPunct="1">
              <a:defRPr/>
            </a:pPr>
            <a:r>
              <a:rPr lang="pl-PL" sz="2400" b="1" dirty="0">
                <a:latin typeface="Times New Roman" pitchFamily="18" charset="0"/>
              </a:rPr>
              <a:t>                                        </a:t>
            </a:r>
            <a:r>
              <a:rPr lang="pl-PL" sz="2800" b="1" dirty="0">
                <a:latin typeface="Times New Roman" pitchFamily="18" charset="0"/>
              </a:rPr>
              <a:t>Hiperglikemia</a:t>
            </a:r>
            <a:br>
              <a:rPr lang="pl-PL" sz="2800" b="1" dirty="0">
                <a:latin typeface="Times New Roman" pitchFamily="18" charset="0"/>
              </a:rPr>
            </a:br>
            <a:br>
              <a:rPr lang="pl-PL" sz="2800" b="1" dirty="0">
                <a:latin typeface="Times New Roman" pitchFamily="18" charset="0"/>
              </a:rPr>
            </a:br>
            <a:br>
              <a:rPr lang="pl-PL" sz="2800" b="1" dirty="0">
                <a:latin typeface="Times New Roman" pitchFamily="18" charset="0"/>
              </a:rPr>
            </a:br>
            <a:r>
              <a:rPr lang="pl-PL" sz="2400" b="1" dirty="0">
                <a:latin typeface="Times New Roman" pitchFamily="18" charset="0"/>
              </a:rPr>
              <a:t>Śpiączka cukrzycowa</a:t>
            </a:r>
            <a:br>
              <a:rPr lang="pl-PL" sz="2400" dirty="0">
                <a:latin typeface="Times New Roman" pitchFamily="18" charset="0"/>
              </a:rPr>
            </a:br>
            <a:r>
              <a:rPr lang="pl-PL" sz="2400" dirty="0">
                <a:latin typeface="Times New Roman" pitchFamily="18" charset="0"/>
              </a:rPr>
              <a:t>Cukrzyca dotychczas nierozpoznana lub niedostatecznie leczona może doprowadzić do utraty przytomności. Śpiączka cukrzycowa jest ciężkim, ostrym powikłaniem cukrzycy.</a:t>
            </a:r>
            <a:br>
              <a:rPr lang="pl-PL" sz="2400" b="1" dirty="0">
                <a:latin typeface="Times New Roman" pitchFamily="18" charset="0"/>
              </a:rPr>
            </a:br>
            <a:br>
              <a:rPr lang="pl-PL" sz="2400" b="1" dirty="0">
                <a:latin typeface="Times New Roman" pitchFamily="18" charset="0"/>
              </a:rPr>
            </a:br>
            <a:r>
              <a:rPr lang="pl-PL" sz="2400" b="1" dirty="0">
                <a:latin typeface="Times New Roman" pitchFamily="18" charset="0"/>
              </a:rPr>
              <a:t>Przyczyny hiperglikemii:</a:t>
            </a:r>
            <a:br>
              <a:rPr lang="pl-PL" sz="2400" dirty="0">
                <a:latin typeface="Times New Roman" pitchFamily="18" charset="0"/>
              </a:rPr>
            </a:br>
            <a:r>
              <a:rPr lang="pl-PL" sz="2400" dirty="0">
                <a:latin typeface="Times New Roman" pitchFamily="18" charset="0"/>
              </a:rPr>
              <a:t>zwiększone spożycie węglowodanów (cukrów), sytuacje stresowe, obciążenia psychiczne, niedostateczna dawka insuliny (zaniechanie iniekcji, zbyt mała dawka, niewłaściwa insulina, np. </a:t>
            </a:r>
            <a:r>
              <a:rPr lang="pl-PL" sz="2400" dirty="0" err="1">
                <a:latin typeface="Times New Roman" pitchFamily="18" charset="0"/>
              </a:rPr>
              <a:t>krótkodziałająca</a:t>
            </a:r>
            <a:r>
              <a:rPr lang="pl-PL" sz="2400" dirty="0">
                <a:latin typeface="Times New Roman" pitchFamily="18" charset="0"/>
              </a:rPr>
              <a:t> zamiast </a:t>
            </a:r>
            <a:r>
              <a:rPr lang="pl-PL" sz="2400" dirty="0" err="1">
                <a:latin typeface="Times New Roman" pitchFamily="18" charset="0"/>
              </a:rPr>
              <a:t>długodziałającej</a:t>
            </a:r>
            <a:r>
              <a:rPr lang="pl-PL" sz="2400" dirty="0">
                <a:latin typeface="Times New Roman" pitchFamily="18" charset="0"/>
              </a:rPr>
              <a:t>) </a:t>
            </a:r>
            <a:br>
              <a:rPr lang="pl-PL" sz="2400" dirty="0">
                <a:latin typeface="Times New Roman" pitchFamily="18" charset="0"/>
              </a:rPr>
            </a:br>
            <a:br>
              <a:rPr lang="pl-PL" sz="2400" dirty="0">
                <a:latin typeface="Times New Roman" pitchFamily="18" charset="0"/>
              </a:rPr>
            </a:br>
            <a:endParaRPr lang="pl-PL" sz="2400" dirty="0">
              <a:latin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5">
            <a:extLst>
              <a:ext uri="{FF2B5EF4-FFF2-40B4-BE49-F238E27FC236}">
                <a16:creationId xmlns:a16="http://schemas.microsoft.com/office/drawing/2014/main" id="{F889EFE4-A309-4E2A-96AA-5903AD99C95D}"/>
              </a:ext>
            </a:extLst>
          </p:cNvPr>
          <p:cNvSpPr>
            <a:spLocks noChangeArrowheads="1"/>
          </p:cNvSpPr>
          <p:nvPr/>
        </p:nvSpPr>
        <p:spPr bwMode="auto">
          <a:xfrm>
            <a:off x="251520" y="1052736"/>
            <a:ext cx="8526463" cy="4893647"/>
          </a:xfrm>
          <a:prstGeom prst="rect">
            <a:avLst/>
          </a:prstGeom>
          <a:noFill/>
          <a:ln w="9525">
            <a:noFill/>
            <a:miter lim="800000"/>
            <a:headEnd/>
            <a:tailEnd/>
          </a:ln>
          <a:effectLst/>
        </p:spPr>
        <p:txBody>
          <a:bodyPr>
            <a:spAutoFit/>
          </a:bodyPr>
          <a:lstStyle/>
          <a:p>
            <a:pPr algn="l">
              <a:defRPr/>
            </a:pPr>
            <a:r>
              <a:rPr lang="pl-PL" sz="2400" b="1" dirty="0">
                <a:solidFill>
                  <a:schemeClr val="tx2"/>
                </a:solidFill>
                <a:effectLst>
                  <a:outerShdw blurRad="38100" dist="38100" dir="2700000" algn="tl">
                    <a:srgbClr val="000000"/>
                  </a:outerShdw>
                </a:effectLst>
                <a:latin typeface="Times New Roman" pitchFamily="18" charset="0"/>
              </a:rPr>
              <a:t>Skutki:</a:t>
            </a:r>
            <a:br>
              <a:rPr lang="pl-PL" sz="2400" dirty="0">
                <a:solidFill>
                  <a:schemeClr val="tx2"/>
                </a:solidFill>
                <a:effectLst>
                  <a:outerShdw blurRad="38100" dist="38100" dir="2700000" algn="tl">
                    <a:srgbClr val="000000"/>
                  </a:outerShdw>
                </a:effectLst>
                <a:latin typeface="Times New Roman" pitchFamily="18" charset="0"/>
              </a:rPr>
            </a:br>
            <a:endParaRPr lang="pl-PL" sz="2400" dirty="0">
              <a:solidFill>
                <a:schemeClr val="tx2"/>
              </a:solidFill>
              <a:effectLst>
                <a:outerShdw blurRad="38100" dist="38100" dir="2700000" algn="tl">
                  <a:srgbClr val="000000"/>
                </a:outerShdw>
              </a:effectLst>
              <a:latin typeface="Times New Roman" pitchFamily="18" charset="0"/>
            </a:endParaRPr>
          </a:p>
          <a:p>
            <a:pPr algn="l">
              <a:defRPr/>
            </a:pPr>
            <a:endParaRPr lang="pl-PL" sz="2400" dirty="0">
              <a:solidFill>
                <a:schemeClr val="tx2"/>
              </a:solidFill>
              <a:effectLst>
                <a:outerShdw blurRad="38100" dist="38100" dir="2700000" algn="tl">
                  <a:srgbClr val="000000"/>
                </a:outerShdw>
              </a:effectLst>
              <a:latin typeface="Times New Roman" pitchFamily="18" charset="0"/>
            </a:endParaRPr>
          </a:p>
          <a:p>
            <a:pPr algn="l">
              <a:defRPr/>
            </a:pPr>
            <a:r>
              <a:rPr lang="pl-PL" sz="2400" dirty="0">
                <a:solidFill>
                  <a:schemeClr val="tx2"/>
                </a:solidFill>
                <a:effectLst>
                  <a:outerShdw blurRad="38100" dist="38100" dir="2700000" algn="tl">
                    <a:srgbClr val="000000"/>
                  </a:outerShdw>
                </a:effectLst>
                <a:latin typeface="Times New Roman" pitchFamily="18" charset="0"/>
              </a:rPr>
              <a:t>- wzmożone pragnienie (organizm próbuje w ten sposób „rozcieńczyć” zbyt dużą ilość cukru we krwi) </a:t>
            </a:r>
            <a:br>
              <a:rPr lang="pl-PL" sz="2400" dirty="0">
                <a:solidFill>
                  <a:schemeClr val="tx2"/>
                </a:solidFill>
                <a:effectLst>
                  <a:outerShdw blurRad="38100" dist="38100" dir="2700000" algn="tl">
                    <a:srgbClr val="000000"/>
                  </a:outerShdw>
                </a:effectLst>
                <a:latin typeface="Times New Roman" pitchFamily="18" charset="0"/>
              </a:rPr>
            </a:br>
            <a:r>
              <a:rPr lang="pl-PL" sz="2400" dirty="0">
                <a:solidFill>
                  <a:schemeClr val="tx2"/>
                </a:solidFill>
                <a:effectLst>
                  <a:outerShdw blurRad="38100" dist="38100" dir="2700000" algn="tl">
                    <a:srgbClr val="000000"/>
                  </a:outerShdw>
                </a:effectLst>
                <a:latin typeface="Times New Roman" pitchFamily="18" charset="0"/>
              </a:rPr>
              <a:t>- wzmożone oddawanie moczu (organizm pozbywa się z moczem  </a:t>
            </a:r>
            <a:br>
              <a:rPr lang="pl-PL" sz="2400" dirty="0">
                <a:solidFill>
                  <a:schemeClr val="tx2"/>
                </a:solidFill>
                <a:effectLst>
                  <a:outerShdw blurRad="38100" dist="38100" dir="2700000" algn="tl">
                    <a:srgbClr val="000000"/>
                  </a:outerShdw>
                </a:effectLst>
                <a:latin typeface="Times New Roman" pitchFamily="18" charset="0"/>
              </a:rPr>
            </a:br>
            <a:r>
              <a:rPr lang="pl-PL" sz="2400" dirty="0">
                <a:solidFill>
                  <a:schemeClr val="tx2"/>
                </a:solidFill>
                <a:effectLst>
                  <a:outerShdw blurRad="38100" dist="38100" dir="2700000" algn="tl">
                    <a:srgbClr val="000000"/>
                  </a:outerShdw>
                </a:effectLst>
                <a:latin typeface="Times New Roman" pitchFamily="18" charset="0"/>
              </a:rPr>
              <a:t> nadmiaru cukru) </a:t>
            </a:r>
            <a:br>
              <a:rPr lang="pl-PL" sz="2400" dirty="0">
                <a:solidFill>
                  <a:schemeClr val="tx2"/>
                </a:solidFill>
                <a:effectLst>
                  <a:outerShdw blurRad="38100" dist="38100" dir="2700000" algn="tl">
                    <a:srgbClr val="000000"/>
                  </a:outerShdw>
                </a:effectLst>
                <a:latin typeface="Times New Roman" pitchFamily="18" charset="0"/>
              </a:rPr>
            </a:br>
            <a:r>
              <a:rPr lang="pl-PL" sz="2400" dirty="0">
                <a:solidFill>
                  <a:schemeClr val="tx2"/>
                </a:solidFill>
                <a:effectLst>
                  <a:outerShdw blurRad="38100" dist="38100" dir="2700000" algn="tl">
                    <a:srgbClr val="000000"/>
                  </a:outerShdw>
                </a:effectLst>
                <a:latin typeface="Times New Roman" pitchFamily="18" charset="0"/>
              </a:rPr>
              <a:t>- wzmożone łaknienie (w przeciwieństwie do krwi, poziom  </a:t>
            </a:r>
            <a:br>
              <a:rPr lang="pl-PL" sz="2400" dirty="0">
                <a:solidFill>
                  <a:schemeClr val="tx2"/>
                </a:solidFill>
                <a:effectLst>
                  <a:outerShdw blurRad="38100" dist="38100" dir="2700000" algn="tl">
                    <a:srgbClr val="000000"/>
                  </a:outerShdw>
                </a:effectLst>
                <a:latin typeface="Times New Roman" pitchFamily="18" charset="0"/>
              </a:rPr>
            </a:br>
            <a:r>
              <a:rPr lang="pl-PL" sz="2400" dirty="0">
                <a:solidFill>
                  <a:schemeClr val="tx2"/>
                </a:solidFill>
                <a:effectLst>
                  <a:outerShdw blurRad="38100" dist="38100" dir="2700000" algn="tl">
                    <a:srgbClr val="000000"/>
                  </a:outerShdw>
                </a:effectLst>
                <a:latin typeface="Times New Roman" pitchFamily="18" charset="0"/>
              </a:rPr>
              <a:t> cukru w komórkach jest bardzo niski, a to właśnie ten poziom  </a:t>
            </a:r>
            <a:br>
              <a:rPr lang="pl-PL" sz="2400" dirty="0">
                <a:solidFill>
                  <a:schemeClr val="tx2"/>
                </a:solidFill>
                <a:effectLst>
                  <a:outerShdw blurRad="38100" dist="38100" dir="2700000" algn="tl">
                    <a:srgbClr val="000000"/>
                  </a:outerShdw>
                </a:effectLst>
                <a:latin typeface="Times New Roman" pitchFamily="18" charset="0"/>
              </a:rPr>
            </a:br>
            <a:r>
              <a:rPr lang="pl-PL" sz="2400" dirty="0">
                <a:solidFill>
                  <a:schemeClr val="tx2"/>
                </a:solidFill>
                <a:effectLst>
                  <a:outerShdw blurRad="38100" dist="38100" dir="2700000" algn="tl">
                    <a:srgbClr val="000000"/>
                  </a:outerShdw>
                </a:effectLst>
                <a:latin typeface="Times New Roman" pitchFamily="18" charset="0"/>
              </a:rPr>
              <a:t> odpowiada pośrednio za odczuwanie głodu) </a:t>
            </a:r>
            <a:br>
              <a:rPr lang="pl-PL" sz="2400" dirty="0">
                <a:solidFill>
                  <a:schemeClr val="tx2"/>
                </a:solidFill>
                <a:effectLst>
                  <a:outerShdw blurRad="38100" dist="38100" dir="2700000" algn="tl">
                    <a:srgbClr val="000000"/>
                  </a:outerShdw>
                </a:effectLst>
                <a:latin typeface="Times New Roman" pitchFamily="18" charset="0"/>
              </a:rPr>
            </a:br>
            <a:r>
              <a:rPr lang="pl-PL" sz="2400" dirty="0">
                <a:solidFill>
                  <a:schemeClr val="tx2"/>
                </a:solidFill>
                <a:effectLst>
                  <a:outerShdw blurRad="38100" dist="38100" dir="2700000" algn="tl">
                    <a:srgbClr val="000000"/>
                  </a:outerShdw>
                </a:effectLst>
                <a:latin typeface="Times New Roman" pitchFamily="18" charset="0"/>
              </a:rPr>
              <a:t>- energia produkowana jest więc z tłuszczów, których metabolity  </a:t>
            </a:r>
            <a:br>
              <a:rPr lang="pl-PL" sz="2400" dirty="0">
                <a:solidFill>
                  <a:schemeClr val="tx2"/>
                </a:solidFill>
                <a:effectLst>
                  <a:outerShdw blurRad="38100" dist="38100" dir="2700000" algn="tl">
                    <a:srgbClr val="000000"/>
                  </a:outerShdw>
                </a:effectLst>
                <a:latin typeface="Times New Roman" pitchFamily="18" charset="0"/>
              </a:rPr>
            </a:br>
            <a:r>
              <a:rPr lang="pl-PL" sz="2400" dirty="0">
                <a:solidFill>
                  <a:schemeClr val="tx2"/>
                </a:solidFill>
                <a:effectLst>
                  <a:outerShdw blurRad="38100" dist="38100" dir="2700000" algn="tl">
                    <a:srgbClr val="000000"/>
                  </a:outerShdw>
                </a:effectLst>
                <a:latin typeface="Times New Roman" pitchFamily="18" charset="0"/>
              </a:rPr>
              <a:t> (są nimi ciała ketonowe) powodują śpiączkę i charakterystyczny  </a:t>
            </a:r>
            <a:br>
              <a:rPr lang="pl-PL" sz="2400" dirty="0">
                <a:solidFill>
                  <a:schemeClr val="tx2"/>
                </a:solidFill>
                <a:effectLst>
                  <a:outerShdw blurRad="38100" dist="38100" dir="2700000" algn="tl">
                    <a:srgbClr val="000000"/>
                  </a:outerShdw>
                </a:effectLst>
                <a:latin typeface="Times New Roman" pitchFamily="18" charset="0"/>
              </a:rPr>
            </a:br>
            <a:r>
              <a:rPr lang="pl-PL" sz="2400" dirty="0">
                <a:solidFill>
                  <a:schemeClr val="tx2"/>
                </a:solidFill>
                <a:effectLst>
                  <a:outerShdw blurRad="38100" dist="38100" dir="2700000" algn="tl">
                    <a:srgbClr val="000000"/>
                  </a:outerShdw>
                </a:effectLst>
                <a:latin typeface="Times New Roman" pitchFamily="18" charset="0"/>
              </a:rPr>
              <a:t> zapach acetonu z ust!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Rectangle 4">
            <a:extLst>
              <a:ext uri="{FF2B5EF4-FFF2-40B4-BE49-F238E27FC236}">
                <a16:creationId xmlns:a16="http://schemas.microsoft.com/office/drawing/2014/main" id="{0B701CB1-6043-420B-AD45-E60EFF37B3B0}"/>
              </a:ext>
            </a:extLst>
          </p:cNvPr>
          <p:cNvSpPr>
            <a:spLocks noGrp="1" noChangeArrowheads="1"/>
          </p:cNvSpPr>
          <p:nvPr>
            <p:ph type="title" idx="4294967295"/>
          </p:nvPr>
        </p:nvSpPr>
        <p:spPr>
          <a:xfrm>
            <a:off x="0" y="2492375"/>
            <a:ext cx="8229600" cy="1371600"/>
          </a:xfrm>
        </p:spPr>
        <p:txBody>
          <a:bodyPr>
            <a:normAutofit fontScale="90000"/>
          </a:bodyPr>
          <a:lstStyle/>
          <a:p>
            <a:pPr algn="l" eaLnBrk="1" hangingPunct="1">
              <a:defRPr/>
            </a:pPr>
            <a:r>
              <a:rPr lang="pl-PL" sz="2400" b="1" dirty="0">
                <a:latin typeface="Times New Roman" pitchFamily="18" charset="0"/>
              </a:rPr>
              <a:t>Rozpoznanie:</a:t>
            </a:r>
            <a:br>
              <a:rPr lang="pl-PL" sz="2400" b="1" dirty="0">
                <a:latin typeface="Times New Roman" pitchFamily="18" charset="0"/>
              </a:rPr>
            </a:br>
            <a:br>
              <a:rPr lang="pl-PL" sz="2400" b="1" dirty="0">
                <a:latin typeface="Times New Roman" pitchFamily="18" charset="0"/>
              </a:rPr>
            </a:br>
            <a:br>
              <a:rPr lang="pl-PL" sz="2400" b="1" dirty="0">
                <a:latin typeface="Times New Roman" pitchFamily="18" charset="0"/>
              </a:rPr>
            </a:br>
            <a:r>
              <a:rPr lang="pl-PL" sz="2400" b="1" dirty="0">
                <a:latin typeface="Times New Roman" pitchFamily="18" charset="0"/>
              </a:rPr>
              <a:t>A.</a:t>
            </a:r>
            <a:r>
              <a:rPr lang="pl-PL" sz="2400" dirty="0">
                <a:latin typeface="Times New Roman" pitchFamily="18" charset="0"/>
              </a:rPr>
              <a:t> Jeśli pacjent jest przytomny to:</a:t>
            </a:r>
            <a:br>
              <a:rPr lang="pl-PL" sz="2400" dirty="0">
                <a:latin typeface="Times New Roman" pitchFamily="18" charset="0"/>
              </a:rPr>
            </a:br>
            <a:r>
              <a:rPr lang="pl-PL" sz="2400" dirty="0">
                <a:latin typeface="Times New Roman" pitchFamily="18" charset="0"/>
              </a:rPr>
              <a:t>uczucie pragnienia </a:t>
            </a:r>
            <a:br>
              <a:rPr lang="pl-PL" sz="2400" dirty="0">
                <a:latin typeface="Times New Roman" pitchFamily="18" charset="0"/>
              </a:rPr>
            </a:br>
            <a:r>
              <a:rPr lang="pl-PL" sz="2400" dirty="0">
                <a:latin typeface="Times New Roman" pitchFamily="18" charset="0"/>
              </a:rPr>
              <a:t>bóle brzucha </a:t>
            </a:r>
            <a:br>
              <a:rPr lang="pl-PL" sz="2400" dirty="0">
                <a:latin typeface="Times New Roman" pitchFamily="18" charset="0"/>
              </a:rPr>
            </a:br>
            <a:br>
              <a:rPr lang="pl-PL" sz="2400" dirty="0">
                <a:latin typeface="Times New Roman" pitchFamily="18" charset="0"/>
              </a:rPr>
            </a:br>
            <a:r>
              <a:rPr lang="pl-PL" sz="2400" b="1" dirty="0">
                <a:latin typeface="Times New Roman" pitchFamily="18" charset="0"/>
              </a:rPr>
              <a:t>B.</a:t>
            </a:r>
            <a:r>
              <a:rPr lang="pl-PL" sz="2400" dirty="0">
                <a:latin typeface="Times New Roman" pitchFamily="18" charset="0"/>
              </a:rPr>
              <a:t> Jeśli jest nieprzytomny, to:</a:t>
            </a:r>
            <a:br>
              <a:rPr lang="pl-PL" sz="2400" dirty="0">
                <a:latin typeface="Times New Roman" pitchFamily="18" charset="0"/>
              </a:rPr>
            </a:br>
            <a:r>
              <a:rPr lang="pl-PL" sz="2400" dirty="0">
                <a:latin typeface="Times New Roman" pitchFamily="18" charset="0"/>
              </a:rPr>
              <a:t>zapach acetonu z ust </a:t>
            </a:r>
            <a:br>
              <a:rPr lang="pl-PL" sz="2400" dirty="0">
                <a:latin typeface="Times New Roman" pitchFamily="18" charset="0"/>
              </a:rPr>
            </a:br>
            <a:r>
              <a:rPr lang="pl-PL" sz="2400" dirty="0">
                <a:latin typeface="Times New Roman" pitchFamily="18" charset="0"/>
              </a:rPr>
              <a:t>sucha skóra, śluzówki, język (nie ma mechanizmów obronnych - nieprzytomny nie pije, a produkuje dużą ilość moczu) </a:t>
            </a:r>
            <a:br>
              <a:rPr lang="pl-PL" sz="2400" dirty="0">
                <a:latin typeface="Times New Roman" pitchFamily="18" charset="0"/>
              </a:rPr>
            </a:br>
            <a:r>
              <a:rPr lang="pl-PL" sz="2400" dirty="0">
                <a:latin typeface="Times New Roman" pitchFamily="18" charset="0"/>
              </a:rPr>
              <a:t>przyspieszone tętno </a:t>
            </a:r>
            <a:br>
              <a:rPr lang="pl-PL" sz="2400" dirty="0">
                <a:latin typeface="Times New Roman" pitchFamily="18" charset="0"/>
              </a:rPr>
            </a:br>
            <a:endParaRPr lang="pl-PL" sz="2400" dirty="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F8ED67DF-BD78-4C88-B826-F2DBFEF692BC}"/>
              </a:ext>
            </a:extLst>
          </p:cNvPr>
          <p:cNvSpPr>
            <a:spLocks noGrp="1" noChangeArrowheads="1"/>
          </p:cNvSpPr>
          <p:nvPr>
            <p:ph type="ctrTitle" idx="4294967295"/>
          </p:nvPr>
        </p:nvSpPr>
        <p:spPr>
          <a:xfrm>
            <a:off x="0" y="2565400"/>
            <a:ext cx="7993063" cy="1143000"/>
          </a:xfrm>
        </p:spPr>
        <p:txBody>
          <a:bodyPr>
            <a:normAutofit fontScale="90000"/>
          </a:bodyPr>
          <a:lstStyle/>
          <a:p>
            <a:pPr algn="just" eaLnBrk="1" hangingPunct="1">
              <a:defRPr/>
            </a:pPr>
            <a:r>
              <a:rPr lang="pl-PL" sz="2800" dirty="0">
                <a:latin typeface="Times New Roman" pitchFamily="18" charset="0"/>
                <a:cs typeface="Times New Roman" pitchFamily="18" charset="0"/>
              </a:rPr>
              <a:t>Kto człowiekowi, znajdującemu się w położeniu grożącym bezpośrednim niebezpieczeństwem utraty życia albo ciężkiego uszczerbku na zdrowiu, nie udziela pomocy, mogąc jej udzielić bez narażenia </a:t>
            </a:r>
            <a:br>
              <a:rPr lang="pl-PL" sz="2800" dirty="0">
                <a:latin typeface="Times New Roman" pitchFamily="18" charset="0"/>
                <a:cs typeface="Times New Roman" pitchFamily="18" charset="0"/>
              </a:rPr>
            </a:br>
            <a:r>
              <a:rPr lang="pl-PL" sz="2800" dirty="0">
                <a:latin typeface="Times New Roman" pitchFamily="18" charset="0"/>
                <a:cs typeface="Times New Roman" pitchFamily="18" charset="0"/>
              </a:rPr>
              <a:t>siebie lub innej osoby na niebezpieczeństwo utraty życia albo ciężkiego uszczerbku na zdrowiu, podlega karze pozbawienia wolności do lat 3.</a:t>
            </a:r>
          </a:p>
        </p:txBody>
      </p:sp>
      <p:sp>
        <p:nvSpPr>
          <p:cNvPr id="4099" name="Text Box 3">
            <a:extLst>
              <a:ext uri="{FF2B5EF4-FFF2-40B4-BE49-F238E27FC236}">
                <a16:creationId xmlns:a16="http://schemas.microsoft.com/office/drawing/2014/main" id="{B848C56B-AFC7-4706-8267-79BC2B6885A5}"/>
              </a:ext>
            </a:extLst>
          </p:cNvPr>
          <p:cNvSpPr txBox="1">
            <a:spLocks noChangeArrowheads="1"/>
          </p:cNvSpPr>
          <p:nvPr/>
        </p:nvSpPr>
        <p:spPr bwMode="auto">
          <a:xfrm>
            <a:off x="6877050" y="6165850"/>
            <a:ext cx="2022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900" i="1">
                <a:latin typeface="Times New Roman" panose="02020603050405020304" pitchFamily="18" charset="0"/>
              </a:rPr>
              <a:t>Źródło: art. 162 </a:t>
            </a:r>
            <a:r>
              <a:rPr lang="en-US" altLang="pl-PL" sz="900" i="1">
                <a:latin typeface="Times New Roman" panose="02020603050405020304" pitchFamily="18" charset="0"/>
                <a:cs typeface="Times New Roman" panose="02020603050405020304" pitchFamily="18" charset="0"/>
              </a:rPr>
              <a:t>§</a:t>
            </a:r>
            <a:r>
              <a:rPr lang="pl-PL" altLang="pl-PL" sz="900" i="1">
                <a:latin typeface="Times New Roman" panose="02020603050405020304" pitchFamily="18" charset="0"/>
                <a:cs typeface="Times New Roman" panose="02020603050405020304" pitchFamily="18" charset="0"/>
              </a:rPr>
              <a:t> 1 Kodeksu Karnego</a:t>
            </a:r>
            <a:r>
              <a:rPr lang="pl-PL" altLang="pl-PL" sz="2400">
                <a:latin typeface="Times New Roman" panose="02020603050405020304" pitchFamily="18" charset="0"/>
                <a:cs typeface="Times New Roman" panose="02020603050405020304" pitchFamily="18" charset="0"/>
              </a:rPr>
              <a:t> </a:t>
            </a:r>
            <a:endParaRPr lang="en-US" altLang="pl-PL" sz="24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6" name="Rectangle 4">
            <a:extLst>
              <a:ext uri="{FF2B5EF4-FFF2-40B4-BE49-F238E27FC236}">
                <a16:creationId xmlns:a16="http://schemas.microsoft.com/office/drawing/2014/main" id="{EBA53097-C776-45F9-84C0-C0681FCC8FE3}"/>
              </a:ext>
            </a:extLst>
          </p:cNvPr>
          <p:cNvSpPr>
            <a:spLocks noGrp="1" noChangeArrowheads="1"/>
          </p:cNvSpPr>
          <p:nvPr>
            <p:ph type="title" idx="4294967295"/>
          </p:nvPr>
        </p:nvSpPr>
        <p:spPr>
          <a:xfrm>
            <a:off x="0" y="2852738"/>
            <a:ext cx="8229600" cy="1371600"/>
          </a:xfrm>
        </p:spPr>
        <p:txBody>
          <a:bodyPr>
            <a:normAutofit fontScale="90000"/>
          </a:bodyPr>
          <a:lstStyle/>
          <a:p>
            <a:pPr algn="l" eaLnBrk="1" hangingPunct="1">
              <a:defRPr/>
            </a:pPr>
            <a:r>
              <a:rPr lang="pl-PL" sz="2400" b="1" dirty="0">
                <a:latin typeface="Times New Roman" pitchFamily="18" charset="0"/>
              </a:rPr>
              <a:t>Postępowanie:</a:t>
            </a:r>
            <a:br>
              <a:rPr lang="pl-PL" sz="2400" dirty="0">
                <a:latin typeface="Times New Roman" pitchFamily="18" charset="0"/>
              </a:rPr>
            </a:br>
            <a:r>
              <a:rPr lang="pl-PL" sz="2400" dirty="0">
                <a:latin typeface="Times New Roman" pitchFamily="18" charset="0"/>
              </a:rPr>
              <a:t>Udzielający pomocy z reguły nie ma możliwości oznaczenia poziomu cukru na miejscu zdarzenia. Przy trudnościach  </a:t>
            </a:r>
            <a:br>
              <a:rPr lang="pl-PL" sz="2400" dirty="0">
                <a:latin typeface="Times New Roman" pitchFamily="18" charset="0"/>
              </a:rPr>
            </a:br>
            <a:r>
              <a:rPr lang="pl-PL" sz="2400" dirty="0">
                <a:latin typeface="Times New Roman" pitchFamily="18" charset="0"/>
              </a:rPr>
              <a:t>w rozpoznaniu, czy ma się do czynienia z </a:t>
            </a:r>
            <a:r>
              <a:rPr lang="pl-PL" sz="2400" dirty="0" err="1">
                <a:latin typeface="Times New Roman" pitchFamily="18" charset="0"/>
              </a:rPr>
              <a:t>hiper</a:t>
            </a:r>
            <a:r>
              <a:rPr lang="pl-PL" sz="2400" dirty="0">
                <a:latin typeface="Times New Roman" pitchFamily="18" charset="0"/>
              </a:rPr>
              <a:t>- czy z </a:t>
            </a:r>
            <a:r>
              <a:rPr lang="pl-PL" sz="2400" dirty="0" err="1">
                <a:latin typeface="Times New Roman" pitchFamily="18" charset="0"/>
              </a:rPr>
              <a:t>hipo-glikemią</a:t>
            </a:r>
            <a:r>
              <a:rPr lang="pl-PL" sz="2400" dirty="0">
                <a:latin typeface="Times New Roman" pitchFamily="18" charset="0"/>
              </a:rPr>
              <a:t>, należy:</a:t>
            </a:r>
            <a:br>
              <a:rPr lang="pl-PL" sz="2400" b="1" dirty="0">
                <a:latin typeface="Times New Roman" pitchFamily="18" charset="0"/>
              </a:rPr>
            </a:br>
            <a:br>
              <a:rPr lang="pl-PL" sz="2400" b="1" dirty="0">
                <a:latin typeface="Times New Roman" pitchFamily="18" charset="0"/>
              </a:rPr>
            </a:br>
            <a:r>
              <a:rPr lang="pl-PL" sz="2400" b="1" dirty="0">
                <a:latin typeface="Times New Roman" pitchFamily="18" charset="0"/>
              </a:rPr>
              <a:t>1.</a:t>
            </a:r>
            <a:r>
              <a:rPr lang="pl-PL" sz="2400" dirty="0">
                <a:latin typeface="Times New Roman" pitchFamily="18" charset="0"/>
              </a:rPr>
              <a:t> Jeśli poszkodowany ma zachowaną świadomość - podajemy mu strzykawkę z </a:t>
            </a:r>
            <a:r>
              <a:rPr lang="pl-PL" sz="2400" dirty="0" err="1">
                <a:latin typeface="Times New Roman" pitchFamily="18" charset="0"/>
              </a:rPr>
              <a:t>inusliną</a:t>
            </a:r>
            <a:r>
              <a:rPr lang="pl-PL" sz="2400" dirty="0">
                <a:latin typeface="Times New Roman" pitchFamily="18" charset="0"/>
              </a:rPr>
              <a:t> żeby sam sobie wstrzyknął odpowiednią dawkę. </a:t>
            </a:r>
            <a:br>
              <a:rPr lang="pl-PL" sz="2400" dirty="0">
                <a:latin typeface="Times New Roman" pitchFamily="18" charset="0"/>
              </a:rPr>
            </a:br>
            <a:br>
              <a:rPr lang="pl-PL" sz="2400" dirty="0">
                <a:latin typeface="Times New Roman" pitchFamily="18" charset="0"/>
              </a:rPr>
            </a:br>
            <a:r>
              <a:rPr lang="pl-PL" sz="2400" b="1" dirty="0">
                <a:latin typeface="Times New Roman" pitchFamily="18" charset="0"/>
              </a:rPr>
              <a:t>2.</a:t>
            </a:r>
            <a:r>
              <a:rPr lang="pl-PL" sz="2400" dirty="0">
                <a:latin typeface="Times New Roman" pitchFamily="18" charset="0"/>
              </a:rPr>
              <a:t> Jeśli poszkodowany jest nieprzytomny to:</a:t>
            </a:r>
            <a:br>
              <a:rPr lang="pl-PL" sz="2400" dirty="0">
                <a:latin typeface="Times New Roman" pitchFamily="18" charset="0"/>
              </a:rPr>
            </a:br>
            <a:r>
              <a:rPr lang="pl-PL" sz="2400" dirty="0">
                <a:latin typeface="Times New Roman" pitchFamily="18" charset="0"/>
              </a:rPr>
              <a:t>ułożenie w </a:t>
            </a:r>
            <a:r>
              <a:rPr lang="pl-PL" sz="2400" dirty="0">
                <a:latin typeface="Times New Roman" pitchFamily="18" charset="0"/>
                <a:hlinkClick r:id="rId2"/>
              </a:rPr>
              <a:t>pozycji bezpiecznej</a:t>
            </a:r>
            <a:r>
              <a:rPr lang="pl-PL" sz="2400" dirty="0">
                <a:latin typeface="Times New Roman" pitchFamily="18" charset="0"/>
              </a:rPr>
              <a:t> </a:t>
            </a:r>
            <a:br>
              <a:rPr lang="pl-PL" sz="2400" dirty="0">
                <a:latin typeface="Times New Roman" pitchFamily="18" charset="0"/>
              </a:rPr>
            </a:br>
            <a:r>
              <a:rPr lang="pl-PL" sz="2400" dirty="0">
                <a:latin typeface="Times New Roman" pitchFamily="18" charset="0"/>
              </a:rPr>
              <a:t>wezwanie karetki </a:t>
            </a:r>
            <a:br>
              <a:rPr lang="pl-PL" sz="2400" dirty="0">
                <a:latin typeface="Times New Roman" pitchFamily="18" charset="0"/>
              </a:rPr>
            </a:br>
            <a:r>
              <a:rPr lang="pl-PL" sz="2400" dirty="0">
                <a:latin typeface="Times New Roman" pitchFamily="18" charset="0"/>
              </a:rPr>
              <a:t>prowadzenie kontroli ważnych funkcji życiowych (oddech, tętno) </a:t>
            </a:r>
            <a:br>
              <a:rPr lang="pl-PL" sz="2400" dirty="0">
                <a:latin typeface="Times New Roman" pitchFamily="18" charset="0"/>
              </a:rPr>
            </a:br>
            <a:r>
              <a:rPr lang="pl-PL" sz="2400" dirty="0">
                <a:latin typeface="Times New Roman" pitchFamily="18" charset="0"/>
              </a:rPr>
              <a:t>dbanie o utrzymanie ciepła chorego (np. okrycie kocem) </a:t>
            </a:r>
            <a:br>
              <a:rPr lang="pl-PL" sz="2400" dirty="0">
                <a:latin typeface="Times New Roman" pitchFamily="18" charset="0"/>
              </a:rPr>
            </a:br>
            <a:endParaRPr lang="pl-PL" sz="2400" dirty="0">
              <a:latin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4">
            <a:extLst>
              <a:ext uri="{FF2B5EF4-FFF2-40B4-BE49-F238E27FC236}">
                <a16:creationId xmlns:a16="http://schemas.microsoft.com/office/drawing/2014/main" id="{135DACB2-24D6-4D6F-A372-98FA807FD845}"/>
              </a:ext>
            </a:extLst>
          </p:cNvPr>
          <p:cNvSpPr>
            <a:spLocks noGrp="1" noChangeArrowheads="1"/>
          </p:cNvSpPr>
          <p:nvPr>
            <p:ph type="title"/>
          </p:nvPr>
        </p:nvSpPr>
        <p:spPr>
          <a:xfrm>
            <a:off x="468313" y="2636838"/>
            <a:ext cx="8229600" cy="1371600"/>
          </a:xfrm>
        </p:spPr>
        <p:txBody>
          <a:bodyPr>
            <a:normAutofit fontScale="90000"/>
          </a:bodyPr>
          <a:lstStyle/>
          <a:p>
            <a:pPr algn="l" eaLnBrk="1" hangingPunct="1">
              <a:defRPr/>
            </a:pPr>
            <a:r>
              <a:rPr lang="pl-PL" sz="2800" b="1" dirty="0">
                <a:latin typeface="Times New Roman" pitchFamily="18" charset="0"/>
              </a:rPr>
              <a:t>                                Hipoglikemia</a:t>
            </a:r>
            <a:br>
              <a:rPr lang="pl-PL" sz="2800" b="1" dirty="0">
                <a:latin typeface="Times New Roman" pitchFamily="18" charset="0"/>
              </a:rPr>
            </a:br>
            <a:r>
              <a:rPr lang="pl-PL" sz="2800" b="1" dirty="0">
                <a:latin typeface="Times New Roman" pitchFamily="18" charset="0"/>
              </a:rPr>
              <a:t>                             (niedocukrzenie)</a:t>
            </a:r>
            <a:br>
              <a:rPr lang="pl-PL" sz="2400" dirty="0">
                <a:latin typeface="Times New Roman" pitchFamily="18" charset="0"/>
              </a:rPr>
            </a:br>
            <a:r>
              <a:rPr lang="pl-PL" sz="2400" dirty="0">
                <a:latin typeface="Times New Roman" pitchFamily="18" charset="0"/>
              </a:rPr>
              <a:t>Do tego stanu dochodzi u cukrzyków, u których poziom cukru we krwi jest obniżony, najczęściej w wyniku zbyt wysokiego poziomu insuliny.</a:t>
            </a:r>
            <a:br>
              <a:rPr lang="pl-PL" sz="2400" dirty="0">
                <a:latin typeface="Times New Roman" pitchFamily="18" charset="0"/>
              </a:rPr>
            </a:br>
            <a:r>
              <a:rPr lang="pl-PL" sz="2400" dirty="0">
                <a:latin typeface="Times New Roman" pitchFamily="18" charset="0"/>
              </a:rPr>
              <a:t>W sytuacji zbyt niskiego poziomu cukru we krwi dochodzi do utraty przytomności jak w przypadku omdlenia, z tą różnicą, że tutaj przyczyną jest „niedożywienie” mózgu a nie niedotlenienie.</a:t>
            </a:r>
            <a:br>
              <a:rPr lang="pl-PL" sz="2400" dirty="0">
                <a:latin typeface="Times New Roman" pitchFamily="18" charset="0"/>
              </a:rPr>
            </a:br>
            <a:br>
              <a:rPr lang="pl-PL" sz="2400" b="1" dirty="0">
                <a:latin typeface="Times New Roman" pitchFamily="18" charset="0"/>
              </a:rPr>
            </a:br>
            <a:r>
              <a:rPr lang="pl-PL" sz="2400" b="1" dirty="0">
                <a:latin typeface="Times New Roman" pitchFamily="18" charset="0"/>
              </a:rPr>
              <a:t>Objawy:</a:t>
            </a:r>
            <a:br>
              <a:rPr lang="pl-PL" sz="2400" dirty="0">
                <a:latin typeface="Times New Roman" pitchFamily="18" charset="0"/>
              </a:rPr>
            </a:br>
            <a:r>
              <a:rPr lang="pl-PL" sz="2400" dirty="0">
                <a:latin typeface="Times New Roman" pitchFamily="18" charset="0"/>
              </a:rPr>
              <a:t>Z początku: uczucie głodu, mroczki przed oczami, drżenie mięśni </a:t>
            </a:r>
            <a:br>
              <a:rPr lang="pl-PL" sz="2400" dirty="0">
                <a:latin typeface="Times New Roman" pitchFamily="18" charset="0"/>
              </a:rPr>
            </a:br>
            <a:r>
              <a:rPr lang="pl-PL" sz="2400" dirty="0">
                <a:latin typeface="Times New Roman" pitchFamily="18" charset="0"/>
              </a:rPr>
              <a:t>Później dołączają się objawy wstrząsu:</a:t>
            </a:r>
            <a:br>
              <a:rPr lang="pl-PL" sz="2400" dirty="0">
                <a:latin typeface="Times New Roman" pitchFamily="18" charset="0"/>
              </a:rPr>
            </a:br>
            <a:r>
              <a:rPr lang="pl-PL" sz="2400" dirty="0">
                <a:latin typeface="Times New Roman" pitchFamily="18" charset="0"/>
              </a:rPr>
              <a:t>zimny pot, przyspieszone tętno, stan pobudzenia, niepokój </a:t>
            </a:r>
            <a:br>
              <a:rPr lang="pl-PL" sz="2400" dirty="0">
                <a:latin typeface="Times New Roman" pitchFamily="18" charset="0"/>
              </a:rPr>
            </a:br>
            <a:r>
              <a:rPr lang="pl-PL" sz="2400" dirty="0">
                <a:latin typeface="Times New Roman" pitchFamily="18" charset="0"/>
              </a:rPr>
              <a:t>W końcu – utrata przytomności.</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8" name="Rectangle 4">
            <a:extLst>
              <a:ext uri="{FF2B5EF4-FFF2-40B4-BE49-F238E27FC236}">
                <a16:creationId xmlns:a16="http://schemas.microsoft.com/office/drawing/2014/main" id="{69040CD5-2CFF-4576-9150-3EE0A6ABA6C6}"/>
              </a:ext>
            </a:extLst>
          </p:cNvPr>
          <p:cNvSpPr>
            <a:spLocks noGrp="1" noChangeArrowheads="1"/>
          </p:cNvSpPr>
          <p:nvPr>
            <p:ph type="title"/>
          </p:nvPr>
        </p:nvSpPr>
        <p:spPr>
          <a:xfrm>
            <a:off x="468313" y="2924175"/>
            <a:ext cx="8229600" cy="1371600"/>
          </a:xfrm>
        </p:spPr>
        <p:txBody>
          <a:bodyPr>
            <a:normAutofit fontScale="90000"/>
          </a:bodyPr>
          <a:lstStyle/>
          <a:p>
            <a:pPr algn="l" eaLnBrk="1" hangingPunct="1">
              <a:defRPr/>
            </a:pPr>
            <a:r>
              <a:rPr lang="pl-PL" sz="2400" b="1" dirty="0">
                <a:latin typeface="Times New Roman" pitchFamily="18" charset="0"/>
              </a:rPr>
              <a:t>Postępowanie:</a:t>
            </a:r>
            <a:br>
              <a:rPr lang="pl-PL" sz="2400" dirty="0">
                <a:latin typeface="Times New Roman" pitchFamily="18" charset="0"/>
              </a:rPr>
            </a:br>
            <a:br>
              <a:rPr lang="pl-PL" sz="2400" dirty="0">
                <a:latin typeface="Times New Roman" pitchFamily="18" charset="0"/>
              </a:rPr>
            </a:br>
            <a:r>
              <a:rPr lang="pl-PL" sz="2400" b="1" dirty="0">
                <a:latin typeface="Times New Roman" pitchFamily="18" charset="0"/>
              </a:rPr>
              <a:t>1.</a:t>
            </a:r>
            <a:r>
              <a:rPr lang="pl-PL" sz="2400" dirty="0">
                <a:latin typeface="Times New Roman" pitchFamily="18" charset="0"/>
              </a:rPr>
              <a:t> Jeśli poszkodowany ma zachowaną świadomość - podajemy cukier. Może być rozpuszczony w herbacie, nigdy zaś w postaci suchego proszku!</a:t>
            </a:r>
            <a:br>
              <a:rPr lang="pl-PL" sz="2400" b="1" dirty="0">
                <a:latin typeface="Times New Roman" pitchFamily="18" charset="0"/>
              </a:rPr>
            </a:br>
            <a:br>
              <a:rPr lang="pl-PL" sz="2400" b="1" dirty="0">
                <a:latin typeface="Times New Roman" pitchFamily="18" charset="0"/>
              </a:rPr>
            </a:br>
            <a:r>
              <a:rPr lang="pl-PL" sz="2400" b="1" dirty="0">
                <a:latin typeface="Times New Roman" pitchFamily="18" charset="0"/>
              </a:rPr>
              <a:t>2.</a:t>
            </a:r>
            <a:r>
              <a:rPr lang="pl-PL" sz="2400" dirty="0">
                <a:latin typeface="Times New Roman" pitchFamily="18" charset="0"/>
              </a:rPr>
              <a:t> Jeśli poszkodowany jest nieprzytomny to:</a:t>
            </a:r>
            <a:br>
              <a:rPr lang="pl-PL" sz="2400" dirty="0">
                <a:latin typeface="Times New Roman" pitchFamily="18" charset="0"/>
              </a:rPr>
            </a:br>
            <a:r>
              <a:rPr lang="pl-PL" sz="2400" dirty="0">
                <a:latin typeface="Times New Roman" pitchFamily="18" charset="0"/>
              </a:rPr>
              <a:t>ułożenie w </a:t>
            </a:r>
            <a:r>
              <a:rPr lang="pl-PL" sz="2400" dirty="0">
                <a:latin typeface="Times New Roman" pitchFamily="18" charset="0"/>
                <a:hlinkClick r:id="rId2"/>
              </a:rPr>
              <a:t>pozycji bezpiecznej</a:t>
            </a:r>
            <a:r>
              <a:rPr lang="pl-PL" sz="2400" dirty="0">
                <a:latin typeface="Times New Roman" pitchFamily="18" charset="0"/>
              </a:rPr>
              <a:t> </a:t>
            </a:r>
            <a:br>
              <a:rPr lang="pl-PL" sz="2400" dirty="0">
                <a:latin typeface="Times New Roman" pitchFamily="18" charset="0"/>
              </a:rPr>
            </a:br>
            <a:r>
              <a:rPr lang="pl-PL" sz="2400" dirty="0">
                <a:latin typeface="Times New Roman" pitchFamily="18" charset="0"/>
              </a:rPr>
              <a:t>wezwanie karetki </a:t>
            </a:r>
            <a:br>
              <a:rPr lang="pl-PL" sz="2400" dirty="0">
                <a:latin typeface="Times New Roman" pitchFamily="18" charset="0"/>
              </a:rPr>
            </a:br>
            <a:r>
              <a:rPr lang="pl-PL" sz="2400" dirty="0">
                <a:latin typeface="Times New Roman" pitchFamily="18" charset="0"/>
              </a:rPr>
              <a:t>prowadzenie kontroli ważnych funkcji życiowych (oddech, tętno) </a:t>
            </a:r>
            <a:br>
              <a:rPr lang="pl-PL" sz="2400" dirty="0">
                <a:latin typeface="Times New Roman" pitchFamily="18" charset="0"/>
              </a:rPr>
            </a:br>
            <a:r>
              <a:rPr lang="pl-PL" sz="2400" dirty="0">
                <a:latin typeface="Times New Roman" pitchFamily="18" charset="0"/>
              </a:rPr>
              <a:t>dbanie o utrzymanie ciepła chorego (np. okrycie kocem) </a:t>
            </a:r>
            <a:br>
              <a:rPr lang="pl-PL" sz="2400" dirty="0">
                <a:latin typeface="Times New Roman" pitchFamily="18" charset="0"/>
              </a:rPr>
            </a:br>
            <a:endParaRPr lang="pl-PL" sz="2400" dirty="0">
              <a:latin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a:extLst>
              <a:ext uri="{FF2B5EF4-FFF2-40B4-BE49-F238E27FC236}">
                <a16:creationId xmlns:a16="http://schemas.microsoft.com/office/drawing/2014/main" id="{07125928-8C1C-4E7B-AA87-E718F8ADCE20}"/>
              </a:ext>
            </a:extLst>
          </p:cNvPr>
          <p:cNvSpPr>
            <a:spLocks noGrp="1" noChangeArrowheads="1"/>
          </p:cNvSpPr>
          <p:nvPr>
            <p:ph type="title"/>
          </p:nvPr>
        </p:nvSpPr>
        <p:spPr/>
        <p:txBody>
          <a:bodyPr/>
          <a:lstStyle/>
          <a:p>
            <a:pPr eaLnBrk="1" hangingPunct="1">
              <a:defRPr/>
            </a:pPr>
            <a:r>
              <a:rPr lang="pl-PL"/>
              <a:t>Porażenie prądem</a:t>
            </a:r>
          </a:p>
        </p:txBody>
      </p:sp>
      <p:sp>
        <p:nvSpPr>
          <p:cNvPr id="145411" name="Rectangle 3">
            <a:extLst>
              <a:ext uri="{FF2B5EF4-FFF2-40B4-BE49-F238E27FC236}">
                <a16:creationId xmlns:a16="http://schemas.microsoft.com/office/drawing/2014/main" id="{90A78945-4DA0-43B7-8DE1-2AD9A9B0937B}"/>
              </a:ext>
            </a:extLst>
          </p:cNvPr>
          <p:cNvSpPr>
            <a:spLocks noGrp="1" noChangeArrowheads="1"/>
          </p:cNvSpPr>
          <p:nvPr>
            <p:ph idx="1"/>
          </p:nvPr>
        </p:nvSpPr>
        <p:spPr>
          <a:xfrm>
            <a:off x="457200" y="1981200"/>
            <a:ext cx="4762500" cy="4114800"/>
          </a:xfrm>
        </p:spPr>
        <p:txBody>
          <a:bodyPr/>
          <a:lstStyle/>
          <a:p>
            <a:pPr eaLnBrk="1" hangingPunct="1">
              <a:buFont typeface="Wingdings" panose="05000000000000000000" pitchFamily="2" charset="2"/>
              <a:buNone/>
              <a:defRPr/>
            </a:pPr>
            <a:r>
              <a:rPr lang="pl-PL" sz="2800" dirty="0">
                <a:latin typeface="Times New Roman" pitchFamily="18" charset="0"/>
                <a:cs typeface="Times New Roman" pitchFamily="18" charset="0"/>
              </a:rPr>
              <a:t>   Do porażenia prądem dochodzi na skutek przepływu prądu elektrycznego przez ciało człowieka. </a:t>
            </a:r>
          </a:p>
        </p:txBody>
      </p:sp>
      <p:pic>
        <p:nvPicPr>
          <p:cNvPr id="45060" name="Picture 4">
            <a:extLst>
              <a:ext uri="{FF2B5EF4-FFF2-40B4-BE49-F238E27FC236}">
                <a16:creationId xmlns:a16="http://schemas.microsoft.com/office/drawing/2014/main" id="{E1A2B7C5-83B8-4FC6-A4DA-2B1C8EAB55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1773238"/>
            <a:ext cx="24003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1B399FDD-B195-4982-BBEA-CB9CA0DC5610}"/>
              </a:ext>
            </a:extLst>
          </p:cNvPr>
          <p:cNvSpPr>
            <a:spLocks noGrp="1" noChangeArrowheads="1"/>
          </p:cNvSpPr>
          <p:nvPr>
            <p:ph type="title"/>
          </p:nvPr>
        </p:nvSpPr>
        <p:spPr/>
        <p:txBody>
          <a:bodyPr/>
          <a:lstStyle/>
          <a:p>
            <a:pPr eaLnBrk="1" hangingPunct="1">
              <a:defRPr/>
            </a:pPr>
            <a:r>
              <a:rPr lang="pl-PL"/>
              <a:t>Postępowanie</a:t>
            </a:r>
          </a:p>
        </p:txBody>
      </p:sp>
      <p:sp>
        <p:nvSpPr>
          <p:cNvPr id="147459" name="Rectangle 3">
            <a:extLst>
              <a:ext uri="{FF2B5EF4-FFF2-40B4-BE49-F238E27FC236}">
                <a16:creationId xmlns:a16="http://schemas.microsoft.com/office/drawing/2014/main" id="{D25FFC1B-AB08-4243-A3D1-78DC6C72C722}"/>
              </a:ext>
            </a:extLst>
          </p:cNvPr>
          <p:cNvSpPr>
            <a:spLocks noGrp="1" noChangeArrowheads="1"/>
          </p:cNvSpPr>
          <p:nvPr>
            <p:ph idx="1"/>
          </p:nvPr>
        </p:nvSpPr>
        <p:spPr/>
        <p:txBody>
          <a:bodyPr>
            <a:normAutofit fontScale="77500" lnSpcReduction="20000"/>
          </a:bodyPr>
          <a:lstStyle/>
          <a:p>
            <a:pPr algn="just" eaLnBrk="1" hangingPunct="1">
              <a:lnSpc>
                <a:spcPct val="70000"/>
              </a:lnSpc>
            </a:pPr>
            <a:r>
              <a:rPr lang="pl-PL" altLang="pl-PL" sz="1800">
                <a:latin typeface="Times New Roman" panose="02020603050405020304" pitchFamily="18" charset="0"/>
                <a:cs typeface="Times New Roman" panose="02020603050405020304" pitchFamily="18" charset="0"/>
              </a:rPr>
              <a:t>Wezwanie karetki pogotowia </a:t>
            </a:r>
          </a:p>
          <a:p>
            <a:pPr algn="just" eaLnBrk="1" hangingPunct="1">
              <a:lnSpc>
                <a:spcPct val="70000"/>
              </a:lnSpc>
            </a:pPr>
            <a:r>
              <a:rPr lang="pl-PL" altLang="pl-PL" sz="1800">
                <a:latin typeface="Times New Roman" panose="02020603050405020304" pitchFamily="18" charset="0"/>
                <a:cs typeface="Times New Roman" panose="02020603050405020304" pitchFamily="18" charset="0"/>
              </a:rPr>
              <a:t>Ocena obrażeń ciała: </a:t>
            </a:r>
          </a:p>
          <a:p>
            <a:pPr algn="just" eaLnBrk="1" hangingPunct="1">
              <a:lnSpc>
                <a:spcPct val="70000"/>
              </a:lnSpc>
              <a:buFont typeface="Wingdings" panose="05000000000000000000" pitchFamily="2" charset="2"/>
              <a:buNone/>
            </a:pPr>
            <a:endParaRPr lang="pl-PL" altLang="pl-PL" sz="1800">
              <a:latin typeface="Times New Roman" panose="02020603050405020304" pitchFamily="18" charset="0"/>
              <a:cs typeface="Times New Roman" panose="02020603050405020304" pitchFamily="18" charset="0"/>
            </a:endParaRPr>
          </a:p>
          <a:p>
            <a:pPr algn="just" eaLnBrk="1" hangingPunct="1">
              <a:lnSpc>
                <a:spcPct val="70000"/>
              </a:lnSpc>
              <a:buFont typeface="Wingdings" panose="05000000000000000000" pitchFamily="2" charset="2"/>
              <a:buNone/>
            </a:pPr>
            <a:r>
              <a:rPr lang="pl-PL" altLang="pl-PL" sz="1800">
                <a:latin typeface="Times New Roman" panose="02020603050405020304" pitchFamily="18" charset="0"/>
                <a:cs typeface="Times New Roman" panose="02020603050405020304" pitchFamily="18" charset="0"/>
              </a:rPr>
              <a:t>*unieruchomienie przy złamaniach i zwichnięciach </a:t>
            </a:r>
          </a:p>
          <a:p>
            <a:pPr algn="just" eaLnBrk="1" hangingPunct="1">
              <a:lnSpc>
                <a:spcPct val="70000"/>
              </a:lnSpc>
              <a:buFont typeface="Wingdings" panose="05000000000000000000" pitchFamily="2" charset="2"/>
              <a:buNone/>
            </a:pPr>
            <a:endParaRPr lang="pl-PL" altLang="pl-PL" sz="1800">
              <a:latin typeface="Times New Roman" panose="02020603050405020304" pitchFamily="18" charset="0"/>
              <a:cs typeface="Times New Roman" panose="02020603050405020304" pitchFamily="18" charset="0"/>
            </a:endParaRPr>
          </a:p>
          <a:p>
            <a:pPr algn="just" eaLnBrk="1" hangingPunct="1">
              <a:lnSpc>
                <a:spcPct val="70000"/>
              </a:lnSpc>
              <a:buFont typeface="Wingdings" panose="05000000000000000000" pitchFamily="2" charset="2"/>
              <a:buNone/>
            </a:pPr>
            <a:r>
              <a:rPr lang="pl-PL" altLang="pl-PL" sz="1800">
                <a:latin typeface="Times New Roman" panose="02020603050405020304" pitchFamily="18" charset="0"/>
                <a:cs typeface="Times New Roman" panose="02020603050405020304" pitchFamily="18" charset="0"/>
              </a:rPr>
              <a:t>*chłodzenie i zabezpieczanie ran przed zakażeniem w oparzeniach </a:t>
            </a:r>
          </a:p>
          <a:p>
            <a:pPr algn="just" eaLnBrk="1" hangingPunct="1">
              <a:lnSpc>
                <a:spcPct val="70000"/>
              </a:lnSpc>
              <a:buFont typeface="Wingdings" panose="05000000000000000000" pitchFamily="2" charset="2"/>
              <a:buNone/>
            </a:pPr>
            <a:endParaRPr lang="pl-PL" altLang="pl-PL" sz="1800">
              <a:latin typeface="Times New Roman" panose="02020603050405020304" pitchFamily="18" charset="0"/>
              <a:cs typeface="Times New Roman" panose="02020603050405020304" pitchFamily="18" charset="0"/>
            </a:endParaRPr>
          </a:p>
          <a:p>
            <a:pPr algn="just" eaLnBrk="1" hangingPunct="1">
              <a:lnSpc>
                <a:spcPct val="70000"/>
              </a:lnSpc>
            </a:pPr>
            <a:r>
              <a:rPr lang="pl-PL" altLang="pl-PL" sz="1800">
                <a:latin typeface="Times New Roman" panose="02020603050405020304" pitchFamily="18" charset="0"/>
                <a:cs typeface="Times New Roman" panose="02020603050405020304" pitchFamily="18" charset="0"/>
              </a:rPr>
              <a:t>W zależności od stanu przytomności poszkodowanego: </a:t>
            </a:r>
          </a:p>
          <a:p>
            <a:pPr algn="just" eaLnBrk="1" hangingPunct="1">
              <a:lnSpc>
                <a:spcPct val="70000"/>
              </a:lnSpc>
              <a:buFont typeface="Wingdings" panose="05000000000000000000" pitchFamily="2" charset="2"/>
              <a:buNone/>
            </a:pPr>
            <a:endParaRPr lang="pl-PL" altLang="pl-PL" sz="1800">
              <a:latin typeface="Times New Roman" panose="02020603050405020304" pitchFamily="18" charset="0"/>
              <a:cs typeface="Times New Roman" panose="02020603050405020304" pitchFamily="18" charset="0"/>
            </a:endParaRPr>
          </a:p>
          <a:p>
            <a:pPr algn="just" eaLnBrk="1" hangingPunct="1">
              <a:lnSpc>
                <a:spcPct val="70000"/>
              </a:lnSpc>
              <a:buFont typeface="Wingdings" panose="05000000000000000000" pitchFamily="2" charset="2"/>
              <a:buNone/>
            </a:pPr>
            <a:r>
              <a:rPr lang="pl-PL" altLang="pl-PL" sz="1800">
                <a:latin typeface="Times New Roman" panose="02020603050405020304" pitchFamily="18" charset="0"/>
                <a:cs typeface="Times New Roman" panose="02020603050405020304" pitchFamily="18" charset="0"/>
              </a:rPr>
              <a:t>*jeśli jest przytomny i nie wymaga pilnej interwencji na miejscu zdarzenie to i tak chory musi być bezwzględnie przetransportowany do szpitala celem dalszej obserwacji skutków odległych (np. odwodnienie, zaburzenia elektrolitowe, zaburzenia rytmu serca) </a:t>
            </a:r>
          </a:p>
          <a:p>
            <a:pPr algn="just" eaLnBrk="1" hangingPunct="1">
              <a:lnSpc>
                <a:spcPct val="70000"/>
              </a:lnSpc>
              <a:buFont typeface="Wingdings" panose="05000000000000000000" pitchFamily="2" charset="2"/>
              <a:buNone/>
            </a:pPr>
            <a:endParaRPr lang="pl-PL" altLang="pl-PL" sz="1800">
              <a:latin typeface="Times New Roman" panose="02020603050405020304" pitchFamily="18" charset="0"/>
              <a:cs typeface="Times New Roman" panose="02020603050405020304" pitchFamily="18" charset="0"/>
            </a:endParaRPr>
          </a:p>
          <a:p>
            <a:pPr algn="just" eaLnBrk="1" hangingPunct="1">
              <a:lnSpc>
                <a:spcPct val="70000"/>
              </a:lnSpc>
              <a:buFont typeface="Wingdings" panose="05000000000000000000" pitchFamily="2" charset="2"/>
              <a:buNone/>
            </a:pPr>
            <a:r>
              <a:rPr lang="pl-PL" altLang="pl-PL" sz="1800">
                <a:latin typeface="Times New Roman" panose="02020603050405020304" pitchFamily="18" charset="0"/>
                <a:cs typeface="Times New Roman" panose="02020603050405020304" pitchFamily="18" charset="0"/>
              </a:rPr>
              <a:t>*jeśli jest nieprzytomny, ale ma zachowany oddech i krążenie, a jednocześnie można wykluczyć uraz kręgosłupa i nie ma wstrząsu – </a:t>
            </a:r>
            <a:r>
              <a:rPr lang="pl-PL" altLang="pl-PL" sz="1800">
                <a:latin typeface="Times New Roman" panose="02020603050405020304" pitchFamily="18" charset="0"/>
                <a:cs typeface="Times New Roman" panose="02020603050405020304" pitchFamily="18" charset="0"/>
                <a:hlinkClick r:id="rId2"/>
              </a:rPr>
              <a:t>pozycja bezpieczna</a:t>
            </a:r>
            <a:r>
              <a:rPr lang="pl-PL" altLang="pl-PL" sz="1800">
                <a:latin typeface="Times New Roman" panose="02020603050405020304" pitchFamily="18" charset="0"/>
                <a:cs typeface="Times New Roman" panose="02020603050405020304" pitchFamily="18" charset="0"/>
              </a:rPr>
              <a:t> </a:t>
            </a:r>
          </a:p>
          <a:p>
            <a:pPr algn="just" eaLnBrk="1" hangingPunct="1">
              <a:lnSpc>
                <a:spcPct val="70000"/>
              </a:lnSpc>
              <a:buFont typeface="Wingdings" panose="05000000000000000000" pitchFamily="2" charset="2"/>
              <a:buNone/>
            </a:pPr>
            <a:endParaRPr lang="pl-PL" altLang="pl-PL" sz="1800">
              <a:latin typeface="Times New Roman" panose="02020603050405020304" pitchFamily="18" charset="0"/>
              <a:cs typeface="Times New Roman" panose="02020603050405020304" pitchFamily="18" charset="0"/>
            </a:endParaRPr>
          </a:p>
          <a:p>
            <a:pPr algn="just" eaLnBrk="1" hangingPunct="1">
              <a:lnSpc>
                <a:spcPct val="70000"/>
              </a:lnSpc>
              <a:buFont typeface="Wingdings" panose="05000000000000000000" pitchFamily="2" charset="2"/>
              <a:buNone/>
            </a:pPr>
            <a:r>
              <a:rPr lang="pl-PL" altLang="pl-PL" sz="1800">
                <a:latin typeface="Times New Roman" panose="02020603050405020304" pitchFamily="18" charset="0"/>
                <a:cs typeface="Times New Roman" panose="02020603050405020304" pitchFamily="18" charset="0"/>
              </a:rPr>
              <a:t>*jeśli stwierdza się objawy wstrząsu – odpowiednie </a:t>
            </a:r>
            <a:r>
              <a:rPr lang="pl-PL" altLang="pl-PL" sz="1800">
                <a:latin typeface="Times New Roman" panose="02020603050405020304" pitchFamily="18" charset="0"/>
                <a:cs typeface="Times New Roman" panose="02020603050405020304" pitchFamily="18" charset="0"/>
                <a:hlinkClick r:id="rId3"/>
              </a:rPr>
              <a:t>postępowanie przeciwwstrząsowe</a:t>
            </a:r>
            <a:r>
              <a:rPr lang="pl-PL" altLang="pl-PL" sz="1800">
                <a:latin typeface="Times New Roman" panose="02020603050405020304" pitchFamily="18" charset="0"/>
                <a:cs typeface="Times New Roman" panose="02020603050405020304" pitchFamily="18" charset="0"/>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7952B36D-9BF6-4E05-914F-2FD191724C30}"/>
              </a:ext>
            </a:extLst>
          </p:cNvPr>
          <p:cNvSpPr>
            <a:spLocks noGrp="1" noChangeArrowheads="1"/>
          </p:cNvSpPr>
          <p:nvPr>
            <p:ph type="title"/>
          </p:nvPr>
        </p:nvSpPr>
        <p:spPr/>
        <p:txBody>
          <a:bodyPr/>
          <a:lstStyle/>
          <a:p>
            <a:pPr eaLnBrk="1" hangingPunct="1">
              <a:defRPr/>
            </a:pPr>
            <a:r>
              <a:rPr lang="pl-PL"/>
              <a:t>Rodzaje obrażeń</a:t>
            </a:r>
          </a:p>
        </p:txBody>
      </p:sp>
      <p:sp>
        <p:nvSpPr>
          <p:cNvPr id="148483" name="Rectangle 3">
            <a:extLst>
              <a:ext uri="{FF2B5EF4-FFF2-40B4-BE49-F238E27FC236}">
                <a16:creationId xmlns:a16="http://schemas.microsoft.com/office/drawing/2014/main" id="{2A74648B-B6BF-486F-A766-EDAADC70B7D1}"/>
              </a:ext>
            </a:extLst>
          </p:cNvPr>
          <p:cNvSpPr>
            <a:spLocks noGrp="1" noChangeArrowheads="1"/>
          </p:cNvSpPr>
          <p:nvPr>
            <p:ph idx="1"/>
          </p:nvPr>
        </p:nvSpPr>
        <p:spPr/>
        <p:txBody>
          <a:bodyPr/>
          <a:lstStyle/>
          <a:p>
            <a:pPr eaLnBrk="1" hangingPunct="1">
              <a:defRPr/>
            </a:pPr>
            <a:r>
              <a:rPr lang="pl-PL" dirty="0">
                <a:latin typeface="Times New Roman" pitchFamily="18" charset="0"/>
                <a:cs typeface="Times New Roman" pitchFamily="18" charset="0"/>
              </a:rPr>
              <a:t>Oparzenia</a:t>
            </a:r>
          </a:p>
          <a:p>
            <a:pPr eaLnBrk="1" hangingPunct="1">
              <a:defRPr/>
            </a:pPr>
            <a:r>
              <a:rPr lang="pl-PL" dirty="0">
                <a:latin typeface="Times New Roman" pitchFamily="18" charset="0"/>
                <a:cs typeface="Times New Roman" pitchFamily="18" charset="0"/>
              </a:rPr>
              <a:t>Zaburzenia rytmu serca</a:t>
            </a:r>
          </a:p>
          <a:p>
            <a:pPr eaLnBrk="1" hangingPunct="1">
              <a:defRPr/>
            </a:pPr>
            <a:r>
              <a:rPr lang="pl-PL" dirty="0">
                <a:latin typeface="Times New Roman" pitchFamily="18" charset="0"/>
                <a:cs typeface="Times New Roman" pitchFamily="18" charset="0"/>
              </a:rPr>
              <a:t>Mnogie uszkodzenia ciała</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A39E286D-033C-4078-B225-63412A57E013}"/>
              </a:ext>
            </a:extLst>
          </p:cNvPr>
          <p:cNvSpPr>
            <a:spLocks noGrp="1" noChangeArrowheads="1"/>
          </p:cNvSpPr>
          <p:nvPr>
            <p:ph type="title"/>
          </p:nvPr>
        </p:nvSpPr>
        <p:spPr/>
        <p:txBody>
          <a:bodyPr/>
          <a:lstStyle/>
          <a:p>
            <a:pPr eaLnBrk="1" hangingPunct="1">
              <a:defRPr/>
            </a:pPr>
            <a:r>
              <a:rPr lang="pl-PL"/>
              <a:t>Zawał serca</a:t>
            </a:r>
          </a:p>
        </p:txBody>
      </p:sp>
      <p:sp>
        <p:nvSpPr>
          <p:cNvPr id="149507" name="Rectangle 3">
            <a:extLst>
              <a:ext uri="{FF2B5EF4-FFF2-40B4-BE49-F238E27FC236}">
                <a16:creationId xmlns:a16="http://schemas.microsoft.com/office/drawing/2014/main" id="{E4C37CFC-BBED-4B82-8BDC-C4E88992CB54}"/>
              </a:ext>
            </a:extLst>
          </p:cNvPr>
          <p:cNvSpPr>
            <a:spLocks noGrp="1" noChangeArrowheads="1"/>
          </p:cNvSpPr>
          <p:nvPr>
            <p:ph idx="1"/>
          </p:nvPr>
        </p:nvSpPr>
        <p:spPr>
          <a:xfrm>
            <a:off x="395288" y="1773238"/>
            <a:ext cx="8280400" cy="2519362"/>
          </a:xfrm>
        </p:spPr>
        <p:txBody>
          <a:bodyPr/>
          <a:lstStyle/>
          <a:p>
            <a:pPr eaLnBrk="1" hangingPunct="1">
              <a:buFont typeface="Wingdings" panose="05000000000000000000" pitchFamily="2" charset="2"/>
              <a:buNone/>
            </a:pPr>
            <a:r>
              <a:rPr lang="pl-PL" altLang="pl-PL" dirty="0">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r>
              <a:rPr lang="pl-PL" altLang="pl-PL" dirty="0">
                <a:latin typeface="Times New Roman" panose="02020603050405020304" pitchFamily="18" charset="0"/>
                <a:cs typeface="Times New Roman" panose="02020603050405020304" pitchFamily="18" charset="0"/>
              </a:rPr>
              <a:t> Uszkodzenie mięśnia sercowego, w wyniku jego niedotlenienia, np. gdy skrzep tamuje przepływ krwi.</a:t>
            </a:r>
          </a:p>
        </p:txBody>
      </p:sp>
      <p:pic>
        <p:nvPicPr>
          <p:cNvPr id="48132" name="Picture 4">
            <a:extLst>
              <a:ext uri="{FF2B5EF4-FFF2-40B4-BE49-F238E27FC236}">
                <a16:creationId xmlns:a16="http://schemas.microsoft.com/office/drawing/2014/main" id="{45E79E69-9496-406E-87B9-E1F1F9C170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3719513"/>
            <a:ext cx="3743325" cy="284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07E2670-A64B-4B50-84DE-504F37C610B8}"/>
              </a:ext>
            </a:extLst>
          </p:cNvPr>
          <p:cNvSpPr>
            <a:spLocks noGrp="1" noChangeArrowheads="1"/>
          </p:cNvSpPr>
          <p:nvPr>
            <p:ph type="title"/>
          </p:nvPr>
        </p:nvSpPr>
        <p:spPr/>
        <p:txBody>
          <a:bodyPr/>
          <a:lstStyle/>
          <a:p>
            <a:pPr eaLnBrk="1" hangingPunct="1">
              <a:defRPr/>
            </a:pPr>
            <a:r>
              <a:rPr lang="pl-PL"/>
              <a:t>Zawał serca - objawy</a:t>
            </a:r>
          </a:p>
        </p:txBody>
      </p:sp>
      <p:sp>
        <p:nvSpPr>
          <p:cNvPr id="150531" name="Rectangle 3">
            <a:extLst>
              <a:ext uri="{FF2B5EF4-FFF2-40B4-BE49-F238E27FC236}">
                <a16:creationId xmlns:a16="http://schemas.microsoft.com/office/drawing/2014/main" id="{0C5095A7-DC72-4658-A24B-5EF968E767C9}"/>
              </a:ext>
            </a:extLst>
          </p:cNvPr>
          <p:cNvSpPr>
            <a:spLocks noGrp="1" noChangeArrowheads="1"/>
          </p:cNvSpPr>
          <p:nvPr>
            <p:ph idx="1"/>
          </p:nvPr>
        </p:nvSpPr>
        <p:spPr/>
        <p:txBody>
          <a:bodyPr/>
          <a:lstStyle/>
          <a:p>
            <a:pPr eaLnBrk="1" hangingPunct="1">
              <a:defRPr/>
            </a:pPr>
            <a:r>
              <a:rPr lang="pl-PL" dirty="0">
                <a:latin typeface="Times New Roman" pitchFamily="18" charset="0"/>
                <a:cs typeface="Times New Roman" pitchFamily="18" charset="0"/>
              </a:rPr>
              <a:t>ból za mostkiem w okolicy serca, często promieniujący do lewego barku i ręki;</a:t>
            </a:r>
          </a:p>
          <a:p>
            <a:pPr eaLnBrk="1" hangingPunct="1">
              <a:defRPr/>
            </a:pPr>
            <a:r>
              <a:rPr lang="pl-PL" dirty="0">
                <a:latin typeface="Times New Roman" pitchFamily="18" charset="0"/>
                <a:cs typeface="Times New Roman" pitchFamily="18" charset="0"/>
              </a:rPr>
              <a:t>bladość;</a:t>
            </a:r>
          </a:p>
          <a:p>
            <a:pPr eaLnBrk="1" hangingPunct="1">
              <a:defRPr/>
            </a:pPr>
            <a:r>
              <a:rPr lang="pl-PL" dirty="0">
                <a:latin typeface="Times New Roman" pitchFamily="18" charset="0"/>
                <a:cs typeface="Times New Roman" pitchFamily="18" charset="0"/>
              </a:rPr>
              <a:t>uczucie lęku, zimne poty;</a:t>
            </a:r>
          </a:p>
          <a:p>
            <a:pPr eaLnBrk="1" hangingPunct="1">
              <a:defRPr/>
            </a:pPr>
            <a:r>
              <a:rPr lang="pl-PL" dirty="0">
                <a:latin typeface="Times New Roman" pitchFamily="18" charset="0"/>
                <a:cs typeface="Times New Roman" pitchFamily="18" charset="0"/>
              </a:rPr>
              <a:t>mogą wystąpić trudności w oddychaniu </a:t>
            </a:r>
          </a:p>
          <a:p>
            <a:pPr eaLnBrk="1" hangingPunct="1">
              <a:buFont typeface="Wingdings" panose="05000000000000000000" pitchFamily="2" charset="2"/>
              <a:buNone/>
              <a:defRPr/>
            </a:pPr>
            <a:r>
              <a:rPr lang="pl-PL" dirty="0">
                <a:latin typeface="Times New Roman" pitchFamily="18" charset="0"/>
                <a:cs typeface="Times New Roman" pitchFamily="18" charset="0"/>
              </a:rPr>
              <a:t>   i zaburzenia rytmu serca.</a:t>
            </a:r>
          </a:p>
          <a:p>
            <a:pPr eaLnBrk="1" hangingPunct="1">
              <a:defRPr/>
            </a:pPr>
            <a:endParaRPr lang="pl-PL"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4FA7815A-CCA7-44B1-9FFE-719314D2AC8F}"/>
              </a:ext>
            </a:extLst>
          </p:cNvPr>
          <p:cNvSpPr>
            <a:spLocks noGrp="1" noChangeArrowheads="1"/>
          </p:cNvSpPr>
          <p:nvPr>
            <p:ph type="title"/>
          </p:nvPr>
        </p:nvSpPr>
        <p:spPr/>
        <p:txBody>
          <a:bodyPr/>
          <a:lstStyle/>
          <a:p>
            <a:pPr eaLnBrk="1" hangingPunct="1">
              <a:defRPr/>
            </a:pPr>
            <a:r>
              <a:rPr lang="pl-PL"/>
              <a:t>Zawał serca – objawy u kobiet</a:t>
            </a:r>
          </a:p>
        </p:txBody>
      </p:sp>
      <p:sp>
        <p:nvSpPr>
          <p:cNvPr id="151555" name="Rectangle 3">
            <a:extLst>
              <a:ext uri="{FF2B5EF4-FFF2-40B4-BE49-F238E27FC236}">
                <a16:creationId xmlns:a16="http://schemas.microsoft.com/office/drawing/2014/main" id="{88B5CD17-2893-482E-818F-247FF95B9A6B}"/>
              </a:ext>
            </a:extLst>
          </p:cNvPr>
          <p:cNvSpPr>
            <a:spLocks noGrp="1" noChangeArrowheads="1"/>
          </p:cNvSpPr>
          <p:nvPr>
            <p:ph idx="1"/>
          </p:nvPr>
        </p:nvSpPr>
        <p:spPr/>
        <p:txBody>
          <a:bodyPr>
            <a:normAutofit fontScale="92500" lnSpcReduction="20000"/>
          </a:bodyPr>
          <a:lstStyle/>
          <a:p>
            <a:pPr eaLnBrk="1" hangingPunct="1">
              <a:lnSpc>
                <a:spcPct val="80000"/>
              </a:lnSpc>
            </a:pPr>
            <a:r>
              <a:rPr lang="pl-PL" altLang="pl-PL" sz="2800">
                <a:latin typeface="Times New Roman" panose="02020603050405020304" pitchFamily="18" charset="0"/>
                <a:cs typeface="Times New Roman" panose="02020603050405020304" pitchFamily="18" charset="0"/>
              </a:rPr>
              <a:t>pieczenie lub ucisk w tzw. dołku; </a:t>
            </a:r>
          </a:p>
          <a:p>
            <a:pPr eaLnBrk="1" hangingPunct="1">
              <a:lnSpc>
                <a:spcPct val="80000"/>
              </a:lnSpc>
            </a:pPr>
            <a:r>
              <a:rPr lang="pl-PL" altLang="pl-PL" sz="2800">
                <a:latin typeface="Times New Roman" panose="02020603050405020304" pitchFamily="18" charset="0"/>
                <a:cs typeface="Times New Roman" panose="02020603050405020304" pitchFamily="18" charset="0"/>
              </a:rPr>
              <a:t>trudności z oddychaniem (krótki oddech) albo nudności; </a:t>
            </a:r>
          </a:p>
          <a:p>
            <a:pPr eaLnBrk="1" hangingPunct="1">
              <a:lnSpc>
                <a:spcPct val="80000"/>
              </a:lnSpc>
            </a:pPr>
            <a:r>
              <a:rPr lang="pl-PL" altLang="pl-PL" sz="2800">
                <a:latin typeface="Times New Roman" panose="02020603050405020304" pitchFamily="18" charset="0"/>
                <a:cs typeface="Times New Roman" panose="02020603050405020304" pitchFamily="18" charset="0"/>
              </a:rPr>
              <a:t>nagły ból mięśni, wrażenie bezwładności rąk; </a:t>
            </a:r>
          </a:p>
          <a:p>
            <a:pPr eaLnBrk="1" hangingPunct="1">
              <a:lnSpc>
                <a:spcPct val="80000"/>
              </a:lnSpc>
            </a:pPr>
            <a:r>
              <a:rPr lang="pl-PL" altLang="pl-PL" sz="2800">
                <a:latin typeface="Times New Roman" panose="02020603050405020304" pitchFamily="18" charset="0"/>
                <a:cs typeface="Times New Roman" panose="02020603050405020304" pitchFamily="18" charset="0"/>
              </a:rPr>
              <a:t>nagłe ogólne osłabienie, uczucie wszechogarniającego zmęczenia, wyczerpania; </a:t>
            </a:r>
          </a:p>
          <a:p>
            <a:pPr eaLnBrk="1" hangingPunct="1">
              <a:lnSpc>
                <a:spcPct val="80000"/>
              </a:lnSpc>
            </a:pPr>
            <a:r>
              <a:rPr lang="pl-PL" altLang="pl-PL" sz="2800">
                <a:latin typeface="Times New Roman" panose="02020603050405020304" pitchFamily="18" charset="0"/>
                <a:cs typeface="Times New Roman" panose="02020603050405020304" pitchFamily="18" charset="0"/>
              </a:rPr>
              <a:t>ból w klatce piersiowej, jeśli w ogóle się pojawia, nie jest tak silny i często ma inną lokalizację niż              u mężczyzn. Może być umiejscowiony pod lewą lub prawą łopatką albo pod lewym łukiem żebrowym.</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CA392080-790C-44CE-8502-095A9E3077AC}"/>
              </a:ext>
            </a:extLst>
          </p:cNvPr>
          <p:cNvSpPr>
            <a:spLocks noGrp="1" noChangeArrowheads="1"/>
          </p:cNvSpPr>
          <p:nvPr>
            <p:ph type="title"/>
          </p:nvPr>
        </p:nvSpPr>
        <p:spPr/>
        <p:txBody>
          <a:bodyPr/>
          <a:lstStyle/>
          <a:p>
            <a:pPr eaLnBrk="1" hangingPunct="1">
              <a:defRPr/>
            </a:pPr>
            <a:r>
              <a:rPr lang="pl-PL"/>
              <a:t>Zawał serca – pierwsza pomoc</a:t>
            </a:r>
          </a:p>
        </p:txBody>
      </p:sp>
      <p:sp>
        <p:nvSpPr>
          <p:cNvPr id="152579" name="Rectangle 3">
            <a:extLst>
              <a:ext uri="{FF2B5EF4-FFF2-40B4-BE49-F238E27FC236}">
                <a16:creationId xmlns:a16="http://schemas.microsoft.com/office/drawing/2014/main" id="{6FD20CBE-A1BA-47D9-B1E5-EF8B4610F7C0}"/>
              </a:ext>
            </a:extLst>
          </p:cNvPr>
          <p:cNvSpPr>
            <a:spLocks noGrp="1" noChangeArrowheads="1"/>
          </p:cNvSpPr>
          <p:nvPr>
            <p:ph idx="1"/>
          </p:nvPr>
        </p:nvSpPr>
        <p:spPr/>
        <p:txBody>
          <a:bodyPr>
            <a:normAutofit fontScale="92500" lnSpcReduction="20000"/>
          </a:bodyPr>
          <a:lstStyle/>
          <a:p>
            <a:pPr eaLnBrk="1" hangingPunct="1">
              <a:lnSpc>
                <a:spcPct val="80000"/>
              </a:lnSpc>
              <a:defRPr/>
            </a:pPr>
            <a:r>
              <a:rPr lang="pl-PL" sz="2600" dirty="0">
                <a:latin typeface="Times New Roman" pitchFamily="18" charset="0"/>
                <a:cs typeface="Times New Roman" pitchFamily="18" charset="0"/>
              </a:rPr>
              <a:t>zalecić całkowity spokój w bezruchu; </a:t>
            </a:r>
          </a:p>
          <a:p>
            <a:pPr eaLnBrk="1" hangingPunct="1">
              <a:lnSpc>
                <a:spcPct val="80000"/>
              </a:lnSpc>
              <a:defRPr/>
            </a:pPr>
            <a:r>
              <a:rPr lang="pl-PL" sz="2600" dirty="0">
                <a:latin typeface="Times New Roman" pitchFamily="18" charset="0"/>
                <a:cs typeface="Times New Roman" pitchFamily="18" charset="0"/>
              </a:rPr>
              <a:t>nie podawać pokarmów, zakazać palenia tytoniu; </a:t>
            </a:r>
          </a:p>
          <a:p>
            <a:pPr eaLnBrk="1" hangingPunct="1">
              <a:lnSpc>
                <a:spcPct val="80000"/>
              </a:lnSpc>
              <a:defRPr/>
            </a:pPr>
            <a:r>
              <a:rPr lang="pl-PL" sz="2600" dirty="0">
                <a:latin typeface="Times New Roman" pitchFamily="18" charset="0"/>
                <a:cs typeface="Times New Roman" pitchFamily="18" charset="0"/>
              </a:rPr>
              <a:t>nie podawać żadnych leków z wyjątkiem przypadków, kiedy poszkodowany ma przy sobie preparat (zwykle na bazie nitrogliceryny) przepisany mu specjalnie na wypadek nagłego zachorowania; </a:t>
            </a:r>
          </a:p>
          <a:p>
            <a:pPr eaLnBrk="1" hangingPunct="1">
              <a:lnSpc>
                <a:spcPct val="80000"/>
              </a:lnSpc>
              <a:defRPr/>
            </a:pPr>
            <a:r>
              <a:rPr lang="pl-PL" sz="2600" dirty="0">
                <a:latin typeface="Times New Roman" pitchFamily="18" charset="0"/>
                <a:cs typeface="Times New Roman" pitchFamily="18" charset="0"/>
              </a:rPr>
              <a:t>ułożyć poszkodowanego w pozycji, która przynosi mu największą ulgę, jeżeli poszkodowany odczuwa duszności starać się go ułożyć w pozycji półsiedzącej; </a:t>
            </a:r>
          </a:p>
          <a:p>
            <a:pPr eaLnBrk="1" hangingPunct="1">
              <a:lnSpc>
                <a:spcPct val="80000"/>
              </a:lnSpc>
              <a:defRPr/>
            </a:pPr>
            <a:r>
              <a:rPr lang="pl-PL" sz="2600" dirty="0">
                <a:latin typeface="Times New Roman" pitchFamily="18" charset="0"/>
                <a:cs typeface="Times New Roman" pitchFamily="18" charset="0"/>
              </a:rPr>
              <a:t>jak najszybciej zapewnić poszkodowanemu fachową pomoc medyczną. </a:t>
            </a:r>
          </a:p>
          <a:p>
            <a:pPr eaLnBrk="1" hangingPunct="1">
              <a:lnSpc>
                <a:spcPct val="80000"/>
              </a:lnSpc>
              <a:buFont typeface="Wingdings" panose="05000000000000000000" pitchFamily="2" charset="2"/>
              <a:buNone/>
              <a:defRPr/>
            </a:pPr>
            <a:endParaRPr lang="pl-PL"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a:extLst>
              <a:ext uri="{FF2B5EF4-FFF2-40B4-BE49-F238E27FC236}">
                <a16:creationId xmlns:a16="http://schemas.microsoft.com/office/drawing/2014/main" id="{1D079207-A62A-4F3E-BEB5-D59F0B83F81C}"/>
              </a:ext>
            </a:extLst>
          </p:cNvPr>
          <p:cNvSpPr>
            <a:spLocks noGrp="1" noChangeArrowheads="1"/>
          </p:cNvSpPr>
          <p:nvPr>
            <p:ph type="title"/>
          </p:nvPr>
        </p:nvSpPr>
        <p:spPr>
          <a:xfrm>
            <a:off x="395536" y="2996952"/>
            <a:ext cx="8229600" cy="1371600"/>
          </a:xfrm>
        </p:spPr>
        <p:txBody>
          <a:bodyPr>
            <a:normAutofit fontScale="90000"/>
          </a:bodyPr>
          <a:lstStyle/>
          <a:p>
            <a:pPr algn="l" eaLnBrk="1" hangingPunct="1"/>
            <a:r>
              <a:rPr lang="pl-PL" altLang="pl-PL" sz="2500" dirty="0">
                <a:solidFill>
                  <a:srgbClr val="FFFF99"/>
                </a:solidFill>
                <a:latin typeface="Times New Roman" panose="02020603050405020304" pitchFamily="18" charset="0"/>
                <a:cs typeface="Times New Roman" panose="02020603050405020304" pitchFamily="18" charset="0"/>
              </a:rPr>
              <a:t>Rozpoznawanie stanów zagrożenia utraty  zdrowia i życia </a:t>
            </a:r>
            <a:br>
              <a:rPr lang="pl-PL" altLang="pl-PL" sz="2500" dirty="0">
                <a:solidFill>
                  <a:srgbClr val="FFFF99"/>
                </a:solidFill>
                <a:latin typeface="Times New Roman" panose="02020603050405020304" pitchFamily="18" charset="0"/>
                <a:cs typeface="Times New Roman" panose="02020603050405020304" pitchFamily="18" charset="0"/>
              </a:rPr>
            </a:br>
            <a:r>
              <a:rPr lang="pl-PL" altLang="pl-PL" sz="2500" dirty="0">
                <a:solidFill>
                  <a:srgbClr val="FFFF99"/>
                </a:solidFill>
                <a:latin typeface="Times New Roman" panose="02020603050405020304" pitchFamily="18" charset="0"/>
                <a:cs typeface="Times New Roman" panose="02020603050405020304" pitchFamily="18" charset="0"/>
              </a:rPr>
              <a:t>oraz pierwsza pomoc w sytuacjach:</a:t>
            </a:r>
            <a:br>
              <a:rPr lang="pl-PL" altLang="pl-PL" sz="2500" dirty="0">
                <a:solidFill>
                  <a:srgbClr val="FFFF99"/>
                </a:solidFill>
                <a:latin typeface="Times New Roman" panose="02020603050405020304" pitchFamily="18" charset="0"/>
                <a:cs typeface="Times New Roman" panose="02020603050405020304" pitchFamily="18" charset="0"/>
              </a:rPr>
            </a:br>
            <a:br>
              <a:rPr lang="pl-PL" altLang="pl-PL" sz="2500" dirty="0">
                <a:solidFill>
                  <a:srgbClr val="FFFF99"/>
                </a:solidFill>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omdlenie,</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epilepsja – padaczka,</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zadławienie oraz ciała obce w organizmie,</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zatrucia,</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cukrzyca,</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porażenie prądem i piorunem,</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zawał serca,</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oparzenia, odmrożenia,</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wstrząs,</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pozycja boczna ustalona (europejska)</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schemat postępowania ratowniczego przy zaburzeniach  </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oddychania i krążenia krwi – REANIMACJA,</a:t>
            </a:r>
            <a:br>
              <a:rPr lang="pl-PL" altLang="pl-PL" sz="2500" dirty="0">
                <a:latin typeface="Times New Roman" panose="02020603050405020304" pitchFamily="18" charset="0"/>
                <a:cs typeface="Times New Roman" panose="02020603050405020304" pitchFamily="18" charset="0"/>
              </a:rPr>
            </a:br>
            <a:r>
              <a:rPr lang="pl-PL" altLang="pl-PL" sz="2500" dirty="0">
                <a:latin typeface="Times New Roman" panose="02020603050405020304" pitchFamily="18" charset="0"/>
                <a:cs typeface="Times New Roman" panose="02020603050405020304" pitchFamily="18" charset="0"/>
              </a:rPr>
              <a:t>- meldunek wzywania pomocy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23A964B3-5405-47BF-A355-BCA4761C48D9}"/>
              </a:ext>
            </a:extLst>
          </p:cNvPr>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pl-PL" altLang="pl-PL"/>
              <a:t>Zawał serca – pierwsza pomoc</a:t>
            </a:r>
          </a:p>
        </p:txBody>
      </p:sp>
      <p:sp>
        <p:nvSpPr>
          <p:cNvPr id="152579" name="Rectangle 3">
            <a:extLst>
              <a:ext uri="{FF2B5EF4-FFF2-40B4-BE49-F238E27FC236}">
                <a16:creationId xmlns:a16="http://schemas.microsoft.com/office/drawing/2014/main" id="{34459225-BA0C-4379-BB47-FB3F4DB006A9}"/>
              </a:ext>
            </a:extLst>
          </p:cNvPr>
          <p:cNvSpPr>
            <a:spLocks noGrp="1" noChangeArrowheads="1"/>
          </p:cNvSpPr>
          <p:nvPr>
            <p:ph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r>
              <a:rPr lang="pl-PL" altLang="pl-PL" sz="2600">
                <a:latin typeface="Times New Roman" panose="02020603050405020304" pitchFamily="18" charset="0"/>
              </a:rPr>
              <a:t>w podejrzeniu zawału mięśnia sercowego, świadek zdarzenia w przypadku braku przeciwwskazań powinien podać poszkodowanemu </a:t>
            </a:r>
            <a:r>
              <a:rPr lang="pl-PL" altLang="pl-PL" sz="2600" b="1">
                <a:latin typeface="Times New Roman" panose="02020603050405020304" pitchFamily="18" charset="0"/>
              </a:rPr>
              <a:t>1 tabletkę Aspiryny</a:t>
            </a:r>
            <a:r>
              <a:rPr lang="pl-PL" altLang="pl-PL" sz="2600">
                <a:latin typeface="Times New Roman" panose="02020603050405020304" pitchFamily="18" charset="0"/>
              </a:rPr>
              <a:t> (lub innego leku, zawierającego kwas acetylosalicylowy</a:t>
            </a:r>
            <a:r>
              <a:rPr lang="pl-PL" altLang="pl-PL" sz="2600">
                <a:effectLst/>
                <a:latin typeface="Times New Roman" panose="02020603050405020304" pitchFamily="18" charset="0"/>
              </a:rPr>
              <a:t> ,</a:t>
            </a:r>
          </a:p>
          <a:p>
            <a:r>
              <a:rPr lang="pl-PL" altLang="pl-PL" sz="2600">
                <a:latin typeface="Times New Roman" panose="02020603050405020304" pitchFamily="18" charset="0"/>
              </a:rPr>
              <a:t>w sytuacji kiedy poszkodowany jest sam, może się ratować wywołując sztuczny kaszel, dzięki czemu następuje ucisk klatki piersiowej na serce co podtrzymuje dłużej jego pracę</a:t>
            </a:r>
          </a:p>
          <a:p>
            <a:endParaRPr lang="pl-PL" altLang="pl-PL" sz="2600">
              <a:latin typeface="Times New Roman" panose="02020603050405020304" pitchFamily="18" charset="0"/>
            </a:endParaRPr>
          </a:p>
          <a:p>
            <a:endParaRPr lang="pl-PL" altLang="pl-PL" sz="2600">
              <a:latin typeface="Times New Roman" panose="02020603050405020304" pitchFamily="18" charset="0"/>
            </a:endParaRPr>
          </a:p>
          <a:p>
            <a:pPr eaLnBrk="1" hangingPunct="1">
              <a:buFont typeface="Wingdings" panose="05000000000000000000" pitchFamily="2" charset="2"/>
              <a:buNone/>
            </a:pPr>
            <a:endParaRPr lang="pl-PL" altLang="pl-PL" sz="3600">
              <a:latin typeface="Times New Roman" panose="02020603050405020304" pitchFamily="18" charset="0"/>
              <a:cs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50061A5F-0C1B-4BAD-81AC-1A41DB15AD65}"/>
              </a:ext>
            </a:extLst>
          </p:cNvPr>
          <p:cNvSpPr>
            <a:spLocks noGrp="1" noChangeArrowheads="1"/>
          </p:cNvSpPr>
          <p:nvPr>
            <p:ph type="title"/>
          </p:nvPr>
        </p:nvSpPr>
        <p:spPr>
          <a:xfrm>
            <a:off x="0" y="620688"/>
            <a:ext cx="8229600" cy="1371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l-PL" altLang="pl-PL">
                <a:effectLst/>
              </a:rPr>
              <a:t>OPARZENIA</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7FD11B4A-9BB0-43F1-B954-308AEE2B560C}"/>
              </a:ext>
            </a:extLst>
          </p:cNvPr>
          <p:cNvSpPr>
            <a:spLocks noChangeArrowheads="1"/>
          </p:cNvSpPr>
          <p:nvPr/>
        </p:nvSpPr>
        <p:spPr bwMode="auto">
          <a:xfrm>
            <a:off x="179388" y="620713"/>
            <a:ext cx="8785225" cy="544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pl-PL" altLang="pl-PL" sz="2400" b="1">
                <a:latin typeface="Tw Cen MT" panose="020B0602020104020603" pitchFamily="34" charset="-18"/>
              </a:rPr>
              <a:t>OPARZENIE</a:t>
            </a:r>
            <a:r>
              <a:rPr lang="pl-PL" altLang="pl-PL" sz="2400">
                <a:latin typeface="Tw Cen MT" panose="020B0602020104020603" pitchFamily="34" charset="-18"/>
              </a:rPr>
              <a:t> - </a:t>
            </a:r>
            <a:r>
              <a:rPr lang="pl-PL" altLang="pl-PL" sz="2400">
                <a:solidFill>
                  <a:srgbClr val="CC3300"/>
                </a:solidFill>
                <a:latin typeface="Tw Cen MT" panose="020B0602020104020603" pitchFamily="34" charset="-18"/>
              </a:rPr>
              <a:t>uszkodzenie skóry, błony śluzowej</a:t>
            </a:r>
            <a:r>
              <a:rPr lang="pl-PL" altLang="pl-PL" sz="2400">
                <a:latin typeface="Tw Cen MT" panose="020B0602020104020603" pitchFamily="34" charset="-18"/>
              </a:rPr>
              <a:t> (w zależności od stopni oparzenia także głębiej położonych tkanek lub narządów) </a:t>
            </a:r>
            <a:r>
              <a:rPr lang="pl-PL" altLang="pl-PL" sz="2400">
                <a:solidFill>
                  <a:srgbClr val="CC3300"/>
                </a:solidFill>
                <a:latin typeface="Tw Cen MT" panose="020B0602020104020603" pitchFamily="34" charset="-18"/>
              </a:rPr>
              <a:t>wskutek działania ciepła, żrących substancji chemicznych</a:t>
            </a:r>
            <a:r>
              <a:rPr lang="pl-PL" altLang="pl-PL" sz="2400">
                <a:latin typeface="Tw Cen MT" panose="020B0602020104020603" pitchFamily="34" charset="-18"/>
              </a:rPr>
              <a:t> (stałych, płynnych, gazowych), </a:t>
            </a:r>
            <a:r>
              <a:rPr lang="pl-PL" altLang="pl-PL" sz="2400">
                <a:solidFill>
                  <a:srgbClr val="CC3300"/>
                </a:solidFill>
                <a:latin typeface="Tw Cen MT" panose="020B0602020104020603" pitchFamily="34" charset="-18"/>
              </a:rPr>
              <a:t>prądu elektrycznego, promieni słonecznych</a:t>
            </a:r>
            <a:r>
              <a:rPr lang="pl-PL" altLang="pl-PL" sz="2400">
                <a:latin typeface="Tw Cen MT" panose="020B0602020104020603" pitchFamily="34" charset="-18"/>
              </a:rPr>
              <a:t> – (UV), </a:t>
            </a:r>
            <a:r>
              <a:rPr lang="pl-PL" altLang="pl-PL" sz="2400">
                <a:solidFill>
                  <a:srgbClr val="CC3300"/>
                </a:solidFill>
                <a:latin typeface="Tw Cen MT" panose="020B0602020104020603" pitchFamily="34" charset="-18"/>
              </a:rPr>
              <a:t>promieniowania</a:t>
            </a:r>
            <a:r>
              <a:rPr lang="pl-PL" altLang="pl-PL" sz="2400">
                <a:latin typeface="Tw Cen MT" panose="020B0602020104020603" pitchFamily="34" charset="-18"/>
              </a:rPr>
              <a:t> (RTG, UV i innych ekstremalnych czynników promiennych).</a:t>
            </a:r>
          </a:p>
          <a:p>
            <a:pPr algn="l"/>
            <a:endParaRPr lang="pl-PL" altLang="pl-PL" sz="2400">
              <a:latin typeface="Tw Cen MT" panose="020B0602020104020603" pitchFamily="34" charset="-18"/>
            </a:endParaRPr>
          </a:p>
          <a:p>
            <a:pPr algn="l"/>
            <a:endParaRPr lang="pl-PL" altLang="pl-PL" sz="2400">
              <a:latin typeface="Tw Cen MT" panose="020B0602020104020603" pitchFamily="34" charset="-18"/>
            </a:endParaRPr>
          </a:p>
          <a:p>
            <a:pPr algn="l"/>
            <a:endParaRPr lang="pl-PL" altLang="pl-PL" sz="2400">
              <a:latin typeface="Tw Cen MT" panose="020B0602020104020603" pitchFamily="34" charset="-18"/>
            </a:endParaRPr>
          </a:p>
          <a:p>
            <a:pPr algn="l"/>
            <a:r>
              <a:rPr lang="pl-PL" altLang="pl-PL" sz="2400" b="1">
                <a:latin typeface="Tw Cen MT" panose="020B0602020104020603" pitchFamily="34" charset="-18"/>
              </a:rPr>
              <a:t>NASILENIE ZMIAN ZALEŻY OD</a:t>
            </a:r>
            <a:r>
              <a:rPr lang="pl-PL" altLang="pl-PL" sz="2400">
                <a:latin typeface="Tw Cen MT" panose="020B0602020104020603" pitchFamily="34" charset="-18"/>
              </a:rPr>
              <a:t>:</a:t>
            </a:r>
          </a:p>
          <a:p>
            <a:pPr algn="l"/>
            <a:endParaRPr lang="pl-PL" altLang="pl-PL" sz="2400">
              <a:latin typeface="Tw Cen MT" panose="020B0602020104020603" pitchFamily="34" charset="-18"/>
            </a:endParaRPr>
          </a:p>
          <a:p>
            <a:pPr algn="l"/>
            <a:r>
              <a:rPr lang="pl-PL" altLang="pl-PL" sz="2400">
                <a:latin typeface="Tw Cen MT" panose="020B0602020104020603" pitchFamily="34" charset="-18"/>
              </a:rPr>
              <a:t>* </a:t>
            </a:r>
            <a:r>
              <a:rPr lang="pl-PL" altLang="pl-PL" sz="2000">
                <a:latin typeface="Tw Cen MT" panose="020B0602020104020603" pitchFamily="34" charset="-18"/>
              </a:rPr>
              <a:t>NATĘŻENIA DZIAŁAJĄCEGO CZYNNIKA ( wysokości temperatury)</a:t>
            </a:r>
          </a:p>
          <a:p>
            <a:pPr algn="l"/>
            <a:endParaRPr lang="pl-PL" altLang="pl-PL" sz="2000">
              <a:latin typeface="Tw Cen MT" panose="020B0602020104020603" pitchFamily="34" charset="-18"/>
            </a:endParaRPr>
          </a:p>
          <a:p>
            <a:pPr algn="l"/>
            <a:r>
              <a:rPr lang="pl-PL" altLang="pl-PL" sz="2000">
                <a:latin typeface="Tw Cen MT" panose="020B0602020104020603" pitchFamily="34" charset="-18"/>
              </a:rPr>
              <a:t>* CZASU JEGO DZIAŁANIA</a:t>
            </a:r>
          </a:p>
          <a:p>
            <a:pPr algn="l"/>
            <a:r>
              <a:rPr lang="pl-PL" altLang="pl-PL" sz="2400">
                <a:latin typeface="Times New Roman" panose="02020603050405020304" pitchFamily="18" charset="0"/>
              </a:rPr>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id="{11C8606A-1B06-4349-BC97-16654C3E1AAC}"/>
              </a:ext>
            </a:extLst>
          </p:cNvPr>
          <p:cNvSpPr>
            <a:spLocks noGrp="1" noChangeArrowheads="1"/>
          </p:cNvSpPr>
          <p:nvPr>
            <p:ph type="title"/>
          </p:nvPr>
        </p:nvSpPr>
        <p:spPr/>
        <p:txBody>
          <a:bodyPr/>
          <a:lstStyle/>
          <a:p>
            <a:pPr eaLnBrk="1" hangingPunct="1"/>
            <a:r>
              <a:rPr lang="pl-PL" altLang="pl-PL">
                <a:latin typeface="Tw Cen MT" panose="020B0602020104020603" pitchFamily="34" charset="-18"/>
              </a:rPr>
              <a:t>Przyczyny oparzeń</a:t>
            </a:r>
          </a:p>
        </p:txBody>
      </p:sp>
      <p:sp>
        <p:nvSpPr>
          <p:cNvPr id="153603" name="Rectangle 3">
            <a:extLst>
              <a:ext uri="{FF2B5EF4-FFF2-40B4-BE49-F238E27FC236}">
                <a16:creationId xmlns:a16="http://schemas.microsoft.com/office/drawing/2014/main" id="{048CD468-6DC1-403B-9BDB-55570AA2825A}"/>
              </a:ext>
            </a:extLst>
          </p:cNvPr>
          <p:cNvSpPr>
            <a:spLocks noGrp="1" noChangeArrowheads="1"/>
          </p:cNvSpPr>
          <p:nvPr>
            <p:ph idx="1"/>
          </p:nvPr>
        </p:nvSpPr>
        <p:spPr/>
        <p:txBody>
          <a:bodyPr/>
          <a:lstStyle/>
          <a:p>
            <a:pPr eaLnBrk="1" hangingPunct="1"/>
            <a:r>
              <a:rPr lang="pl-PL" altLang="pl-PL" b="1">
                <a:latin typeface="Tw Cen MT" panose="020B0602020104020603" pitchFamily="34" charset="-18"/>
                <a:cs typeface="Times New Roman" panose="02020603050405020304" pitchFamily="18" charset="0"/>
              </a:rPr>
              <a:t>termiczne,</a:t>
            </a:r>
          </a:p>
          <a:p>
            <a:pPr eaLnBrk="1" hangingPunct="1"/>
            <a:r>
              <a:rPr lang="pl-PL" altLang="pl-PL" b="1">
                <a:latin typeface="Tw Cen MT" panose="020B0602020104020603" pitchFamily="34" charset="-18"/>
                <a:cs typeface="Times New Roman" panose="02020603050405020304" pitchFamily="18" charset="0"/>
              </a:rPr>
              <a:t>chemiczne,</a:t>
            </a:r>
          </a:p>
          <a:p>
            <a:pPr eaLnBrk="1" hangingPunct="1"/>
            <a:r>
              <a:rPr lang="pl-PL" altLang="pl-PL" b="1">
                <a:latin typeface="Tw Cen MT" panose="020B0602020104020603" pitchFamily="34" charset="-18"/>
                <a:cs typeface="Times New Roman" panose="02020603050405020304" pitchFamily="18" charset="0"/>
              </a:rPr>
              <a:t>popromienne,</a:t>
            </a:r>
          </a:p>
          <a:p>
            <a:pPr eaLnBrk="1" hangingPunct="1"/>
            <a:r>
              <a:rPr lang="pl-PL" altLang="pl-PL" b="1">
                <a:latin typeface="Tw Cen MT" panose="020B0602020104020603" pitchFamily="34" charset="-18"/>
                <a:cs typeface="Times New Roman" panose="02020603050405020304" pitchFamily="18" charset="0"/>
              </a:rPr>
              <a:t>elektryczne</a:t>
            </a:r>
            <a:r>
              <a:rPr lang="pl-PL" altLang="pl-PL">
                <a:latin typeface="Tw Cen MT" panose="020B0602020104020603" pitchFamily="34" charset="-18"/>
                <a:cs typeface="Times New Roman" panose="02020603050405020304" pitchFamily="18" charset="0"/>
              </a:rPr>
              <a:t>.</a:t>
            </a:r>
          </a:p>
          <a:p>
            <a:pPr eaLnBrk="1" hangingPunct="1"/>
            <a:endParaRPr lang="pl-PL" altLang="pl-PL">
              <a:latin typeface="Tw Cen MT" panose="020B0602020104020603" pitchFamily="34" charset="-18"/>
              <a:cs typeface="Times New Roman" panose="02020603050405020304" pitchFamily="18" charset="0"/>
            </a:endParaRPr>
          </a:p>
        </p:txBody>
      </p:sp>
      <p:pic>
        <p:nvPicPr>
          <p:cNvPr id="52228" name="Picture 4">
            <a:extLst>
              <a:ext uri="{FF2B5EF4-FFF2-40B4-BE49-F238E27FC236}">
                <a16:creationId xmlns:a16="http://schemas.microsoft.com/office/drawing/2014/main" id="{8B60D652-6DC6-4C3D-86B1-2A6C25E446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3860800"/>
            <a:ext cx="1812925"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Picture 5">
            <a:extLst>
              <a:ext uri="{FF2B5EF4-FFF2-40B4-BE49-F238E27FC236}">
                <a16:creationId xmlns:a16="http://schemas.microsoft.com/office/drawing/2014/main" id="{0F061361-7D1B-4B34-A785-DBEE1DF604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1484313"/>
            <a:ext cx="1574800" cy="210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0" name="Picture 6">
            <a:extLst>
              <a:ext uri="{FF2B5EF4-FFF2-40B4-BE49-F238E27FC236}">
                <a16:creationId xmlns:a16="http://schemas.microsoft.com/office/drawing/2014/main" id="{2D153E66-F8D1-402B-ABD2-96FF0AF892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3138" y="4005263"/>
            <a:ext cx="1901825" cy="194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a:extLst>
              <a:ext uri="{FF2B5EF4-FFF2-40B4-BE49-F238E27FC236}">
                <a16:creationId xmlns:a16="http://schemas.microsoft.com/office/drawing/2014/main" id="{A6E1E18F-7FDF-48B0-A2B3-0238D9487CC0}"/>
              </a:ext>
            </a:extLst>
          </p:cNvPr>
          <p:cNvSpPr>
            <a:spLocks noGrp="1" noChangeArrowheads="1"/>
          </p:cNvSpPr>
          <p:nvPr>
            <p:ph type="title"/>
          </p:nvPr>
        </p:nvSpPr>
        <p:spPr/>
        <p:txBody>
          <a:bodyPr/>
          <a:lstStyle/>
          <a:p>
            <a:pPr eaLnBrk="1" hangingPunct="1"/>
            <a:r>
              <a:rPr lang="pl-PL" altLang="pl-PL">
                <a:latin typeface="Tw Cen MT" panose="020B0602020104020603" pitchFamily="34" charset="-18"/>
              </a:rPr>
              <a:t>Stopnie oparzeń</a:t>
            </a:r>
          </a:p>
        </p:txBody>
      </p:sp>
      <p:sp>
        <p:nvSpPr>
          <p:cNvPr id="154627" name="Rectangle 3">
            <a:extLst>
              <a:ext uri="{FF2B5EF4-FFF2-40B4-BE49-F238E27FC236}">
                <a16:creationId xmlns:a16="http://schemas.microsoft.com/office/drawing/2014/main" id="{8D969C1E-9571-4340-8B48-AAAA09E3723C}"/>
              </a:ext>
            </a:extLst>
          </p:cNvPr>
          <p:cNvSpPr>
            <a:spLocks noGrp="1" noChangeArrowheads="1"/>
          </p:cNvSpPr>
          <p:nvPr>
            <p:ph idx="1"/>
          </p:nvPr>
        </p:nvSpPr>
        <p:spPr/>
        <p:txBody>
          <a:bodyPr>
            <a:normAutofit lnSpcReduction="10000"/>
          </a:bodyPr>
          <a:lstStyle/>
          <a:p>
            <a:pPr eaLnBrk="1" hangingPunct="1">
              <a:lnSpc>
                <a:spcPct val="90000"/>
              </a:lnSpc>
            </a:pPr>
            <a:r>
              <a:rPr lang="pl-PL" altLang="pl-PL" sz="2800" b="1">
                <a:latin typeface="Tw Cen MT" panose="020B0602020104020603" pitchFamily="34" charset="-18"/>
                <a:cs typeface="Times New Roman" panose="02020603050405020304" pitchFamily="18" charset="0"/>
              </a:rPr>
              <a:t>stopień I</a:t>
            </a:r>
            <a:r>
              <a:rPr lang="pl-PL" altLang="pl-PL" sz="2800">
                <a:latin typeface="Tw Cen MT" panose="020B0602020104020603" pitchFamily="34" charset="-18"/>
                <a:cs typeface="Times New Roman" panose="02020603050405020304" pitchFamily="18" charset="0"/>
              </a:rPr>
              <a:t> – objawem jest zaczerwienienie skóry (rumień), obrzęk i uczucie pieczenia</a:t>
            </a:r>
          </a:p>
          <a:p>
            <a:pPr eaLnBrk="1" hangingPunct="1">
              <a:lnSpc>
                <a:spcPct val="90000"/>
              </a:lnSpc>
            </a:pPr>
            <a:r>
              <a:rPr lang="pl-PL" altLang="pl-PL" sz="2800" b="1">
                <a:latin typeface="Tw Cen MT" panose="020B0602020104020603" pitchFamily="34" charset="-18"/>
                <a:cs typeface="Times New Roman" panose="02020603050405020304" pitchFamily="18" charset="0"/>
              </a:rPr>
              <a:t>stopień II</a:t>
            </a:r>
            <a:r>
              <a:rPr lang="pl-PL" altLang="pl-PL" sz="2800">
                <a:latin typeface="Tw Cen MT" panose="020B0602020104020603" pitchFamily="34" charset="-18"/>
                <a:cs typeface="Times New Roman" panose="02020603050405020304" pitchFamily="18" charset="0"/>
              </a:rPr>
              <a:t> – na zaczerwienionej i obrzękniętej skórze pojawiają się pęcherze z żółtawym płynem surowiczym, towarzyszy temu ostry ból. </a:t>
            </a:r>
          </a:p>
          <a:p>
            <a:pPr eaLnBrk="1" hangingPunct="1">
              <a:lnSpc>
                <a:spcPct val="90000"/>
              </a:lnSpc>
            </a:pPr>
            <a:r>
              <a:rPr lang="pl-PL" altLang="pl-PL" sz="2800" b="1">
                <a:latin typeface="Tw Cen MT" panose="020B0602020104020603" pitchFamily="34" charset="-18"/>
                <a:cs typeface="Times New Roman" panose="02020603050405020304" pitchFamily="18" charset="0"/>
              </a:rPr>
              <a:t>stopień III</a:t>
            </a:r>
            <a:r>
              <a:rPr lang="pl-PL" altLang="pl-PL" sz="2800">
                <a:latin typeface="Tw Cen MT" panose="020B0602020104020603" pitchFamily="34" charset="-18"/>
                <a:cs typeface="Times New Roman" panose="02020603050405020304" pitchFamily="18" charset="0"/>
              </a:rPr>
              <a:t> – niebolesny, cechuje się martwicą całej grubości skóry, a także uszkodzeniem tkanek położonych głębiej (mięśnie, ścięgna).</a:t>
            </a:r>
          </a:p>
          <a:p>
            <a:pPr eaLnBrk="1" hangingPunct="1">
              <a:lnSpc>
                <a:spcPct val="90000"/>
              </a:lnSpc>
            </a:pPr>
            <a:endParaRPr lang="pl-PL" altLang="pl-PL" sz="2800">
              <a:latin typeface="Tw Cen MT" panose="020B0602020104020603" pitchFamily="34" charset="-18"/>
              <a:cs typeface="Times New Roman" panose="02020603050405020304"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DDF1DC28-1D0A-49B6-A0C0-0D28D620620C}"/>
              </a:ext>
            </a:extLst>
          </p:cNvPr>
          <p:cNvSpPr>
            <a:spLocks noChangeArrowheads="1"/>
          </p:cNvSpPr>
          <p:nvPr/>
        </p:nvSpPr>
        <p:spPr bwMode="auto">
          <a:xfrm>
            <a:off x="539750" y="765175"/>
            <a:ext cx="7704138" cy="511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eaLnBrk="0" hangingPunct="0">
              <a:spcBef>
                <a:spcPct val="20000"/>
              </a:spcBef>
              <a:buClr>
                <a:schemeClr val="hlink"/>
              </a:buClr>
              <a:buSzPct val="65000"/>
              <a:buFont typeface="Wingdings" panose="05000000000000000000" pitchFamily="2" charset="2"/>
              <a:defRPr sz="3200">
                <a:solidFill>
                  <a:schemeClr val="tx1"/>
                </a:solidFill>
                <a:latin typeface="Tahoma" panose="020B0604030504040204" pitchFamily="34" charset="0"/>
              </a:defRPr>
            </a:lvl1pPr>
            <a:lvl2pPr marL="990600" indent="-519113" eaLnBrk="0" hangingPunct="0">
              <a:spcBef>
                <a:spcPct val="20000"/>
              </a:spcBef>
              <a:buClr>
                <a:schemeClr val="folHlink"/>
              </a:buClr>
              <a:buSzPct val="65000"/>
              <a:buFont typeface="Wingdings" panose="05000000000000000000" pitchFamily="2" charset="2"/>
              <a:defRPr sz="2800">
                <a:solidFill>
                  <a:schemeClr val="tx1"/>
                </a:solidFill>
                <a:latin typeface="Tahoma" panose="020B0604030504040204" pitchFamily="34" charset="0"/>
              </a:defRPr>
            </a:lvl2pPr>
            <a:lvl3pPr marL="1371600" indent="-461963" eaLnBrk="0" hangingPunct="0">
              <a:spcBef>
                <a:spcPct val="20000"/>
              </a:spcBef>
              <a:buClr>
                <a:schemeClr val="hlink"/>
              </a:buClr>
              <a:buSzPct val="65000"/>
              <a:buFont typeface="Wingdings" panose="05000000000000000000" pitchFamily="2" charset="2"/>
              <a:defRPr sz="2400">
                <a:solidFill>
                  <a:schemeClr val="tx1"/>
                </a:solidFill>
                <a:latin typeface="Tahoma" panose="020B0604030504040204" pitchFamily="34" charset="0"/>
              </a:defRPr>
            </a:lvl3pPr>
            <a:lvl4pPr marL="1752600" indent="-446088" eaLnBrk="0" hangingPunct="0">
              <a:spcBef>
                <a:spcPct val="20000"/>
              </a:spcBef>
              <a:buClr>
                <a:schemeClr val="folHlink"/>
              </a:buClr>
              <a:buSzPct val="65000"/>
              <a:buFont typeface="Wingdings" panose="05000000000000000000" pitchFamily="2" charset="2"/>
              <a:defRPr sz="2000">
                <a:solidFill>
                  <a:schemeClr val="tx1"/>
                </a:solidFill>
                <a:latin typeface="Tahoma" panose="020B0604030504040204" pitchFamily="34" charset="0"/>
              </a:defRPr>
            </a:lvl4pPr>
            <a:lvl5pPr marL="2209800" indent="-514350" eaLnBrk="0" hangingPunct="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5pPr>
            <a:lvl6pPr marL="26670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6pPr>
            <a:lvl7pPr marL="31242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7pPr>
            <a:lvl8pPr marL="35814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8pPr>
            <a:lvl9pPr marL="40386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9pPr>
          </a:lstStyle>
          <a:p>
            <a:pPr>
              <a:lnSpc>
                <a:spcPct val="90000"/>
              </a:lnSpc>
              <a:buClr>
                <a:schemeClr val="tx1"/>
              </a:buClr>
            </a:pPr>
            <a:r>
              <a:rPr lang="pl-PL" altLang="pl-PL">
                <a:latin typeface="Tw Cen MT" panose="020B0602020104020603" pitchFamily="34" charset="-18"/>
              </a:rPr>
              <a:t>Objawy poparzenia I stopnia:</a:t>
            </a:r>
          </a:p>
          <a:p>
            <a:pPr algn="l">
              <a:lnSpc>
                <a:spcPct val="90000"/>
              </a:lnSpc>
              <a:buClr>
                <a:schemeClr val="tx1"/>
              </a:buClr>
            </a:pPr>
            <a:endParaRPr lang="pl-PL" altLang="pl-PL">
              <a:latin typeface="Tw Cen MT" panose="020B0602020104020603" pitchFamily="34" charset="-18"/>
            </a:endParaRPr>
          </a:p>
          <a:p>
            <a:pPr algn="l">
              <a:lnSpc>
                <a:spcPct val="90000"/>
              </a:lnSpc>
              <a:buClr>
                <a:schemeClr val="tx1"/>
              </a:buClr>
            </a:pPr>
            <a:endParaRPr lang="pl-PL" altLang="pl-PL">
              <a:latin typeface="Tw Cen MT" panose="020B0602020104020603" pitchFamily="34" charset="-18"/>
            </a:endParaRPr>
          </a:p>
          <a:p>
            <a:pPr algn="l">
              <a:lnSpc>
                <a:spcPct val="90000"/>
              </a:lnSpc>
              <a:buClr>
                <a:schemeClr val="tx1"/>
              </a:buClr>
              <a:buFontTx/>
              <a:buNone/>
            </a:pPr>
            <a:r>
              <a:rPr lang="pl-PL" altLang="pl-PL" sz="2000">
                <a:latin typeface="Tw Cen MT" panose="020B0602020104020603" pitchFamily="34" charset="-18"/>
              </a:rPr>
              <a:t>* ból</a:t>
            </a:r>
          </a:p>
          <a:p>
            <a:pPr algn="l">
              <a:lnSpc>
                <a:spcPct val="90000"/>
              </a:lnSpc>
              <a:buClr>
                <a:schemeClr val="tx1"/>
              </a:buClr>
              <a:buFontTx/>
              <a:buNone/>
            </a:pPr>
            <a:r>
              <a:rPr lang="pl-PL" altLang="pl-PL" sz="2000">
                <a:latin typeface="Tw Cen MT" panose="020B0602020104020603" pitchFamily="34" charset="-18"/>
              </a:rPr>
              <a:t>* rumień</a:t>
            </a:r>
          </a:p>
          <a:p>
            <a:pPr algn="l">
              <a:lnSpc>
                <a:spcPct val="90000"/>
              </a:lnSpc>
              <a:buClr>
                <a:schemeClr val="tx1"/>
              </a:buClr>
              <a:buFontTx/>
              <a:buNone/>
            </a:pPr>
            <a:r>
              <a:rPr lang="pl-PL" altLang="pl-PL" sz="2000">
                <a:latin typeface="Tw Cen MT" panose="020B0602020104020603" pitchFamily="34" charset="-18"/>
              </a:rPr>
              <a:t>* obrzęk</a:t>
            </a:r>
          </a:p>
          <a:p>
            <a:pPr algn="l">
              <a:lnSpc>
                <a:spcPct val="90000"/>
              </a:lnSpc>
              <a:buClr>
                <a:schemeClr val="tx1"/>
              </a:buClr>
              <a:buFontTx/>
              <a:buNone/>
            </a:pPr>
            <a:r>
              <a:rPr lang="pl-PL" altLang="pl-PL" sz="2000">
                <a:latin typeface="Tw Cen MT" panose="020B0602020104020603" pitchFamily="34" charset="-18"/>
              </a:rPr>
              <a:t>* wrażliwość </a:t>
            </a:r>
          </a:p>
          <a:p>
            <a:pPr algn="l">
              <a:lnSpc>
                <a:spcPct val="90000"/>
              </a:lnSpc>
              <a:buClr>
                <a:schemeClr val="tx1"/>
              </a:buClr>
              <a:buFontTx/>
              <a:buNone/>
            </a:pPr>
            <a:r>
              <a:rPr lang="pl-PL" altLang="pl-PL" sz="2000">
                <a:latin typeface="Tw Cen MT" panose="020B0602020104020603" pitchFamily="34" charset="-18"/>
              </a:rPr>
              <a:t>   na dotyk</a:t>
            </a:r>
          </a:p>
          <a:p>
            <a:pPr algn="l">
              <a:lnSpc>
                <a:spcPct val="90000"/>
              </a:lnSpc>
              <a:buClr>
                <a:schemeClr val="tx1"/>
              </a:buClr>
              <a:buFontTx/>
              <a:buNone/>
            </a:pPr>
            <a:r>
              <a:rPr lang="pl-PL" altLang="pl-PL" sz="2000">
                <a:latin typeface="Tw Cen MT" panose="020B0602020104020603" pitchFamily="34" charset="-18"/>
              </a:rPr>
              <a:t>* objawy ustępują </a:t>
            </a:r>
          </a:p>
          <a:p>
            <a:pPr algn="l">
              <a:lnSpc>
                <a:spcPct val="90000"/>
              </a:lnSpc>
              <a:buClr>
                <a:schemeClr val="tx1"/>
              </a:buClr>
              <a:buFontTx/>
              <a:buNone/>
            </a:pPr>
            <a:r>
              <a:rPr lang="pl-PL" altLang="pl-PL" sz="2000">
                <a:latin typeface="Tw Cen MT" panose="020B0602020104020603" pitchFamily="34" charset="-18"/>
              </a:rPr>
              <a:t>   po kilku dniach  </a:t>
            </a:r>
          </a:p>
          <a:p>
            <a:pPr algn="l">
              <a:lnSpc>
                <a:spcPct val="90000"/>
              </a:lnSpc>
              <a:buClr>
                <a:schemeClr val="tx1"/>
              </a:buClr>
              <a:buFontTx/>
              <a:buNone/>
            </a:pPr>
            <a:r>
              <a:rPr lang="pl-PL" altLang="pl-PL" sz="2000">
                <a:latin typeface="Tw Cen MT" panose="020B0602020104020603" pitchFamily="34" charset="-18"/>
              </a:rPr>
              <a:t>   bez pozostawienia blizn.</a:t>
            </a:r>
          </a:p>
          <a:p>
            <a:pPr algn="l">
              <a:lnSpc>
                <a:spcPct val="90000"/>
              </a:lnSpc>
              <a:buClr>
                <a:schemeClr val="tx1"/>
              </a:buClr>
              <a:buFontTx/>
              <a:buChar char="•"/>
            </a:pPr>
            <a:endParaRPr lang="pl-PL" altLang="pl-PL" sz="2000">
              <a:latin typeface="Tw Cen MT" panose="020B0602020104020603" pitchFamily="34" charset="-18"/>
            </a:endParaRPr>
          </a:p>
        </p:txBody>
      </p:sp>
      <p:pic>
        <p:nvPicPr>
          <p:cNvPr id="102403" name="Picture 3" descr="oparzenie1">
            <a:extLst>
              <a:ext uri="{FF2B5EF4-FFF2-40B4-BE49-F238E27FC236}">
                <a16:creationId xmlns:a16="http://schemas.microsoft.com/office/drawing/2014/main" id="{907634D5-ABA9-4898-8FFE-A48A4B833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1773238"/>
            <a:ext cx="5111750" cy="3241675"/>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FB313E93-33DC-4D48-95CF-7B5DAD0DF144}"/>
              </a:ext>
            </a:extLst>
          </p:cNvPr>
          <p:cNvSpPr>
            <a:spLocks noChangeArrowheads="1"/>
          </p:cNvSpPr>
          <p:nvPr/>
        </p:nvSpPr>
        <p:spPr bwMode="auto">
          <a:xfrm>
            <a:off x="395288" y="692150"/>
            <a:ext cx="7704137" cy="460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eaLnBrk="0" hangingPunct="0">
              <a:spcBef>
                <a:spcPct val="20000"/>
              </a:spcBef>
              <a:buClr>
                <a:schemeClr val="hlink"/>
              </a:buClr>
              <a:buSzPct val="65000"/>
              <a:buFont typeface="Wingdings" panose="05000000000000000000" pitchFamily="2" charset="2"/>
              <a:defRPr sz="3200">
                <a:solidFill>
                  <a:schemeClr val="tx1"/>
                </a:solidFill>
                <a:latin typeface="Tahoma" panose="020B0604030504040204" pitchFamily="34" charset="0"/>
              </a:defRPr>
            </a:lvl1pPr>
            <a:lvl2pPr marL="990600" indent="-519113" eaLnBrk="0" hangingPunct="0">
              <a:spcBef>
                <a:spcPct val="20000"/>
              </a:spcBef>
              <a:buClr>
                <a:schemeClr val="folHlink"/>
              </a:buClr>
              <a:buSzPct val="65000"/>
              <a:buFont typeface="Wingdings" panose="05000000000000000000" pitchFamily="2" charset="2"/>
              <a:defRPr sz="2800">
                <a:solidFill>
                  <a:schemeClr val="tx1"/>
                </a:solidFill>
                <a:latin typeface="Tahoma" panose="020B0604030504040204" pitchFamily="34" charset="0"/>
              </a:defRPr>
            </a:lvl2pPr>
            <a:lvl3pPr marL="1371600" indent="-461963" eaLnBrk="0" hangingPunct="0">
              <a:spcBef>
                <a:spcPct val="20000"/>
              </a:spcBef>
              <a:buClr>
                <a:schemeClr val="hlink"/>
              </a:buClr>
              <a:buSzPct val="65000"/>
              <a:buFont typeface="Wingdings" panose="05000000000000000000" pitchFamily="2" charset="2"/>
              <a:defRPr sz="2400">
                <a:solidFill>
                  <a:schemeClr val="tx1"/>
                </a:solidFill>
                <a:latin typeface="Tahoma" panose="020B0604030504040204" pitchFamily="34" charset="0"/>
              </a:defRPr>
            </a:lvl3pPr>
            <a:lvl4pPr marL="1752600" indent="-446088" eaLnBrk="0" hangingPunct="0">
              <a:spcBef>
                <a:spcPct val="20000"/>
              </a:spcBef>
              <a:buClr>
                <a:schemeClr val="folHlink"/>
              </a:buClr>
              <a:buSzPct val="65000"/>
              <a:buFont typeface="Wingdings" panose="05000000000000000000" pitchFamily="2" charset="2"/>
              <a:defRPr sz="2000">
                <a:solidFill>
                  <a:schemeClr val="tx1"/>
                </a:solidFill>
                <a:latin typeface="Tahoma" panose="020B0604030504040204" pitchFamily="34" charset="0"/>
              </a:defRPr>
            </a:lvl4pPr>
            <a:lvl5pPr marL="2209800" indent="-514350" eaLnBrk="0" hangingPunct="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5pPr>
            <a:lvl6pPr marL="26670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6pPr>
            <a:lvl7pPr marL="31242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7pPr>
            <a:lvl8pPr marL="35814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8pPr>
            <a:lvl9pPr marL="40386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9pPr>
          </a:lstStyle>
          <a:p>
            <a:pPr>
              <a:lnSpc>
                <a:spcPct val="90000"/>
              </a:lnSpc>
              <a:buClr>
                <a:schemeClr val="tx1"/>
              </a:buClr>
            </a:pPr>
            <a:r>
              <a:rPr lang="pl-PL" altLang="pl-PL">
                <a:latin typeface="Tw Cen MT" panose="020B0602020104020603" pitchFamily="34" charset="-18"/>
              </a:rPr>
              <a:t>Objawy poparzenia II stopnia:</a:t>
            </a:r>
          </a:p>
          <a:p>
            <a:pPr>
              <a:lnSpc>
                <a:spcPct val="90000"/>
              </a:lnSpc>
              <a:buClr>
                <a:schemeClr val="tx1"/>
              </a:buClr>
            </a:pPr>
            <a:endParaRPr lang="pl-PL" altLang="pl-PL">
              <a:latin typeface="Tw Cen MT" panose="020B0602020104020603" pitchFamily="34" charset="-18"/>
            </a:endParaRPr>
          </a:p>
          <a:p>
            <a:pPr>
              <a:lnSpc>
                <a:spcPct val="90000"/>
              </a:lnSpc>
              <a:buClr>
                <a:schemeClr val="tx1"/>
              </a:buClr>
              <a:buFont typeface="Wingdings" panose="05000000000000000000" pitchFamily="2" charset="2"/>
              <a:buAutoNum type="arabicPeriod"/>
            </a:pPr>
            <a:endParaRPr lang="pl-PL" altLang="pl-PL">
              <a:latin typeface="Tw Cen MT" panose="020B0602020104020603" pitchFamily="34" charset="-18"/>
            </a:endParaRPr>
          </a:p>
          <a:p>
            <a:pPr algn="l">
              <a:lnSpc>
                <a:spcPct val="90000"/>
              </a:lnSpc>
              <a:buClr>
                <a:schemeClr val="tx1"/>
              </a:buClr>
              <a:buFontTx/>
              <a:buChar char="•"/>
            </a:pPr>
            <a:r>
              <a:rPr lang="pl-PL" altLang="pl-PL" sz="2000">
                <a:latin typeface="Tw Cen MT" panose="020B0602020104020603" pitchFamily="34" charset="-18"/>
              </a:rPr>
              <a:t>ostry ból</a:t>
            </a:r>
          </a:p>
          <a:p>
            <a:pPr algn="l">
              <a:lnSpc>
                <a:spcPct val="90000"/>
              </a:lnSpc>
              <a:buClr>
                <a:schemeClr val="tx1"/>
              </a:buClr>
              <a:buFontTx/>
              <a:buChar char="•"/>
            </a:pPr>
            <a:r>
              <a:rPr lang="pl-PL" altLang="pl-PL" sz="2000">
                <a:latin typeface="Tw Cen MT" panose="020B0602020104020603" pitchFamily="34" charset="-18"/>
              </a:rPr>
              <a:t>rumień</a:t>
            </a:r>
          </a:p>
          <a:p>
            <a:pPr algn="l">
              <a:lnSpc>
                <a:spcPct val="90000"/>
              </a:lnSpc>
              <a:buClr>
                <a:schemeClr val="tx1"/>
              </a:buClr>
              <a:buFontTx/>
              <a:buChar char="•"/>
            </a:pPr>
            <a:r>
              <a:rPr lang="pl-PL" altLang="pl-PL" sz="2000">
                <a:latin typeface="Tw Cen MT" panose="020B0602020104020603" pitchFamily="34" charset="-18"/>
              </a:rPr>
              <a:t>obrzęk</a:t>
            </a:r>
          </a:p>
          <a:p>
            <a:pPr algn="l">
              <a:lnSpc>
                <a:spcPct val="90000"/>
              </a:lnSpc>
              <a:buClr>
                <a:schemeClr val="tx1"/>
              </a:buClr>
              <a:buFontTx/>
              <a:buChar char="•"/>
            </a:pPr>
            <a:r>
              <a:rPr lang="pl-PL" altLang="pl-PL" sz="2000">
                <a:latin typeface="Tw Cen MT" panose="020B0602020104020603" pitchFamily="34" charset="-18"/>
              </a:rPr>
              <a:t>wrażliwość </a:t>
            </a:r>
            <a:br>
              <a:rPr lang="pl-PL" altLang="pl-PL" sz="2000">
                <a:latin typeface="Tw Cen MT" panose="020B0602020104020603" pitchFamily="34" charset="-18"/>
              </a:rPr>
            </a:br>
            <a:r>
              <a:rPr lang="pl-PL" altLang="pl-PL" sz="2000">
                <a:latin typeface="Tw Cen MT" panose="020B0602020104020603" pitchFamily="34" charset="-18"/>
              </a:rPr>
              <a:t>na dotyk</a:t>
            </a:r>
          </a:p>
          <a:p>
            <a:pPr algn="l">
              <a:lnSpc>
                <a:spcPct val="90000"/>
              </a:lnSpc>
              <a:buClr>
                <a:schemeClr val="tx1"/>
              </a:buClr>
              <a:buFontTx/>
              <a:buChar char="•"/>
            </a:pPr>
            <a:r>
              <a:rPr lang="pl-PL" altLang="pl-PL" sz="2000">
                <a:latin typeface="Tw Cen MT" panose="020B0602020104020603" pitchFamily="34" charset="-18"/>
              </a:rPr>
              <a:t>uszkodzone części     </a:t>
            </a:r>
          </a:p>
          <a:p>
            <a:pPr algn="l">
              <a:lnSpc>
                <a:spcPct val="90000"/>
              </a:lnSpc>
              <a:buClr>
                <a:schemeClr val="tx1"/>
              </a:buClr>
              <a:buFontTx/>
              <a:buNone/>
            </a:pPr>
            <a:r>
              <a:rPr lang="pl-PL" altLang="pl-PL" sz="2000">
                <a:latin typeface="Tw Cen MT" panose="020B0602020104020603" pitchFamily="34" charset="-18"/>
              </a:rPr>
              <a:t>         skóry właściwej</a:t>
            </a:r>
          </a:p>
          <a:p>
            <a:pPr algn="l">
              <a:lnSpc>
                <a:spcPct val="90000"/>
              </a:lnSpc>
              <a:buClr>
                <a:schemeClr val="tx1"/>
              </a:buClr>
              <a:buFontTx/>
              <a:buChar char="•"/>
            </a:pPr>
            <a:r>
              <a:rPr lang="pl-PL" altLang="pl-PL" sz="2000">
                <a:latin typeface="Tw Cen MT" panose="020B0602020104020603" pitchFamily="34" charset="-18"/>
              </a:rPr>
              <a:t>pęcherze z płynem</a:t>
            </a:r>
          </a:p>
          <a:p>
            <a:pPr algn="l">
              <a:lnSpc>
                <a:spcPct val="90000"/>
              </a:lnSpc>
              <a:buClr>
                <a:schemeClr val="tx1"/>
              </a:buClr>
              <a:buFontTx/>
              <a:buChar char="•"/>
            </a:pPr>
            <a:r>
              <a:rPr lang="pl-PL" altLang="pl-PL" sz="2000">
                <a:latin typeface="Tw Cen MT" panose="020B0602020104020603" pitchFamily="34" charset="-18"/>
              </a:rPr>
              <a:t>powstające na </a:t>
            </a:r>
          </a:p>
          <a:p>
            <a:pPr algn="l">
              <a:lnSpc>
                <a:spcPct val="90000"/>
              </a:lnSpc>
              <a:buClr>
                <a:schemeClr val="tx1"/>
              </a:buClr>
              <a:buFontTx/>
              <a:buNone/>
            </a:pPr>
            <a:r>
              <a:rPr lang="pl-PL" altLang="pl-PL" sz="2000">
                <a:latin typeface="Tw Cen MT" panose="020B0602020104020603" pitchFamily="34" charset="-18"/>
              </a:rPr>
              <a:t>         ich podłożu nadżerki goją się 10-21 dni, nie pozostają blizny.</a:t>
            </a:r>
          </a:p>
          <a:p>
            <a:pPr algn="l">
              <a:lnSpc>
                <a:spcPct val="90000"/>
              </a:lnSpc>
              <a:buClr>
                <a:schemeClr val="tx1"/>
              </a:buClr>
              <a:buFontTx/>
              <a:buNone/>
            </a:pPr>
            <a:endParaRPr lang="pl-PL" altLang="pl-PL" sz="2000">
              <a:latin typeface="Tw Cen MT" panose="020B0602020104020603" pitchFamily="34" charset="-18"/>
            </a:endParaRPr>
          </a:p>
          <a:p>
            <a:pPr algn="l">
              <a:lnSpc>
                <a:spcPct val="90000"/>
              </a:lnSpc>
              <a:buClr>
                <a:schemeClr val="tx1"/>
              </a:buClr>
              <a:buFontTx/>
              <a:buNone/>
            </a:pPr>
            <a:endParaRPr lang="pl-PL" altLang="pl-PL">
              <a:latin typeface="Arial Black" panose="020B0A04020102020204" pitchFamily="34" charset="0"/>
            </a:endParaRPr>
          </a:p>
        </p:txBody>
      </p:sp>
      <p:pic>
        <p:nvPicPr>
          <p:cNvPr id="103427" name="Picture 3" descr="oparzenie2">
            <a:extLst>
              <a:ext uri="{FF2B5EF4-FFF2-40B4-BE49-F238E27FC236}">
                <a16:creationId xmlns:a16="http://schemas.microsoft.com/office/drawing/2014/main" id="{1F285026-5472-49C8-BB43-CFFADBE18E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060575"/>
            <a:ext cx="4783138" cy="311785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50" name="Picture 2" descr="msotw9_temp0">
            <a:extLst>
              <a:ext uri="{FF2B5EF4-FFF2-40B4-BE49-F238E27FC236}">
                <a16:creationId xmlns:a16="http://schemas.microsoft.com/office/drawing/2014/main" id="{838983EC-42D1-4E80-8FC6-F8E155482CBF}"/>
              </a:ext>
            </a:extLst>
          </p:cNvPr>
          <p:cNvPicPr>
            <a:picLocks noChangeAspect="1" noChangeArrowheads="1"/>
          </p:cNvPicPr>
          <p:nvPr/>
        </p:nvPicPr>
        <p:blipFill>
          <a:blip r:embed="rId2">
            <a:lum bright="4000"/>
            <a:extLst>
              <a:ext uri="{28A0092B-C50C-407E-A947-70E740481C1C}">
                <a14:useLocalDpi xmlns:a14="http://schemas.microsoft.com/office/drawing/2010/main" val="0"/>
              </a:ext>
            </a:extLst>
          </a:blip>
          <a:srcRect/>
          <a:stretch>
            <a:fillRect/>
          </a:stretch>
        </p:blipFill>
        <p:spPr bwMode="auto">
          <a:xfrm>
            <a:off x="0" y="0"/>
            <a:ext cx="4932363" cy="4152900"/>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451" name="Picture 3" descr="IMAGE006s30">
            <a:extLst>
              <a:ext uri="{FF2B5EF4-FFF2-40B4-BE49-F238E27FC236}">
                <a16:creationId xmlns:a16="http://schemas.microsoft.com/office/drawing/2014/main" id="{AF2D3F56-7C9C-4451-AED0-BB00C8A392BA}"/>
              </a:ext>
            </a:extLst>
          </p:cNvPr>
          <p:cNvPicPr>
            <a:picLocks noChangeAspect="1" noChangeArrowheads="1"/>
          </p:cNvPicPr>
          <p:nvPr/>
        </p:nvPicPr>
        <p:blipFill>
          <a:blip r:embed="rId3">
            <a:lum bright="20000"/>
            <a:extLst>
              <a:ext uri="{28A0092B-C50C-407E-A947-70E740481C1C}">
                <a14:useLocalDpi xmlns:a14="http://schemas.microsoft.com/office/drawing/2010/main" val="0"/>
              </a:ext>
            </a:extLst>
          </a:blip>
          <a:srcRect/>
          <a:stretch>
            <a:fillRect/>
          </a:stretch>
        </p:blipFill>
        <p:spPr bwMode="auto">
          <a:xfrm>
            <a:off x="4356100" y="3006725"/>
            <a:ext cx="4787900" cy="3851275"/>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129B8465-95D6-47F3-95E0-2E3EDFD01C47}"/>
              </a:ext>
            </a:extLst>
          </p:cNvPr>
          <p:cNvSpPr>
            <a:spLocks noChangeArrowheads="1"/>
          </p:cNvSpPr>
          <p:nvPr/>
        </p:nvSpPr>
        <p:spPr bwMode="auto">
          <a:xfrm>
            <a:off x="971550" y="2349500"/>
            <a:ext cx="7704138" cy="347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eaLnBrk="0" hangingPunct="0">
              <a:spcBef>
                <a:spcPct val="20000"/>
              </a:spcBef>
              <a:buClr>
                <a:schemeClr val="hlink"/>
              </a:buClr>
              <a:buSzPct val="65000"/>
              <a:buFont typeface="Wingdings" panose="05000000000000000000" pitchFamily="2" charset="2"/>
              <a:defRPr sz="3200">
                <a:solidFill>
                  <a:schemeClr val="tx1"/>
                </a:solidFill>
                <a:latin typeface="Tahoma" panose="020B0604030504040204" pitchFamily="34" charset="0"/>
              </a:defRPr>
            </a:lvl1pPr>
            <a:lvl2pPr marL="990600" indent="-519113" eaLnBrk="0" hangingPunct="0">
              <a:spcBef>
                <a:spcPct val="20000"/>
              </a:spcBef>
              <a:buClr>
                <a:schemeClr val="folHlink"/>
              </a:buClr>
              <a:buSzPct val="65000"/>
              <a:buFont typeface="Wingdings" panose="05000000000000000000" pitchFamily="2" charset="2"/>
              <a:defRPr sz="2800">
                <a:solidFill>
                  <a:schemeClr val="tx1"/>
                </a:solidFill>
                <a:latin typeface="Tahoma" panose="020B0604030504040204" pitchFamily="34" charset="0"/>
              </a:defRPr>
            </a:lvl2pPr>
            <a:lvl3pPr marL="1371600" indent="-461963" eaLnBrk="0" hangingPunct="0">
              <a:spcBef>
                <a:spcPct val="20000"/>
              </a:spcBef>
              <a:buClr>
                <a:schemeClr val="hlink"/>
              </a:buClr>
              <a:buSzPct val="65000"/>
              <a:buFont typeface="Wingdings" panose="05000000000000000000" pitchFamily="2" charset="2"/>
              <a:defRPr sz="2400">
                <a:solidFill>
                  <a:schemeClr val="tx1"/>
                </a:solidFill>
                <a:latin typeface="Tahoma" panose="020B0604030504040204" pitchFamily="34" charset="0"/>
              </a:defRPr>
            </a:lvl3pPr>
            <a:lvl4pPr marL="1752600" indent="-446088" eaLnBrk="0" hangingPunct="0">
              <a:spcBef>
                <a:spcPct val="20000"/>
              </a:spcBef>
              <a:buClr>
                <a:schemeClr val="folHlink"/>
              </a:buClr>
              <a:buSzPct val="65000"/>
              <a:buFont typeface="Wingdings" panose="05000000000000000000" pitchFamily="2" charset="2"/>
              <a:defRPr sz="2000">
                <a:solidFill>
                  <a:schemeClr val="tx1"/>
                </a:solidFill>
                <a:latin typeface="Tahoma" panose="020B0604030504040204" pitchFamily="34" charset="0"/>
              </a:defRPr>
            </a:lvl4pPr>
            <a:lvl5pPr marL="2209800" indent="-514350" eaLnBrk="0" hangingPunct="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5pPr>
            <a:lvl6pPr marL="26670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6pPr>
            <a:lvl7pPr marL="31242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7pPr>
            <a:lvl8pPr marL="35814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8pPr>
            <a:lvl9pPr marL="40386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9pPr>
          </a:lstStyle>
          <a:p>
            <a:pPr>
              <a:lnSpc>
                <a:spcPct val="90000"/>
              </a:lnSpc>
              <a:buClr>
                <a:schemeClr val="tx1"/>
              </a:buClr>
            </a:pPr>
            <a:endParaRPr lang="pl-PL" altLang="pl-PL" sz="2800"/>
          </a:p>
          <a:p>
            <a:pPr>
              <a:lnSpc>
                <a:spcPct val="90000"/>
              </a:lnSpc>
              <a:buClr>
                <a:schemeClr val="tx1"/>
              </a:buClr>
              <a:buFont typeface="Wingdings" panose="05000000000000000000" pitchFamily="2" charset="2"/>
              <a:buAutoNum type="arabicPeriod"/>
            </a:pPr>
            <a:endParaRPr lang="pl-PL" altLang="pl-PL" sz="2800"/>
          </a:p>
          <a:p>
            <a:pPr>
              <a:lnSpc>
                <a:spcPct val="90000"/>
              </a:lnSpc>
              <a:buClr>
                <a:schemeClr val="tx1"/>
              </a:buClr>
              <a:buFont typeface="Wingdings" panose="05000000000000000000" pitchFamily="2" charset="2"/>
              <a:buAutoNum type="arabicPeriod"/>
            </a:pPr>
            <a:endParaRPr lang="pl-PL" altLang="pl-PL" sz="2800"/>
          </a:p>
        </p:txBody>
      </p:sp>
      <p:sp>
        <p:nvSpPr>
          <p:cNvPr id="105475" name="Rectangle 3">
            <a:extLst>
              <a:ext uri="{FF2B5EF4-FFF2-40B4-BE49-F238E27FC236}">
                <a16:creationId xmlns:a16="http://schemas.microsoft.com/office/drawing/2014/main" id="{8FB93F1C-897B-41F3-B09F-B3B18C708937}"/>
              </a:ext>
            </a:extLst>
          </p:cNvPr>
          <p:cNvSpPr>
            <a:spLocks noChangeArrowheads="1"/>
          </p:cNvSpPr>
          <p:nvPr/>
        </p:nvSpPr>
        <p:spPr bwMode="auto">
          <a:xfrm>
            <a:off x="1187450" y="2565400"/>
            <a:ext cx="7704138" cy="347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eaLnBrk="0" hangingPunct="0">
              <a:spcBef>
                <a:spcPct val="20000"/>
              </a:spcBef>
              <a:buClr>
                <a:schemeClr val="hlink"/>
              </a:buClr>
              <a:buSzPct val="65000"/>
              <a:buFont typeface="Wingdings" panose="05000000000000000000" pitchFamily="2" charset="2"/>
              <a:defRPr sz="3200">
                <a:solidFill>
                  <a:schemeClr val="tx1"/>
                </a:solidFill>
                <a:latin typeface="Tahoma" panose="020B0604030504040204" pitchFamily="34" charset="0"/>
              </a:defRPr>
            </a:lvl1pPr>
            <a:lvl2pPr marL="990600" indent="-519113" eaLnBrk="0" hangingPunct="0">
              <a:spcBef>
                <a:spcPct val="20000"/>
              </a:spcBef>
              <a:buClr>
                <a:schemeClr val="folHlink"/>
              </a:buClr>
              <a:buSzPct val="65000"/>
              <a:buFont typeface="Wingdings" panose="05000000000000000000" pitchFamily="2" charset="2"/>
              <a:defRPr sz="2800">
                <a:solidFill>
                  <a:schemeClr val="tx1"/>
                </a:solidFill>
                <a:latin typeface="Tahoma" panose="020B0604030504040204" pitchFamily="34" charset="0"/>
              </a:defRPr>
            </a:lvl2pPr>
            <a:lvl3pPr marL="1371600" indent="-461963" eaLnBrk="0" hangingPunct="0">
              <a:spcBef>
                <a:spcPct val="20000"/>
              </a:spcBef>
              <a:buClr>
                <a:schemeClr val="hlink"/>
              </a:buClr>
              <a:buSzPct val="65000"/>
              <a:buFont typeface="Wingdings" panose="05000000000000000000" pitchFamily="2" charset="2"/>
              <a:defRPr sz="2400">
                <a:solidFill>
                  <a:schemeClr val="tx1"/>
                </a:solidFill>
                <a:latin typeface="Tahoma" panose="020B0604030504040204" pitchFamily="34" charset="0"/>
              </a:defRPr>
            </a:lvl3pPr>
            <a:lvl4pPr marL="1752600" indent="-446088" eaLnBrk="0" hangingPunct="0">
              <a:spcBef>
                <a:spcPct val="20000"/>
              </a:spcBef>
              <a:buClr>
                <a:schemeClr val="folHlink"/>
              </a:buClr>
              <a:buSzPct val="65000"/>
              <a:buFont typeface="Wingdings" panose="05000000000000000000" pitchFamily="2" charset="2"/>
              <a:defRPr sz="2000">
                <a:solidFill>
                  <a:schemeClr val="tx1"/>
                </a:solidFill>
                <a:latin typeface="Tahoma" panose="020B0604030504040204" pitchFamily="34" charset="0"/>
              </a:defRPr>
            </a:lvl4pPr>
            <a:lvl5pPr marL="2209800" indent="-514350" eaLnBrk="0" hangingPunct="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5pPr>
            <a:lvl6pPr marL="26670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6pPr>
            <a:lvl7pPr marL="31242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7pPr>
            <a:lvl8pPr marL="35814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8pPr>
            <a:lvl9pPr marL="40386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9pPr>
          </a:lstStyle>
          <a:p>
            <a:pPr>
              <a:lnSpc>
                <a:spcPct val="90000"/>
              </a:lnSpc>
              <a:buClr>
                <a:schemeClr val="tx1"/>
              </a:buClr>
            </a:pPr>
            <a:endParaRPr lang="pl-PL" altLang="pl-PL" sz="2800"/>
          </a:p>
          <a:p>
            <a:pPr>
              <a:lnSpc>
                <a:spcPct val="90000"/>
              </a:lnSpc>
              <a:buClr>
                <a:schemeClr val="tx1"/>
              </a:buClr>
              <a:buFont typeface="Wingdings" panose="05000000000000000000" pitchFamily="2" charset="2"/>
              <a:buAutoNum type="arabicPeriod"/>
            </a:pPr>
            <a:endParaRPr lang="pl-PL" altLang="pl-PL" sz="2800"/>
          </a:p>
          <a:p>
            <a:pPr>
              <a:lnSpc>
                <a:spcPct val="90000"/>
              </a:lnSpc>
              <a:buClr>
                <a:schemeClr val="tx1"/>
              </a:buClr>
              <a:buFont typeface="Wingdings" panose="05000000000000000000" pitchFamily="2" charset="2"/>
              <a:buAutoNum type="arabicPeriod"/>
            </a:pPr>
            <a:endParaRPr lang="pl-PL" altLang="pl-PL" sz="2800"/>
          </a:p>
        </p:txBody>
      </p:sp>
      <p:sp>
        <p:nvSpPr>
          <p:cNvPr id="105476" name="Rectangle 4">
            <a:extLst>
              <a:ext uri="{FF2B5EF4-FFF2-40B4-BE49-F238E27FC236}">
                <a16:creationId xmlns:a16="http://schemas.microsoft.com/office/drawing/2014/main" id="{65D3517C-E445-417D-962D-52359239525F}"/>
              </a:ext>
            </a:extLst>
          </p:cNvPr>
          <p:cNvSpPr>
            <a:spLocks noChangeArrowheads="1"/>
          </p:cNvSpPr>
          <p:nvPr/>
        </p:nvSpPr>
        <p:spPr bwMode="auto">
          <a:xfrm>
            <a:off x="179388" y="620713"/>
            <a:ext cx="8856662" cy="5516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eaLnBrk="0" hangingPunct="0">
              <a:spcBef>
                <a:spcPct val="20000"/>
              </a:spcBef>
              <a:buClr>
                <a:schemeClr val="hlink"/>
              </a:buClr>
              <a:buSzPct val="65000"/>
              <a:buFont typeface="Wingdings" panose="05000000000000000000" pitchFamily="2" charset="2"/>
              <a:defRPr sz="3200">
                <a:solidFill>
                  <a:schemeClr val="tx1"/>
                </a:solidFill>
                <a:latin typeface="Tahoma" panose="020B0604030504040204" pitchFamily="34" charset="0"/>
              </a:defRPr>
            </a:lvl1pPr>
            <a:lvl2pPr marL="990600" indent="-519113" eaLnBrk="0" hangingPunct="0">
              <a:spcBef>
                <a:spcPct val="20000"/>
              </a:spcBef>
              <a:buClr>
                <a:schemeClr val="folHlink"/>
              </a:buClr>
              <a:buSzPct val="65000"/>
              <a:buFont typeface="Wingdings" panose="05000000000000000000" pitchFamily="2" charset="2"/>
              <a:defRPr sz="2800">
                <a:solidFill>
                  <a:schemeClr val="tx1"/>
                </a:solidFill>
                <a:latin typeface="Tahoma" panose="020B0604030504040204" pitchFamily="34" charset="0"/>
              </a:defRPr>
            </a:lvl2pPr>
            <a:lvl3pPr marL="1371600" indent="-461963" eaLnBrk="0" hangingPunct="0">
              <a:spcBef>
                <a:spcPct val="20000"/>
              </a:spcBef>
              <a:buClr>
                <a:schemeClr val="hlink"/>
              </a:buClr>
              <a:buSzPct val="65000"/>
              <a:buFont typeface="Wingdings" panose="05000000000000000000" pitchFamily="2" charset="2"/>
              <a:defRPr sz="2400">
                <a:solidFill>
                  <a:schemeClr val="tx1"/>
                </a:solidFill>
                <a:latin typeface="Tahoma" panose="020B0604030504040204" pitchFamily="34" charset="0"/>
              </a:defRPr>
            </a:lvl3pPr>
            <a:lvl4pPr marL="1752600" indent="-446088" eaLnBrk="0" hangingPunct="0">
              <a:spcBef>
                <a:spcPct val="20000"/>
              </a:spcBef>
              <a:buClr>
                <a:schemeClr val="folHlink"/>
              </a:buClr>
              <a:buSzPct val="65000"/>
              <a:buFont typeface="Wingdings" panose="05000000000000000000" pitchFamily="2" charset="2"/>
              <a:defRPr sz="2000">
                <a:solidFill>
                  <a:schemeClr val="tx1"/>
                </a:solidFill>
                <a:latin typeface="Tahoma" panose="020B0604030504040204" pitchFamily="34" charset="0"/>
              </a:defRPr>
            </a:lvl4pPr>
            <a:lvl5pPr marL="2209800" indent="-514350" eaLnBrk="0" hangingPunct="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5pPr>
            <a:lvl6pPr marL="26670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6pPr>
            <a:lvl7pPr marL="31242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7pPr>
            <a:lvl8pPr marL="35814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8pPr>
            <a:lvl9pPr marL="4038600" indent="-514350" algn="ctr" eaLnBrk="0" fontAlgn="base" hangingPunct="0">
              <a:spcBef>
                <a:spcPct val="20000"/>
              </a:spcBef>
              <a:spcAft>
                <a:spcPct val="0"/>
              </a:spcAft>
              <a:buClr>
                <a:schemeClr val="hlink"/>
              </a:buClr>
              <a:buSzPct val="65000"/>
              <a:buFont typeface="Wingdings" panose="05000000000000000000" pitchFamily="2" charset="2"/>
              <a:defRPr sz="2000">
                <a:solidFill>
                  <a:schemeClr val="tx1"/>
                </a:solidFill>
                <a:latin typeface="Tahoma" panose="020B0604030504040204" pitchFamily="34" charset="0"/>
              </a:defRPr>
            </a:lvl9pPr>
          </a:lstStyle>
          <a:p>
            <a:pPr>
              <a:lnSpc>
                <a:spcPct val="90000"/>
              </a:lnSpc>
              <a:buClr>
                <a:schemeClr val="tx1"/>
              </a:buClr>
            </a:pPr>
            <a:r>
              <a:rPr lang="pl-PL" altLang="pl-PL">
                <a:latin typeface="Tw Cen MT" panose="020B0602020104020603" pitchFamily="34" charset="-18"/>
              </a:rPr>
              <a:t>Objawy poparzenia III stopnia:</a:t>
            </a:r>
          </a:p>
          <a:p>
            <a:pPr>
              <a:lnSpc>
                <a:spcPct val="90000"/>
              </a:lnSpc>
              <a:buClr>
                <a:schemeClr val="tx1"/>
              </a:buClr>
            </a:pPr>
            <a:endParaRPr lang="pl-PL" altLang="pl-PL">
              <a:latin typeface="Tw Cen MT" panose="020B0602020104020603" pitchFamily="34" charset="-18"/>
            </a:endParaRPr>
          </a:p>
          <a:p>
            <a:pPr algn="l">
              <a:lnSpc>
                <a:spcPct val="90000"/>
              </a:lnSpc>
              <a:buClr>
                <a:schemeClr val="tx1"/>
              </a:buClr>
              <a:buFontTx/>
              <a:buNone/>
            </a:pPr>
            <a:r>
              <a:rPr lang="pl-PL" altLang="pl-PL" sz="1800">
                <a:latin typeface="Arial Black" panose="020B0A04020102020204" pitchFamily="34" charset="0"/>
              </a:rPr>
              <a:t>      * </a:t>
            </a:r>
            <a:r>
              <a:rPr lang="pl-PL" altLang="pl-PL" sz="2000">
                <a:latin typeface="Tw Cen MT" panose="020B0602020104020603" pitchFamily="34" charset="-18"/>
              </a:rPr>
              <a:t>uszkodzona cała grubość      </a:t>
            </a:r>
          </a:p>
          <a:p>
            <a:pPr algn="l">
              <a:lnSpc>
                <a:spcPct val="90000"/>
              </a:lnSpc>
              <a:buClr>
                <a:schemeClr val="tx1"/>
              </a:buClr>
              <a:buFontTx/>
              <a:buNone/>
            </a:pPr>
            <a:r>
              <a:rPr lang="pl-PL" altLang="pl-PL" sz="2000">
                <a:latin typeface="Tw Cen MT" panose="020B0602020104020603" pitchFamily="34" charset="-18"/>
              </a:rPr>
              <a:t>         skóry </a:t>
            </a:r>
          </a:p>
          <a:p>
            <a:pPr algn="l">
              <a:lnSpc>
                <a:spcPct val="90000"/>
              </a:lnSpc>
              <a:buClr>
                <a:schemeClr val="tx1"/>
              </a:buClr>
              <a:buFontTx/>
              <a:buNone/>
            </a:pPr>
            <a:endParaRPr lang="pl-PL" altLang="pl-PL" sz="2000">
              <a:latin typeface="Tw Cen MT" panose="020B0602020104020603" pitchFamily="34" charset="-18"/>
            </a:endParaRPr>
          </a:p>
          <a:p>
            <a:pPr algn="l">
              <a:lnSpc>
                <a:spcPct val="90000"/>
              </a:lnSpc>
              <a:buClr>
                <a:schemeClr val="tx1"/>
              </a:buClr>
              <a:buFontTx/>
              <a:buNone/>
            </a:pPr>
            <a:r>
              <a:rPr lang="pl-PL" altLang="pl-PL" sz="2000">
                <a:latin typeface="Tw Cen MT" panose="020B0602020104020603" pitchFamily="34" charset="-18"/>
              </a:rPr>
              <a:t>       * brak czucia</a:t>
            </a:r>
          </a:p>
          <a:p>
            <a:pPr algn="l">
              <a:lnSpc>
                <a:spcPct val="90000"/>
              </a:lnSpc>
              <a:buClr>
                <a:schemeClr val="tx1"/>
              </a:buClr>
              <a:buFontTx/>
              <a:buNone/>
            </a:pPr>
            <a:endParaRPr lang="pl-PL" altLang="pl-PL" sz="2000">
              <a:latin typeface="Tw Cen MT" panose="020B0602020104020603" pitchFamily="34" charset="-18"/>
            </a:endParaRPr>
          </a:p>
          <a:p>
            <a:pPr algn="l">
              <a:lnSpc>
                <a:spcPct val="90000"/>
              </a:lnSpc>
              <a:buClr>
                <a:schemeClr val="tx1"/>
              </a:buClr>
              <a:buFontTx/>
              <a:buNone/>
            </a:pPr>
            <a:r>
              <a:rPr lang="pl-PL" altLang="pl-PL" sz="2000">
                <a:latin typeface="Tw Cen MT" panose="020B0602020104020603" pitchFamily="34" charset="-18"/>
              </a:rPr>
              <a:t>       * sucha, szara skóra </a:t>
            </a:r>
          </a:p>
          <a:p>
            <a:pPr algn="l">
              <a:lnSpc>
                <a:spcPct val="90000"/>
              </a:lnSpc>
              <a:buClr>
                <a:schemeClr val="tx1"/>
              </a:buClr>
              <a:buFontTx/>
              <a:buNone/>
            </a:pPr>
            <a:endParaRPr lang="pl-PL" altLang="pl-PL" sz="2000">
              <a:latin typeface="Tw Cen MT" panose="020B0602020104020603" pitchFamily="34" charset="-18"/>
            </a:endParaRPr>
          </a:p>
          <a:p>
            <a:pPr algn="l">
              <a:lnSpc>
                <a:spcPct val="90000"/>
              </a:lnSpc>
              <a:buClr>
                <a:schemeClr val="tx1"/>
              </a:buClr>
              <a:buFontTx/>
              <a:buNone/>
            </a:pPr>
            <a:r>
              <a:rPr lang="pl-PL" altLang="pl-PL" sz="2000">
                <a:latin typeface="Tw Cen MT" panose="020B0602020104020603" pitchFamily="34" charset="-18"/>
              </a:rPr>
              <a:t>       * zwęglenie tkanek</a:t>
            </a:r>
          </a:p>
          <a:p>
            <a:pPr algn="l">
              <a:lnSpc>
                <a:spcPct val="90000"/>
              </a:lnSpc>
              <a:buClr>
                <a:schemeClr val="tx1"/>
              </a:buClr>
              <a:buFontTx/>
              <a:buNone/>
            </a:pPr>
            <a:endParaRPr lang="pl-PL" altLang="pl-PL" sz="2000">
              <a:latin typeface="Tw Cen MT" panose="020B0602020104020603" pitchFamily="34" charset="-18"/>
            </a:endParaRPr>
          </a:p>
          <a:p>
            <a:pPr algn="l"/>
            <a:r>
              <a:rPr lang="pl-PL" altLang="pl-PL" sz="2000">
                <a:latin typeface="Tw Cen MT" panose="020B0602020104020603" pitchFamily="34" charset="-18"/>
              </a:rPr>
              <a:t>        Zmiany martwicze obejmują skórę właściwą z naczyniami i nerwami skórnymi wraz z podskórna tkanka tłuszczowa. Skóra przyjmuje barwę od perłowo białej, przez białoszarą do brunatnej, jest twarda i sucha. Goi się długo zazwyczaj wymaga przeszczepu. Pozostawia widoczne, często zniekształcające blizny.</a:t>
            </a:r>
          </a:p>
        </p:txBody>
      </p:sp>
      <p:pic>
        <p:nvPicPr>
          <p:cNvPr id="105477" name="Picture 5" descr="oaprzenie3">
            <a:extLst>
              <a:ext uri="{FF2B5EF4-FFF2-40B4-BE49-F238E27FC236}">
                <a16:creationId xmlns:a16="http://schemas.microsoft.com/office/drawing/2014/main" id="{C7E3BD8D-DBAB-41AC-AB80-F33804B10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8400" y="1341438"/>
            <a:ext cx="4803775" cy="2849562"/>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IMAGE018s30">
            <a:extLst>
              <a:ext uri="{FF2B5EF4-FFF2-40B4-BE49-F238E27FC236}">
                <a16:creationId xmlns:a16="http://schemas.microsoft.com/office/drawing/2014/main" id="{C549DF41-FB76-42E5-B20C-44446CA76EA2}"/>
              </a:ext>
            </a:extLst>
          </p:cNvPr>
          <p:cNvPicPr>
            <a:picLocks noChangeAspect="1" noChangeArrowheads="1"/>
          </p:cNvPicPr>
          <p:nvPr/>
        </p:nvPicPr>
        <p:blipFill>
          <a:blip r:embed="rId2">
            <a:lum bright="20000"/>
            <a:extLst>
              <a:ext uri="{28A0092B-C50C-407E-A947-70E740481C1C}">
                <a14:useLocalDpi xmlns:a14="http://schemas.microsoft.com/office/drawing/2010/main" val="0"/>
              </a:ext>
            </a:extLst>
          </a:blip>
          <a:srcRect/>
          <a:stretch>
            <a:fillRect/>
          </a:stretch>
        </p:blipFill>
        <p:spPr bwMode="auto">
          <a:xfrm>
            <a:off x="323850" y="0"/>
            <a:ext cx="8532813" cy="6834188"/>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4A273455-3368-4688-A708-9A0EFACA60A1}"/>
              </a:ext>
            </a:extLst>
          </p:cNvPr>
          <p:cNvSpPr>
            <a:spLocks noGrp="1" noChangeArrowheads="1"/>
          </p:cNvSpPr>
          <p:nvPr>
            <p:ph type="title"/>
          </p:nvPr>
        </p:nvSpPr>
        <p:spPr/>
        <p:txBody>
          <a:bodyPr/>
          <a:lstStyle/>
          <a:p>
            <a:pPr eaLnBrk="1" hangingPunct="1">
              <a:defRPr/>
            </a:pPr>
            <a:r>
              <a:rPr lang="pl-PL" u="sng"/>
              <a:t>OMDLENIE</a:t>
            </a:r>
          </a:p>
        </p:txBody>
      </p:sp>
      <p:sp>
        <p:nvSpPr>
          <p:cNvPr id="7171" name="Rectangle 3">
            <a:extLst>
              <a:ext uri="{FF2B5EF4-FFF2-40B4-BE49-F238E27FC236}">
                <a16:creationId xmlns:a16="http://schemas.microsoft.com/office/drawing/2014/main" id="{77B8C70B-69ED-4C04-8959-EA30A9F6F9EA}"/>
              </a:ext>
            </a:extLst>
          </p:cNvPr>
          <p:cNvSpPr>
            <a:spLocks noChangeArrowheads="1"/>
          </p:cNvSpPr>
          <p:nvPr/>
        </p:nvSpPr>
        <p:spPr bwMode="auto">
          <a:xfrm>
            <a:off x="611188" y="1628775"/>
            <a:ext cx="828040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pl-PL" altLang="pl-PL" sz="3200">
                <a:latin typeface="Times New Roman" panose="02020603050405020304" pitchFamily="18" charset="0"/>
              </a:rPr>
              <a:t>Krótkotrwała utrata przytomności na skutek nagłego, chwilowego niedoboru tlenu w mózgu.</a:t>
            </a:r>
            <a:r>
              <a:rPr lang="pl-PL" altLang="pl-PL" sz="3200" b="1" u="sng">
                <a:latin typeface="Times New Roman" panose="02020603050405020304" pitchFamily="18" charset="0"/>
              </a:rPr>
              <a:t> </a:t>
            </a:r>
          </a:p>
        </p:txBody>
      </p:sp>
      <p:pic>
        <p:nvPicPr>
          <p:cNvPr id="7172" name="Picture 5">
            <a:extLst>
              <a:ext uri="{FF2B5EF4-FFF2-40B4-BE49-F238E27FC236}">
                <a16:creationId xmlns:a16="http://schemas.microsoft.com/office/drawing/2014/main" id="{D3DAAF5E-A60F-4149-845A-DE15E7CDB5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2852738"/>
            <a:ext cx="4392612"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12B9C69D-0673-4F34-8DDA-568B75A9FCAD}"/>
              </a:ext>
            </a:extLst>
          </p:cNvPr>
          <p:cNvSpPr>
            <a:spLocks noGrp="1" noChangeArrowheads="1"/>
          </p:cNvSpPr>
          <p:nvPr>
            <p:ph type="title"/>
          </p:nvPr>
        </p:nvSpPr>
        <p:spPr/>
        <p:txBody>
          <a:bodyPr/>
          <a:lstStyle/>
          <a:p>
            <a:pPr eaLnBrk="1" hangingPunct="1"/>
            <a:r>
              <a:rPr lang="pl-PL" altLang="pl-PL">
                <a:latin typeface="Tw Cen MT" panose="020B0602020104020603" pitchFamily="34" charset="-18"/>
              </a:rPr>
              <a:t>Czynności w przypadku oparzeń:</a:t>
            </a:r>
          </a:p>
        </p:txBody>
      </p:sp>
      <p:sp>
        <p:nvSpPr>
          <p:cNvPr id="155651" name="Rectangle 3">
            <a:extLst>
              <a:ext uri="{FF2B5EF4-FFF2-40B4-BE49-F238E27FC236}">
                <a16:creationId xmlns:a16="http://schemas.microsoft.com/office/drawing/2014/main" id="{2B6C1DA0-B7EF-495A-8F0A-03DB9420443D}"/>
              </a:ext>
            </a:extLst>
          </p:cNvPr>
          <p:cNvSpPr>
            <a:spLocks noGrp="1" noChangeArrowheads="1"/>
          </p:cNvSpPr>
          <p:nvPr>
            <p:ph idx="1"/>
          </p:nvPr>
        </p:nvSpPr>
        <p:spPr/>
        <p:txBody>
          <a:bodyPr>
            <a:normAutofit fontScale="92500" lnSpcReduction="10000"/>
          </a:bodyPr>
          <a:lstStyle/>
          <a:p>
            <a:pPr marL="609600" indent="-609600" eaLnBrk="1" hangingPunct="1">
              <a:lnSpc>
                <a:spcPct val="80000"/>
              </a:lnSpc>
              <a:buFont typeface="Wingdings" panose="05000000000000000000" pitchFamily="2" charset="2"/>
              <a:buNone/>
              <a:defRPr/>
            </a:pPr>
            <a:r>
              <a:rPr lang="pl-PL" sz="2000" dirty="0">
                <a:latin typeface="Times New Roman" pitchFamily="18" charset="0"/>
                <a:cs typeface="Times New Roman" pitchFamily="18" charset="0"/>
              </a:rPr>
              <a:t>* </a:t>
            </a:r>
            <a:r>
              <a:rPr lang="pl-PL" sz="2000" b="1" u="sng" dirty="0">
                <a:latin typeface="Times New Roman" pitchFamily="18" charset="0"/>
                <a:cs typeface="Times New Roman" pitchFamily="18" charset="0"/>
              </a:rPr>
              <a:t>Oparzenie I stopnia</a:t>
            </a:r>
            <a:r>
              <a:rPr lang="pl-PL" sz="2000" dirty="0">
                <a:latin typeface="Times New Roman" pitchFamily="18" charset="0"/>
                <a:cs typeface="Times New Roman" pitchFamily="18" charset="0"/>
              </a:rPr>
              <a:t> – usunięcie „czynnika sprawczego”</a:t>
            </a:r>
          </a:p>
          <a:p>
            <a:pPr marL="609600" indent="-609600" eaLnBrk="1" hangingPunct="1">
              <a:lnSpc>
                <a:spcPct val="80000"/>
              </a:lnSpc>
              <a:buFont typeface="Wingdings" panose="05000000000000000000" pitchFamily="2" charset="2"/>
              <a:buNone/>
              <a:defRPr/>
            </a:pPr>
            <a:endParaRPr lang="pl-PL" sz="2000" dirty="0">
              <a:latin typeface="Times New Roman" pitchFamily="18" charset="0"/>
              <a:cs typeface="Times New Roman" pitchFamily="18" charset="0"/>
            </a:endParaRPr>
          </a:p>
          <a:p>
            <a:pPr marL="609600" indent="-609600" eaLnBrk="1" hangingPunct="1">
              <a:lnSpc>
                <a:spcPct val="80000"/>
              </a:lnSpc>
              <a:buFont typeface="Wingdings" panose="05000000000000000000" pitchFamily="2" charset="2"/>
              <a:buNone/>
              <a:defRPr/>
            </a:pPr>
            <a:r>
              <a:rPr lang="pl-PL" sz="2000" dirty="0">
                <a:latin typeface="Times New Roman" pitchFamily="18" charset="0"/>
                <a:cs typeface="Times New Roman" pitchFamily="18" charset="0"/>
              </a:rPr>
              <a:t>* </a:t>
            </a:r>
            <a:r>
              <a:rPr lang="pl-PL" sz="2000" b="1" u="sng" dirty="0">
                <a:latin typeface="Times New Roman" pitchFamily="18" charset="0"/>
                <a:cs typeface="Times New Roman" pitchFamily="18" charset="0"/>
              </a:rPr>
              <a:t>Oparzenie II stopnia</a:t>
            </a:r>
            <a:r>
              <a:rPr lang="pl-PL" sz="2000" dirty="0">
                <a:latin typeface="Times New Roman" pitchFamily="18" charset="0"/>
                <a:cs typeface="Times New Roman" pitchFamily="18" charset="0"/>
              </a:rPr>
              <a:t> – zgaszenie ognia, usunięcie innych </a:t>
            </a:r>
          </a:p>
          <a:p>
            <a:pPr marL="609600" indent="-609600" eaLnBrk="1" hangingPunct="1">
              <a:lnSpc>
                <a:spcPct val="80000"/>
              </a:lnSpc>
              <a:buFont typeface="Wingdings" panose="05000000000000000000" pitchFamily="2" charset="2"/>
              <a:buNone/>
              <a:defRPr/>
            </a:pPr>
            <a:r>
              <a:rPr lang="pl-PL" sz="2000" dirty="0">
                <a:latin typeface="Times New Roman" pitchFamily="18" charset="0"/>
                <a:cs typeface="Times New Roman" pitchFamily="18" charset="0"/>
              </a:rPr>
              <a:t>źródeł ciepła, odciągnięcie oparzonego w bezpieczną </a:t>
            </a:r>
          </a:p>
          <a:p>
            <a:pPr marL="609600" indent="-609600" eaLnBrk="1" hangingPunct="1">
              <a:lnSpc>
                <a:spcPct val="80000"/>
              </a:lnSpc>
              <a:buFont typeface="Wingdings" panose="05000000000000000000" pitchFamily="2" charset="2"/>
              <a:buNone/>
              <a:defRPr/>
            </a:pPr>
            <a:r>
              <a:rPr lang="pl-PL" sz="2000" dirty="0">
                <a:latin typeface="Times New Roman" pitchFamily="18" charset="0"/>
                <a:cs typeface="Times New Roman" pitchFamily="18" charset="0"/>
              </a:rPr>
              <a:t>strefę itp.</a:t>
            </a:r>
            <a:r>
              <a:rPr lang="pl-PL" sz="2000" b="1" dirty="0">
                <a:latin typeface="Times New Roman" pitchFamily="18" charset="0"/>
                <a:cs typeface="Times New Roman" pitchFamily="18" charset="0"/>
              </a:rPr>
              <a:t> </a:t>
            </a:r>
          </a:p>
          <a:p>
            <a:pPr marL="609600" indent="-609600" eaLnBrk="1" hangingPunct="1">
              <a:lnSpc>
                <a:spcPct val="80000"/>
              </a:lnSpc>
              <a:buFont typeface="Wingdings" panose="05000000000000000000" pitchFamily="2" charset="2"/>
              <a:buNone/>
              <a:defRPr/>
            </a:pPr>
            <a:endParaRPr lang="pl-PL" sz="2000" b="1" dirty="0">
              <a:latin typeface="Times New Roman" pitchFamily="18" charset="0"/>
              <a:cs typeface="Times New Roman" pitchFamily="18" charset="0"/>
            </a:endParaRPr>
          </a:p>
          <a:p>
            <a:pPr marL="609600" indent="-609600" eaLnBrk="1" hangingPunct="1">
              <a:lnSpc>
                <a:spcPct val="80000"/>
              </a:lnSpc>
              <a:buFont typeface="Wingdings" panose="05000000000000000000" pitchFamily="2" charset="2"/>
              <a:buNone/>
              <a:defRPr/>
            </a:pPr>
            <a:r>
              <a:rPr lang="pl-PL" sz="2000" dirty="0">
                <a:latin typeface="Times New Roman" pitchFamily="18" charset="0"/>
                <a:cs typeface="Times New Roman" pitchFamily="18" charset="0"/>
              </a:rPr>
              <a:t>* </a:t>
            </a:r>
            <a:r>
              <a:rPr lang="pl-PL" sz="2000" b="1" u="sng" dirty="0">
                <a:latin typeface="Times New Roman" pitchFamily="18" charset="0"/>
                <a:cs typeface="Times New Roman" pitchFamily="18" charset="0"/>
              </a:rPr>
              <a:t>Oparzenie III stopnia</a:t>
            </a:r>
            <a:r>
              <a:rPr lang="pl-PL" sz="2000" dirty="0">
                <a:latin typeface="Times New Roman" pitchFamily="18" charset="0"/>
                <a:cs typeface="Times New Roman" pitchFamily="18" charset="0"/>
              </a:rPr>
              <a:t> - Należy pamiętać, że </a:t>
            </a:r>
            <a:r>
              <a:rPr lang="pl-PL" sz="2000" b="1" dirty="0">
                <a:latin typeface="Times New Roman" pitchFamily="18" charset="0"/>
                <a:cs typeface="Times New Roman" pitchFamily="18" charset="0"/>
              </a:rPr>
              <a:t>do gaszenia palącego </a:t>
            </a:r>
            <a:r>
              <a:rPr lang="pl-PL" sz="2000" dirty="0">
                <a:latin typeface="Times New Roman" pitchFamily="18" charset="0"/>
                <a:cs typeface="Times New Roman" pitchFamily="18" charset="0"/>
              </a:rPr>
              <a:t>się ubrania na człowieku można zastosować: </a:t>
            </a:r>
          </a:p>
          <a:p>
            <a:pPr marL="990600" lvl="1" indent="-533400" eaLnBrk="1" hangingPunct="1">
              <a:lnSpc>
                <a:spcPct val="80000"/>
              </a:lnSpc>
              <a:defRPr/>
            </a:pPr>
            <a:r>
              <a:rPr lang="pl-PL" sz="2000" dirty="0">
                <a:latin typeface="Times New Roman" pitchFamily="18" charset="0"/>
                <a:cs typeface="Times New Roman" pitchFamily="18" charset="0"/>
              </a:rPr>
              <a:t>koc gaśniczy, </a:t>
            </a:r>
          </a:p>
          <a:p>
            <a:pPr marL="990600" lvl="1" indent="-533400" eaLnBrk="1" hangingPunct="1">
              <a:lnSpc>
                <a:spcPct val="80000"/>
              </a:lnSpc>
              <a:defRPr/>
            </a:pPr>
            <a:r>
              <a:rPr lang="pl-PL" sz="2000" dirty="0">
                <a:latin typeface="Times New Roman" pitchFamily="18" charset="0"/>
                <a:cs typeface="Times New Roman" pitchFamily="18" charset="0"/>
              </a:rPr>
              <a:t>wodę, </a:t>
            </a:r>
          </a:p>
          <a:p>
            <a:pPr marL="990600" lvl="1" indent="-533400" eaLnBrk="1" hangingPunct="1">
              <a:lnSpc>
                <a:spcPct val="80000"/>
              </a:lnSpc>
              <a:defRPr/>
            </a:pPr>
            <a:r>
              <a:rPr lang="pl-PL" sz="2000" dirty="0">
                <a:latin typeface="Times New Roman" pitchFamily="18" charset="0"/>
                <a:cs typeface="Times New Roman" pitchFamily="18" charset="0"/>
              </a:rPr>
              <a:t>mokre ubranie </a:t>
            </a:r>
          </a:p>
          <a:p>
            <a:pPr marL="990600" lvl="1" indent="-533400" eaLnBrk="1" hangingPunct="1">
              <a:lnSpc>
                <a:spcPct val="80000"/>
              </a:lnSpc>
              <a:buFont typeface="Wingdings" panose="05000000000000000000" pitchFamily="2" charset="2"/>
              <a:buNone/>
              <a:defRPr/>
            </a:pPr>
            <a:r>
              <a:rPr lang="pl-PL" sz="2000" b="1" dirty="0">
                <a:latin typeface="Times New Roman" pitchFamily="18" charset="0"/>
                <a:cs typeface="Times New Roman" pitchFamily="18" charset="0"/>
              </a:rPr>
              <a:t>   </a:t>
            </a:r>
            <a:r>
              <a:rPr lang="pl-PL" sz="2000" b="1" i="1" dirty="0">
                <a:solidFill>
                  <a:schemeClr val="hlink"/>
                </a:solidFill>
                <a:latin typeface="Times New Roman" pitchFamily="18" charset="0"/>
                <a:cs typeface="Times New Roman" pitchFamily="18" charset="0"/>
              </a:rPr>
              <a:t>Nigdy gaśnicę</a:t>
            </a:r>
            <a:r>
              <a:rPr lang="pl-PL" sz="2000" i="1" dirty="0">
                <a:solidFill>
                  <a:schemeClr val="hlink"/>
                </a:solidFill>
                <a:latin typeface="Times New Roman" pitchFamily="18" charset="0"/>
                <a:cs typeface="Times New Roman" pitchFamily="18" charset="0"/>
              </a:rPr>
              <a:t>!</a:t>
            </a:r>
            <a:r>
              <a:rPr lang="pl-PL" sz="2000" i="1" dirty="0">
                <a:latin typeface="Times New Roman" pitchFamily="18" charset="0"/>
                <a:cs typeface="Times New Roman" pitchFamily="18" charset="0"/>
              </a:rPr>
              <a:t> </a:t>
            </a:r>
            <a:endParaRPr lang="pl-PL" sz="1800" dirty="0">
              <a:latin typeface="Times New Roman" pitchFamily="18" charset="0"/>
              <a:cs typeface="Times New Roman" pitchFamily="18" charset="0"/>
            </a:endParaRPr>
          </a:p>
          <a:p>
            <a:pPr marL="609600" indent="-609600" eaLnBrk="1" hangingPunct="1">
              <a:lnSpc>
                <a:spcPct val="80000"/>
              </a:lnSpc>
              <a:defRPr/>
            </a:pPr>
            <a:endParaRPr lang="pl-PL" sz="20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2">
            <a:extLst>
              <a:ext uri="{FF2B5EF4-FFF2-40B4-BE49-F238E27FC236}">
                <a16:creationId xmlns:a16="http://schemas.microsoft.com/office/drawing/2014/main" id="{5D5C261C-0D58-4FEB-826B-C902F28986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56ADDDAA-1430-4641-AD60-11F05F508D30}"/>
              </a:ext>
            </a:extLst>
          </p:cNvPr>
          <p:cNvSpPr>
            <a:spLocks noGrp="1" noChangeArrowheads="1"/>
          </p:cNvSpPr>
          <p:nvPr>
            <p:ph type="title" idx="4294967295"/>
          </p:nvPr>
        </p:nvSpPr>
        <p:spPr>
          <a:xfrm>
            <a:off x="647700" y="609600"/>
            <a:ext cx="8496300" cy="5791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pl-PL" altLang="pl-PL" sz="2800">
                <a:solidFill>
                  <a:schemeClr val="tx1"/>
                </a:solidFill>
                <a:latin typeface="Tw Cen MT" panose="020B0602020104020603" pitchFamily="34" charset="-18"/>
              </a:rPr>
              <a:t>1) Natychmiast przystąp do schładzania powierzchni   </a:t>
            </a:r>
            <a:br>
              <a:rPr lang="pl-PL" altLang="pl-PL" sz="2800">
                <a:solidFill>
                  <a:schemeClr val="tx1"/>
                </a:solidFill>
                <a:latin typeface="Tw Cen MT" panose="020B0602020104020603" pitchFamily="34" charset="-18"/>
              </a:rPr>
            </a:br>
            <a:r>
              <a:rPr lang="pl-PL" altLang="pl-PL" sz="2800">
                <a:solidFill>
                  <a:schemeClr val="tx1"/>
                </a:solidFill>
                <a:latin typeface="Tw Cen MT" panose="020B0602020104020603" pitchFamily="34" charset="-18"/>
              </a:rPr>
              <a:t>    oparzonej wykorzystując w tym celu polewanie </a:t>
            </a:r>
            <a:br>
              <a:rPr lang="pl-PL" altLang="pl-PL" sz="2800">
                <a:solidFill>
                  <a:schemeClr val="tx1"/>
                </a:solidFill>
                <a:latin typeface="Tw Cen MT" panose="020B0602020104020603" pitchFamily="34" charset="-18"/>
              </a:rPr>
            </a:br>
            <a:r>
              <a:rPr lang="pl-PL" altLang="pl-PL" sz="2800">
                <a:solidFill>
                  <a:schemeClr val="tx1"/>
                </a:solidFill>
                <a:latin typeface="Tw Cen MT" panose="020B0602020104020603" pitchFamily="34" charset="-18"/>
              </a:rPr>
              <a:t>    rany zimną wodą lub nadmuch zimnego powietrza.</a:t>
            </a:r>
            <a:br>
              <a:rPr lang="pl-PL" altLang="pl-PL" sz="2800">
                <a:solidFill>
                  <a:schemeClr val="tx1"/>
                </a:solidFill>
                <a:latin typeface="Tw Cen MT" panose="020B0602020104020603" pitchFamily="34" charset="-18"/>
              </a:rPr>
            </a:br>
            <a:br>
              <a:rPr lang="pl-PL" altLang="pl-PL" sz="2800">
                <a:solidFill>
                  <a:schemeClr val="tx1"/>
                </a:solidFill>
                <a:latin typeface="Tw Cen MT" panose="020B0602020104020603" pitchFamily="34" charset="-18"/>
              </a:rPr>
            </a:br>
            <a:r>
              <a:rPr lang="pl-PL" altLang="pl-PL" sz="2800">
                <a:solidFill>
                  <a:schemeClr val="tx1"/>
                </a:solidFill>
                <a:latin typeface="Tw Cen MT" panose="020B0602020104020603" pitchFamily="34" charset="-18"/>
              </a:rPr>
              <a:t>    Zabieg ten należy prowadzić </a:t>
            </a:r>
            <a:br>
              <a:rPr lang="pl-PL" altLang="pl-PL" sz="2800">
                <a:solidFill>
                  <a:schemeClr val="tx1"/>
                </a:solidFill>
                <a:latin typeface="Tw Cen MT" panose="020B0602020104020603" pitchFamily="34" charset="-18"/>
              </a:rPr>
            </a:br>
            <a:r>
              <a:rPr lang="pl-PL" altLang="pl-PL" sz="2800">
                <a:solidFill>
                  <a:schemeClr val="tx1"/>
                </a:solidFill>
                <a:latin typeface="Tw Cen MT" panose="020B0602020104020603" pitchFamily="34" charset="-18"/>
              </a:rPr>
              <a:t>    przez 20 do 30 minut.</a:t>
            </a:r>
            <a:br>
              <a:rPr lang="pl-PL" altLang="pl-PL" sz="2800">
                <a:solidFill>
                  <a:schemeClr val="tx1"/>
                </a:solidFill>
                <a:latin typeface="Tw Cen MT" panose="020B0602020104020603" pitchFamily="34" charset="-18"/>
              </a:rPr>
            </a:br>
            <a:br>
              <a:rPr lang="pl-PL" altLang="pl-PL" sz="2800">
                <a:solidFill>
                  <a:schemeClr val="tx1"/>
                </a:solidFill>
                <a:latin typeface="Tw Cen MT" panose="020B0602020104020603" pitchFamily="34" charset="-18"/>
              </a:rPr>
            </a:br>
            <a:r>
              <a:rPr lang="pl-PL" altLang="pl-PL" sz="2800">
                <a:solidFill>
                  <a:schemeClr val="tx1"/>
                </a:solidFill>
                <a:latin typeface="Tw Cen MT" panose="020B0602020104020603" pitchFamily="34" charset="-18"/>
              </a:rPr>
              <a:t>Schładzanie można rozpocząć nawet po </a:t>
            </a:r>
            <a:r>
              <a:rPr lang="pl-PL" altLang="pl-PL" sz="2800" u="sng">
                <a:solidFill>
                  <a:schemeClr val="tx1"/>
                </a:solidFill>
                <a:latin typeface="Tw Cen MT" panose="020B0602020104020603" pitchFamily="34" charset="-18"/>
              </a:rPr>
              <a:t>dwóch godzinach</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A0026C5E-BC7A-4FBA-8D05-D390EDA71592}"/>
              </a:ext>
            </a:extLst>
          </p:cNvPr>
          <p:cNvSpPr>
            <a:spLocks noGrp="1" noChangeArrowheads="1"/>
          </p:cNvSpPr>
          <p:nvPr>
            <p:ph type="title"/>
          </p:nvPr>
        </p:nvSpPr>
        <p:spPr>
          <a:xfrm>
            <a:off x="609600" y="3659188"/>
            <a:ext cx="8077200" cy="2362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pl-PL" altLang="pl-PL" sz="2800">
                <a:solidFill>
                  <a:schemeClr val="tx1"/>
                </a:solidFill>
                <a:latin typeface="Tw Cen MT" panose="020B0602020104020603" pitchFamily="34" charset="-18"/>
              </a:rPr>
              <a:t>Nie należy zanurzać poszkodowanego w zbiorniku      z wodą  jak też okładać miejsca oparzone śniegiem   lub lodem</a:t>
            </a:r>
          </a:p>
        </p:txBody>
      </p:sp>
      <p:pic>
        <p:nvPicPr>
          <p:cNvPr id="113667" name="Picture 3" descr="msotw9_temp0">
            <a:extLst>
              <a:ext uri="{FF2B5EF4-FFF2-40B4-BE49-F238E27FC236}">
                <a16:creationId xmlns:a16="http://schemas.microsoft.com/office/drawing/2014/main" id="{0BC51361-81E9-4C9D-89DE-A93DCF176A47}"/>
              </a:ext>
            </a:extLst>
          </p:cNvPr>
          <p:cNvPicPr>
            <a:picLocks noChangeAspect="1" noChangeArrowheads="1"/>
          </p:cNvPicPr>
          <p:nvPr/>
        </p:nvPicPr>
        <p:blipFill>
          <a:blip r:embed="rId2">
            <a:lum bright="8000"/>
            <a:extLst>
              <a:ext uri="{28A0092B-C50C-407E-A947-70E740481C1C}">
                <a14:useLocalDpi xmlns:a14="http://schemas.microsoft.com/office/drawing/2010/main" val="0"/>
              </a:ext>
            </a:extLst>
          </a:blip>
          <a:srcRect/>
          <a:stretch>
            <a:fillRect/>
          </a:stretch>
        </p:blipFill>
        <p:spPr bwMode="auto">
          <a:xfrm>
            <a:off x="838200" y="685800"/>
            <a:ext cx="3505200" cy="2609850"/>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3668" name="Rectangle 4">
            <a:extLst>
              <a:ext uri="{FF2B5EF4-FFF2-40B4-BE49-F238E27FC236}">
                <a16:creationId xmlns:a16="http://schemas.microsoft.com/office/drawing/2014/main" id="{4F28AFCD-56F9-439B-BACC-6FCA4FB475DD}"/>
              </a:ext>
            </a:extLst>
          </p:cNvPr>
          <p:cNvSpPr>
            <a:spLocks noChangeArrowheads="1"/>
          </p:cNvSpPr>
          <p:nvPr/>
        </p:nvSpPr>
        <p:spPr bwMode="auto">
          <a:xfrm>
            <a:off x="3652838" y="2276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pl-PL"/>
          </a:p>
        </p:txBody>
      </p:sp>
      <p:sp>
        <p:nvSpPr>
          <p:cNvPr id="113669" name="Rectangle 5">
            <a:extLst>
              <a:ext uri="{FF2B5EF4-FFF2-40B4-BE49-F238E27FC236}">
                <a16:creationId xmlns:a16="http://schemas.microsoft.com/office/drawing/2014/main" id="{56BA7037-98D6-4C60-93DE-CEE2C07ED0CD}"/>
              </a:ext>
            </a:extLst>
          </p:cNvPr>
          <p:cNvSpPr>
            <a:spLocks noChangeArrowheads="1"/>
          </p:cNvSpPr>
          <p:nvPr/>
        </p:nvSpPr>
        <p:spPr bwMode="auto">
          <a:xfrm>
            <a:off x="3648075" y="2276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pl-PL"/>
          </a:p>
        </p:txBody>
      </p:sp>
      <p:pic>
        <p:nvPicPr>
          <p:cNvPr id="113670" name="Picture 6" descr="IMAGE096s32">
            <a:extLst>
              <a:ext uri="{FF2B5EF4-FFF2-40B4-BE49-F238E27FC236}">
                <a16:creationId xmlns:a16="http://schemas.microsoft.com/office/drawing/2014/main" id="{48261C74-CBE2-468B-B0C4-DBDE270F2CDB}"/>
              </a:ext>
            </a:extLst>
          </p:cNvPr>
          <p:cNvPicPr>
            <a:picLocks noChangeAspect="1" noChangeArrowheads="1"/>
          </p:cNvPicPr>
          <p:nvPr/>
        </p:nvPicPr>
        <p:blipFill>
          <a:blip r:embed="rId3">
            <a:lum bright="20000"/>
            <a:extLst>
              <a:ext uri="{28A0092B-C50C-407E-A947-70E740481C1C}">
                <a14:useLocalDpi xmlns:a14="http://schemas.microsoft.com/office/drawing/2010/main" val="0"/>
              </a:ext>
            </a:extLst>
          </a:blip>
          <a:srcRect/>
          <a:stretch>
            <a:fillRect/>
          </a:stretch>
        </p:blipFill>
        <p:spPr bwMode="auto">
          <a:xfrm>
            <a:off x="5486400" y="685800"/>
            <a:ext cx="2286000" cy="26670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56C93BA1-D4D2-4167-8875-125E2B5D639A}"/>
              </a:ext>
            </a:extLst>
          </p:cNvPr>
          <p:cNvSpPr>
            <a:spLocks noGrp="1" noChangeArrowheads="1"/>
          </p:cNvSpPr>
          <p:nvPr>
            <p:ph type="title"/>
          </p:nvPr>
        </p:nvSpPr>
        <p:spPr>
          <a:xfrm>
            <a:off x="468313" y="260350"/>
            <a:ext cx="8280400" cy="1655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pl-PL" altLang="pl-PL" sz="2800">
                <a:solidFill>
                  <a:schemeClr val="tx1"/>
                </a:solidFill>
                <a:latin typeface="Tw Cen MT" panose="020B0602020104020603" pitchFamily="34" charset="-18"/>
              </a:rPr>
              <a:t>2) Na ranę przyłóż suchy jałowy opatrunek i unieruchom   </a:t>
            </a:r>
            <a:br>
              <a:rPr lang="pl-PL" altLang="pl-PL" sz="2800">
                <a:solidFill>
                  <a:schemeClr val="tx1"/>
                </a:solidFill>
                <a:latin typeface="Tw Cen MT" panose="020B0602020104020603" pitchFamily="34" charset="-18"/>
              </a:rPr>
            </a:br>
            <a:r>
              <a:rPr lang="pl-PL" altLang="pl-PL" sz="2800">
                <a:solidFill>
                  <a:schemeClr val="tx1"/>
                </a:solidFill>
                <a:latin typeface="Tw Cen MT" panose="020B0602020104020603" pitchFamily="34" charset="-18"/>
              </a:rPr>
              <a:t>    kończynę.</a:t>
            </a:r>
          </a:p>
        </p:txBody>
      </p:sp>
      <p:pic>
        <p:nvPicPr>
          <p:cNvPr id="114691" name="Picture 3" descr="msotw9_temp0">
            <a:extLst>
              <a:ext uri="{FF2B5EF4-FFF2-40B4-BE49-F238E27FC236}">
                <a16:creationId xmlns:a16="http://schemas.microsoft.com/office/drawing/2014/main" id="{3BC9A6EA-95B5-43AA-8D74-B9908E5F11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989138"/>
            <a:ext cx="2805112" cy="280511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4693" name="Text Box 5">
            <a:extLst>
              <a:ext uri="{FF2B5EF4-FFF2-40B4-BE49-F238E27FC236}">
                <a16:creationId xmlns:a16="http://schemas.microsoft.com/office/drawing/2014/main" id="{4B5E470C-8596-40DF-840D-BB4C5DC8D642}"/>
              </a:ext>
            </a:extLst>
          </p:cNvPr>
          <p:cNvSpPr txBox="1">
            <a:spLocks noChangeArrowheads="1"/>
          </p:cNvSpPr>
          <p:nvPr/>
        </p:nvSpPr>
        <p:spPr bwMode="auto">
          <a:xfrm>
            <a:off x="4038600" y="29718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kumimoji="1" lang="pl-PL" altLang="pl-PL" sz="2400">
              <a:solidFill>
                <a:srgbClr val="D80057"/>
              </a:solidFill>
              <a:effectLst>
                <a:outerShdw blurRad="38100" dist="38100" dir="2700000" algn="tl">
                  <a:srgbClr val="000000"/>
                </a:outerShdw>
              </a:effectLst>
            </a:endParaRPr>
          </a:p>
        </p:txBody>
      </p:sp>
      <p:sp>
        <p:nvSpPr>
          <p:cNvPr id="114694" name="Text Box 6">
            <a:extLst>
              <a:ext uri="{FF2B5EF4-FFF2-40B4-BE49-F238E27FC236}">
                <a16:creationId xmlns:a16="http://schemas.microsoft.com/office/drawing/2014/main" id="{A84CB91E-68B5-4B65-B2B7-B8533F14F93C}"/>
              </a:ext>
            </a:extLst>
          </p:cNvPr>
          <p:cNvSpPr txBox="1">
            <a:spLocks noChangeArrowheads="1"/>
          </p:cNvSpPr>
          <p:nvPr/>
        </p:nvSpPr>
        <p:spPr bwMode="auto">
          <a:xfrm>
            <a:off x="3132138" y="2312988"/>
            <a:ext cx="5940425"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kumimoji="1" lang="pl-PL" altLang="pl-PL" sz="2800">
                <a:effectLst>
                  <a:outerShdw blurRad="38100" dist="38100" dir="2700000" algn="tl">
                    <a:srgbClr val="000000"/>
                  </a:outerShdw>
                </a:effectLst>
                <a:latin typeface="Tw Cen MT" panose="020B0602020104020603" pitchFamily="34" charset="-18"/>
              </a:rPr>
              <a:t>Nie zapomnij zdjąć pierścionki </a:t>
            </a:r>
          </a:p>
          <a:p>
            <a:pPr algn="l"/>
            <a:r>
              <a:rPr kumimoji="1" lang="pl-PL" altLang="pl-PL" sz="2800">
                <a:effectLst>
                  <a:outerShdw blurRad="38100" dist="38100" dir="2700000" algn="tl">
                    <a:srgbClr val="000000"/>
                  </a:outerShdw>
                </a:effectLst>
                <a:latin typeface="Tw Cen MT" panose="020B0602020104020603" pitchFamily="34" charset="-18"/>
              </a:rPr>
              <a:t>i obrączki. Zapobiegnie to ewentualnej martwicy tkanek</a:t>
            </a:r>
          </a:p>
        </p:txBody>
      </p:sp>
      <p:sp>
        <p:nvSpPr>
          <p:cNvPr id="114695" name="Text Box 7">
            <a:extLst>
              <a:ext uri="{FF2B5EF4-FFF2-40B4-BE49-F238E27FC236}">
                <a16:creationId xmlns:a16="http://schemas.microsoft.com/office/drawing/2014/main" id="{79090B34-437A-4260-A214-8F54A06D6FF9}"/>
              </a:ext>
            </a:extLst>
          </p:cNvPr>
          <p:cNvSpPr txBox="1">
            <a:spLocks noChangeArrowheads="1"/>
          </p:cNvSpPr>
          <p:nvPr/>
        </p:nvSpPr>
        <p:spPr bwMode="auto">
          <a:xfrm>
            <a:off x="762000" y="5410200"/>
            <a:ext cx="7772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pl-PL" altLang="pl-PL" sz="2800">
                <a:effectLst>
                  <a:outerShdw blurRad="38100" dist="38100" dir="2700000" algn="tl">
                    <a:srgbClr val="000000"/>
                  </a:outerShdw>
                </a:effectLst>
                <a:latin typeface="Tw Cen MT" panose="020B0602020104020603" pitchFamily="34" charset="-18"/>
              </a:rPr>
              <a:t>Pamiętaj nigdy nie należy stosować żadnych maści ani płynów dezynfekujących !!!</a:t>
            </a:r>
          </a:p>
        </p:txBody>
      </p:sp>
      <p:sp>
        <p:nvSpPr>
          <p:cNvPr id="114696" name="Text Box 8">
            <a:extLst>
              <a:ext uri="{FF2B5EF4-FFF2-40B4-BE49-F238E27FC236}">
                <a16:creationId xmlns:a16="http://schemas.microsoft.com/office/drawing/2014/main" id="{1D11AE73-665D-4336-A216-1B7E05828827}"/>
              </a:ext>
            </a:extLst>
          </p:cNvPr>
          <p:cNvSpPr txBox="1">
            <a:spLocks noChangeArrowheads="1"/>
          </p:cNvSpPr>
          <p:nvPr/>
        </p:nvSpPr>
        <p:spPr bwMode="auto">
          <a:xfrm>
            <a:off x="3132138" y="3789363"/>
            <a:ext cx="52578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1" lang="pl-PL" altLang="pl-PL" sz="2800">
                <a:effectLst>
                  <a:outerShdw blurRad="38100" dist="38100" dir="2700000" algn="tl">
                    <a:srgbClr val="000000"/>
                  </a:outerShdw>
                </a:effectLst>
                <a:latin typeface="Tw Cen MT" panose="020B0602020104020603" pitchFamily="34" charset="-18"/>
              </a:rPr>
              <a:t>Nie przekłuwaj pęcherzy i nie odrywaj przylgniętej do rany odzieży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3A740F81-04E3-42A4-8641-84B26827DEE8}"/>
              </a:ext>
            </a:extLst>
          </p:cNvPr>
          <p:cNvSpPr>
            <a:spLocks noGrp="1" noChangeArrowheads="1"/>
          </p:cNvSpPr>
          <p:nvPr>
            <p:ph type="title"/>
          </p:nvPr>
        </p:nvSpPr>
        <p:spPr>
          <a:xfrm>
            <a:off x="900113" y="1196975"/>
            <a:ext cx="7467600" cy="190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pl-PL" altLang="pl-PL" sz="2800">
                <a:solidFill>
                  <a:schemeClr val="tx1"/>
                </a:solidFill>
                <a:latin typeface="Tw Cen MT" panose="020B0602020104020603" pitchFamily="34" charset="-18"/>
              </a:rPr>
              <a:t>3) Osobie przytomnej można podać do picia lekko</a:t>
            </a:r>
            <a:br>
              <a:rPr lang="pl-PL" altLang="pl-PL" sz="2800">
                <a:solidFill>
                  <a:schemeClr val="tx1"/>
                </a:solidFill>
                <a:latin typeface="Tw Cen MT" panose="020B0602020104020603" pitchFamily="34" charset="-18"/>
              </a:rPr>
            </a:br>
            <a:br>
              <a:rPr lang="pl-PL" altLang="pl-PL" sz="1400">
                <a:solidFill>
                  <a:schemeClr val="tx1"/>
                </a:solidFill>
                <a:latin typeface="Tw Cen MT" panose="020B0602020104020603" pitchFamily="34" charset="-18"/>
              </a:rPr>
            </a:br>
            <a:r>
              <a:rPr lang="pl-PL" altLang="pl-PL" sz="2800">
                <a:solidFill>
                  <a:schemeClr val="tx1"/>
                </a:solidFill>
                <a:latin typeface="Tw Cen MT" panose="020B0602020104020603" pitchFamily="34" charset="-18"/>
              </a:rPr>
              <a:t>    osolony napój i środek przeciwbólowy</a:t>
            </a:r>
          </a:p>
        </p:txBody>
      </p:sp>
      <p:sp>
        <p:nvSpPr>
          <p:cNvPr id="115715" name="Text Box 3">
            <a:extLst>
              <a:ext uri="{FF2B5EF4-FFF2-40B4-BE49-F238E27FC236}">
                <a16:creationId xmlns:a16="http://schemas.microsoft.com/office/drawing/2014/main" id="{4689FA00-1BC3-4CF6-996C-21A365E947E8}"/>
              </a:ext>
            </a:extLst>
          </p:cNvPr>
          <p:cNvSpPr txBox="1">
            <a:spLocks noChangeArrowheads="1"/>
          </p:cNvSpPr>
          <p:nvPr/>
        </p:nvSpPr>
        <p:spPr bwMode="auto">
          <a:xfrm>
            <a:off x="900113" y="3500438"/>
            <a:ext cx="7239000" cy="180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1" lang="pl-PL" altLang="pl-PL" sz="2800">
                <a:effectLst>
                  <a:outerShdw blurRad="38100" dist="38100" dir="2700000" algn="tl">
                    <a:srgbClr val="000000"/>
                  </a:outerShdw>
                </a:effectLst>
                <a:latin typeface="Tw Cen MT" panose="020B0602020104020603" pitchFamily="34" charset="-18"/>
              </a:rPr>
              <a:t>4) Zabezpiecz poszkodowanego przed utratą     </a:t>
            </a:r>
          </a:p>
          <a:p>
            <a:pPr algn="l">
              <a:spcBef>
                <a:spcPct val="50000"/>
              </a:spcBef>
            </a:pPr>
            <a:r>
              <a:rPr kumimoji="1" lang="pl-PL" altLang="pl-PL" sz="2800">
                <a:effectLst>
                  <a:outerShdw blurRad="38100" dist="38100" dir="2700000" algn="tl">
                    <a:srgbClr val="000000"/>
                  </a:outerShdw>
                </a:effectLst>
                <a:latin typeface="Tw Cen MT" panose="020B0602020104020603" pitchFamily="34" charset="-18"/>
              </a:rPr>
              <a:t>    ciepła okrywając go kocem i jak najszybciej   </a:t>
            </a:r>
          </a:p>
          <a:p>
            <a:pPr algn="l">
              <a:spcBef>
                <a:spcPct val="50000"/>
              </a:spcBef>
            </a:pPr>
            <a:r>
              <a:rPr kumimoji="1" lang="pl-PL" altLang="pl-PL" sz="2800">
                <a:effectLst>
                  <a:outerShdw blurRad="38100" dist="38100" dir="2700000" algn="tl">
                    <a:srgbClr val="000000"/>
                  </a:outerShdw>
                </a:effectLst>
                <a:latin typeface="Tw Cen MT" panose="020B0602020104020603" pitchFamily="34" charset="-18"/>
              </a:rPr>
              <a:t>    zapewnić pomoc lekarską</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ext Box 2">
            <a:extLst>
              <a:ext uri="{FF2B5EF4-FFF2-40B4-BE49-F238E27FC236}">
                <a16:creationId xmlns:a16="http://schemas.microsoft.com/office/drawing/2014/main" id="{3DC92EF1-3779-4A38-B216-84D17DEBF479}"/>
              </a:ext>
            </a:extLst>
          </p:cNvPr>
          <p:cNvSpPr txBox="1">
            <a:spLocks noChangeArrowheads="1"/>
          </p:cNvSpPr>
          <p:nvPr/>
        </p:nvSpPr>
        <p:spPr bwMode="auto">
          <a:xfrm>
            <a:off x="179388" y="839788"/>
            <a:ext cx="8785225"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1" lang="pl-PL" altLang="pl-PL" sz="2800">
                <a:latin typeface="Tw Cen MT" panose="020B0602020104020603" pitchFamily="34" charset="-18"/>
              </a:rPr>
              <a:t>Przy oparzeniach słonecznych postępować należy tak samo jak w przypadkach innych drobnych oparzeń </a:t>
            </a:r>
            <a:r>
              <a:rPr kumimoji="1" lang="pl-PL" altLang="pl-PL" sz="2800" u="sng">
                <a:latin typeface="Tw Cen MT" panose="020B0602020104020603" pitchFamily="34" charset="-18"/>
              </a:rPr>
              <a:t>czyli chłodzić zimną wodą.</a:t>
            </a:r>
            <a:r>
              <a:rPr kumimoji="1" lang="pl-PL" altLang="pl-PL" sz="2800">
                <a:latin typeface="Tw Cen MT" panose="020B0602020104020603" pitchFamily="34" charset="-18"/>
              </a:rPr>
              <a:t> </a:t>
            </a:r>
          </a:p>
          <a:p>
            <a:pPr algn="l">
              <a:spcBef>
                <a:spcPct val="50000"/>
              </a:spcBef>
            </a:pPr>
            <a:r>
              <a:rPr kumimoji="1" lang="pl-PL" altLang="pl-PL" sz="2800">
                <a:latin typeface="Tw Cen MT" panose="020B0602020104020603" pitchFamily="34" charset="-18"/>
              </a:rPr>
              <a:t>Ulgę może przynieść zawiesina tlenku cynku i wody wapiennej. Przez kilka dni, do czasu wygojenia oparzenia należy unikać słońca. </a:t>
            </a:r>
          </a:p>
          <a:p>
            <a:pPr algn="l">
              <a:spcBef>
                <a:spcPct val="50000"/>
              </a:spcBef>
            </a:pPr>
            <a:r>
              <a:rPr kumimoji="1" lang="pl-PL" altLang="pl-PL" sz="2800">
                <a:latin typeface="Tw Cen MT" panose="020B0602020104020603" pitchFamily="34" charset="-18"/>
              </a:rPr>
              <a:t>Ciężkie przypadki oparzeń słonecznych powinny być leczone przez lekarza.</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a:extLst>
              <a:ext uri="{FF2B5EF4-FFF2-40B4-BE49-F238E27FC236}">
                <a16:creationId xmlns:a16="http://schemas.microsoft.com/office/drawing/2014/main" id="{18EF8451-BA71-46FF-9323-C78224D2680E}"/>
              </a:ext>
            </a:extLst>
          </p:cNvPr>
          <p:cNvSpPr>
            <a:spLocks noGrp="1" noChangeArrowheads="1"/>
          </p:cNvSpPr>
          <p:nvPr>
            <p:ph type="title"/>
          </p:nvPr>
        </p:nvSpPr>
        <p:spPr/>
        <p:txBody>
          <a:bodyPr/>
          <a:lstStyle/>
          <a:p>
            <a:pPr eaLnBrk="1" hangingPunct="1">
              <a:defRPr/>
            </a:pPr>
            <a:r>
              <a:rPr lang="pl-PL"/>
              <a:t>Odmrożenia</a:t>
            </a:r>
          </a:p>
        </p:txBody>
      </p:sp>
      <p:sp>
        <p:nvSpPr>
          <p:cNvPr id="156675" name="Rectangle 3">
            <a:extLst>
              <a:ext uri="{FF2B5EF4-FFF2-40B4-BE49-F238E27FC236}">
                <a16:creationId xmlns:a16="http://schemas.microsoft.com/office/drawing/2014/main" id="{BC0217C7-2515-464F-9D70-E052646CD854}"/>
              </a:ext>
            </a:extLst>
          </p:cNvPr>
          <p:cNvSpPr>
            <a:spLocks noGrp="1" noChangeArrowheads="1"/>
          </p:cNvSpPr>
          <p:nvPr>
            <p:ph idx="1"/>
          </p:nvPr>
        </p:nvSpPr>
        <p:spPr>
          <a:xfrm>
            <a:off x="468313" y="1557338"/>
            <a:ext cx="8229600" cy="4114800"/>
          </a:xfrm>
        </p:spPr>
        <p:txBody>
          <a:bodyPr/>
          <a:lstStyle/>
          <a:p>
            <a:pPr algn="ctr" eaLnBrk="1" hangingPunct="1">
              <a:buFont typeface="Wingdings" panose="05000000000000000000" pitchFamily="2" charset="2"/>
              <a:buNone/>
              <a:defRPr/>
            </a:pPr>
            <a:r>
              <a:rPr lang="pl-PL" dirty="0">
                <a:latin typeface="Times New Roman" pitchFamily="18" charset="0"/>
                <a:cs typeface="Times New Roman" pitchFamily="18" charset="0"/>
              </a:rPr>
              <a:t> Uszkodzenia skóry i tkanek pod nią leżących, wywołane działaniem niskiej temperatury. Narażone miejsca to: palce nóg, rąk, policzki, małżowiny uszne.</a:t>
            </a:r>
          </a:p>
        </p:txBody>
      </p:sp>
      <p:pic>
        <p:nvPicPr>
          <p:cNvPr id="55300" name="Picture 4">
            <a:extLst>
              <a:ext uri="{FF2B5EF4-FFF2-40B4-BE49-F238E27FC236}">
                <a16:creationId xmlns:a16="http://schemas.microsoft.com/office/drawing/2014/main" id="{4F23D98B-2830-4AF2-957B-2B8FEF3FA8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3789363"/>
            <a:ext cx="1981200"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1" name="Picture 5">
            <a:extLst>
              <a:ext uri="{FF2B5EF4-FFF2-40B4-BE49-F238E27FC236}">
                <a16:creationId xmlns:a16="http://schemas.microsoft.com/office/drawing/2014/main" id="{5ABBA7D5-BC4A-48EA-AFAD-7ABAB4274F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675" y="4508500"/>
            <a:ext cx="2671763" cy="195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2" name="Picture 6">
            <a:extLst>
              <a:ext uri="{FF2B5EF4-FFF2-40B4-BE49-F238E27FC236}">
                <a16:creationId xmlns:a16="http://schemas.microsoft.com/office/drawing/2014/main" id="{7B42E400-8304-414F-A744-F91509B860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425" y="3933825"/>
            <a:ext cx="262890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151E32DC-7477-44F6-B081-3E6B8E50C03E}"/>
              </a:ext>
            </a:extLst>
          </p:cNvPr>
          <p:cNvSpPr>
            <a:spLocks noGrp="1" noChangeArrowheads="1"/>
          </p:cNvSpPr>
          <p:nvPr>
            <p:ph type="title"/>
          </p:nvPr>
        </p:nvSpPr>
        <p:spPr/>
        <p:txBody>
          <a:bodyPr/>
          <a:lstStyle/>
          <a:p>
            <a:pPr eaLnBrk="1" hangingPunct="1">
              <a:defRPr/>
            </a:pPr>
            <a:r>
              <a:rPr lang="pl-PL"/>
              <a:t>Stopnie odmrożeń</a:t>
            </a:r>
          </a:p>
        </p:txBody>
      </p:sp>
      <p:sp>
        <p:nvSpPr>
          <p:cNvPr id="157699" name="Rectangle 3">
            <a:extLst>
              <a:ext uri="{FF2B5EF4-FFF2-40B4-BE49-F238E27FC236}">
                <a16:creationId xmlns:a16="http://schemas.microsoft.com/office/drawing/2014/main" id="{39E3B296-15AA-4C9A-911A-55320B1E0AE3}"/>
              </a:ext>
            </a:extLst>
          </p:cNvPr>
          <p:cNvSpPr>
            <a:spLocks noGrp="1" noChangeArrowheads="1"/>
          </p:cNvSpPr>
          <p:nvPr>
            <p:ph idx="1"/>
          </p:nvPr>
        </p:nvSpPr>
        <p:spPr/>
        <p:txBody>
          <a:bodyPr>
            <a:normAutofit lnSpcReduction="10000"/>
          </a:bodyPr>
          <a:lstStyle/>
          <a:p>
            <a:pPr eaLnBrk="1" hangingPunct="1">
              <a:lnSpc>
                <a:spcPct val="90000"/>
              </a:lnSpc>
              <a:defRPr/>
            </a:pPr>
            <a:r>
              <a:rPr lang="pl-PL" sz="2800" b="1" dirty="0">
                <a:latin typeface="Times New Roman" pitchFamily="18" charset="0"/>
                <a:cs typeface="Times New Roman" pitchFamily="18" charset="0"/>
              </a:rPr>
              <a:t>stopień I</a:t>
            </a:r>
            <a:r>
              <a:rPr lang="pl-PL" sz="2800" dirty="0">
                <a:latin typeface="Times New Roman" pitchFamily="18" charset="0"/>
                <a:cs typeface="Times New Roman" pitchFamily="18" charset="0"/>
              </a:rPr>
              <a:t> – zaczerwienienie, obrzęk oraz uczucie pieczenia i drętwienia</a:t>
            </a:r>
          </a:p>
          <a:p>
            <a:pPr eaLnBrk="1" hangingPunct="1">
              <a:lnSpc>
                <a:spcPct val="90000"/>
              </a:lnSpc>
              <a:defRPr/>
            </a:pPr>
            <a:r>
              <a:rPr lang="pl-PL" sz="2800" b="1" dirty="0">
                <a:latin typeface="Times New Roman" pitchFamily="18" charset="0"/>
                <a:cs typeface="Times New Roman" pitchFamily="18" charset="0"/>
              </a:rPr>
              <a:t>stopień II</a:t>
            </a:r>
            <a:r>
              <a:rPr lang="pl-PL" sz="2800" dirty="0">
                <a:latin typeface="Times New Roman" pitchFamily="18" charset="0"/>
                <a:cs typeface="Times New Roman" pitchFamily="18" charset="0"/>
              </a:rPr>
              <a:t> – znacznie większe zasinienie i obrzęk, dodatkowo pojawiają się pęcherze wypełnione płynem surowiczym lub surowiczo-krwistym</a:t>
            </a:r>
          </a:p>
          <a:p>
            <a:pPr eaLnBrk="1" hangingPunct="1">
              <a:lnSpc>
                <a:spcPct val="90000"/>
              </a:lnSpc>
              <a:defRPr/>
            </a:pPr>
            <a:r>
              <a:rPr lang="pl-PL" sz="2800" b="1" dirty="0">
                <a:latin typeface="Times New Roman" pitchFamily="18" charset="0"/>
                <a:cs typeface="Times New Roman" pitchFamily="18" charset="0"/>
              </a:rPr>
              <a:t>stopień III</a:t>
            </a:r>
            <a:r>
              <a:rPr lang="pl-PL" sz="2800" dirty="0">
                <a:latin typeface="Times New Roman" pitchFamily="18" charset="0"/>
                <a:cs typeface="Times New Roman" pitchFamily="18" charset="0"/>
              </a:rPr>
              <a:t> – charakteryzuje się martwicą skóry, która przyjmuje sinawo-purpurowe zabarwienie.</a:t>
            </a:r>
          </a:p>
          <a:p>
            <a:pPr eaLnBrk="1" hangingPunct="1">
              <a:lnSpc>
                <a:spcPct val="90000"/>
              </a:lnSpc>
              <a:defRPr/>
            </a:pPr>
            <a:endParaRPr lang="pl-PL" sz="2800" dirty="0">
              <a:latin typeface="Times New Roman" pitchFamily="18" charset="0"/>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a:extLst>
              <a:ext uri="{FF2B5EF4-FFF2-40B4-BE49-F238E27FC236}">
                <a16:creationId xmlns:a16="http://schemas.microsoft.com/office/drawing/2014/main" id="{F515C9DE-48E1-4C3E-A03B-8FC4B21C6848}"/>
              </a:ext>
            </a:extLst>
          </p:cNvPr>
          <p:cNvSpPr>
            <a:spLocks noGrp="1" noChangeArrowheads="1"/>
          </p:cNvSpPr>
          <p:nvPr>
            <p:ph type="title"/>
          </p:nvPr>
        </p:nvSpPr>
        <p:spPr/>
        <p:txBody>
          <a:bodyPr/>
          <a:lstStyle/>
          <a:p>
            <a:pPr eaLnBrk="1" hangingPunct="1">
              <a:defRPr/>
            </a:pPr>
            <a:r>
              <a:rPr lang="pl-PL"/>
              <a:t>Odmrożenia – pierwsza pomoc</a:t>
            </a:r>
          </a:p>
        </p:txBody>
      </p:sp>
      <p:sp>
        <p:nvSpPr>
          <p:cNvPr id="158723" name="Rectangle 3">
            <a:extLst>
              <a:ext uri="{FF2B5EF4-FFF2-40B4-BE49-F238E27FC236}">
                <a16:creationId xmlns:a16="http://schemas.microsoft.com/office/drawing/2014/main" id="{8EC1F330-6E59-4B6E-8B33-B763BBB48933}"/>
              </a:ext>
            </a:extLst>
          </p:cNvPr>
          <p:cNvSpPr>
            <a:spLocks noGrp="1" noChangeArrowheads="1"/>
          </p:cNvSpPr>
          <p:nvPr>
            <p:ph idx="1"/>
          </p:nvPr>
        </p:nvSpPr>
        <p:spPr/>
        <p:txBody>
          <a:bodyPr>
            <a:normAutofit fontScale="92500" lnSpcReduction="10000"/>
          </a:bodyPr>
          <a:lstStyle/>
          <a:p>
            <a:pPr algn="just" eaLnBrk="1" hangingPunct="1">
              <a:lnSpc>
                <a:spcPct val="90000"/>
              </a:lnSpc>
              <a:spcBef>
                <a:spcPct val="0"/>
              </a:spcBef>
              <a:defRPr/>
            </a:pPr>
            <a:r>
              <a:rPr lang="pl-PL" sz="2400" dirty="0">
                <a:latin typeface="Times New Roman" pitchFamily="18" charset="0"/>
                <a:cs typeface="Times New Roman" pitchFamily="18" charset="0"/>
              </a:rPr>
              <a:t>Poszkodowanego przenieść do ciepłego pomieszczenia.</a:t>
            </a:r>
          </a:p>
          <a:p>
            <a:pPr algn="just" eaLnBrk="1" hangingPunct="1">
              <a:lnSpc>
                <a:spcPct val="90000"/>
              </a:lnSpc>
              <a:spcBef>
                <a:spcPct val="0"/>
              </a:spcBef>
              <a:defRPr/>
            </a:pPr>
            <a:r>
              <a:rPr lang="pl-PL" sz="2400" dirty="0">
                <a:latin typeface="Times New Roman" pitchFamily="18" charset="0"/>
                <a:cs typeface="Times New Roman" pitchFamily="18" charset="0"/>
              </a:rPr>
              <a:t>Rozluźnić ubranie uciskające obrzęknięte miejsca, ściągnąć przemoczoną i zmrożoną odzież.</a:t>
            </a:r>
          </a:p>
          <a:p>
            <a:pPr algn="just" eaLnBrk="1" hangingPunct="1">
              <a:lnSpc>
                <a:spcPct val="90000"/>
              </a:lnSpc>
              <a:spcBef>
                <a:spcPct val="0"/>
              </a:spcBef>
              <a:defRPr/>
            </a:pPr>
            <a:r>
              <a:rPr lang="pl-PL" sz="2400" dirty="0">
                <a:latin typeface="Times New Roman" pitchFamily="18" charset="0"/>
                <a:cs typeface="Times New Roman" pitchFamily="18" charset="0"/>
              </a:rPr>
              <a:t>Nie wolno nacierać odmrożonych miejsc śniegiem ani alkoholem.</a:t>
            </a:r>
          </a:p>
          <a:p>
            <a:pPr algn="just" eaLnBrk="1" hangingPunct="1">
              <a:lnSpc>
                <a:spcPct val="90000"/>
              </a:lnSpc>
              <a:spcBef>
                <a:spcPct val="0"/>
              </a:spcBef>
              <a:defRPr/>
            </a:pPr>
            <a:r>
              <a:rPr lang="pl-PL" sz="2400" dirty="0">
                <a:latin typeface="Times New Roman" pitchFamily="18" charset="0"/>
                <a:cs typeface="Times New Roman" pitchFamily="18" charset="0"/>
              </a:rPr>
              <a:t>Można podawać do picia mocno osłodzone, gorące napoje.</a:t>
            </a:r>
          </a:p>
          <a:p>
            <a:pPr algn="just" eaLnBrk="1" hangingPunct="1">
              <a:lnSpc>
                <a:spcPct val="90000"/>
              </a:lnSpc>
              <a:spcBef>
                <a:spcPct val="0"/>
              </a:spcBef>
              <a:defRPr/>
            </a:pPr>
            <a:r>
              <a:rPr lang="pl-PL" sz="2400" dirty="0">
                <a:latin typeface="Times New Roman" pitchFamily="18" charset="0"/>
                <a:cs typeface="Times New Roman" pitchFamily="18" charset="0"/>
              </a:rPr>
              <a:t>Nie wolno podawać alkoholu ani pozwolić na palenie.</a:t>
            </a:r>
          </a:p>
          <a:p>
            <a:pPr eaLnBrk="1" hangingPunct="1">
              <a:lnSpc>
                <a:spcPct val="90000"/>
              </a:lnSpc>
              <a:defRPr/>
            </a:pPr>
            <a:r>
              <a:rPr lang="pl-PL" sz="2400" dirty="0">
                <a:latin typeface="Times New Roman" pitchFamily="18" charset="0"/>
                <a:cs typeface="Times New Roman" pitchFamily="18" charset="0"/>
              </a:rPr>
              <a:t>Osoby wychłodzone na mrozie należy stopniowo rozgrzewać.</a:t>
            </a:r>
          </a:p>
          <a:p>
            <a:pPr eaLnBrk="1" hangingPunct="1">
              <a:lnSpc>
                <a:spcPct val="90000"/>
              </a:lnSpc>
              <a:defRPr/>
            </a:pPr>
            <a:r>
              <a:rPr lang="pl-PL" sz="2400" dirty="0">
                <a:latin typeface="Times New Roman" pitchFamily="18" charset="0"/>
                <a:cs typeface="Times New Roman" pitchFamily="18" charset="0"/>
              </a:rPr>
              <a:t>Owijamy tułów i głowę, nie ruszając kończyn.</a:t>
            </a:r>
            <a:r>
              <a:rPr lang="pl-PL" sz="2400" b="1" dirty="0">
                <a:latin typeface="Times New Roman" pitchFamily="18" charset="0"/>
                <a:cs typeface="Times New Roman" pitchFamily="18" charset="0"/>
              </a:rPr>
              <a:t> </a:t>
            </a:r>
          </a:p>
          <a:p>
            <a:pPr eaLnBrk="1" hangingPunct="1">
              <a:lnSpc>
                <a:spcPct val="90000"/>
              </a:lnSpc>
              <a:defRPr/>
            </a:pPr>
            <a:endParaRPr lang="pl-PL"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a:extLst>
              <a:ext uri="{FF2B5EF4-FFF2-40B4-BE49-F238E27FC236}">
                <a16:creationId xmlns:a16="http://schemas.microsoft.com/office/drawing/2014/main" id="{9F5445A2-2D0E-4F1B-B61D-E59D49D447A6}"/>
              </a:ext>
            </a:extLst>
          </p:cNvPr>
          <p:cNvSpPr>
            <a:spLocks noChangeArrowheads="1"/>
          </p:cNvSpPr>
          <p:nvPr/>
        </p:nvSpPr>
        <p:spPr bwMode="auto">
          <a:xfrm>
            <a:off x="457200" y="381000"/>
            <a:ext cx="8229600" cy="1371600"/>
          </a:xfrm>
          <a:prstGeom prst="rect">
            <a:avLst/>
          </a:prstGeom>
          <a:noFill/>
          <a:ln w="9525">
            <a:noFill/>
            <a:miter lim="800000"/>
            <a:headEnd/>
            <a:tailEnd/>
          </a:ln>
          <a:effectLst/>
        </p:spPr>
        <p:txBody>
          <a:bodyPr anchor="ctr"/>
          <a:lstStyle/>
          <a:p>
            <a:pPr>
              <a:defRPr/>
            </a:pPr>
            <a:r>
              <a:rPr lang="pl-PL" sz="4400" u="sng">
                <a:solidFill>
                  <a:schemeClr val="tx2"/>
                </a:solidFill>
                <a:effectLst>
                  <a:outerShdw blurRad="38100" dist="38100" dir="2700000" algn="tl">
                    <a:srgbClr val="000000"/>
                  </a:outerShdw>
                </a:effectLst>
              </a:rPr>
              <a:t>OMDLENIE</a:t>
            </a:r>
          </a:p>
        </p:txBody>
      </p:sp>
      <p:sp>
        <p:nvSpPr>
          <p:cNvPr id="8195" name="Rectangle 6">
            <a:extLst>
              <a:ext uri="{FF2B5EF4-FFF2-40B4-BE49-F238E27FC236}">
                <a16:creationId xmlns:a16="http://schemas.microsoft.com/office/drawing/2014/main" id="{4850E253-2AED-48BF-AAB2-9FED5D7B6B37}"/>
              </a:ext>
            </a:extLst>
          </p:cNvPr>
          <p:cNvSpPr>
            <a:spLocks noChangeArrowheads="1"/>
          </p:cNvSpPr>
          <p:nvPr/>
        </p:nvSpPr>
        <p:spPr bwMode="auto">
          <a:xfrm>
            <a:off x="684213" y="1341438"/>
            <a:ext cx="8280400" cy="618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2800" b="1">
                <a:latin typeface="Times New Roman" panose="02020603050405020304" pitchFamily="18" charset="0"/>
              </a:rPr>
              <a:t>Przyczyny:</a:t>
            </a:r>
          </a:p>
          <a:p>
            <a:pPr>
              <a:buFontTx/>
              <a:buChar char="-"/>
            </a:pPr>
            <a:r>
              <a:rPr lang="pl-PL" altLang="pl-PL" sz="2800">
                <a:latin typeface="Times New Roman" panose="02020603050405020304" pitchFamily="18" charset="0"/>
              </a:rPr>
              <a:t> stanie w dusznym pomieszczeniu,</a:t>
            </a:r>
          </a:p>
          <a:p>
            <a:pPr>
              <a:buFontTx/>
              <a:buChar char="-"/>
            </a:pPr>
            <a:r>
              <a:rPr lang="pl-PL" altLang="pl-PL" sz="2800">
                <a:latin typeface="Times New Roman" panose="02020603050405020304" pitchFamily="18" charset="0"/>
              </a:rPr>
              <a:t> gwałtowny spadek ciśnienia tętniczego krwi </a:t>
            </a:r>
          </a:p>
          <a:p>
            <a:r>
              <a:rPr lang="pl-PL" altLang="pl-PL" sz="2800">
                <a:latin typeface="Times New Roman" panose="02020603050405020304" pitchFamily="18" charset="0"/>
              </a:rPr>
              <a:t> z powodu gwałtownej zmiany pozycji z leżącej  </a:t>
            </a:r>
          </a:p>
          <a:p>
            <a:r>
              <a:rPr lang="pl-PL" altLang="pl-PL" sz="2800">
                <a:latin typeface="Times New Roman" panose="02020603050405020304" pitchFamily="18" charset="0"/>
              </a:rPr>
              <a:t> na stojącą,</a:t>
            </a:r>
          </a:p>
          <a:p>
            <a:r>
              <a:rPr lang="pl-PL" altLang="pl-PL" sz="2800">
                <a:latin typeface="Times New Roman" panose="02020603050405020304" pitchFamily="18" charset="0"/>
              </a:rPr>
              <a:t>- nadmierne odchudzanie się, głód,</a:t>
            </a:r>
          </a:p>
          <a:p>
            <a:r>
              <a:rPr lang="pl-PL" altLang="pl-PL" sz="2800">
                <a:latin typeface="Times New Roman" panose="02020603050405020304" pitchFamily="18" charset="0"/>
              </a:rPr>
              <a:t>- silny ból, </a:t>
            </a:r>
          </a:p>
          <a:p>
            <a:r>
              <a:rPr lang="pl-PL" altLang="pl-PL" sz="2800">
                <a:latin typeface="Times New Roman" panose="02020603050405020304" pitchFamily="18" charset="0"/>
              </a:rPr>
              <a:t>- krwawienie, widok krwi</a:t>
            </a:r>
          </a:p>
          <a:p>
            <a:r>
              <a:rPr lang="pl-PL" altLang="pl-PL" sz="2800">
                <a:latin typeface="Times New Roman" panose="02020603050405020304" pitchFamily="18" charset="0"/>
              </a:rPr>
              <a:t>- zdenerwowanie, </a:t>
            </a:r>
          </a:p>
          <a:p>
            <a:r>
              <a:rPr lang="pl-PL" altLang="pl-PL" sz="2800">
                <a:latin typeface="Times New Roman" panose="02020603050405020304" pitchFamily="18" charset="0"/>
              </a:rPr>
              <a:t>- silne emocje towarzyszące zarówno  </a:t>
            </a:r>
          </a:p>
          <a:p>
            <a:r>
              <a:rPr lang="pl-PL" altLang="pl-PL" sz="2800">
                <a:latin typeface="Times New Roman" panose="02020603050405020304" pitchFamily="18" charset="0"/>
              </a:rPr>
              <a:t> radosnym jak i smutnym przeżyciom,</a:t>
            </a:r>
          </a:p>
          <a:p>
            <a:r>
              <a:rPr lang="pl-PL" altLang="pl-PL" sz="2800">
                <a:latin typeface="Times New Roman" panose="02020603050405020304" pitchFamily="18" charset="0"/>
              </a:rPr>
              <a:t>- długotrwały stres,</a:t>
            </a:r>
          </a:p>
          <a:p>
            <a:endParaRPr lang="pl-PL" altLang="pl-PL" sz="2800">
              <a:latin typeface="Times New Roman" panose="02020603050405020304" pitchFamily="18" charset="0"/>
            </a:endParaRPr>
          </a:p>
          <a:p>
            <a:endParaRPr lang="pl-PL" altLang="pl-PL" sz="3600" b="1" u="sng">
              <a:latin typeface="Times New Roman" panose="02020603050405020304" pitchFamily="18" charset="0"/>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35049877-EBF8-40E5-A862-2F4F9051D47C}"/>
              </a:ext>
            </a:extLst>
          </p:cNvPr>
          <p:cNvSpPr>
            <a:spLocks noGrp="1" noChangeArrowheads="1"/>
          </p:cNvSpPr>
          <p:nvPr>
            <p:ph type="title"/>
          </p:nvPr>
        </p:nvSpPr>
        <p:spPr/>
        <p:txBody>
          <a:bodyPr/>
          <a:lstStyle/>
          <a:p>
            <a:pPr eaLnBrk="1" hangingPunct="1">
              <a:defRPr/>
            </a:pPr>
            <a:r>
              <a:rPr lang="pl-PL"/>
              <a:t>Wstrząs</a:t>
            </a:r>
          </a:p>
        </p:txBody>
      </p:sp>
      <p:sp>
        <p:nvSpPr>
          <p:cNvPr id="159747" name="Rectangle 3">
            <a:extLst>
              <a:ext uri="{FF2B5EF4-FFF2-40B4-BE49-F238E27FC236}">
                <a16:creationId xmlns:a16="http://schemas.microsoft.com/office/drawing/2014/main" id="{9DC6BF70-6409-4B62-8781-337D92690393}"/>
              </a:ext>
            </a:extLst>
          </p:cNvPr>
          <p:cNvSpPr>
            <a:spLocks noGrp="1" noChangeArrowheads="1"/>
          </p:cNvSpPr>
          <p:nvPr>
            <p:ph idx="1"/>
          </p:nvPr>
        </p:nvSpPr>
        <p:spPr/>
        <p:txBody>
          <a:bodyPr/>
          <a:lstStyle/>
          <a:p>
            <a:pPr eaLnBrk="1" hangingPunct="1">
              <a:buFont typeface="Wingdings" panose="05000000000000000000" pitchFamily="2" charset="2"/>
              <a:buNone/>
            </a:pPr>
            <a:r>
              <a:rPr lang="pl-PL" altLang="pl-PL">
                <a:latin typeface="Times New Roman" panose="02020603050405020304" pitchFamily="18" charset="0"/>
                <a:cs typeface="Times New Roman" panose="02020603050405020304" pitchFamily="18" charset="0"/>
              </a:rPr>
              <a:t>   Stan kliniczny, w którym na skutek dysproporcji między zapotrzebowaniem a dostarczeniem odpowiedniej ilości tlenu do komórek organizmu dochodzi do upośledzenia funkcji      i niewydolności ważnych dla życia narządów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Rectangle 4">
            <a:extLst>
              <a:ext uri="{FF2B5EF4-FFF2-40B4-BE49-F238E27FC236}">
                <a16:creationId xmlns:a16="http://schemas.microsoft.com/office/drawing/2014/main" id="{EF7B11C0-2C1C-4B57-8B7D-D1BB97F2F825}"/>
              </a:ext>
            </a:extLst>
          </p:cNvPr>
          <p:cNvSpPr>
            <a:spLocks noGrp="1" noChangeArrowheads="1"/>
          </p:cNvSpPr>
          <p:nvPr>
            <p:ph idx="1"/>
          </p:nvPr>
        </p:nvSpPr>
        <p:spPr>
          <a:xfrm>
            <a:off x="468313" y="1341438"/>
            <a:ext cx="8229600" cy="4114800"/>
          </a:xfrm>
        </p:spPr>
        <p:txBody>
          <a:bodyPr/>
          <a:lstStyle/>
          <a:p>
            <a:pPr eaLnBrk="1" hangingPunct="1"/>
            <a:r>
              <a:rPr lang="pl-PL" altLang="pl-PL" sz="2800" b="1">
                <a:latin typeface="Times New Roman" panose="02020603050405020304" pitchFamily="18" charset="0"/>
                <a:cs typeface="Times New Roman" panose="02020603050405020304" pitchFamily="18" charset="0"/>
              </a:rPr>
              <a:t>Objawy wstrząsu</a:t>
            </a:r>
            <a:r>
              <a:rPr lang="pl-PL" altLang="pl-PL" sz="2800">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endParaRPr lang="pl-PL" altLang="pl-PL" sz="2800">
              <a:latin typeface="Times New Roman" panose="02020603050405020304" pitchFamily="18" charset="0"/>
              <a:cs typeface="Times New Roman" panose="02020603050405020304" pitchFamily="18" charset="0"/>
            </a:endParaRPr>
          </a:p>
          <a:p>
            <a:pPr lvl="1" eaLnBrk="1" hangingPunct="1"/>
            <a:r>
              <a:rPr lang="pl-PL" altLang="pl-PL" sz="2400">
                <a:latin typeface="Times New Roman" panose="02020603050405020304" pitchFamily="18" charset="0"/>
                <a:cs typeface="Times New Roman" panose="02020603050405020304" pitchFamily="18" charset="0"/>
              </a:rPr>
              <a:t>szybki, płytki oddech, </a:t>
            </a:r>
          </a:p>
          <a:p>
            <a:pPr lvl="1" eaLnBrk="1" hangingPunct="1"/>
            <a:r>
              <a:rPr lang="pl-PL" altLang="pl-PL" sz="2400">
                <a:latin typeface="Times New Roman" panose="02020603050405020304" pitchFamily="18" charset="0"/>
                <a:cs typeface="Times New Roman" panose="02020603050405020304" pitchFamily="18" charset="0"/>
              </a:rPr>
              <a:t>bladość i chłód skóry, </a:t>
            </a:r>
          </a:p>
          <a:p>
            <a:pPr lvl="1" eaLnBrk="1" hangingPunct="1"/>
            <a:r>
              <a:rPr lang="pl-PL" altLang="pl-PL" sz="2400">
                <a:latin typeface="Times New Roman" panose="02020603050405020304" pitchFamily="18" charset="0"/>
                <a:cs typeface="Times New Roman" panose="02020603050405020304" pitchFamily="18" charset="0"/>
              </a:rPr>
              <a:t>wargi przybierają odcień bladosiny, </a:t>
            </a:r>
          </a:p>
          <a:p>
            <a:pPr lvl="1" eaLnBrk="1" hangingPunct="1"/>
            <a:r>
              <a:rPr lang="pl-PL" altLang="pl-PL" sz="2400">
                <a:latin typeface="Times New Roman" panose="02020603050405020304" pitchFamily="18" charset="0"/>
                <a:cs typeface="Times New Roman" panose="02020603050405020304" pitchFamily="18" charset="0"/>
              </a:rPr>
              <a:t>chory jest niespokojny i lękliwy, drży, </a:t>
            </a:r>
          </a:p>
          <a:p>
            <a:pPr lvl="1" eaLnBrk="1" hangingPunct="1"/>
            <a:r>
              <a:rPr lang="pl-PL" altLang="pl-PL" sz="2400">
                <a:latin typeface="Times New Roman" panose="02020603050405020304" pitchFamily="18" charset="0"/>
                <a:cs typeface="Times New Roman" panose="02020603050405020304" pitchFamily="18" charset="0"/>
              </a:rPr>
              <a:t>na czole występuje zimny, lepki pot, </a:t>
            </a:r>
          </a:p>
          <a:p>
            <a:pPr lvl="1" eaLnBrk="1" hangingPunct="1"/>
            <a:r>
              <a:rPr lang="pl-PL" altLang="pl-PL" sz="2400">
                <a:latin typeface="Times New Roman" panose="02020603050405020304" pitchFamily="18" charset="0"/>
                <a:cs typeface="Times New Roman" panose="02020603050405020304" pitchFamily="18" charset="0"/>
              </a:rPr>
              <a:t>bardzo wysokie tętno (180-200 uderzeń na minutę).</a:t>
            </a:r>
            <a:r>
              <a:rPr lang="pl-PL" altLang="pl-PL">
                <a:latin typeface="Times New Roman" panose="02020603050405020304" pitchFamily="18" charset="0"/>
                <a:cs typeface="Times New Roman" panose="02020603050405020304" pitchFamily="18" charset="0"/>
              </a:rPr>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BBE981CD-EFDB-4937-AF9C-16326AC0FE33}"/>
              </a:ext>
            </a:extLst>
          </p:cNvPr>
          <p:cNvSpPr>
            <a:spLocks noGrp="1" noChangeArrowheads="1"/>
          </p:cNvSpPr>
          <p:nvPr>
            <p:ph type="title"/>
          </p:nvPr>
        </p:nvSpPr>
        <p:spPr/>
        <p:txBody>
          <a:bodyPr/>
          <a:lstStyle/>
          <a:p>
            <a:pPr eaLnBrk="1" hangingPunct="1">
              <a:defRPr/>
            </a:pPr>
            <a:r>
              <a:rPr lang="pl-PL"/>
              <a:t>Pozycja przeciwwstrząsowa</a:t>
            </a:r>
          </a:p>
        </p:txBody>
      </p:sp>
      <p:pic>
        <p:nvPicPr>
          <p:cNvPr id="60419" name="Picture 3">
            <a:extLst>
              <a:ext uri="{FF2B5EF4-FFF2-40B4-BE49-F238E27FC236}">
                <a16:creationId xmlns:a16="http://schemas.microsoft.com/office/drawing/2014/main" id="{F0C51DDA-ECB2-4D66-99B9-B5B2405867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03350" y="1981200"/>
            <a:ext cx="5616575" cy="2808288"/>
          </a:xfrm>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4">
            <a:extLst>
              <a:ext uri="{FF2B5EF4-FFF2-40B4-BE49-F238E27FC236}">
                <a16:creationId xmlns:a16="http://schemas.microsoft.com/office/drawing/2014/main" id="{23515E89-741F-4C16-9D65-DF61B135E8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 y="0"/>
            <a:ext cx="9612313"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4" name="Rectangle 4">
            <a:extLst>
              <a:ext uri="{FF2B5EF4-FFF2-40B4-BE49-F238E27FC236}">
                <a16:creationId xmlns:a16="http://schemas.microsoft.com/office/drawing/2014/main" id="{13799D2C-96FC-4FD6-8A4F-70594F232777}"/>
              </a:ext>
            </a:extLst>
          </p:cNvPr>
          <p:cNvSpPr>
            <a:spLocks noChangeArrowheads="1"/>
          </p:cNvSpPr>
          <p:nvPr/>
        </p:nvSpPr>
        <p:spPr bwMode="auto">
          <a:xfrm>
            <a:off x="1206500" y="315913"/>
            <a:ext cx="7086600" cy="1276350"/>
          </a:xfrm>
          <a:prstGeom prst="rect">
            <a:avLst/>
          </a:prstGeom>
          <a:noFill/>
          <a:ln w="9525">
            <a:noFill/>
            <a:miter lim="800000"/>
            <a:headEnd/>
            <a:tailEnd/>
          </a:ln>
          <a:effectLst/>
        </p:spPr>
        <p:txBody>
          <a:bodyPr lIns="92075" tIns="46038" rIns="92075" bIns="46038" anchor="ctr"/>
          <a:lstStyle/>
          <a:p>
            <a:pPr>
              <a:defRPr/>
            </a:pPr>
            <a:r>
              <a:rPr lang="pl-PL" sz="4400" b="1">
                <a:solidFill>
                  <a:schemeClr val="tx2"/>
                </a:solidFill>
                <a:effectLst>
                  <a:outerShdw blurRad="38100" dist="38100" dir="2700000" algn="tl">
                    <a:srgbClr val="000000"/>
                  </a:outerShdw>
                </a:effectLst>
              </a:rPr>
              <a:t>Wstrząs - postępowanie</a:t>
            </a:r>
          </a:p>
        </p:txBody>
      </p:sp>
      <p:sp>
        <p:nvSpPr>
          <p:cNvPr id="184325" name="Rectangle 5">
            <a:extLst>
              <a:ext uri="{FF2B5EF4-FFF2-40B4-BE49-F238E27FC236}">
                <a16:creationId xmlns:a16="http://schemas.microsoft.com/office/drawing/2014/main" id="{3D0050C7-28C5-41E6-A21A-8F872D10CE4D}"/>
              </a:ext>
            </a:extLst>
          </p:cNvPr>
          <p:cNvSpPr>
            <a:spLocks noChangeArrowheads="1"/>
          </p:cNvSpPr>
          <p:nvPr/>
        </p:nvSpPr>
        <p:spPr bwMode="auto">
          <a:xfrm>
            <a:off x="674688" y="1795463"/>
            <a:ext cx="7826375" cy="4114800"/>
          </a:xfrm>
          <a:prstGeom prst="rect">
            <a:avLst/>
          </a:prstGeom>
          <a:noFill/>
          <a:ln w="9525">
            <a:noFill/>
            <a:miter lim="800000"/>
            <a:headEnd/>
            <a:tailEnd/>
          </a:ln>
          <a:effectLst/>
        </p:spPr>
        <p:txBody>
          <a:bodyPr lIns="92075" tIns="46038" rIns="92075" bIns="46038"/>
          <a:lstStyle/>
          <a:p>
            <a:pPr marL="342900" indent="-342900" algn="l">
              <a:spcBef>
                <a:spcPct val="20000"/>
              </a:spcBef>
              <a:buClr>
                <a:schemeClr val="hlink"/>
              </a:buClr>
              <a:buSzPct val="65000"/>
              <a:buFont typeface="Wingdings" pitchFamily="2" charset="2"/>
              <a:buChar char="n"/>
              <a:defRPr/>
            </a:pPr>
            <a:r>
              <a:rPr lang="pl-PL" sz="3200" dirty="0">
                <a:effectLst>
                  <a:outerShdw blurRad="38100" dist="38100" dir="2700000" algn="tl">
                    <a:srgbClr val="000000"/>
                  </a:outerShdw>
                </a:effectLst>
                <a:latin typeface="Times New Roman" pitchFamily="18" charset="0"/>
              </a:rPr>
              <a:t>Ułożenie </a:t>
            </a:r>
            <a:r>
              <a:rPr lang="pl-PL" sz="3200" dirty="0" err="1">
                <a:effectLst>
                  <a:outerShdw blurRad="38100" dist="38100" dir="2700000" algn="tl">
                    <a:srgbClr val="000000"/>
                  </a:outerShdw>
                </a:effectLst>
                <a:latin typeface="Times New Roman" pitchFamily="18" charset="0"/>
              </a:rPr>
              <a:t>przeciwstrząsowe</a:t>
            </a:r>
            <a:r>
              <a:rPr lang="pl-PL" sz="3200" dirty="0">
                <a:effectLst>
                  <a:outerShdw blurRad="38100" dist="38100" dir="2700000" algn="tl">
                    <a:srgbClr val="000000"/>
                  </a:outerShdw>
                </a:effectLst>
                <a:latin typeface="Times New Roman" pitchFamily="18" charset="0"/>
              </a:rPr>
              <a:t> nie powinno być stosowane przy urazach czaszkowo-mózgowych, duszności, nagłych bólach      w klatce piersiowej i nadbrzuszu.</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a:extLst>
              <a:ext uri="{FF2B5EF4-FFF2-40B4-BE49-F238E27FC236}">
                <a16:creationId xmlns:a16="http://schemas.microsoft.com/office/drawing/2014/main" id="{7360BD94-1331-4118-92DE-D9292EF96326}"/>
              </a:ext>
            </a:extLst>
          </p:cNvPr>
          <p:cNvSpPr>
            <a:spLocks noGrp="1" noChangeArrowheads="1"/>
          </p:cNvSpPr>
          <p:nvPr>
            <p:ph type="title"/>
          </p:nvPr>
        </p:nvSpPr>
        <p:spPr/>
        <p:txBody>
          <a:bodyPr/>
          <a:lstStyle/>
          <a:p>
            <a:pPr eaLnBrk="1" hangingPunct="1">
              <a:defRPr/>
            </a:pPr>
            <a:r>
              <a:rPr lang="pl-PL"/>
              <a:t>Pozycja boczna ustalona</a:t>
            </a:r>
          </a:p>
        </p:txBody>
      </p:sp>
      <p:pic>
        <p:nvPicPr>
          <p:cNvPr id="63491" name="Picture 3">
            <a:extLst>
              <a:ext uri="{FF2B5EF4-FFF2-40B4-BE49-F238E27FC236}">
                <a16:creationId xmlns:a16="http://schemas.microsoft.com/office/drawing/2014/main" id="{E88C9FF8-7773-4CFD-B94D-B00B7146ED6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0825" y="1916113"/>
            <a:ext cx="4219575" cy="3657600"/>
          </a:xfrm>
          <a:noFill/>
          <a:extLst>
            <a:ext uri="{909E8E84-426E-40DD-AFC4-6F175D3DCCD1}">
              <a14:hiddenFill xmlns:a14="http://schemas.microsoft.com/office/drawing/2010/main">
                <a:solidFill>
                  <a:srgbClr val="FFFFFF"/>
                </a:solidFill>
              </a14:hiddenFill>
            </a:ext>
          </a:extLst>
        </p:spPr>
      </p:pic>
      <p:pic>
        <p:nvPicPr>
          <p:cNvPr id="63492" name="Picture 4">
            <a:extLst>
              <a:ext uri="{FF2B5EF4-FFF2-40B4-BE49-F238E27FC236}">
                <a16:creationId xmlns:a16="http://schemas.microsoft.com/office/drawing/2014/main" id="{D6E1B361-A43A-44D3-83CF-B0CFDF7EED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1989138"/>
            <a:ext cx="3762375" cy="324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46FBABFD-F405-40EE-A126-72D0B3D5F3E9}"/>
              </a:ext>
            </a:extLst>
          </p:cNvPr>
          <p:cNvSpPr>
            <a:spLocks noGrp="1" noChangeArrowheads="1"/>
          </p:cNvSpPr>
          <p:nvPr>
            <p:ph type="title"/>
          </p:nvPr>
        </p:nvSpPr>
        <p:spPr/>
        <p:txBody>
          <a:bodyPr/>
          <a:lstStyle/>
          <a:p>
            <a:pPr eaLnBrk="1" hangingPunct="1">
              <a:defRPr/>
            </a:pPr>
            <a:r>
              <a:rPr lang="pl-PL"/>
              <a:t>Pozycja boczna ustalona</a:t>
            </a:r>
          </a:p>
        </p:txBody>
      </p:sp>
      <p:pic>
        <p:nvPicPr>
          <p:cNvPr id="64515" name="Picture 3">
            <a:extLst>
              <a:ext uri="{FF2B5EF4-FFF2-40B4-BE49-F238E27FC236}">
                <a16:creationId xmlns:a16="http://schemas.microsoft.com/office/drawing/2014/main" id="{82DEED1F-5CEF-4350-8A7C-7E7A150ECC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2203450"/>
            <a:ext cx="3527425" cy="3055938"/>
          </a:xfrm>
          <a:noFill/>
          <a:extLst>
            <a:ext uri="{909E8E84-426E-40DD-AFC4-6F175D3DCCD1}">
              <a14:hiddenFill xmlns:a14="http://schemas.microsoft.com/office/drawing/2010/main">
                <a:solidFill>
                  <a:srgbClr val="FFFFFF"/>
                </a:solidFill>
              </a14:hiddenFill>
            </a:ext>
          </a:extLst>
        </p:spPr>
      </p:pic>
      <p:pic>
        <p:nvPicPr>
          <p:cNvPr id="64516" name="Picture 4">
            <a:extLst>
              <a:ext uri="{FF2B5EF4-FFF2-40B4-BE49-F238E27FC236}">
                <a16:creationId xmlns:a16="http://schemas.microsoft.com/office/drawing/2014/main" id="{B90808F1-E478-47F4-85D7-1DCC839B8E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4663" y="2565400"/>
            <a:ext cx="449897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a:extLst>
              <a:ext uri="{FF2B5EF4-FFF2-40B4-BE49-F238E27FC236}">
                <a16:creationId xmlns:a16="http://schemas.microsoft.com/office/drawing/2014/main" id="{94BB6A01-6B3F-481A-8A62-5CECD3A62189}"/>
              </a:ext>
            </a:extLst>
          </p:cNvPr>
          <p:cNvSpPr>
            <a:spLocks noGrp="1" noChangeArrowheads="1"/>
          </p:cNvSpPr>
          <p:nvPr>
            <p:ph type="title"/>
          </p:nvPr>
        </p:nvSpPr>
        <p:spPr>
          <a:xfrm>
            <a:off x="457200" y="381000"/>
            <a:ext cx="8229600" cy="933450"/>
          </a:xfrm>
        </p:spPr>
        <p:txBody>
          <a:bodyPr>
            <a:normAutofit fontScale="90000"/>
          </a:bodyPr>
          <a:lstStyle/>
          <a:p>
            <a:pPr eaLnBrk="1" hangingPunct="1">
              <a:defRPr/>
            </a:pPr>
            <a:r>
              <a:rPr lang="pl-PL" sz="4000"/>
              <a:t>Podstawowe zabiegi resuscytacyjne</a:t>
            </a:r>
          </a:p>
        </p:txBody>
      </p:sp>
      <p:grpSp>
        <p:nvGrpSpPr>
          <p:cNvPr id="65539" name="Group 3">
            <a:extLst>
              <a:ext uri="{FF2B5EF4-FFF2-40B4-BE49-F238E27FC236}">
                <a16:creationId xmlns:a16="http://schemas.microsoft.com/office/drawing/2014/main" id="{8124F4FA-7A3F-48C5-A05E-6F456D219923}"/>
              </a:ext>
            </a:extLst>
          </p:cNvPr>
          <p:cNvGrpSpPr>
            <a:grpSpLocks/>
          </p:cNvGrpSpPr>
          <p:nvPr/>
        </p:nvGrpSpPr>
        <p:grpSpPr bwMode="auto">
          <a:xfrm>
            <a:off x="2051050" y="1268413"/>
            <a:ext cx="6721475" cy="5402262"/>
            <a:chOff x="1383" y="707"/>
            <a:chExt cx="4234" cy="3403"/>
          </a:xfrm>
        </p:grpSpPr>
        <p:sp>
          <p:nvSpPr>
            <p:cNvPr id="65540" name="AutoShape 4">
              <a:extLst>
                <a:ext uri="{FF2B5EF4-FFF2-40B4-BE49-F238E27FC236}">
                  <a16:creationId xmlns:a16="http://schemas.microsoft.com/office/drawing/2014/main" id="{08A48360-2B66-41AA-92DE-1378F5210D72}"/>
                </a:ext>
              </a:extLst>
            </p:cNvPr>
            <p:cNvSpPr>
              <a:spLocks noChangeArrowheads="1"/>
            </p:cNvSpPr>
            <p:nvPr/>
          </p:nvSpPr>
          <p:spPr bwMode="auto">
            <a:xfrm>
              <a:off x="1791" y="1706"/>
              <a:ext cx="1967" cy="318"/>
            </a:xfrm>
            <a:prstGeom prst="flowChartAlternateProcess">
              <a:avLst/>
            </a:prstGeom>
            <a:solidFill>
              <a:schemeClr val="accent1"/>
            </a:solidFill>
            <a:ln w="9525">
              <a:solidFill>
                <a:schemeClr val="tx1"/>
              </a:solidFill>
              <a:miter lim="800000"/>
              <a:headEnd/>
              <a:tailEnd/>
            </a:ln>
          </p:spPr>
          <p:txBody>
            <a:bodyPr wrap="none" anchor="ct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pl-PL" altLang="pl-PL">
                  <a:solidFill>
                    <a:srgbClr val="000000"/>
                  </a:solidFill>
                  <a:cs typeface="Arial" panose="020B0604020202020204" pitchFamily="34" charset="0"/>
                </a:rPr>
                <a:t>Udrożnij drogi oddechowe</a:t>
              </a:r>
              <a:endParaRPr lang="en-GB" altLang="pl-PL">
                <a:solidFill>
                  <a:srgbClr val="000000"/>
                </a:solidFill>
                <a:cs typeface="Arial" panose="020B0604020202020204" pitchFamily="34" charset="0"/>
              </a:endParaRPr>
            </a:p>
          </p:txBody>
        </p:sp>
        <p:sp>
          <p:nvSpPr>
            <p:cNvPr id="65541" name="AutoShape 5">
              <a:extLst>
                <a:ext uri="{FF2B5EF4-FFF2-40B4-BE49-F238E27FC236}">
                  <a16:creationId xmlns:a16="http://schemas.microsoft.com/office/drawing/2014/main" id="{F84330BF-F4E4-47D9-BF2A-AAC6F716D5A5}"/>
                </a:ext>
              </a:extLst>
            </p:cNvPr>
            <p:cNvSpPr>
              <a:spLocks noChangeArrowheads="1"/>
            </p:cNvSpPr>
            <p:nvPr/>
          </p:nvSpPr>
          <p:spPr bwMode="auto">
            <a:xfrm>
              <a:off x="2093" y="3158"/>
              <a:ext cx="1392" cy="374"/>
            </a:xfrm>
            <a:prstGeom prst="flowChartAlternateProcess">
              <a:avLst/>
            </a:prstGeom>
            <a:solidFill>
              <a:srgbClr val="FF0000"/>
            </a:solidFill>
            <a:ln w="9525">
              <a:solidFill>
                <a:schemeClr val="tx1"/>
              </a:solidFill>
              <a:miter lim="800000"/>
              <a:headEnd/>
              <a:tailEnd/>
            </a:ln>
          </p:spPr>
          <p:txBody>
            <a:bodyPr wrap="none" anchor="ct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n-GB" altLang="pl-PL">
                  <a:solidFill>
                    <a:srgbClr val="000000"/>
                  </a:solidFill>
                  <a:cs typeface="Arial" panose="020B0604020202020204" pitchFamily="34" charset="0"/>
                </a:rPr>
                <a:t>30 </a:t>
              </a:r>
              <a:r>
                <a:rPr lang="pl-PL" altLang="pl-PL">
                  <a:solidFill>
                    <a:srgbClr val="000000"/>
                  </a:solidFill>
                  <a:cs typeface="Arial" panose="020B0604020202020204" pitchFamily="34" charset="0"/>
                </a:rPr>
                <a:t>uciśnięć</a:t>
              </a:r>
              <a:endParaRPr lang="en-GB" altLang="pl-PL">
                <a:solidFill>
                  <a:srgbClr val="000000"/>
                </a:solidFill>
                <a:cs typeface="Arial" panose="020B0604020202020204" pitchFamily="34" charset="0"/>
              </a:endParaRPr>
            </a:p>
            <a:p>
              <a:pPr algn="ctr" eaLnBrk="1" hangingPunct="1"/>
              <a:r>
                <a:rPr lang="pl-PL" altLang="pl-PL">
                  <a:solidFill>
                    <a:srgbClr val="000000"/>
                  </a:solidFill>
                  <a:cs typeface="Arial" panose="020B0604020202020204" pitchFamily="34" charset="0"/>
                </a:rPr>
                <a:t>klatki piersiowej</a:t>
              </a:r>
              <a:endParaRPr lang="en-GB" altLang="pl-PL">
                <a:solidFill>
                  <a:srgbClr val="000000"/>
                </a:solidFill>
                <a:cs typeface="Arial" panose="020B0604020202020204" pitchFamily="34" charset="0"/>
              </a:endParaRPr>
            </a:p>
          </p:txBody>
        </p:sp>
        <p:sp>
          <p:nvSpPr>
            <p:cNvPr id="65542" name="AutoShape 6">
              <a:extLst>
                <a:ext uri="{FF2B5EF4-FFF2-40B4-BE49-F238E27FC236}">
                  <a16:creationId xmlns:a16="http://schemas.microsoft.com/office/drawing/2014/main" id="{61FD8EAE-7C66-45BA-BACF-668AEFC9CEEF}"/>
                </a:ext>
              </a:extLst>
            </p:cNvPr>
            <p:cNvSpPr>
              <a:spLocks noChangeArrowheads="1"/>
            </p:cNvSpPr>
            <p:nvPr/>
          </p:nvSpPr>
          <p:spPr bwMode="auto">
            <a:xfrm>
              <a:off x="1837" y="3748"/>
              <a:ext cx="1905" cy="362"/>
            </a:xfrm>
            <a:prstGeom prst="flowChartAlternateProcess">
              <a:avLst/>
            </a:prstGeom>
            <a:solidFill>
              <a:srgbClr val="FF0000"/>
            </a:solidFill>
            <a:ln w="9525">
              <a:solidFill>
                <a:schemeClr val="tx1"/>
              </a:solidFill>
              <a:miter lim="800000"/>
              <a:headEnd/>
              <a:tailEnd/>
            </a:ln>
          </p:spPr>
          <p:txBody>
            <a:bodyPr wrap="none" anchor="ct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n-GB" altLang="pl-PL">
                  <a:solidFill>
                    <a:srgbClr val="000000"/>
                  </a:solidFill>
                  <a:cs typeface="Arial" panose="020B0604020202020204" pitchFamily="34" charset="0"/>
                </a:rPr>
                <a:t>2 </a:t>
              </a:r>
              <a:r>
                <a:rPr lang="pl-PL" altLang="pl-PL">
                  <a:solidFill>
                    <a:srgbClr val="000000"/>
                  </a:solidFill>
                  <a:cs typeface="Arial" panose="020B0604020202020204" pitchFamily="34" charset="0"/>
                </a:rPr>
                <a:t>oddechy ratownicze</a:t>
              </a:r>
              <a:endParaRPr lang="en-GB" altLang="pl-PL">
                <a:solidFill>
                  <a:srgbClr val="000000"/>
                </a:solidFill>
                <a:cs typeface="Arial" panose="020B0604020202020204" pitchFamily="34" charset="0"/>
              </a:endParaRPr>
            </a:p>
            <a:p>
              <a:pPr algn="ctr" eaLnBrk="1" hangingPunct="1"/>
              <a:r>
                <a:rPr lang="en-GB" altLang="pl-PL">
                  <a:solidFill>
                    <a:srgbClr val="000000"/>
                  </a:solidFill>
                  <a:cs typeface="Arial" panose="020B0604020202020204" pitchFamily="34" charset="0"/>
                </a:rPr>
                <a:t>30 </a:t>
              </a:r>
              <a:r>
                <a:rPr lang="pl-PL" altLang="pl-PL">
                  <a:solidFill>
                    <a:srgbClr val="000000"/>
                  </a:solidFill>
                  <a:cs typeface="Arial" panose="020B0604020202020204" pitchFamily="34" charset="0"/>
                </a:rPr>
                <a:t>uciśnięć klatki piersiowej</a:t>
              </a:r>
              <a:endParaRPr lang="en-GB" altLang="pl-PL">
                <a:solidFill>
                  <a:srgbClr val="000000"/>
                </a:solidFill>
                <a:cs typeface="Arial" panose="020B0604020202020204" pitchFamily="34" charset="0"/>
              </a:endParaRPr>
            </a:p>
          </p:txBody>
        </p:sp>
        <p:sp>
          <p:nvSpPr>
            <p:cNvPr id="65543" name="AutoShape 7">
              <a:extLst>
                <a:ext uri="{FF2B5EF4-FFF2-40B4-BE49-F238E27FC236}">
                  <a16:creationId xmlns:a16="http://schemas.microsoft.com/office/drawing/2014/main" id="{310AD2F4-C8B7-4C61-8771-2BAD787AE892}"/>
                </a:ext>
              </a:extLst>
            </p:cNvPr>
            <p:cNvSpPr>
              <a:spLocks noChangeArrowheads="1"/>
            </p:cNvSpPr>
            <p:nvPr/>
          </p:nvSpPr>
          <p:spPr bwMode="auto">
            <a:xfrm>
              <a:off x="2095" y="1249"/>
              <a:ext cx="1390" cy="272"/>
            </a:xfrm>
            <a:prstGeom prst="flowChartAlternateProcess">
              <a:avLst/>
            </a:prstGeom>
            <a:solidFill>
              <a:schemeClr val="accent1"/>
            </a:solidFill>
            <a:ln w="9525">
              <a:solidFill>
                <a:schemeClr val="tx1"/>
              </a:solidFill>
              <a:miter lim="800000"/>
              <a:headEnd/>
              <a:tailEnd/>
            </a:ln>
          </p:spPr>
          <p:txBody>
            <a:bodyPr wrap="none" anchor="ct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pl-PL" altLang="pl-PL">
                  <a:solidFill>
                    <a:srgbClr val="000000"/>
                  </a:solidFill>
                  <a:cs typeface="Arial" panose="020B0604020202020204" pitchFamily="34" charset="0"/>
                </a:rPr>
                <a:t>Zawołaj o pomoc</a:t>
              </a:r>
              <a:endParaRPr lang="en-GB" altLang="pl-PL">
                <a:solidFill>
                  <a:srgbClr val="000000"/>
                </a:solidFill>
                <a:cs typeface="Arial" panose="020B0604020202020204" pitchFamily="34" charset="0"/>
              </a:endParaRPr>
            </a:p>
          </p:txBody>
        </p:sp>
        <p:sp>
          <p:nvSpPr>
            <p:cNvPr id="65544" name="AutoShape 8">
              <a:extLst>
                <a:ext uri="{FF2B5EF4-FFF2-40B4-BE49-F238E27FC236}">
                  <a16:creationId xmlns:a16="http://schemas.microsoft.com/office/drawing/2014/main" id="{CBCEA1A8-043D-4C95-A658-9750F9E76F74}"/>
                </a:ext>
              </a:extLst>
            </p:cNvPr>
            <p:cNvSpPr>
              <a:spLocks noChangeArrowheads="1"/>
            </p:cNvSpPr>
            <p:nvPr/>
          </p:nvSpPr>
          <p:spPr bwMode="auto">
            <a:xfrm>
              <a:off x="1882" y="2672"/>
              <a:ext cx="1814" cy="304"/>
            </a:xfrm>
            <a:prstGeom prst="flowChartAlternateProcess">
              <a:avLst/>
            </a:prstGeom>
            <a:solidFill>
              <a:schemeClr val="accent1"/>
            </a:solidFill>
            <a:ln w="9525">
              <a:solidFill>
                <a:schemeClr val="tx1"/>
              </a:solidFill>
              <a:miter lim="800000"/>
              <a:headEnd/>
              <a:tailEnd/>
            </a:ln>
          </p:spPr>
          <p:txBody>
            <a:bodyPr wrap="none" anchor="ct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pl-PL" altLang="pl-PL">
                  <a:solidFill>
                    <a:srgbClr val="000000"/>
                  </a:solidFill>
                  <a:cs typeface="Arial" panose="020B0604020202020204" pitchFamily="34" charset="0"/>
                </a:rPr>
                <a:t>Zadzwoń</a:t>
              </a:r>
              <a:r>
                <a:rPr lang="en-GB" altLang="pl-PL">
                  <a:solidFill>
                    <a:srgbClr val="000000"/>
                  </a:solidFill>
                  <a:cs typeface="Arial" panose="020B0604020202020204" pitchFamily="34" charset="0"/>
                </a:rPr>
                <a:t> </a:t>
              </a:r>
              <a:r>
                <a:rPr lang="pl-PL" altLang="pl-PL">
                  <a:solidFill>
                    <a:srgbClr val="000000"/>
                  </a:solidFill>
                  <a:cs typeface="Arial" panose="020B0604020202020204" pitchFamily="34" charset="0"/>
                </a:rPr>
                <a:t>na numer </a:t>
              </a:r>
              <a:r>
                <a:rPr lang="en-GB" altLang="pl-PL">
                  <a:solidFill>
                    <a:srgbClr val="000000"/>
                  </a:solidFill>
                  <a:cs typeface="Arial" panose="020B0604020202020204" pitchFamily="34" charset="0"/>
                </a:rPr>
                <a:t>112*</a:t>
              </a:r>
            </a:p>
          </p:txBody>
        </p:sp>
        <p:sp>
          <p:nvSpPr>
            <p:cNvPr id="65545" name="AutoShape 9">
              <a:extLst>
                <a:ext uri="{FF2B5EF4-FFF2-40B4-BE49-F238E27FC236}">
                  <a16:creationId xmlns:a16="http://schemas.microsoft.com/office/drawing/2014/main" id="{1B3ED525-7158-4970-9D76-2019B8F59189}"/>
                </a:ext>
              </a:extLst>
            </p:cNvPr>
            <p:cNvSpPr>
              <a:spLocks noChangeArrowheads="1"/>
            </p:cNvSpPr>
            <p:nvPr/>
          </p:nvSpPr>
          <p:spPr bwMode="auto">
            <a:xfrm>
              <a:off x="1852" y="707"/>
              <a:ext cx="1875" cy="329"/>
            </a:xfrm>
            <a:prstGeom prst="flowChartAlternateProcess">
              <a:avLst/>
            </a:prstGeom>
            <a:solidFill>
              <a:srgbClr val="FF0000"/>
            </a:solidFill>
            <a:ln w="9525">
              <a:solidFill>
                <a:schemeClr val="tx1"/>
              </a:solidFill>
              <a:miter lim="800000"/>
              <a:headEnd/>
              <a:tailEnd/>
            </a:ln>
          </p:spPr>
          <p:txBody>
            <a:bodyPr wrap="none" anchor="ct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pl-PL" altLang="pl-PL">
                  <a:solidFill>
                    <a:srgbClr val="000000"/>
                  </a:solidFill>
                  <a:cs typeface="Arial" panose="020B0604020202020204" pitchFamily="34" charset="0"/>
                </a:rPr>
                <a:t>NIE REAGUJE</a:t>
              </a:r>
              <a:endParaRPr lang="en-GB" altLang="pl-PL">
                <a:solidFill>
                  <a:srgbClr val="000000"/>
                </a:solidFill>
                <a:cs typeface="Arial" panose="020B0604020202020204" pitchFamily="34" charset="0"/>
              </a:endParaRPr>
            </a:p>
          </p:txBody>
        </p:sp>
        <p:sp>
          <p:nvSpPr>
            <p:cNvPr id="65546" name="AutoShape 10">
              <a:extLst>
                <a:ext uri="{FF2B5EF4-FFF2-40B4-BE49-F238E27FC236}">
                  <a16:creationId xmlns:a16="http://schemas.microsoft.com/office/drawing/2014/main" id="{26618A48-6921-4B1E-ADBA-7CA5446CED90}"/>
                </a:ext>
              </a:extLst>
            </p:cNvPr>
            <p:cNvSpPr>
              <a:spLocks noChangeArrowheads="1"/>
            </p:cNvSpPr>
            <p:nvPr/>
          </p:nvSpPr>
          <p:spPr bwMode="auto">
            <a:xfrm>
              <a:off x="1383" y="2205"/>
              <a:ext cx="2812" cy="318"/>
            </a:xfrm>
            <a:prstGeom prst="flowChartAlternateProcess">
              <a:avLst/>
            </a:prstGeom>
            <a:solidFill>
              <a:srgbClr val="FF0000"/>
            </a:solidFill>
            <a:ln w="9525">
              <a:solidFill>
                <a:schemeClr val="tx1"/>
              </a:solidFill>
              <a:miter lim="800000"/>
              <a:headEnd/>
              <a:tailEnd/>
            </a:ln>
          </p:spPr>
          <p:txBody>
            <a:bodyPr wrap="none" anchor="ct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lang="en-GB" altLang="pl-PL">
                <a:solidFill>
                  <a:srgbClr val="000000"/>
                </a:solidFill>
                <a:cs typeface="Arial" panose="020B0604020202020204" pitchFamily="34" charset="0"/>
              </a:endParaRPr>
            </a:p>
            <a:p>
              <a:pPr algn="ctr" eaLnBrk="1" hangingPunct="1"/>
              <a:r>
                <a:rPr lang="pl-PL" altLang="pl-PL" sz="2000">
                  <a:solidFill>
                    <a:srgbClr val="000000"/>
                  </a:solidFill>
                  <a:cs typeface="Arial" panose="020B0604020202020204" pitchFamily="34" charset="0"/>
                </a:rPr>
                <a:t>BRAK PRAWIDŁOWEGO ODDECHU</a:t>
              </a:r>
              <a:endParaRPr lang="en-US" altLang="pl-PL" sz="2000">
                <a:solidFill>
                  <a:srgbClr val="000000"/>
                </a:solidFill>
                <a:cs typeface="Arial" panose="020B0604020202020204" pitchFamily="34" charset="0"/>
              </a:endParaRPr>
            </a:p>
            <a:p>
              <a:pPr algn="ctr" eaLnBrk="1" hangingPunct="1"/>
              <a:endParaRPr lang="en-GB" altLang="pl-PL" sz="2000">
                <a:solidFill>
                  <a:srgbClr val="000000"/>
                </a:solidFill>
                <a:cs typeface="Arial" panose="020B0604020202020204" pitchFamily="34" charset="0"/>
              </a:endParaRPr>
            </a:p>
          </p:txBody>
        </p:sp>
        <p:cxnSp>
          <p:nvCxnSpPr>
            <p:cNvPr id="65547" name="AutoShape 11">
              <a:extLst>
                <a:ext uri="{FF2B5EF4-FFF2-40B4-BE49-F238E27FC236}">
                  <a16:creationId xmlns:a16="http://schemas.microsoft.com/office/drawing/2014/main" id="{E3F2C307-E3A6-4890-B76A-82E70B6311BA}"/>
                </a:ext>
              </a:extLst>
            </p:cNvPr>
            <p:cNvCxnSpPr>
              <a:cxnSpLocks noChangeShapeType="1"/>
              <a:stCxn id="65545" idx="2"/>
              <a:endCxn id="65543" idx="0"/>
            </p:cNvCxnSpPr>
            <p:nvPr/>
          </p:nvCxnSpPr>
          <p:spPr bwMode="auto">
            <a:xfrm>
              <a:off x="2790" y="1036"/>
              <a:ext cx="0" cy="21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48" name="AutoShape 12">
              <a:extLst>
                <a:ext uri="{FF2B5EF4-FFF2-40B4-BE49-F238E27FC236}">
                  <a16:creationId xmlns:a16="http://schemas.microsoft.com/office/drawing/2014/main" id="{74C52489-6380-42BC-8269-ACDDA345B4FF}"/>
                </a:ext>
              </a:extLst>
            </p:cNvPr>
            <p:cNvCxnSpPr>
              <a:cxnSpLocks noChangeShapeType="1"/>
              <a:stCxn id="65546" idx="2"/>
              <a:endCxn id="65544" idx="0"/>
            </p:cNvCxnSpPr>
            <p:nvPr/>
          </p:nvCxnSpPr>
          <p:spPr bwMode="auto">
            <a:xfrm>
              <a:off x="2789" y="2523"/>
              <a:ext cx="0" cy="14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49" name="AutoShape 13">
              <a:extLst>
                <a:ext uri="{FF2B5EF4-FFF2-40B4-BE49-F238E27FC236}">
                  <a16:creationId xmlns:a16="http://schemas.microsoft.com/office/drawing/2014/main" id="{086B9EBB-918F-4F0C-9742-5829DFD27280}"/>
                </a:ext>
              </a:extLst>
            </p:cNvPr>
            <p:cNvCxnSpPr>
              <a:cxnSpLocks noChangeShapeType="1"/>
              <a:stCxn id="65544" idx="2"/>
              <a:endCxn id="65541" idx="0"/>
            </p:cNvCxnSpPr>
            <p:nvPr/>
          </p:nvCxnSpPr>
          <p:spPr bwMode="auto">
            <a:xfrm>
              <a:off x="2789" y="2976"/>
              <a:ext cx="0" cy="18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50" name="AutoShape 14">
              <a:extLst>
                <a:ext uri="{FF2B5EF4-FFF2-40B4-BE49-F238E27FC236}">
                  <a16:creationId xmlns:a16="http://schemas.microsoft.com/office/drawing/2014/main" id="{202AA375-396E-48AA-8542-32A49F005BD8}"/>
                </a:ext>
              </a:extLst>
            </p:cNvPr>
            <p:cNvCxnSpPr>
              <a:cxnSpLocks noChangeShapeType="1"/>
              <a:stCxn id="65541" idx="2"/>
              <a:endCxn id="65542" idx="0"/>
            </p:cNvCxnSpPr>
            <p:nvPr/>
          </p:nvCxnSpPr>
          <p:spPr bwMode="auto">
            <a:xfrm>
              <a:off x="2789" y="3532"/>
              <a:ext cx="1" cy="21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5551" name="Text Box 15">
              <a:extLst>
                <a:ext uri="{FF2B5EF4-FFF2-40B4-BE49-F238E27FC236}">
                  <a16:creationId xmlns:a16="http://schemas.microsoft.com/office/drawing/2014/main" id="{E3B3DF06-5C3E-4C92-8719-7496B30AB188}"/>
                </a:ext>
              </a:extLst>
            </p:cNvPr>
            <p:cNvSpPr txBox="1">
              <a:spLocks noChangeArrowheads="1"/>
            </p:cNvSpPr>
            <p:nvPr/>
          </p:nvSpPr>
          <p:spPr bwMode="auto">
            <a:xfrm>
              <a:off x="3744" y="3504"/>
              <a:ext cx="187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GB" altLang="pl-PL" sz="1600">
                  <a:cs typeface="Arial" panose="020B0604020202020204" pitchFamily="34" charset="0"/>
                </a:rPr>
                <a:t>*</a:t>
              </a:r>
              <a:r>
                <a:rPr lang="pl-PL" altLang="pl-PL" sz="1600">
                  <a:cs typeface="Arial" panose="020B0604020202020204" pitchFamily="34" charset="0"/>
                </a:rPr>
                <a:t>lub krajowy numer ratunkowy</a:t>
              </a:r>
            </a:p>
            <a:p>
              <a:pPr eaLnBrk="1" hangingPunct="1"/>
              <a:r>
                <a:rPr lang="pl-PL" altLang="pl-PL" sz="1600">
                  <a:cs typeface="Arial" panose="020B0604020202020204" pitchFamily="34" charset="0"/>
                </a:rPr>
                <a:t>  [999 (przyp. tłum.)]</a:t>
              </a:r>
              <a:endParaRPr lang="en-GB" altLang="pl-PL" sz="1600">
                <a:cs typeface="Arial" panose="020B0604020202020204" pitchFamily="34" charset="0"/>
              </a:endParaRPr>
            </a:p>
          </p:txBody>
        </p:sp>
        <p:sp>
          <p:nvSpPr>
            <p:cNvPr id="65552" name="Line 16">
              <a:extLst>
                <a:ext uri="{FF2B5EF4-FFF2-40B4-BE49-F238E27FC236}">
                  <a16:creationId xmlns:a16="http://schemas.microsoft.com/office/drawing/2014/main" id="{B9DC46C4-2F9E-4BCD-B3B6-A18C96FA27E0}"/>
                </a:ext>
              </a:extLst>
            </p:cNvPr>
            <p:cNvSpPr>
              <a:spLocks noChangeShapeType="1"/>
            </p:cNvSpPr>
            <p:nvPr/>
          </p:nvSpPr>
          <p:spPr bwMode="auto">
            <a:xfrm>
              <a:off x="2789" y="1525"/>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l-PL"/>
            </a:p>
          </p:txBody>
        </p:sp>
        <p:sp>
          <p:nvSpPr>
            <p:cNvPr id="65553" name="Line 17">
              <a:extLst>
                <a:ext uri="{FF2B5EF4-FFF2-40B4-BE49-F238E27FC236}">
                  <a16:creationId xmlns:a16="http://schemas.microsoft.com/office/drawing/2014/main" id="{53D2C039-0D39-412D-A716-79C7245C90DB}"/>
                </a:ext>
              </a:extLst>
            </p:cNvPr>
            <p:cNvSpPr>
              <a:spLocks noChangeShapeType="1"/>
            </p:cNvSpPr>
            <p:nvPr/>
          </p:nvSpPr>
          <p:spPr bwMode="auto">
            <a:xfrm>
              <a:off x="2789" y="2024"/>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l-PL"/>
            </a:p>
          </p:txBody>
        </p:sp>
      </p:gr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D0F37638-F9F4-4DFB-B456-286D16594337}"/>
              </a:ext>
            </a:extLst>
          </p:cNvPr>
          <p:cNvSpPr>
            <a:spLocks noGrp="1" noChangeArrowheads="1"/>
          </p:cNvSpPr>
          <p:nvPr>
            <p:ph type="title"/>
          </p:nvPr>
        </p:nvSpPr>
        <p:spPr/>
        <p:txBody>
          <a:bodyPr/>
          <a:lstStyle/>
          <a:p>
            <a:pPr eaLnBrk="1" hangingPunct="1">
              <a:defRPr/>
            </a:pPr>
            <a:r>
              <a:rPr lang="pl-PL"/>
              <a:t>Oceń bezpieczeństwo</a:t>
            </a:r>
          </a:p>
        </p:txBody>
      </p:sp>
      <p:pic>
        <p:nvPicPr>
          <p:cNvPr id="66563" name="Picture 3" descr="BLSEnglish-8_3">
            <a:extLst>
              <a:ext uri="{FF2B5EF4-FFF2-40B4-BE49-F238E27FC236}">
                <a16:creationId xmlns:a16="http://schemas.microsoft.com/office/drawing/2014/main" id="{F97013AB-4B31-4201-A86F-D705BE7264A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16238" y="1412875"/>
            <a:ext cx="3455987" cy="4422775"/>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a:extLst>
              <a:ext uri="{FF2B5EF4-FFF2-40B4-BE49-F238E27FC236}">
                <a16:creationId xmlns:a16="http://schemas.microsoft.com/office/drawing/2014/main" id="{449743E7-D4C4-4486-A17D-6822FBECB348}"/>
              </a:ext>
            </a:extLst>
          </p:cNvPr>
          <p:cNvSpPr>
            <a:spLocks noGrp="1" noChangeArrowheads="1"/>
          </p:cNvSpPr>
          <p:nvPr>
            <p:ph type="title"/>
          </p:nvPr>
        </p:nvSpPr>
        <p:spPr/>
        <p:txBody>
          <a:bodyPr>
            <a:normAutofit fontScale="90000"/>
          </a:bodyPr>
          <a:lstStyle/>
          <a:p>
            <a:pPr eaLnBrk="1" hangingPunct="1">
              <a:defRPr/>
            </a:pPr>
            <a:r>
              <a:rPr lang="pl-PL" sz="4000"/>
              <a:t>Oceń czy poszkodowany reaguje</a:t>
            </a:r>
          </a:p>
        </p:txBody>
      </p:sp>
      <p:pic>
        <p:nvPicPr>
          <p:cNvPr id="67587" name="Picture 3" descr="BLSEnglish-9_3">
            <a:extLst>
              <a:ext uri="{FF2B5EF4-FFF2-40B4-BE49-F238E27FC236}">
                <a16:creationId xmlns:a16="http://schemas.microsoft.com/office/drawing/2014/main" id="{DDAF8B2C-9B4F-4212-8057-3656A71DD1F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24075" y="1412875"/>
            <a:ext cx="5068888" cy="3960813"/>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FFBF5B68-C1F0-4B64-8D3D-BD88536425FE}"/>
              </a:ext>
            </a:extLst>
          </p:cNvPr>
          <p:cNvSpPr>
            <a:spLocks noChangeArrowheads="1"/>
          </p:cNvSpPr>
          <p:nvPr/>
        </p:nvSpPr>
        <p:spPr bwMode="auto">
          <a:xfrm>
            <a:off x="457200" y="381000"/>
            <a:ext cx="8229600" cy="1371600"/>
          </a:xfrm>
          <a:prstGeom prst="rect">
            <a:avLst/>
          </a:prstGeom>
          <a:noFill/>
          <a:ln w="9525">
            <a:noFill/>
            <a:miter lim="800000"/>
            <a:headEnd/>
            <a:tailEnd/>
          </a:ln>
          <a:effectLst/>
        </p:spPr>
        <p:txBody>
          <a:bodyPr anchor="ctr"/>
          <a:lstStyle/>
          <a:p>
            <a:pPr>
              <a:defRPr/>
            </a:pPr>
            <a:r>
              <a:rPr lang="pl-PL" sz="4400" u="sng">
                <a:solidFill>
                  <a:schemeClr val="tx2"/>
                </a:solidFill>
                <a:effectLst>
                  <a:outerShdw blurRad="38100" dist="38100" dir="2700000" algn="tl">
                    <a:srgbClr val="000000"/>
                  </a:outerShdw>
                </a:effectLst>
              </a:rPr>
              <a:t>OMDLENIE</a:t>
            </a:r>
          </a:p>
        </p:txBody>
      </p:sp>
      <p:sp>
        <p:nvSpPr>
          <p:cNvPr id="9219" name="Rectangle 3">
            <a:extLst>
              <a:ext uri="{FF2B5EF4-FFF2-40B4-BE49-F238E27FC236}">
                <a16:creationId xmlns:a16="http://schemas.microsoft.com/office/drawing/2014/main" id="{15D3D468-D6F6-4C6C-83FA-E3DCC6EBC62D}"/>
              </a:ext>
            </a:extLst>
          </p:cNvPr>
          <p:cNvSpPr>
            <a:spLocks noChangeArrowheads="1"/>
          </p:cNvSpPr>
          <p:nvPr/>
        </p:nvSpPr>
        <p:spPr bwMode="auto">
          <a:xfrm>
            <a:off x="684213" y="1557338"/>
            <a:ext cx="8280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2800" b="1">
                <a:latin typeface="Times New Roman" panose="02020603050405020304" pitchFamily="18" charset="0"/>
                <a:cs typeface="Times New Roman" panose="02020603050405020304" pitchFamily="18" charset="0"/>
              </a:rPr>
              <a:t>Objawy:</a:t>
            </a:r>
          </a:p>
          <a:p>
            <a:pPr>
              <a:buFontTx/>
              <a:buChar char="-"/>
            </a:pPr>
            <a:r>
              <a:rPr lang="pl-PL" altLang="pl-PL" sz="2800">
                <a:latin typeface="Times New Roman" panose="02020603050405020304" pitchFamily="18" charset="0"/>
                <a:cs typeface="Times New Roman" panose="02020603050405020304" pitchFamily="18" charset="0"/>
              </a:rPr>
              <a:t> tętno ulega zwolnieniu, </a:t>
            </a:r>
          </a:p>
          <a:p>
            <a:pPr>
              <a:buFontTx/>
              <a:buChar char="-"/>
            </a:pPr>
            <a:r>
              <a:rPr lang="pl-PL" altLang="pl-PL" sz="2800">
                <a:latin typeface="Times New Roman" panose="02020603050405020304" pitchFamily="18" charset="0"/>
                <a:cs typeface="Times New Roman" panose="02020603050405020304" pitchFamily="18" charset="0"/>
              </a:rPr>
              <a:t> twarz staje się blada,</a:t>
            </a:r>
          </a:p>
          <a:p>
            <a:pPr>
              <a:buFontTx/>
              <a:buChar char="-"/>
            </a:pPr>
            <a:r>
              <a:rPr lang="pl-PL" altLang="pl-PL" sz="2800">
                <a:latin typeface="Times New Roman" panose="02020603050405020304" pitchFamily="18" charset="0"/>
                <a:cs typeface="Times New Roman" panose="02020603050405020304" pitchFamily="18" charset="0"/>
              </a:rPr>
              <a:t> zawroty głowy,</a:t>
            </a:r>
          </a:p>
          <a:p>
            <a:pPr>
              <a:buFontTx/>
              <a:buChar char="-"/>
            </a:pPr>
            <a:r>
              <a:rPr lang="pl-PL" altLang="pl-PL" sz="2800">
                <a:latin typeface="Times New Roman" panose="02020603050405020304" pitchFamily="18" charset="0"/>
                <a:cs typeface="Times New Roman" panose="02020603050405020304" pitchFamily="18" charset="0"/>
              </a:rPr>
              <a:t> nudności, mroczki przed oczami,</a:t>
            </a:r>
          </a:p>
          <a:p>
            <a:pPr>
              <a:buFontTx/>
              <a:buChar char="-"/>
            </a:pPr>
            <a:r>
              <a:rPr lang="pl-PL" altLang="pl-PL" sz="2800">
                <a:latin typeface="Times New Roman" panose="02020603050405020304" pitchFamily="18" charset="0"/>
                <a:cs typeface="Times New Roman" panose="02020603050405020304" pitchFamily="18" charset="0"/>
              </a:rPr>
              <a:t> kołatanie serca,</a:t>
            </a:r>
          </a:p>
          <a:p>
            <a:pPr>
              <a:buFontTx/>
              <a:buChar char="-"/>
            </a:pPr>
            <a:r>
              <a:rPr lang="pl-PL" altLang="pl-PL" sz="2800">
                <a:latin typeface="Times New Roman" panose="02020603050405020304" pitchFamily="18" charset="0"/>
                <a:cs typeface="Times New Roman" panose="02020603050405020304" pitchFamily="18" charset="0"/>
              </a:rPr>
              <a:t> wiotkość kończyn i miękkie osunięcie się na ziemię,</a:t>
            </a:r>
          </a:p>
          <a:p>
            <a:pPr>
              <a:buFontTx/>
              <a:buChar char="-"/>
            </a:pPr>
            <a:r>
              <a:rPr lang="pl-PL" altLang="pl-PL" sz="2800">
                <a:latin typeface="Times New Roman" panose="02020603050405020304" pitchFamily="18" charset="0"/>
                <a:cs typeface="Times New Roman" panose="02020603050405020304" pitchFamily="18" charset="0"/>
              </a:rPr>
              <a:t> zimny pot.</a:t>
            </a:r>
          </a:p>
          <a:p>
            <a:endParaRPr lang="pl-PL" altLang="pl-PL" sz="2800">
              <a:latin typeface="Times New Roman" panose="02020603050405020304" pitchFamily="18" charset="0"/>
              <a:cs typeface="Times New Roman" panose="02020603050405020304" pitchFamily="18" charset="0"/>
            </a:endParaRPr>
          </a:p>
          <a:p>
            <a:endParaRPr lang="pl-PL" altLang="pl-PL" sz="3200" b="1" u="sng">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48CC01E9-41A4-42AF-9AA5-F0EC0C239D6E}"/>
              </a:ext>
            </a:extLst>
          </p:cNvPr>
          <p:cNvSpPr>
            <a:spLocks noGrp="1" noChangeArrowheads="1"/>
          </p:cNvSpPr>
          <p:nvPr>
            <p:ph type="title"/>
          </p:nvPr>
        </p:nvSpPr>
        <p:spPr/>
        <p:txBody>
          <a:bodyPr/>
          <a:lstStyle/>
          <a:p>
            <a:pPr eaLnBrk="1" hangingPunct="1">
              <a:defRPr/>
            </a:pPr>
            <a:r>
              <a:rPr lang="pl-PL"/>
              <a:t>Wołaj o pomoc</a:t>
            </a:r>
          </a:p>
        </p:txBody>
      </p:sp>
      <p:pic>
        <p:nvPicPr>
          <p:cNvPr id="68611" name="Picture 3" descr="BLSEnglish-10_3">
            <a:extLst>
              <a:ext uri="{FF2B5EF4-FFF2-40B4-BE49-F238E27FC236}">
                <a16:creationId xmlns:a16="http://schemas.microsoft.com/office/drawing/2014/main" id="{7B30D59F-8230-475A-8F13-6D0D6C98982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95513" y="1557338"/>
            <a:ext cx="4708525" cy="3678237"/>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a:extLst>
              <a:ext uri="{FF2B5EF4-FFF2-40B4-BE49-F238E27FC236}">
                <a16:creationId xmlns:a16="http://schemas.microsoft.com/office/drawing/2014/main" id="{168991DA-4581-43E3-B67D-F1367780166E}"/>
              </a:ext>
            </a:extLst>
          </p:cNvPr>
          <p:cNvSpPr>
            <a:spLocks noGrp="1" noChangeArrowheads="1"/>
          </p:cNvSpPr>
          <p:nvPr>
            <p:ph type="title"/>
          </p:nvPr>
        </p:nvSpPr>
        <p:spPr/>
        <p:txBody>
          <a:bodyPr/>
          <a:lstStyle/>
          <a:p>
            <a:pPr eaLnBrk="1" hangingPunct="1">
              <a:defRPr/>
            </a:pPr>
            <a:r>
              <a:rPr lang="pl-PL"/>
              <a:t>Udrożnij drogi oddechowe</a:t>
            </a:r>
          </a:p>
        </p:txBody>
      </p:sp>
      <p:pic>
        <p:nvPicPr>
          <p:cNvPr id="69635" name="Picture 3" descr="BLSEnglish-14_4">
            <a:extLst>
              <a:ext uri="{FF2B5EF4-FFF2-40B4-BE49-F238E27FC236}">
                <a16:creationId xmlns:a16="http://schemas.microsoft.com/office/drawing/2014/main" id="{AFFB236C-DE6B-4A73-9686-3150923C6F5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79613" y="1484313"/>
            <a:ext cx="4997450" cy="3903662"/>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a:extLst>
              <a:ext uri="{FF2B5EF4-FFF2-40B4-BE49-F238E27FC236}">
                <a16:creationId xmlns:a16="http://schemas.microsoft.com/office/drawing/2014/main" id="{E7E98C27-7BAA-4FE7-8DD6-9024DB88F611}"/>
              </a:ext>
            </a:extLst>
          </p:cNvPr>
          <p:cNvSpPr>
            <a:spLocks noGrp="1" noChangeArrowheads="1"/>
          </p:cNvSpPr>
          <p:nvPr>
            <p:ph type="title"/>
          </p:nvPr>
        </p:nvSpPr>
        <p:spPr/>
        <p:txBody>
          <a:bodyPr/>
          <a:lstStyle/>
          <a:p>
            <a:pPr eaLnBrk="1" hangingPunct="1">
              <a:defRPr/>
            </a:pPr>
            <a:r>
              <a:rPr lang="pl-PL"/>
              <a:t>Oceń oddech</a:t>
            </a:r>
          </a:p>
        </p:txBody>
      </p:sp>
      <p:pic>
        <p:nvPicPr>
          <p:cNvPr id="70659" name="Picture 3" descr="BLSEnglish-15_3">
            <a:extLst>
              <a:ext uri="{FF2B5EF4-FFF2-40B4-BE49-F238E27FC236}">
                <a16:creationId xmlns:a16="http://schemas.microsoft.com/office/drawing/2014/main" id="{FBF03DCB-CBEC-4BE9-BCA9-760A284E28D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95513" y="2006600"/>
            <a:ext cx="4676775" cy="3524250"/>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BB5E93A0-8E10-47E4-8682-8799DFB71F9C}"/>
              </a:ext>
            </a:extLst>
          </p:cNvPr>
          <p:cNvSpPr>
            <a:spLocks noGrp="1" noChangeArrowheads="1"/>
          </p:cNvSpPr>
          <p:nvPr>
            <p:ph type="title"/>
          </p:nvPr>
        </p:nvSpPr>
        <p:spPr/>
        <p:txBody>
          <a:bodyPr>
            <a:normAutofit fontScale="90000"/>
          </a:bodyPr>
          <a:lstStyle/>
          <a:p>
            <a:pPr eaLnBrk="1" hangingPunct="1">
              <a:defRPr/>
            </a:pPr>
            <a:r>
              <a:rPr lang="pl-PL" sz="4000"/>
              <a:t>Jeżeli poszkodowany </a:t>
            </a:r>
            <a:r>
              <a:rPr lang="pl-PL" sz="4000">
                <a:solidFill>
                  <a:schemeClr val="hlink"/>
                </a:solidFill>
              </a:rPr>
              <a:t>nie oddycha prawidłowo </a:t>
            </a:r>
            <a:r>
              <a:rPr lang="pl-PL" sz="4000"/>
              <a:t>wezwij pomoc</a:t>
            </a:r>
          </a:p>
        </p:txBody>
      </p:sp>
      <p:pic>
        <p:nvPicPr>
          <p:cNvPr id="71683" name="Picture 3" descr="BLSEnglish-16_3">
            <a:extLst>
              <a:ext uri="{FF2B5EF4-FFF2-40B4-BE49-F238E27FC236}">
                <a16:creationId xmlns:a16="http://schemas.microsoft.com/office/drawing/2014/main" id="{93F24800-9478-40F4-B5FE-B6D18011DD3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571676" y="2336800"/>
            <a:ext cx="2811611" cy="3598863"/>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ACE3A49B-3E0E-4C71-B1C8-72B159DC5CDA}"/>
              </a:ext>
            </a:extLst>
          </p:cNvPr>
          <p:cNvSpPr>
            <a:spLocks noGrp="1" noChangeArrowheads="1"/>
          </p:cNvSpPr>
          <p:nvPr>
            <p:ph type="title"/>
          </p:nvPr>
        </p:nvSpPr>
        <p:spPr/>
        <p:txBody>
          <a:bodyPr/>
          <a:lstStyle/>
          <a:p>
            <a:pPr eaLnBrk="1" hangingPunct="1">
              <a:defRPr/>
            </a:pPr>
            <a:endParaRPr lang="pl-PL"/>
          </a:p>
        </p:txBody>
      </p:sp>
      <p:sp>
        <p:nvSpPr>
          <p:cNvPr id="172035" name="Rectangle 3">
            <a:extLst>
              <a:ext uri="{FF2B5EF4-FFF2-40B4-BE49-F238E27FC236}">
                <a16:creationId xmlns:a16="http://schemas.microsoft.com/office/drawing/2014/main" id="{CFC06FFA-E708-4205-BEBF-48CDCEB53289}"/>
              </a:ext>
            </a:extLst>
          </p:cNvPr>
          <p:cNvSpPr>
            <a:spLocks noGrp="1" noChangeArrowheads="1"/>
          </p:cNvSpPr>
          <p:nvPr>
            <p:ph idx="1"/>
          </p:nvPr>
        </p:nvSpPr>
        <p:spPr>
          <a:xfrm>
            <a:off x="1331913" y="1981200"/>
            <a:ext cx="5903912" cy="4114800"/>
          </a:xfrm>
        </p:spPr>
        <p:txBody>
          <a:bodyPr/>
          <a:lstStyle/>
          <a:p>
            <a:pPr algn="ctr" eaLnBrk="1" hangingPunct="1">
              <a:buFont typeface="Wingdings" panose="05000000000000000000" pitchFamily="2" charset="2"/>
              <a:buNone/>
              <a:defRPr/>
            </a:pPr>
            <a:r>
              <a:rPr lang="pl-PL" dirty="0">
                <a:latin typeface="Times New Roman" pitchFamily="18" charset="0"/>
                <a:cs typeface="Times New Roman" pitchFamily="18" charset="0"/>
              </a:rPr>
              <a:t>   Decyzję o rozpoczęciu resuscytacji krążeniowo-oddechowej (RKO) podejmuje się, gdy poszkodowany nie reaguje </a:t>
            </a:r>
            <a:br>
              <a:rPr lang="pl-PL" dirty="0">
                <a:latin typeface="Times New Roman" pitchFamily="18" charset="0"/>
                <a:cs typeface="Times New Roman" pitchFamily="18" charset="0"/>
              </a:rPr>
            </a:br>
            <a:r>
              <a:rPr lang="pl-PL" dirty="0">
                <a:latin typeface="Times New Roman" pitchFamily="18" charset="0"/>
                <a:cs typeface="Times New Roman" pitchFamily="18" charset="0"/>
              </a:rPr>
              <a:t>i nie oddycha prawidłowo.</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a:extLst>
              <a:ext uri="{FF2B5EF4-FFF2-40B4-BE49-F238E27FC236}">
                <a16:creationId xmlns:a16="http://schemas.microsoft.com/office/drawing/2014/main" id="{670EF072-950E-4DC1-9ED9-5C9126A44A15}"/>
              </a:ext>
            </a:extLst>
          </p:cNvPr>
          <p:cNvSpPr>
            <a:spLocks noGrp="1" noChangeArrowheads="1"/>
          </p:cNvSpPr>
          <p:nvPr>
            <p:ph type="title"/>
          </p:nvPr>
        </p:nvSpPr>
        <p:spPr/>
        <p:txBody>
          <a:bodyPr/>
          <a:lstStyle/>
          <a:p>
            <a:pPr eaLnBrk="1" hangingPunct="1">
              <a:defRPr/>
            </a:pPr>
            <a:endParaRPr lang="pl-PL"/>
          </a:p>
        </p:txBody>
      </p:sp>
      <p:sp>
        <p:nvSpPr>
          <p:cNvPr id="173059" name="Rectangle 3">
            <a:extLst>
              <a:ext uri="{FF2B5EF4-FFF2-40B4-BE49-F238E27FC236}">
                <a16:creationId xmlns:a16="http://schemas.microsoft.com/office/drawing/2014/main" id="{6B10E9EC-2C30-44D5-8A2C-B7A189C39D2F}"/>
              </a:ext>
            </a:extLst>
          </p:cNvPr>
          <p:cNvSpPr>
            <a:spLocks noGrp="1" noChangeArrowheads="1"/>
          </p:cNvSpPr>
          <p:nvPr>
            <p:ph idx="1"/>
          </p:nvPr>
        </p:nvSpPr>
        <p:spPr>
          <a:xfrm>
            <a:off x="1331913" y="1557338"/>
            <a:ext cx="5976937" cy="4525962"/>
          </a:xfrm>
        </p:spPr>
        <p:txBody>
          <a:bodyPr/>
          <a:lstStyle/>
          <a:p>
            <a:pPr algn="ctr" eaLnBrk="1" hangingPunct="1">
              <a:buFont typeface="Wingdings" panose="05000000000000000000" pitchFamily="2" charset="2"/>
              <a:buNone/>
            </a:pPr>
            <a:r>
              <a:rPr lang="pl-PL" altLang="pl-PL">
                <a:latin typeface="Times New Roman" panose="02020603050405020304" pitchFamily="18" charset="0"/>
                <a:cs typeface="Times New Roman" panose="02020603050405020304" pitchFamily="18" charset="0"/>
              </a:rPr>
              <a:t>W przypadku dorosłych </a:t>
            </a:r>
            <a:r>
              <a:rPr lang="pl-PL" altLang="pl-PL">
                <a:solidFill>
                  <a:schemeClr val="hlink"/>
                </a:solidFill>
                <a:latin typeface="Times New Roman" panose="02020603050405020304" pitchFamily="18" charset="0"/>
                <a:cs typeface="Times New Roman" panose="02020603050405020304" pitchFamily="18" charset="0"/>
              </a:rPr>
              <a:t>pomija się 2 początkowe oddechy ratownicze i uciska klatkę piersiową 30 razy </a:t>
            </a:r>
            <a:r>
              <a:rPr lang="pl-PL" altLang="pl-PL">
                <a:latin typeface="Times New Roman" panose="02020603050405020304" pitchFamily="18" charset="0"/>
                <a:cs typeface="Times New Roman" panose="02020603050405020304" pitchFamily="18" charset="0"/>
              </a:rPr>
              <a:t>natychmiast po potwierdzeniu NZK</a:t>
            </a:r>
          </a:p>
          <a:p>
            <a:pPr algn="ctr" eaLnBrk="1" hangingPunct="1">
              <a:buFont typeface="Wingdings" panose="05000000000000000000" pitchFamily="2" charset="2"/>
              <a:buNone/>
            </a:pPr>
            <a:r>
              <a:rPr lang="pl-PL" altLang="pl-PL">
                <a:latin typeface="Times New Roman" panose="02020603050405020304" pitchFamily="18" charset="0"/>
                <a:cs typeface="Times New Roman" panose="02020603050405020304" pitchFamily="18" charset="0"/>
              </a:rPr>
              <a:t>( Nagłego Zatrzymania Krążenia)</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a:extLst>
              <a:ext uri="{FF2B5EF4-FFF2-40B4-BE49-F238E27FC236}">
                <a16:creationId xmlns:a16="http://schemas.microsoft.com/office/drawing/2014/main" id="{5906D3B2-5A85-4491-ABF3-EDE65AF06A42}"/>
              </a:ext>
            </a:extLst>
          </p:cNvPr>
          <p:cNvSpPr>
            <a:spLocks noGrp="1" noChangeArrowheads="1"/>
          </p:cNvSpPr>
          <p:nvPr>
            <p:ph type="title"/>
          </p:nvPr>
        </p:nvSpPr>
        <p:spPr/>
        <p:txBody>
          <a:bodyPr>
            <a:normAutofit fontScale="90000"/>
          </a:bodyPr>
          <a:lstStyle/>
          <a:p>
            <a:pPr eaLnBrk="1" hangingPunct="1">
              <a:defRPr/>
            </a:pPr>
            <a:r>
              <a:rPr lang="pl-PL" sz="4000"/>
              <a:t>Rozpocznij uciskanie klatki</a:t>
            </a:r>
            <a:r>
              <a:rPr lang="en-US" sz="4000"/>
              <a:t> </a:t>
            </a:r>
            <a:r>
              <a:rPr lang="pl-PL" sz="4000"/>
              <a:t>piersiowej</a:t>
            </a:r>
          </a:p>
        </p:txBody>
      </p:sp>
      <p:pic>
        <p:nvPicPr>
          <p:cNvPr id="74755" name="Picture 3" descr="BLSEnglish-26_5">
            <a:extLst>
              <a:ext uri="{FF2B5EF4-FFF2-40B4-BE49-F238E27FC236}">
                <a16:creationId xmlns:a16="http://schemas.microsoft.com/office/drawing/2014/main" id="{9937FEA9-46F2-4AC5-9474-65E6582909E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750" y="2530475"/>
            <a:ext cx="4248150" cy="3017838"/>
          </a:xfrm>
          <a:noFill/>
          <a:extLst>
            <a:ext uri="{909E8E84-426E-40DD-AFC4-6F175D3DCCD1}">
              <a14:hiddenFill xmlns:a14="http://schemas.microsoft.com/office/drawing/2010/main">
                <a:solidFill>
                  <a:srgbClr val="FFFFFF"/>
                </a:solidFill>
              </a14:hiddenFill>
            </a:ext>
          </a:extLst>
        </p:spPr>
      </p:pic>
      <p:pic>
        <p:nvPicPr>
          <p:cNvPr id="74756" name="Picture 4" descr="BLSEnglish-27_3">
            <a:extLst>
              <a:ext uri="{FF2B5EF4-FFF2-40B4-BE49-F238E27FC236}">
                <a16:creationId xmlns:a16="http://schemas.microsoft.com/office/drawing/2014/main" id="{33F3BB79-CD6C-4E5F-BD65-4CB7716537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1844675"/>
            <a:ext cx="369093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a:extLst>
              <a:ext uri="{FF2B5EF4-FFF2-40B4-BE49-F238E27FC236}">
                <a16:creationId xmlns:a16="http://schemas.microsoft.com/office/drawing/2014/main" id="{2D6F3C9A-6796-4B03-9750-5C8E1C891459}"/>
              </a:ext>
            </a:extLst>
          </p:cNvPr>
          <p:cNvSpPr>
            <a:spLocks noGrp="1" noChangeArrowheads="1"/>
          </p:cNvSpPr>
          <p:nvPr>
            <p:ph type="title"/>
          </p:nvPr>
        </p:nvSpPr>
        <p:spPr/>
        <p:txBody>
          <a:bodyPr/>
          <a:lstStyle/>
          <a:p>
            <a:pPr eaLnBrk="1" hangingPunct="1">
              <a:defRPr/>
            </a:pPr>
            <a:endParaRPr lang="pl-PL"/>
          </a:p>
        </p:txBody>
      </p:sp>
      <p:sp>
        <p:nvSpPr>
          <p:cNvPr id="175107" name="Rectangle 3">
            <a:extLst>
              <a:ext uri="{FF2B5EF4-FFF2-40B4-BE49-F238E27FC236}">
                <a16:creationId xmlns:a16="http://schemas.microsoft.com/office/drawing/2014/main" id="{45937C9F-66F0-4531-9C11-87C4D9261474}"/>
              </a:ext>
            </a:extLst>
          </p:cNvPr>
          <p:cNvSpPr>
            <a:spLocks noGrp="1" noChangeArrowheads="1"/>
          </p:cNvSpPr>
          <p:nvPr>
            <p:ph idx="1"/>
          </p:nvPr>
        </p:nvSpPr>
        <p:spPr>
          <a:xfrm>
            <a:off x="1331913" y="1981200"/>
            <a:ext cx="6264275" cy="4114800"/>
          </a:xfrm>
        </p:spPr>
        <p:txBody>
          <a:bodyPr/>
          <a:lstStyle/>
          <a:p>
            <a:pPr algn="ctr" eaLnBrk="1" hangingPunct="1">
              <a:buFont typeface="Wingdings" panose="05000000000000000000" pitchFamily="2" charset="2"/>
              <a:buNone/>
              <a:defRPr/>
            </a:pPr>
            <a:r>
              <a:rPr lang="pl-PL" dirty="0">
                <a:latin typeface="Times New Roman" pitchFamily="18" charset="0"/>
                <a:cs typeface="Times New Roman" pitchFamily="18" charset="0"/>
              </a:rPr>
              <a:t>    Ratownicy powinni być nauczani </a:t>
            </a:r>
            <a:r>
              <a:rPr lang="pl-PL" dirty="0">
                <a:solidFill>
                  <a:schemeClr val="hlink"/>
                </a:solidFill>
                <a:latin typeface="Times New Roman" pitchFamily="18" charset="0"/>
                <a:cs typeface="Times New Roman" pitchFamily="18" charset="0"/>
              </a:rPr>
              <a:t>układania rąk centralnie na klatce piersiowej</a:t>
            </a:r>
            <a:r>
              <a:rPr lang="pl-PL" dirty="0">
                <a:latin typeface="Times New Roman" pitchFamily="18" charset="0"/>
                <a:cs typeface="Times New Roman" pitchFamily="18" charset="0"/>
              </a:rPr>
              <a:t>, a nie czasochłonną metodą  identyfikacji łuku żebrowego.</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9961E5EE-916E-44AA-9917-F1D330E8B152}"/>
              </a:ext>
            </a:extLst>
          </p:cNvPr>
          <p:cNvSpPr>
            <a:spLocks noGrp="1" noChangeArrowheads="1"/>
          </p:cNvSpPr>
          <p:nvPr>
            <p:ph type="title"/>
          </p:nvPr>
        </p:nvSpPr>
        <p:spPr/>
        <p:txBody>
          <a:bodyPr/>
          <a:lstStyle/>
          <a:p>
            <a:pPr eaLnBrk="1" hangingPunct="1">
              <a:defRPr/>
            </a:pPr>
            <a:r>
              <a:rPr lang="pl-PL"/>
              <a:t>Wykonaj dwa oddechy</a:t>
            </a:r>
          </a:p>
        </p:txBody>
      </p:sp>
      <p:pic>
        <p:nvPicPr>
          <p:cNvPr id="76803" name="Picture 3" descr="BLSEnglish-20_3">
            <a:extLst>
              <a:ext uri="{FF2B5EF4-FFF2-40B4-BE49-F238E27FC236}">
                <a16:creationId xmlns:a16="http://schemas.microsoft.com/office/drawing/2014/main" id="{EA503829-4B35-4067-B2C0-3ABF2068D9B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68538" y="2138363"/>
            <a:ext cx="4392612" cy="3095625"/>
          </a:xfrm>
          <a:noFill/>
          <a:extLst>
            <a:ext uri="{909E8E84-426E-40DD-AFC4-6F175D3DCCD1}">
              <a14:hiddenFill xmlns:a14="http://schemas.microsoft.com/office/drawing/2010/main">
                <a:solidFill>
                  <a:srgbClr val="FFFFFF"/>
                </a:solidFill>
              </a14:hiddenFill>
            </a:ext>
          </a:extLst>
        </p:spPr>
      </p:pic>
      <p:sp>
        <p:nvSpPr>
          <p:cNvPr id="76804" name="Text Box 4">
            <a:extLst>
              <a:ext uri="{FF2B5EF4-FFF2-40B4-BE49-F238E27FC236}">
                <a16:creationId xmlns:a16="http://schemas.microsoft.com/office/drawing/2014/main" id="{498D4E80-9E2A-4E98-8545-0244F4920FE3}"/>
              </a:ext>
            </a:extLst>
          </p:cNvPr>
          <p:cNvSpPr txBox="1">
            <a:spLocks noChangeArrowheads="1"/>
          </p:cNvSpPr>
          <p:nvPr/>
        </p:nvSpPr>
        <p:spPr bwMode="auto">
          <a:xfrm>
            <a:off x="2916238" y="2060575"/>
            <a:ext cx="1079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pl-PL" altLang="pl-PL" sz="2400" b="1">
                <a:latin typeface="Arial" panose="020B0604020202020204" pitchFamily="34" charset="0"/>
                <a:cs typeface="Arial" panose="020B0604020202020204" pitchFamily="34" charset="0"/>
              </a:rPr>
              <a:t>1 sek.</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6576EDDC-915B-4284-8F8F-0EE6C1CC68F5}"/>
              </a:ext>
            </a:extLst>
          </p:cNvPr>
          <p:cNvSpPr>
            <a:spLocks noGrp="1" noChangeArrowheads="1"/>
          </p:cNvSpPr>
          <p:nvPr>
            <p:ph type="title"/>
          </p:nvPr>
        </p:nvSpPr>
        <p:spPr/>
        <p:txBody>
          <a:bodyPr/>
          <a:lstStyle/>
          <a:p>
            <a:pPr eaLnBrk="1" hangingPunct="1">
              <a:defRPr/>
            </a:pPr>
            <a:endParaRPr lang="pl-PL"/>
          </a:p>
        </p:txBody>
      </p:sp>
      <p:sp>
        <p:nvSpPr>
          <p:cNvPr id="177155" name="Rectangle 3">
            <a:extLst>
              <a:ext uri="{FF2B5EF4-FFF2-40B4-BE49-F238E27FC236}">
                <a16:creationId xmlns:a16="http://schemas.microsoft.com/office/drawing/2014/main" id="{01C61A5D-D36B-4904-BF34-8B228A5903D1}"/>
              </a:ext>
            </a:extLst>
          </p:cNvPr>
          <p:cNvSpPr>
            <a:spLocks noGrp="1" noChangeArrowheads="1"/>
          </p:cNvSpPr>
          <p:nvPr>
            <p:ph idx="1"/>
          </p:nvPr>
        </p:nvSpPr>
        <p:spPr>
          <a:xfrm>
            <a:off x="1835150" y="1981200"/>
            <a:ext cx="5184775" cy="4114800"/>
          </a:xfrm>
        </p:spPr>
        <p:txBody>
          <a:bodyPr/>
          <a:lstStyle/>
          <a:p>
            <a:pPr algn="ctr" eaLnBrk="1" hangingPunct="1">
              <a:buFont typeface="Wingdings" panose="05000000000000000000" pitchFamily="2" charset="2"/>
              <a:buNone/>
              <a:defRPr/>
            </a:pPr>
            <a:r>
              <a:rPr lang="pl-PL" dirty="0">
                <a:latin typeface="Times New Roman" pitchFamily="18" charset="0"/>
                <a:cs typeface="Times New Roman" pitchFamily="18" charset="0"/>
              </a:rPr>
              <a:t>   Każdy oddech ratowniczy powinien być wykonywany przez </a:t>
            </a:r>
            <a:r>
              <a:rPr lang="pl-PL" dirty="0">
                <a:solidFill>
                  <a:schemeClr val="hlink"/>
                </a:solidFill>
                <a:latin typeface="Times New Roman" pitchFamily="18" charset="0"/>
                <a:cs typeface="Times New Roman" pitchFamily="18" charset="0"/>
              </a:rPr>
              <a:t>1 sek.</a:t>
            </a:r>
            <a:r>
              <a:rPr lang="pl-PL" dirty="0">
                <a:latin typeface="Times New Roman" pitchFamily="18" charset="0"/>
                <a:cs typeface="Times New Roman" pitchFamily="18" charset="0"/>
              </a:rPr>
              <a:t>, a nie 2 sek.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FD33E626-5DA6-41DB-9523-C48180B0321B}"/>
              </a:ext>
            </a:extLst>
          </p:cNvPr>
          <p:cNvSpPr>
            <a:spLocks noChangeArrowheads="1"/>
          </p:cNvSpPr>
          <p:nvPr/>
        </p:nvSpPr>
        <p:spPr bwMode="auto">
          <a:xfrm>
            <a:off x="395288" y="0"/>
            <a:ext cx="8229600" cy="1371600"/>
          </a:xfrm>
          <a:prstGeom prst="rect">
            <a:avLst/>
          </a:prstGeom>
          <a:noFill/>
          <a:ln w="9525">
            <a:noFill/>
            <a:miter lim="800000"/>
            <a:headEnd/>
            <a:tailEnd/>
          </a:ln>
          <a:effectLst/>
        </p:spPr>
        <p:txBody>
          <a:bodyPr anchor="ctr"/>
          <a:lstStyle/>
          <a:p>
            <a:pPr>
              <a:defRPr/>
            </a:pPr>
            <a:r>
              <a:rPr lang="pl-PL" sz="4400" u="sng">
                <a:solidFill>
                  <a:schemeClr val="tx2"/>
                </a:solidFill>
                <a:effectLst>
                  <a:outerShdw blurRad="38100" dist="38100" dir="2700000" algn="tl">
                    <a:srgbClr val="000000"/>
                  </a:outerShdw>
                </a:effectLst>
              </a:rPr>
              <a:t>OMDLENIE</a:t>
            </a:r>
          </a:p>
        </p:txBody>
      </p:sp>
      <p:sp>
        <p:nvSpPr>
          <p:cNvPr id="10243" name="Rectangle 3">
            <a:extLst>
              <a:ext uri="{FF2B5EF4-FFF2-40B4-BE49-F238E27FC236}">
                <a16:creationId xmlns:a16="http://schemas.microsoft.com/office/drawing/2014/main" id="{23D5E60C-3BA1-4F93-A3DE-DDC65F7E4D79}"/>
              </a:ext>
            </a:extLst>
          </p:cNvPr>
          <p:cNvSpPr>
            <a:spLocks noChangeArrowheads="1"/>
          </p:cNvSpPr>
          <p:nvPr/>
        </p:nvSpPr>
        <p:spPr bwMode="auto">
          <a:xfrm>
            <a:off x="611188" y="911225"/>
            <a:ext cx="8280400" cy="574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nchor="ct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pl-PL" altLang="pl-PL" sz="2800" b="1">
                <a:latin typeface="Times New Roman" panose="02020603050405020304" pitchFamily="18" charset="0"/>
              </a:rPr>
              <a:t>Pierwsza pomoc :</a:t>
            </a:r>
          </a:p>
          <a:p>
            <a:r>
              <a:rPr lang="pl-PL" altLang="pl-PL" sz="2400">
                <a:latin typeface="Times New Roman" panose="02020603050405020304" pitchFamily="18" charset="0"/>
              </a:rPr>
              <a:t>- otworzyć okno albo wyprowadzić osobę na świeże powietrze,</a:t>
            </a:r>
          </a:p>
          <a:p>
            <a:pPr>
              <a:buFontTx/>
              <a:buChar char="-"/>
            </a:pPr>
            <a:r>
              <a:rPr lang="pl-PL" altLang="pl-PL" sz="2400">
                <a:latin typeface="Times New Roman" panose="02020603050405020304" pitchFamily="18" charset="0"/>
              </a:rPr>
              <a:t> rozluźnić ubranie pod szyją osobie omdlałej,</a:t>
            </a:r>
          </a:p>
          <a:p>
            <a:pPr>
              <a:buFontTx/>
              <a:buChar char="-"/>
            </a:pPr>
            <a:r>
              <a:rPr lang="pl-PL" altLang="pl-PL" sz="2400">
                <a:latin typeface="Times New Roman" panose="02020603050405020304" pitchFamily="18" charset="0"/>
              </a:rPr>
              <a:t> ułożyć w </a:t>
            </a:r>
            <a:r>
              <a:rPr lang="pl-PL" altLang="pl-PL" sz="2400" b="1">
                <a:solidFill>
                  <a:srgbClr val="292929"/>
                </a:solidFill>
                <a:latin typeface="Times New Roman" panose="02020603050405020304" pitchFamily="18" charset="0"/>
              </a:rPr>
              <a:t>pozycji czterokończynowej ( 1-3 minuty)</a:t>
            </a:r>
          </a:p>
          <a:p>
            <a:pPr>
              <a:buFontTx/>
              <a:buChar char="-"/>
            </a:pPr>
            <a:endParaRPr lang="pl-PL" altLang="pl-PL" sz="2400" b="1">
              <a:solidFill>
                <a:srgbClr val="292929"/>
              </a:solidFill>
              <a:latin typeface="Times New Roman" panose="02020603050405020304" pitchFamily="18" charset="0"/>
            </a:endParaRPr>
          </a:p>
          <a:p>
            <a:pPr>
              <a:buFontTx/>
              <a:buChar char="-"/>
            </a:pPr>
            <a:endParaRPr lang="pl-PL" altLang="pl-PL" sz="2400" b="1">
              <a:solidFill>
                <a:srgbClr val="292929"/>
              </a:solidFill>
              <a:latin typeface="Times New Roman" panose="02020603050405020304" pitchFamily="18" charset="0"/>
            </a:endParaRPr>
          </a:p>
          <a:p>
            <a:pPr>
              <a:buFontTx/>
              <a:buChar char="-"/>
            </a:pPr>
            <a:endParaRPr lang="pl-PL" altLang="pl-PL" sz="2400" b="1">
              <a:solidFill>
                <a:srgbClr val="292929"/>
              </a:solidFill>
              <a:latin typeface="Times New Roman" panose="02020603050405020304" pitchFamily="18" charset="0"/>
            </a:endParaRPr>
          </a:p>
          <a:p>
            <a:pPr>
              <a:buFontTx/>
              <a:buChar char="-"/>
            </a:pPr>
            <a:endParaRPr lang="pl-PL" altLang="pl-PL" sz="2400" b="1">
              <a:solidFill>
                <a:srgbClr val="292929"/>
              </a:solidFill>
              <a:latin typeface="Times New Roman" panose="02020603050405020304" pitchFamily="18" charset="0"/>
            </a:endParaRPr>
          </a:p>
          <a:p>
            <a:pPr>
              <a:buFontTx/>
              <a:buChar char="-"/>
            </a:pPr>
            <a:endParaRPr lang="pl-PL" altLang="pl-PL" sz="2400" b="1">
              <a:solidFill>
                <a:srgbClr val="292929"/>
              </a:solidFill>
              <a:latin typeface="Times New Roman" panose="02020603050405020304" pitchFamily="18" charset="0"/>
            </a:endParaRPr>
          </a:p>
          <a:p>
            <a:pPr>
              <a:buFontTx/>
              <a:buChar char="-"/>
            </a:pPr>
            <a:endParaRPr lang="pl-PL" altLang="pl-PL" sz="2400" b="1">
              <a:solidFill>
                <a:srgbClr val="292929"/>
              </a:solidFill>
              <a:latin typeface="Times New Roman" panose="02020603050405020304" pitchFamily="18" charset="0"/>
            </a:endParaRPr>
          </a:p>
          <a:p>
            <a:pPr>
              <a:buFontTx/>
              <a:buChar char="-"/>
            </a:pPr>
            <a:endParaRPr lang="pl-PL" altLang="pl-PL" sz="2400" b="1">
              <a:solidFill>
                <a:srgbClr val="292929"/>
              </a:solidFill>
              <a:latin typeface="Times New Roman" panose="02020603050405020304" pitchFamily="18" charset="0"/>
            </a:endParaRPr>
          </a:p>
          <a:p>
            <a:pPr>
              <a:buFontTx/>
              <a:buChar char="-"/>
            </a:pPr>
            <a:r>
              <a:rPr lang="pl-PL" altLang="pl-PL" sz="2400">
                <a:latin typeface="Times New Roman" panose="02020603050405020304" pitchFamily="18" charset="0"/>
              </a:rPr>
              <a:t> sprawdzać przytomność i co minutę kontrolować oddech,</a:t>
            </a:r>
          </a:p>
          <a:p>
            <a:pPr>
              <a:buFontTx/>
              <a:buChar char="-"/>
            </a:pPr>
            <a:r>
              <a:rPr lang="pl-PL" altLang="pl-PL" sz="2400">
                <a:latin typeface="Times New Roman" panose="02020603050405020304" pitchFamily="18" charset="0"/>
              </a:rPr>
              <a:t> po trzech minutach zadzwonić po pogotowie nr 112,</a:t>
            </a:r>
          </a:p>
          <a:p>
            <a:pPr>
              <a:buFontTx/>
              <a:buChar char="-"/>
            </a:pPr>
            <a:r>
              <a:rPr lang="pl-PL" altLang="pl-PL" sz="2400">
                <a:latin typeface="Times New Roman" panose="02020603050405020304" pitchFamily="18" charset="0"/>
              </a:rPr>
              <a:t> ułożyć taką osobę w pozycji bocznej ustalonej (europejskiej)</a:t>
            </a:r>
          </a:p>
          <a:p>
            <a:endParaRPr lang="pl-PL" altLang="pl-PL" sz="3200" b="1" u="sng">
              <a:latin typeface="Times New Roman" panose="02020603050405020304" pitchFamily="18" charset="0"/>
            </a:endParaRPr>
          </a:p>
        </p:txBody>
      </p:sp>
      <p:pic>
        <p:nvPicPr>
          <p:cNvPr id="10244" name="Picture 4">
            <a:extLst>
              <a:ext uri="{FF2B5EF4-FFF2-40B4-BE49-F238E27FC236}">
                <a16:creationId xmlns:a16="http://schemas.microsoft.com/office/drawing/2014/main" id="{47CBFB80-4DFD-43BB-993C-C8D9CAB193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492375"/>
            <a:ext cx="3309938"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a:extLst>
              <a:ext uri="{FF2B5EF4-FFF2-40B4-BE49-F238E27FC236}">
                <a16:creationId xmlns:a16="http://schemas.microsoft.com/office/drawing/2014/main" id="{214B4AF7-C458-43CE-A591-FE62DF8C92D4}"/>
              </a:ext>
            </a:extLst>
          </p:cNvPr>
          <p:cNvSpPr>
            <a:spLocks noGrp="1" noChangeArrowheads="1"/>
          </p:cNvSpPr>
          <p:nvPr>
            <p:ph type="title"/>
          </p:nvPr>
        </p:nvSpPr>
        <p:spPr/>
        <p:txBody>
          <a:bodyPr>
            <a:normAutofit fontScale="90000"/>
          </a:bodyPr>
          <a:lstStyle/>
          <a:p>
            <a:pPr eaLnBrk="1" hangingPunct="1">
              <a:defRPr/>
            </a:pPr>
            <a:r>
              <a:rPr lang="pl-PL" sz="4000"/>
              <a:t>BLS – podstawowe zabiegi resuscytacyjne</a:t>
            </a:r>
          </a:p>
        </p:txBody>
      </p:sp>
      <p:pic>
        <p:nvPicPr>
          <p:cNvPr id="78851" name="Picture 3" descr="BLSEnglish-30_4">
            <a:extLst>
              <a:ext uri="{FF2B5EF4-FFF2-40B4-BE49-F238E27FC236}">
                <a16:creationId xmlns:a16="http://schemas.microsoft.com/office/drawing/2014/main" id="{3514599F-7880-402A-B50F-6EB79F5D45E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1700213"/>
            <a:ext cx="3538537" cy="4525962"/>
          </a:xfrm>
          <a:noFill/>
          <a:extLst>
            <a:ext uri="{909E8E84-426E-40DD-AFC4-6F175D3DCCD1}">
              <a14:hiddenFill xmlns:a14="http://schemas.microsoft.com/office/drawing/2010/main">
                <a:solidFill>
                  <a:srgbClr val="FFFFFF"/>
                </a:solidFill>
              </a14:hiddenFill>
            </a:ext>
          </a:extLst>
        </p:spPr>
      </p:pic>
      <p:pic>
        <p:nvPicPr>
          <p:cNvPr id="78852" name="Picture 4" descr="BLSEnglish-30_3">
            <a:extLst>
              <a:ext uri="{FF2B5EF4-FFF2-40B4-BE49-F238E27FC236}">
                <a16:creationId xmlns:a16="http://schemas.microsoft.com/office/drawing/2014/main" id="{571C718F-0E65-4595-B952-C2737E163B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9338" y="1989138"/>
            <a:ext cx="3352800"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3" name="Text Box 5">
            <a:extLst>
              <a:ext uri="{FF2B5EF4-FFF2-40B4-BE49-F238E27FC236}">
                <a16:creationId xmlns:a16="http://schemas.microsoft.com/office/drawing/2014/main" id="{B0A0C2C1-8687-457F-B4CB-62E97E00115A}"/>
              </a:ext>
            </a:extLst>
          </p:cNvPr>
          <p:cNvSpPr txBox="1">
            <a:spLocks noChangeArrowheads="1"/>
          </p:cNvSpPr>
          <p:nvPr/>
        </p:nvSpPr>
        <p:spPr bwMode="auto">
          <a:xfrm>
            <a:off x="2411413" y="1844675"/>
            <a:ext cx="1223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pl-PL" altLang="pl-PL" sz="2400" b="1">
                <a:latin typeface="Arial" panose="020B0604020202020204" pitchFamily="34" charset="0"/>
                <a:cs typeface="Arial" panose="020B0604020202020204" pitchFamily="34" charset="0"/>
              </a:rPr>
              <a:t>30x</a:t>
            </a:r>
          </a:p>
        </p:txBody>
      </p:sp>
      <p:sp>
        <p:nvSpPr>
          <p:cNvPr id="78854" name="Text Box 6">
            <a:extLst>
              <a:ext uri="{FF2B5EF4-FFF2-40B4-BE49-F238E27FC236}">
                <a16:creationId xmlns:a16="http://schemas.microsoft.com/office/drawing/2014/main" id="{00FA68CD-5F14-4712-AA20-F422FF1C88DF}"/>
              </a:ext>
            </a:extLst>
          </p:cNvPr>
          <p:cNvSpPr txBox="1">
            <a:spLocks noChangeArrowheads="1"/>
          </p:cNvSpPr>
          <p:nvPr/>
        </p:nvSpPr>
        <p:spPr bwMode="auto">
          <a:xfrm>
            <a:off x="6516688" y="2060575"/>
            <a:ext cx="935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defRPr>
                <a:solidFill>
                  <a:schemeClr val="tx1"/>
                </a:solidFill>
                <a:latin typeface="Tahoma" panose="020B0604030504040204" pitchFamily="34" charset="0"/>
              </a:defRPr>
            </a:lvl1pPr>
            <a:lvl2pPr marL="742950" indent="-285750" algn="l" eaLnBrk="0" hangingPunct="0">
              <a:defRPr>
                <a:solidFill>
                  <a:schemeClr val="tx1"/>
                </a:solidFill>
                <a:latin typeface="Tahoma" panose="020B0604030504040204" pitchFamily="34" charset="0"/>
              </a:defRPr>
            </a:lvl2pPr>
            <a:lvl3pPr marL="1143000" indent="-228600" algn="l" eaLnBrk="0" hangingPunct="0">
              <a:defRPr>
                <a:solidFill>
                  <a:schemeClr val="tx1"/>
                </a:solidFill>
                <a:latin typeface="Tahoma" panose="020B0604030504040204" pitchFamily="34" charset="0"/>
              </a:defRPr>
            </a:lvl3pPr>
            <a:lvl4pPr marL="1600200" indent="-228600" algn="l" eaLnBrk="0" hangingPunct="0">
              <a:defRPr>
                <a:solidFill>
                  <a:schemeClr val="tx1"/>
                </a:solidFill>
                <a:latin typeface="Tahoma" panose="020B0604030504040204" pitchFamily="34" charset="0"/>
              </a:defRPr>
            </a:lvl4pPr>
            <a:lvl5pPr marL="2057400" indent="-228600" algn="l"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pl-PL" altLang="pl-PL" sz="2400" b="1">
                <a:latin typeface="Arial" panose="020B0604020202020204" pitchFamily="34" charset="0"/>
                <a:cs typeface="Arial" panose="020B0604020202020204" pitchFamily="34" charset="0"/>
              </a:rPr>
              <a:t>2x</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B371BABB-EE0A-447D-92D0-BB084D954759}"/>
              </a:ext>
            </a:extLst>
          </p:cNvPr>
          <p:cNvSpPr>
            <a:spLocks noGrp="1" noChangeArrowheads="1"/>
          </p:cNvSpPr>
          <p:nvPr>
            <p:ph type="title"/>
          </p:nvPr>
        </p:nvSpPr>
        <p:spPr/>
        <p:txBody>
          <a:bodyPr/>
          <a:lstStyle/>
          <a:p>
            <a:pPr eaLnBrk="1" hangingPunct="1">
              <a:defRPr/>
            </a:pPr>
            <a:endParaRPr lang="pl-PL"/>
          </a:p>
        </p:txBody>
      </p:sp>
      <p:sp>
        <p:nvSpPr>
          <p:cNvPr id="179203" name="Rectangle 3">
            <a:extLst>
              <a:ext uri="{FF2B5EF4-FFF2-40B4-BE49-F238E27FC236}">
                <a16:creationId xmlns:a16="http://schemas.microsoft.com/office/drawing/2014/main" id="{ACC3F8AE-9D1E-4EB5-98A0-391533B280E4}"/>
              </a:ext>
            </a:extLst>
          </p:cNvPr>
          <p:cNvSpPr>
            <a:spLocks noGrp="1" noChangeArrowheads="1"/>
          </p:cNvSpPr>
          <p:nvPr>
            <p:ph idx="1"/>
          </p:nvPr>
        </p:nvSpPr>
        <p:spPr>
          <a:xfrm>
            <a:off x="1619250" y="1981200"/>
            <a:ext cx="5400675" cy="2514600"/>
          </a:xfrm>
        </p:spPr>
        <p:txBody>
          <a:bodyPr/>
          <a:lstStyle/>
          <a:p>
            <a:pPr algn="ctr" eaLnBrk="1" hangingPunct="1">
              <a:buFont typeface="Wingdings" panose="05000000000000000000" pitchFamily="2" charset="2"/>
              <a:buNone/>
              <a:defRPr/>
            </a:pPr>
            <a:r>
              <a:rPr lang="pl-PL" dirty="0">
                <a:latin typeface="Times New Roman" pitchFamily="18" charset="0"/>
                <a:cs typeface="Times New Roman" pitchFamily="18" charset="0"/>
              </a:rPr>
              <a:t>   W przypadku osoby dorosłej stosunek uciśnięć klatki piersiowej do oddechów wynosi </a:t>
            </a:r>
            <a:r>
              <a:rPr lang="pl-PL" dirty="0">
                <a:solidFill>
                  <a:schemeClr val="hlink"/>
                </a:solidFill>
                <a:latin typeface="Times New Roman" pitchFamily="18" charset="0"/>
                <a:cs typeface="Times New Roman" pitchFamily="18" charset="0"/>
              </a:rPr>
              <a:t>30:2</a:t>
            </a:r>
            <a:r>
              <a:rPr lang="pl-PL" dirty="0">
                <a:latin typeface="Times New Roman" pitchFamily="18" charset="0"/>
                <a:cs typeface="Times New Roman" pitchFamily="18" charset="0"/>
              </a:rPr>
              <a:t>.</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5" name="Rectangle 5">
            <a:extLst>
              <a:ext uri="{FF2B5EF4-FFF2-40B4-BE49-F238E27FC236}">
                <a16:creationId xmlns:a16="http://schemas.microsoft.com/office/drawing/2014/main" id="{1C96F0E4-EB24-42F4-BDBD-F0696B5F20E4}"/>
              </a:ext>
            </a:extLst>
          </p:cNvPr>
          <p:cNvSpPr>
            <a:spLocks noGrp="1" noRot="1" noChangeArrowheads="1"/>
          </p:cNvSpPr>
          <p:nvPr>
            <p:ph type="title"/>
          </p:nvPr>
        </p:nvSpPr>
        <p:spPr>
          <a:xfrm>
            <a:off x="14660" y="648680"/>
            <a:ext cx="8229600" cy="13716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a:lnSpc>
                <a:spcPct val="90000"/>
              </a:lnSpc>
            </a:pPr>
            <a:r>
              <a:rPr lang="pl-PL" altLang="pl-PL" sz="2800" b="1" dirty="0">
                <a:effectLst/>
                <a:latin typeface="Tw Cen MT" panose="020B0602020104020603" pitchFamily="34" charset="-18"/>
              </a:rPr>
              <a:t>Wezwania pomocy należy dokonać </a:t>
            </a:r>
            <a:br>
              <a:rPr lang="pl-PL" altLang="pl-PL" sz="2800" b="1" dirty="0">
                <a:effectLst/>
                <a:latin typeface="Tw Cen MT" panose="020B0602020104020603" pitchFamily="34" charset="-18"/>
              </a:rPr>
            </a:br>
            <a:r>
              <a:rPr lang="pl-PL" altLang="pl-PL" sz="2800" b="1" dirty="0">
                <a:effectLst/>
                <a:latin typeface="Tw Cen MT" panose="020B0602020104020603" pitchFamily="34" charset="-18"/>
              </a:rPr>
              <a:t>po ustaleniu stanu poszkodowanego. </a:t>
            </a:r>
            <a:br>
              <a:rPr lang="pl-PL" altLang="pl-PL" sz="2800" b="1" dirty="0">
                <a:effectLst/>
                <a:latin typeface="Tw Cen MT" panose="020B0602020104020603" pitchFamily="34" charset="-18"/>
              </a:rPr>
            </a:br>
            <a:r>
              <a:rPr lang="pl-PL" altLang="pl-PL" sz="2800" b="1" dirty="0">
                <a:effectLst/>
                <a:latin typeface="Tw Cen MT" panose="020B0602020104020603" pitchFamily="34" charset="-18"/>
              </a:rPr>
              <a:t>Meldunek o wypadku powinien zawierać następujące dane:</a:t>
            </a:r>
            <a:br>
              <a:rPr lang="pl-PL" altLang="pl-PL" sz="2800" b="1" dirty="0">
                <a:effectLst/>
                <a:latin typeface="Tw Cen MT" panose="020B0602020104020603" pitchFamily="34" charset="-18"/>
              </a:rPr>
            </a:br>
            <a:endParaRPr lang="pl-PL" altLang="pl-PL" sz="2800" b="1" dirty="0">
              <a:effectLst/>
              <a:latin typeface="Tw Cen MT" panose="020B0602020104020603" pitchFamily="34" charset="-18"/>
            </a:endParaRPr>
          </a:p>
        </p:txBody>
      </p:sp>
      <p:sp>
        <p:nvSpPr>
          <p:cNvPr id="117766" name="Rectangle 6">
            <a:extLst>
              <a:ext uri="{FF2B5EF4-FFF2-40B4-BE49-F238E27FC236}">
                <a16:creationId xmlns:a16="http://schemas.microsoft.com/office/drawing/2014/main" id="{E600518E-550C-4138-9AC3-BA145C5C75DF}"/>
              </a:ext>
            </a:extLst>
          </p:cNvPr>
          <p:cNvSpPr>
            <a:spLocks noChangeArrowheads="1"/>
          </p:cNvSpPr>
          <p:nvPr/>
        </p:nvSpPr>
        <p:spPr bwMode="auto">
          <a:xfrm>
            <a:off x="611560" y="1988840"/>
            <a:ext cx="76327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pl-PL" altLang="pl-PL" sz="2000" dirty="0">
                <a:solidFill>
                  <a:srgbClr val="660033"/>
                </a:solidFill>
              </a:rPr>
              <a:t>   1. Gdzie?</a:t>
            </a:r>
            <a:r>
              <a:rPr lang="pl-PL" altLang="pl-PL" sz="2000" dirty="0">
                <a:solidFill>
                  <a:schemeClr val="tx2"/>
                </a:solidFill>
              </a:rPr>
              <a:t>         – miejsce wypadku </a:t>
            </a:r>
            <a:br>
              <a:rPr lang="pl-PL" altLang="pl-PL" sz="2000" dirty="0">
                <a:solidFill>
                  <a:schemeClr val="tx2"/>
                </a:solidFill>
              </a:rPr>
            </a:br>
            <a:endParaRPr lang="pl-PL" altLang="pl-PL" sz="2000" dirty="0">
              <a:solidFill>
                <a:schemeClr val="tx2"/>
              </a:solidFill>
            </a:endParaRPr>
          </a:p>
          <a:p>
            <a:pPr algn="l"/>
            <a:r>
              <a:rPr lang="pl-PL" altLang="pl-PL" sz="2000" dirty="0">
                <a:solidFill>
                  <a:schemeClr val="tx2"/>
                </a:solidFill>
              </a:rPr>
              <a:t>   </a:t>
            </a:r>
            <a:r>
              <a:rPr lang="pl-PL" altLang="pl-PL" sz="2000" dirty="0">
                <a:solidFill>
                  <a:srgbClr val="660033"/>
                </a:solidFill>
              </a:rPr>
              <a:t>2. Co ?</a:t>
            </a:r>
            <a:r>
              <a:rPr lang="pl-PL" altLang="pl-PL" sz="2000" dirty="0">
                <a:solidFill>
                  <a:schemeClr val="tx2"/>
                </a:solidFill>
              </a:rPr>
              <a:t>            – rodzaj wypadku (  np. zderzenie             </a:t>
            </a:r>
            <a:br>
              <a:rPr lang="pl-PL" altLang="pl-PL" sz="2000" dirty="0">
                <a:solidFill>
                  <a:schemeClr val="tx2"/>
                </a:solidFill>
              </a:rPr>
            </a:br>
            <a:r>
              <a:rPr lang="pl-PL" altLang="pl-PL" sz="2000" dirty="0">
                <a:solidFill>
                  <a:schemeClr val="tx2"/>
                </a:solidFill>
              </a:rPr>
              <a:t>                            samochodu, upadek, itp. )</a:t>
            </a:r>
            <a:br>
              <a:rPr lang="pl-PL" altLang="pl-PL" sz="2000" dirty="0">
                <a:solidFill>
                  <a:schemeClr val="tx2"/>
                </a:solidFill>
              </a:rPr>
            </a:br>
            <a:r>
              <a:rPr lang="pl-PL" altLang="pl-PL" sz="2000" dirty="0">
                <a:solidFill>
                  <a:schemeClr val="tx2"/>
                </a:solidFill>
              </a:rPr>
              <a:t>    </a:t>
            </a:r>
          </a:p>
          <a:p>
            <a:pPr algn="l"/>
            <a:r>
              <a:rPr lang="pl-PL" altLang="pl-PL" sz="2000" dirty="0">
                <a:solidFill>
                  <a:srgbClr val="660033"/>
                </a:solidFill>
              </a:rPr>
              <a:t>   3. Ile i Jak ?</a:t>
            </a:r>
            <a:r>
              <a:rPr lang="pl-PL" altLang="pl-PL" sz="2000" dirty="0">
                <a:solidFill>
                  <a:schemeClr val="tx2"/>
                </a:solidFill>
              </a:rPr>
              <a:t>    – liczba poszkodowanych</a:t>
            </a:r>
            <a:br>
              <a:rPr lang="pl-PL" altLang="pl-PL" sz="2000" dirty="0">
                <a:solidFill>
                  <a:schemeClr val="tx2"/>
                </a:solidFill>
              </a:rPr>
            </a:br>
            <a:r>
              <a:rPr lang="pl-PL" altLang="pl-PL" sz="2000" dirty="0">
                <a:solidFill>
                  <a:schemeClr val="tx2"/>
                </a:solidFill>
              </a:rPr>
              <a:t>                        – stan poszkodowanych </a:t>
            </a:r>
            <a:br>
              <a:rPr lang="pl-PL" altLang="pl-PL" sz="2000" dirty="0">
                <a:solidFill>
                  <a:schemeClr val="tx2"/>
                </a:solidFill>
              </a:rPr>
            </a:br>
            <a:r>
              <a:rPr lang="pl-PL" altLang="pl-PL" sz="2000" dirty="0">
                <a:solidFill>
                  <a:schemeClr val="tx2"/>
                </a:solidFill>
              </a:rPr>
              <a:t>      </a:t>
            </a:r>
          </a:p>
          <a:p>
            <a:pPr algn="l"/>
            <a:r>
              <a:rPr lang="pl-PL" altLang="pl-PL" sz="2000" dirty="0">
                <a:solidFill>
                  <a:srgbClr val="660033"/>
                </a:solidFill>
              </a:rPr>
              <a:t>   4. Co robisz ?</a:t>
            </a:r>
            <a:r>
              <a:rPr lang="pl-PL" altLang="pl-PL" sz="2000" dirty="0">
                <a:solidFill>
                  <a:schemeClr val="tx2"/>
                </a:solidFill>
              </a:rPr>
              <a:t>  – informacje o udzielonej dotychczas  </a:t>
            </a:r>
            <a:br>
              <a:rPr lang="pl-PL" altLang="pl-PL" sz="2000" dirty="0">
                <a:solidFill>
                  <a:schemeClr val="tx2"/>
                </a:solidFill>
              </a:rPr>
            </a:br>
            <a:r>
              <a:rPr lang="pl-PL" altLang="pl-PL" sz="2000" dirty="0">
                <a:solidFill>
                  <a:schemeClr val="tx2"/>
                </a:solidFill>
              </a:rPr>
              <a:t>                           pomocy</a:t>
            </a:r>
            <a:br>
              <a:rPr lang="pl-PL" altLang="pl-PL" sz="2000" dirty="0">
                <a:solidFill>
                  <a:schemeClr val="tx2"/>
                </a:solidFill>
              </a:rPr>
            </a:br>
            <a:endParaRPr lang="pl-PL" altLang="pl-PL" sz="2000" dirty="0">
              <a:solidFill>
                <a:schemeClr val="tx2"/>
              </a:solidFill>
            </a:endParaRPr>
          </a:p>
          <a:p>
            <a:pPr algn="l"/>
            <a:r>
              <a:rPr lang="pl-PL" altLang="pl-PL" sz="2000" dirty="0">
                <a:solidFill>
                  <a:srgbClr val="000000"/>
                </a:solidFill>
              </a:rPr>
              <a:t>   </a:t>
            </a:r>
            <a:r>
              <a:rPr lang="pl-PL" altLang="pl-PL" sz="2000" dirty="0">
                <a:solidFill>
                  <a:srgbClr val="660033"/>
                </a:solidFill>
              </a:rPr>
              <a:t>5. Kim jesteś</a:t>
            </a:r>
            <a:r>
              <a:rPr lang="pl-PL" altLang="pl-PL" sz="2000" dirty="0">
                <a:solidFill>
                  <a:schemeClr val="tx2"/>
                </a:solidFill>
              </a:rPr>
              <a:t>   – dane personalne osoby wzywającej  </a:t>
            </a:r>
            <a:br>
              <a:rPr lang="pl-PL" altLang="pl-PL" sz="2000" dirty="0">
                <a:solidFill>
                  <a:schemeClr val="tx2"/>
                </a:solidFill>
              </a:rPr>
            </a:br>
            <a:r>
              <a:rPr lang="pl-PL" altLang="pl-PL" sz="2000" dirty="0">
                <a:solidFill>
                  <a:schemeClr val="tx2"/>
                </a:solidFill>
              </a:rPr>
              <a:t>                           pomocy </a:t>
            </a:r>
            <a:br>
              <a:rPr lang="pl-PL" altLang="pl-PL" sz="2000" dirty="0">
                <a:solidFill>
                  <a:schemeClr val="tx2"/>
                </a:solidFill>
              </a:rPr>
            </a:br>
            <a:br>
              <a:rPr lang="pl-PL" altLang="pl-PL" sz="2000" dirty="0">
                <a:solidFill>
                  <a:schemeClr val="tx2"/>
                </a:solidFill>
              </a:rPr>
            </a:br>
            <a:r>
              <a:rPr lang="pl-PL" altLang="pl-PL" sz="2000" dirty="0">
                <a:solidFill>
                  <a:schemeClr val="tx2"/>
                </a:solidFill>
              </a:rPr>
              <a:t>    NIGDY PIERWSZY NIE ODKŁADAJ SŁUCHAWKI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17765">
                                            <p:txEl>
                                              <p:pRg st="0" end="0"/>
                                            </p:txEl>
                                          </p:spTgt>
                                        </p:tgtEl>
                                        <p:attrNameLst>
                                          <p:attrName>style.visibility</p:attrName>
                                        </p:attrNameLst>
                                      </p:cBhvr>
                                      <p:to>
                                        <p:strVal val="visible"/>
                                      </p:to>
                                    </p:set>
                                    <p:animEffect transition="in" filter="fade">
                                      <p:cBhvr>
                                        <p:cTn id="7" dur="1000"/>
                                        <p:tgtEl>
                                          <p:spTgt spid="117765">
                                            <p:txEl>
                                              <p:pRg st="0" end="0"/>
                                            </p:txEl>
                                          </p:spTgt>
                                        </p:tgtEl>
                                      </p:cBhvr>
                                    </p:animEffect>
                                    <p:anim calcmode="lin" valueType="num">
                                      <p:cBhvr>
                                        <p:cTn id="8" dur="1000" fill="hold"/>
                                        <p:tgtEl>
                                          <p:spTgt spid="117765">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1776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1776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5"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a:extLst>
              <a:ext uri="{FF2B5EF4-FFF2-40B4-BE49-F238E27FC236}">
                <a16:creationId xmlns:a16="http://schemas.microsoft.com/office/drawing/2014/main" id="{1A10F416-7520-44C2-8B36-DAD588DBA8F5}"/>
              </a:ext>
            </a:extLst>
          </p:cNvPr>
          <p:cNvSpPr>
            <a:spLocks noGrp="1" noRot="1" noChangeArrowheads="1"/>
          </p:cNvSpPr>
          <p:nvPr>
            <p:ph type="title"/>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pl-PL" altLang="pl-PL">
                <a:effectLst/>
              </a:rPr>
              <a:t>     Numery alarmowe w Polsce</a:t>
            </a:r>
          </a:p>
        </p:txBody>
      </p:sp>
      <p:sp>
        <p:nvSpPr>
          <p:cNvPr id="119813" name="Rectangle 5">
            <a:extLst>
              <a:ext uri="{FF2B5EF4-FFF2-40B4-BE49-F238E27FC236}">
                <a16:creationId xmlns:a16="http://schemas.microsoft.com/office/drawing/2014/main" id="{E95B0346-728E-4383-A287-8C55CCB8A189}"/>
              </a:ext>
            </a:extLst>
          </p:cNvPr>
          <p:cNvSpPr>
            <a:spLocks noGrp="1" noRot="1" noChangeArrowheads="1"/>
          </p:cNvSpPr>
          <p:nvPr>
            <p:ph idx="1"/>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85000" lnSpcReduction="20000"/>
          </a:bodyPr>
          <a:lstStyle/>
          <a:p>
            <a:pPr>
              <a:lnSpc>
                <a:spcPct val="80000"/>
              </a:lnSpc>
            </a:pPr>
            <a:r>
              <a:rPr lang="pl-PL" altLang="pl-PL" sz="2400" b="1" dirty="0">
                <a:effectLst/>
                <a:latin typeface="Tw Cen MT" panose="020B0602020104020603" pitchFamily="34" charset="-18"/>
              </a:rPr>
              <a:t>Policja                                                                          997</a:t>
            </a:r>
          </a:p>
          <a:p>
            <a:pPr>
              <a:lnSpc>
                <a:spcPct val="80000"/>
              </a:lnSpc>
              <a:buFont typeface="Wingdings" panose="05000000000000000000" pitchFamily="2" charset="2"/>
              <a:buNone/>
            </a:pPr>
            <a:endParaRPr lang="pl-PL" altLang="pl-PL" sz="2400" b="1" dirty="0">
              <a:effectLst/>
              <a:latin typeface="Tw Cen MT" panose="020B0602020104020603" pitchFamily="34" charset="-18"/>
            </a:endParaRPr>
          </a:p>
          <a:p>
            <a:pPr>
              <a:lnSpc>
                <a:spcPct val="80000"/>
              </a:lnSpc>
            </a:pPr>
            <a:r>
              <a:rPr lang="pl-PL" altLang="pl-PL" sz="2400" b="1" dirty="0">
                <a:effectLst/>
                <a:latin typeface="Tw Cen MT" panose="020B0602020104020603" pitchFamily="34" charset="-18"/>
              </a:rPr>
              <a:t>Straż pożarna                                                               998</a:t>
            </a:r>
          </a:p>
          <a:p>
            <a:pPr>
              <a:lnSpc>
                <a:spcPct val="80000"/>
              </a:lnSpc>
              <a:buFont typeface="Wingdings" panose="05000000000000000000" pitchFamily="2" charset="2"/>
              <a:buNone/>
            </a:pPr>
            <a:endParaRPr lang="pl-PL" altLang="pl-PL" sz="2400" b="1" dirty="0">
              <a:effectLst/>
              <a:latin typeface="Tw Cen MT" panose="020B0602020104020603" pitchFamily="34" charset="-18"/>
            </a:endParaRPr>
          </a:p>
          <a:p>
            <a:pPr>
              <a:lnSpc>
                <a:spcPct val="80000"/>
              </a:lnSpc>
            </a:pPr>
            <a:r>
              <a:rPr lang="pl-PL" altLang="pl-PL" sz="2400" b="1" dirty="0">
                <a:effectLst/>
                <a:latin typeface="Tw Cen MT" panose="020B0602020104020603" pitchFamily="34" charset="-18"/>
              </a:rPr>
              <a:t>Pogotowie ratunkowe                                                  999</a:t>
            </a:r>
          </a:p>
          <a:p>
            <a:pPr>
              <a:lnSpc>
                <a:spcPct val="80000"/>
              </a:lnSpc>
              <a:buFont typeface="Wingdings" panose="05000000000000000000" pitchFamily="2" charset="2"/>
              <a:buNone/>
            </a:pPr>
            <a:endParaRPr lang="pl-PL" altLang="pl-PL" sz="2400" b="1" dirty="0">
              <a:effectLst/>
              <a:latin typeface="Tw Cen MT" panose="020B0602020104020603" pitchFamily="34" charset="-18"/>
            </a:endParaRPr>
          </a:p>
          <a:p>
            <a:pPr>
              <a:lnSpc>
                <a:spcPct val="80000"/>
              </a:lnSpc>
            </a:pPr>
            <a:r>
              <a:rPr lang="pl-PL" altLang="pl-PL" sz="2400" b="1" dirty="0">
                <a:effectLst/>
                <a:latin typeface="Tw Cen MT" panose="020B0602020104020603" pitchFamily="34" charset="-18"/>
              </a:rPr>
              <a:t>Jednolity numer alarmowy Unii Europejskiej               112</a:t>
            </a:r>
          </a:p>
          <a:p>
            <a:pPr>
              <a:lnSpc>
                <a:spcPct val="80000"/>
              </a:lnSpc>
              <a:buFont typeface="Wingdings" panose="05000000000000000000" pitchFamily="2" charset="2"/>
              <a:buNone/>
            </a:pPr>
            <a:endParaRPr lang="pl-PL" altLang="pl-PL" sz="2400" b="1" dirty="0">
              <a:effectLst/>
              <a:latin typeface="Tw Cen MT" panose="020B0602020104020603" pitchFamily="34" charset="-18"/>
            </a:endParaRPr>
          </a:p>
          <a:p>
            <a:pPr>
              <a:lnSpc>
                <a:spcPct val="80000"/>
              </a:lnSpc>
            </a:pPr>
            <a:r>
              <a:rPr lang="pl-PL" altLang="pl-PL" sz="2400" b="1" dirty="0">
                <a:effectLst/>
                <a:latin typeface="Tw Cen MT" panose="020B0602020104020603" pitchFamily="34" charset="-18"/>
              </a:rPr>
              <a:t>Górskie Ochotnicze Pogotowie Ratunkowe        601 100 300</a:t>
            </a:r>
          </a:p>
          <a:p>
            <a:pPr>
              <a:lnSpc>
                <a:spcPct val="80000"/>
              </a:lnSpc>
              <a:buFont typeface="Wingdings" panose="05000000000000000000" pitchFamily="2" charset="2"/>
              <a:buNone/>
            </a:pPr>
            <a:endParaRPr lang="pl-PL" altLang="pl-PL" sz="2400" b="1" dirty="0">
              <a:effectLst/>
              <a:latin typeface="Tw Cen MT" panose="020B0602020104020603" pitchFamily="34" charset="-18"/>
            </a:endParaRPr>
          </a:p>
          <a:p>
            <a:pPr>
              <a:lnSpc>
                <a:spcPct val="80000"/>
              </a:lnSpc>
            </a:pPr>
            <a:r>
              <a:rPr lang="pl-PL" altLang="pl-PL" sz="2400" b="1" dirty="0">
                <a:effectLst/>
                <a:latin typeface="Tw Cen MT" panose="020B0602020104020603" pitchFamily="34" charset="-18"/>
              </a:rPr>
              <a:t>Wodne Ochotnicze Pogotowie Ratunkowe         600 100 100</a:t>
            </a:r>
          </a:p>
          <a:p>
            <a:pPr>
              <a:lnSpc>
                <a:spcPct val="80000"/>
              </a:lnSpc>
            </a:pPr>
            <a:endParaRPr lang="pl-PL" altLang="pl-PL" sz="2400" b="1" dirty="0">
              <a:effectLst/>
              <a:latin typeface="Tw Cen MT" panose="020B0602020104020603" pitchFamily="34" charset="-18"/>
            </a:endParaRPr>
          </a:p>
          <a:p>
            <a:pPr>
              <a:lnSpc>
                <a:spcPct val="80000"/>
              </a:lnSpc>
            </a:pPr>
            <a:endParaRPr lang="pl-PL" altLang="pl-PL" sz="2400" b="1" dirty="0">
              <a:effectLst/>
            </a:endParaRPr>
          </a:p>
          <a:p>
            <a:pPr>
              <a:lnSpc>
                <a:spcPct val="80000"/>
              </a:lnSpc>
              <a:buFont typeface="Wingdings" panose="05000000000000000000" pitchFamily="2" charset="2"/>
              <a:buNone/>
            </a:pPr>
            <a:endParaRPr lang="pl-PL" altLang="pl-PL" sz="2000" b="1" dirty="0">
              <a:solidFill>
                <a:srgbClr val="CC0099"/>
              </a:solidFill>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19812"/>
                                        </p:tgtEl>
                                        <p:attrNameLst>
                                          <p:attrName>style.visibility</p:attrName>
                                        </p:attrNameLst>
                                      </p:cBhvr>
                                      <p:to>
                                        <p:strVal val="visible"/>
                                      </p:to>
                                    </p:set>
                                    <p:animEffect transition="in" filter="fade">
                                      <p:cBhvr>
                                        <p:cTn id="7" dur="1000"/>
                                        <p:tgtEl>
                                          <p:spTgt spid="119812"/>
                                        </p:tgtEl>
                                      </p:cBhvr>
                                    </p:animEffect>
                                    <p:anim calcmode="lin" valueType="num">
                                      <p:cBhvr>
                                        <p:cTn id="8" dur="1000" fill="hold"/>
                                        <p:tgtEl>
                                          <p:spTgt spid="119812"/>
                                        </p:tgtEl>
                                        <p:attrNameLst>
                                          <p:attrName>ppt_x</p:attrName>
                                        </p:attrNameLst>
                                      </p:cBhvr>
                                      <p:tavLst>
                                        <p:tav tm="0">
                                          <p:val>
                                            <p:strVal val="#ppt_x"/>
                                          </p:val>
                                        </p:tav>
                                        <p:tav tm="100000">
                                          <p:val>
                                            <p:strVal val="#ppt_x"/>
                                          </p:val>
                                        </p:tav>
                                      </p:tavLst>
                                    </p:anim>
                                    <p:anim calcmode="lin" valueType="num">
                                      <p:cBhvr>
                                        <p:cTn id="9" dur="898" decel="100000" fill="hold"/>
                                        <p:tgtEl>
                                          <p:spTgt spid="11981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1981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19813">
                                            <p:txEl>
                                              <p:pRg st="0" end="0"/>
                                            </p:txEl>
                                          </p:spTgt>
                                        </p:tgtEl>
                                        <p:attrNameLst>
                                          <p:attrName>style.visibility</p:attrName>
                                        </p:attrNameLst>
                                      </p:cBhvr>
                                      <p:to>
                                        <p:strVal val="visible"/>
                                      </p:to>
                                    </p:set>
                                    <p:animEffect transition="in" filter="fade">
                                      <p:cBhvr>
                                        <p:cTn id="15" dur="1000"/>
                                        <p:tgtEl>
                                          <p:spTgt spid="119813">
                                            <p:txEl>
                                              <p:pRg st="0" end="0"/>
                                            </p:txEl>
                                          </p:spTgt>
                                        </p:tgtEl>
                                      </p:cBhvr>
                                    </p:animEffect>
                                    <p:anim calcmode="lin" valueType="num">
                                      <p:cBhvr>
                                        <p:cTn id="16" dur="1000" fill="hold"/>
                                        <p:tgtEl>
                                          <p:spTgt spid="11981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1981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1981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19813">
                                            <p:txEl>
                                              <p:pRg st="2" end="2"/>
                                            </p:txEl>
                                          </p:spTgt>
                                        </p:tgtEl>
                                        <p:attrNameLst>
                                          <p:attrName>style.visibility</p:attrName>
                                        </p:attrNameLst>
                                      </p:cBhvr>
                                      <p:to>
                                        <p:strVal val="visible"/>
                                      </p:to>
                                    </p:set>
                                    <p:animEffect transition="in" filter="fade">
                                      <p:cBhvr>
                                        <p:cTn id="23" dur="1000"/>
                                        <p:tgtEl>
                                          <p:spTgt spid="119813">
                                            <p:txEl>
                                              <p:pRg st="2" end="2"/>
                                            </p:txEl>
                                          </p:spTgt>
                                        </p:tgtEl>
                                      </p:cBhvr>
                                    </p:animEffect>
                                    <p:anim calcmode="lin" valueType="num">
                                      <p:cBhvr>
                                        <p:cTn id="24" dur="1000" fill="hold"/>
                                        <p:tgtEl>
                                          <p:spTgt spid="119813">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1981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1981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19813">
                                            <p:txEl>
                                              <p:pRg st="4" end="4"/>
                                            </p:txEl>
                                          </p:spTgt>
                                        </p:tgtEl>
                                        <p:attrNameLst>
                                          <p:attrName>style.visibility</p:attrName>
                                        </p:attrNameLst>
                                      </p:cBhvr>
                                      <p:to>
                                        <p:strVal val="visible"/>
                                      </p:to>
                                    </p:set>
                                    <p:animEffect transition="in" filter="fade">
                                      <p:cBhvr>
                                        <p:cTn id="31" dur="1000"/>
                                        <p:tgtEl>
                                          <p:spTgt spid="119813">
                                            <p:txEl>
                                              <p:pRg st="4" end="4"/>
                                            </p:txEl>
                                          </p:spTgt>
                                        </p:tgtEl>
                                      </p:cBhvr>
                                    </p:animEffect>
                                    <p:anim calcmode="lin" valueType="num">
                                      <p:cBhvr>
                                        <p:cTn id="32" dur="1000" fill="hold"/>
                                        <p:tgtEl>
                                          <p:spTgt spid="119813">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1981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1981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19813">
                                            <p:txEl>
                                              <p:pRg st="6" end="6"/>
                                            </p:txEl>
                                          </p:spTgt>
                                        </p:tgtEl>
                                        <p:attrNameLst>
                                          <p:attrName>style.visibility</p:attrName>
                                        </p:attrNameLst>
                                      </p:cBhvr>
                                      <p:to>
                                        <p:strVal val="visible"/>
                                      </p:to>
                                    </p:set>
                                    <p:animEffect transition="in" filter="fade">
                                      <p:cBhvr>
                                        <p:cTn id="39" dur="1000"/>
                                        <p:tgtEl>
                                          <p:spTgt spid="119813">
                                            <p:txEl>
                                              <p:pRg st="6" end="6"/>
                                            </p:txEl>
                                          </p:spTgt>
                                        </p:tgtEl>
                                      </p:cBhvr>
                                    </p:animEffect>
                                    <p:anim calcmode="lin" valueType="num">
                                      <p:cBhvr>
                                        <p:cTn id="40" dur="1000" fill="hold"/>
                                        <p:tgtEl>
                                          <p:spTgt spid="119813">
                                            <p:txEl>
                                              <p:pRg st="6" end="6"/>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19813">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1981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19813">
                                            <p:txEl>
                                              <p:pRg st="8" end="8"/>
                                            </p:txEl>
                                          </p:spTgt>
                                        </p:tgtEl>
                                        <p:attrNameLst>
                                          <p:attrName>style.visibility</p:attrName>
                                        </p:attrNameLst>
                                      </p:cBhvr>
                                      <p:to>
                                        <p:strVal val="visible"/>
                                      </p:to>
                                    </p:set>
                                    <p:animEffect transition="in" filter="fade">
                                      <p:cBhvr>
                                        <p:cTn id="47" dur="1000"/>
                                        <p:tgtEl>
                                          <p:spTgt spid="119813">
                                            <p:txEl>
                                              <p:pRg st="8" end="8"/>
                                            </p:txEl>
                                          </p:spTgt>
                                        </p:tgtEl>
                                      </p:cBhvr>
                                    </p:animEffect>
                                    <p:anim calcmode="lin" valueType="num">
                                      <p:cBhvr>
                                        <p:cTn id="48" dur="1000" fill="hold"/>
                                        <p:tgtEl>
                                          <p:spTgt spid="119813">
                                            <p:txEl>
                                              <p:pRg st="8" end="8"/>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119813">
                                            <p:txEl>
                                              <p:pRg st="8" end="8"/>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119813">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119813">
                                            <p:txEl>
                                              <p:pRg st="10" end="10"/>
                                            </p:txEl>
                                          </p:spTgt>
                                        </p:tgtEl>
                                        <p:attrNameLst>
                                          <p:attrName>style.visibility</p:attrName>
                                        </p:attrNameLst>
                                      </p:cBhvr>
                                      <p:to>
                                        <p:strVal val="visible"/>
                                      </p:to>
                                    </p:set>
                                    <p:animEffect transition="in" filter="fade">
                                      <p:cBhvr>
                                        <p:cTn id="55" dur="1000"/>
                                        <p:tgtEl>
                                          <p:spTgt spid="119813">
                                            <p:txEl>
                                              <p:pRg st="10" end="10"/>
                                            </p:txEl>
                                          </p:spTgt>
                                        </p:tgtEl>
                                      </p:cBhvr>
                                    </p:animEffect>
                                    <p:anim calcmode="lin" valueType="num">
                                      <p:cBhvr>
                                        <p:cTn id="56" dur="1000" fill="hold"/>
                                        <p:tgtEl>
                                          <p:spTgt spid="119813">
                                            <p:txEl>
                                              <p:pRg st="10" end="10"/>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119813">
                                            <p:txEl>
                                              <p:pRg st="10" end="10"/>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119813">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animBg="1"/>
      <p:bldP spid="11981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Berlin</Template>
  <TotalTime>894</TotalTime>
  <Words>3143</Words>
  <Application>Microsoft Office PowerPoint</Application>
  <PresentationFormat>Pokaz na ekranie (4:3)</PresentationFormat>
  <Paragraphs>469</Paragraphs>
  <Slides>93</Slides>
  <Notes>5</Notes>
  <HiddenSlides>1</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93</vt:i4>
      </vt:variant>
    </vt:vector>
  </HeadingPairs>
  <TitlesOfParts>
    <vt:vector size="101" baseType="lpstr">
      <vt:lpstr>Arial</vt:lpstr>
      <vt:lpstr>Arial Black</vt:lpstr>
      <vt:lpstr>Tahoma</vt:lpstr>
      <vt:lpstr>Times New Roman</vt:lpstr>
      <vt:lpstr>Trebuchet MS</vt:lpstr>
      <vt:lpstr>Tw Cen MT</vt:lpstr>
      <vt:lpstr>Wingdings</vt:lpstr>
      <vt:lpstr>Berlin</vt:lpstr>
      <vt:lpstr>SZKOLENIE Z UDZIELANIA PIERWSZEJ POMOCY</vt:lpstr>
      <vt:lpstr>„Przyjdzie taki dzień (może wcześniej niż myślisz), kiedy będziesz trzymał w swoim ręku ludzkie życie… od tego co zrobisz  zależeć będzie życie wielu osób - poszkodowanego, jego rodziny, świadków zdarzenia… być może również Twoje…” </vt:lpstr>
      <vt:lpstr>Prezentacja programu PowerPoint</vt:lpstr>
      <vt:lpstr>Kto człowiekowi, znajdującemu się w położeniu grożącym bezpośrednim niebezpieczeństwem utraty życia albo ciężkiego uszczerbku na zdrowiu, nie udziela pomocy, mogąc jej udzielić bez narażenia  siebie lub innej osoby na niebezpieczeństwo utraty życia albo ciężkiego uszczerbku na zdrowiu, podlega karze pozbawienia wolności do lat 3.</vt:lpstr>
      <vt:lpstr>Rozpoznawanie stanów zagrożenia utraty  zdrowia i życia  oraz pierwsza pomoc w sytuacjach:  - omdlenie, - epilepsja – padaczka, - zadławienie oraz ciała obce w organizmie, - zatrucia, - cukrzyca, - porażenie prądem i piorunem, - zawał serca, - oparzenia, odmrożenia, - wstrząs, - pozycja boczna ustalona (europejska) - schemat postępowania ratowniczego przy zaburzeniach     oddychania i krążenia krwi – REANIMACJA, - meldunek wzywania pomocy</vt:lpstr>
      <vt:lpstr>OMDLENIE</vt:lpstr>
      <vt:lpstr>Prezentacja programu PowerPoint</vt:lpstr>
      <vt:lpstr>Prezentacja programu PowerPoint</vt:lpstr>
      <vt:lpstr>Prezentacja programu PowerPoint</vt:lpstr>
      <vt:lpstr>Prezentacja programu PowerPoint</vt:lpstr>
      <vt:lpstr>PADACZKA - EPILEPSJA</vt:lpstr>
      <vt:lpstr>PADACZKA - EPILEPSJA</vt:lpstr>
      <vt:lpstr>Prezentacja programu PowerPoint</vt:lpstr>
      <vt:lpstr>Prezentacja programu PowerPoint</vt:lpstr>
      <vt:lpstr>Prezentacja programu PowerPoint</vt:lpstr>
      <vt:lpstr>Prezentacja programu PowerPoint</vt:lpstr>
      <vt:lpstr>Prezentacja programu PowerPoint</vt:lpstr>
      <vt:lpstr>ZADŁAWIENIE, ZACHŁYŚNIĘCIE</vt:lpstr>
      <vt:lpstr>ZADŁAWIENIE, ZACHŁYŚNIĘCIE</vt:lpstr>
      <vt:lpstr>Prezentacja programu PowerPoint</vt:lpstr>
      <vt:lpstr>Prezentacja programu PowerPoint</vt:lpstr>
      <vt:lpstr>Prezentacja programu PowerPoint</vt:lpstr>
      <vt:lpstr>Prezentacja programu PowerPoint</vt:lpstr>
      <vt:lpstr>ZATRUCIA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CUKRZYCA</vt:lpstr>
      <vt:lpstr>Rozróżnia się cukrzycę typu I i typu II:   1. W pierwszym typie dochodzi do całkowitego zaprzestania produkcji i wydzielania insuliny przez trzustkę. Brak tego hormonu musi być wyrównany wstrzyknięciami insuliny.  2. W drugim typie uwalnianie bądź działanie insuliny na receptory w komórkach jest zmniejszone. Gdy stopień zaawansowania choroby jest nieduży, leczenie może ograniczać się do odpowiedniej modyfikacji diety i zalecenia większej ilości ruchu. Przy wzroście zaawansowania potrzebne stają się doustne leki hipoglikemizujące.  W bardziej zaawansowanym stadium choroby (gdy nie da się już bardziej wystymulować trzustki do zwiększania produkcji insuliny) konieczne staje się podawanie insuliny jak w cukrzycy pierwszego typu.</vt:lpstr>
      <vt:lpstr>                                        Hiperglikemia   Śpiączka cukrzycowa Cukrzyca dotychczas nierozpoznana lub niedostatecznie leczona może doprowadzić do utraty przytomności. Śpiączka cukrzycowa jest ciężkim, ostrym powikłaniem cukrzycy.  Przyczyny hiperglikemii: zwiększone spożycie węglowodanów (cukrów), sytuacje stresowe, obciążenia psychiczne, niedostateczna dawka insuliny (zaniechanie iniekcji, zbyt mała dawka, niewłaściwa insulina, np. krótkodziałająca zamiast długodziałającej)   </vt:lpstr>
      <vt:lpstr>Prezentacja programu PowerPoint</vt:lpstr>
      <vt:lpstr>Rozpoznanie:   A. Jeśli pacjent jest przytomny to: uczucie pragnienia  bóle brzucha   B. Jeśli jest nieprzytomny, to: zapach acetonu z ust  sucha skóra, śluzówki, język (nie ma mechanizmów obronnych - nieprzytomny nie pije, a produkuje dużą ilość moczu)  przyspieszone tętno  </vt:lpstr>
      <vt:lpstr>Postępowanie: Udzielający pomocy z reguły nie ma możliwości oznaczenia poziomu cukru na miejscu zdarzenia. Przy trudnościach   w rozpoznaniu, czy ma się do czynienia z hiper- czy z hipo-glikemią, należy:  1. Jeśli poszkodowany ma zachowaną świadomość - podajemy mu strzykawkę z inusliną żeby sam sobie wstrzyknął odpowiednią dawkę.   2. Jeśli poszkodowany jest nieprzytomny to: ułożenie w pozycji bezpiecznej  wezwanie karetki  prowadzenie kontroli ważnych funkcji życiowych (oddech, tętno)  dbanie o utrzymanie ciepła chorego (np. okrycie kocem)  </vt:lpstr>
      <vt:lpstr>                                Hipoglikemia                              (niedocukrzenie) Do tego stanu dochodzi u cukrzyków, u których poziom cukru we krwi jest obniżony, najczęściej w wyniku zbyt wysokiego poziomu insuliny. W sytuacji zbyt niskiego poziomu cukru we krwi dochodzi do utraty przytomności jak w przypadku omdlenia, z tą różnicą, że tutaj przyczyną jest „niedożywienie” mózgu a nie niedotlenienie.  Objawy: Z początku: uczucie głodu, mroczki przed oczami, drżenie mięśni  Później dołączają się objawy wstrząsu: zimny pot, przyspieszone tętno, stan pobudzenia, niepokój  W końcu – utrata przytomności.</vt:lpstr>
      <vt:lpstr>Postępowanie:  1. Jeśli poszkodowany ma zachowaną świadomość - podajemy cukier. Może być rozpuszczony w herbacie, nigdy zaś w postaci suchego proszku!  2. Jeśli poszkodowany jest nieprzytomny to: ułożenie w pozycji bezpiecznej  wezwanie karetki  prowadzenie kontroli ważnych funkcji życiowych (oddech, tętno)  dbanie o utrzymanie ciepła chorego (np. okrycie kocem)  </vt:lpstr>
      <vt:lpstr>Porażenie prądem</vt:lpstr>
      <vt:lpstr>Postępowanie</vt:lpstr>
      <vt:lpstr>Rodzaje obrażeń</vt:lpstr>
      <vt:lpstr>Zawał serca</vt:lpstr>
      <vt:lpstr>Zawał serca - objawy</vt:lpstr>
      <vt:lpstr>Zawał serca – objawy u kobiet</vt:lpstr>
      <vt:lpstr>Zawał serca – pierwsza pomoc</vt:lpstr>
      <vt:lpstr>Zawał serca – pierwsza pomoc</vt:lpstr>
      <vt:lpstr>OPARZENIA</vt:lpstr>
      <vt:lpstr>Prezentacja programu PowerPoint</vt:lpstr>
      <vt:lpstr>Przyczyny oparzeń</vt:lpstr>
      <vt:lpstr>Stopnie oparzeń</vt:lpstr>
      <vt:lpstr>Prezentacja programu PowerPoint</vt:lpstr>
      <vt:lpstr>Prezentacja programu PowerPoint</vt:lpstr>
      <vt:lpstr>Prezentacja programu PowerPoint</vt:lpstr>
      <vt:lpstr>Prezentacja programu PowerPoint</vt:lpstr>
      <vt:lpstr>Prezentacja programu PowerPoint</vt:lpstr>
      <vt:lpstr>Czynności w przypadku oparzeń:</vt:lpstr>
      <vt:lpstr>Prezentacja programu PowerPoint</vt:lpstr>
      <vt:lpstr>1) Natychmiast przystąp do schładzania powierzchni        oparzonej wykorzystując w tym celu polewanie      rany zimną wodą lub nadmuch zimnego powietrza.      Zabieg ten należy prowadzić      przez 20 do 30 minut.  Schładzanie można rozpocząć nawet po dwóch godzinach</vt:lpstr>
      <vt:lpstr>Nie należy zanurzać poszkodowanego w zbiorniku      z wodą  jak też okładać miejsca oparzone śniegiem   lub lodem</vt:lpstr>
      <vt:lpstr>2) Na ranę przyłóż suchy jałowy opatrunek i unieruchom        kończynę.</vt:lpstr>
      <vt:lpstr>3) Osobie przytomnej można podać do picia lekko      osolony napój i środek przeciwbólowy</vt:lpstr>
      <vt:lpstr>Prezentacja programu PowerPoint</vt:lpstr>
      <vt:lpstr>Odmrożenia</vt:lpstr>
      <vt:lpstr>Stopnie odmrożeń</vt:lpstr>
      <vt:lpstr>Odmrożenia – pierwsza pomoc</vt:lpstr>
      <vt:lpstr>Wstrząs</vt:lpstr>
      <vt:lpstr>Prezentacja programu PowerPoint</vt:lpstr>
      <vt:lpstr>Pozycja przeciwwstrząsowa</vt:lpstr>
      <vt:lpstr>Prezentacja programu PowerPoint</vt:lpstr>
      <vt:lpstr>Prezentacja programu PowerPoint</vt:lpstr>
      <vt:lpstr>Pozycja boczna ustalona</vt:lpstr>
      <vt:lpstr>Pozycja boczna ustalona</vt:lpstr>
      <vt:lpstr>Podstawowe zabiegi resuscytacyjne</vt:lpstr>
      <vt:lpstr>Oceń bezpieczeństwo</vt:lpstr>
      <vt:lpstr>Oceń czy poszkodowany reaguje</vt:lpstr>
      <vt:lpstr>Wołaj o pomoc</vt:lpstr>
      <vt:lpstr>Udrożnij drogi oddechowe</vt:lpstr>
      <vt:lpstr>Oceń oddech</vt:lpstr>
      <vt:lpstr>Jeżeli poszkodowany nie oddycha prawidłowo wezwij pomoc</vt:lpstr>
      <vt:lpstr>Prezentacja programu PowerPoint</vt:lpstr>
      <vt:lpstr>Prezentacja programu PowerPoint</vt:lpstr>
      <vt:lpstr>Rozpocznij uciskanie klatki piersiowej</vt:lpstr>
      <vt:lpstr>Prezentacja programu PowerPoint</vt:lpstr>
      <vt:lpstr>Wykonaj dwa oddechy</vt:lpstr>
      <vt:lpstr>Prezentacja programu PowerPoint</vt:lpstr>
      <vt:lpstr>BLS – podstawowe zabiegi resuscytacyjne</vt:lpstr>
      <vt:lpstr>Prezentacja programu PowerPoint</vt:lpstr>
      <vt:lpstr>Wezwania pomocy należy dokonać  po ustaleniu stanu poszkodowanego.  Meldunek o wypadku powinien zawierać następujące dane: </vt:lpstr>
      <vt:lpstr>     Numery alarmowe w Polsce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SZKOLENIE Z UDZIELANIA PIERWSZEJ POMOCY</dc:title>
  <dc:creator>Krzysiek</dc:creator>
  <cp:lastModifiedBy>Damian Radzik</cp:lastModifiedBy>
  <cp:revision>20</cp:revision>
  <dcterms:created xsi:type="dcterms:W3CDTF">2010-11-02T10:55:14Z</dcterms:created>
  <dcterms:modified xsi:type="dcterms:W3CDTF">2019-02-25T12:28:53Z</dcterms:modified>
</cp:coreProperties>
</file>