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90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9A96CB3-1F46-4031-B4C2-A6C0AC76F0A5}" type="datetimeFigureOut">
              <a:rPr lang="pl-PL" smtClean="0"/>
              <a:t>03.11.2021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0AFA-B7C7-4A56-8983-C64728915D1B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5348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96CB3-1F46-4031-B4C2-A6C0AC76F0A5}" type="datetimeFigureOut">
              <a:rPr lang="pl-PL" smtClean="0"/>
              <a:t>03.11.2021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0AFA-B7C7-4A56-8983-C64728915D1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4134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96CB3-1F46-4031-B4C2-A6C0AC76F0A5}" type="datetimeFigureOut">
              <a:rPr lang="pl-PL" smtClean="0"/>
              <a:t>03.11.2021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0AFA-B7C7-4A56-8983-C64728915D1B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3072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96CB3-1F46-4031-B4C2-A6C0AC76F0A5}" type="datetimeFigureOut">
              <a:rPr lang="pl-PL" smtClean="0"/>
              <a:t>03.11.2021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0AFA-B7C7-4A56-8983-C64728915D1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3058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96CB3-1F46-4031-B4C2-A6C0AC76F0A5}" type="datetimeFigureOut">
              <a:rPr lang="pl-PL" smtClean="0"/>
              <a:t>03.11.2021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0AFA-B7C7-4A56-8983-C64728915D1B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0108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96CB3-1F46-4031-B4C2-A6C0AC76F0A5}" type="datetimeFigureOut">
              <a:rPr lang="pl-PL" smtClean="0"/>
              <a:t>03.11.2021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0AFA-B7C7-4A56-8983-C64728915D1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3212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96CB3-1F46-4031-B4C2-A6C0AC76F0A5}" type="datetimeFigureOut">
              <a:rPr lang="pl-PL" smtClean="0"/>
              <a:t>03.11.2021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0AFA-B7C7-4A56-8983-C64728915D1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4896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96CB3-1F46-4031-B4C2-A6C0AC76F0A5}" type="datetimeFigureOut">
              <a:rPr lang="pl-PL" smtClean="0"/>
              <a:t>03.11.2021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0AFA-B7C7-4A56-8983-C64728915D1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5948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96CB3-1F46-4031-B4C2-A6C0AC76F0A5}" type="datetimeFigureOut">
              <a:rPr lang="pl-PL" smtClean="0"/>
              <a:t>03.11.2021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0AFA-B7C7-4A56-8983-C64728915D1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39007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96CB3-1F46-4031-B4C2-A6C0AC76F0A5}" type="datetimeFigureOut">
              <a:rPr lang="pl-PL" smtClean="0"/>
              <a:t>03.11.2021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0AFA-B7C7-4A56-8983-C64728915D1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9857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96CB3-1F46-4031-B4C2-A6C0AC76F0A5}" type="datetimeFigureOut">
              <a:rPr lang="pl-PL" smtClean="0"/>
              <a:t>03.11.2021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0AFA-B7C7-4A56-8983-C64728915D1B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3429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9A96CB3-1F46-4031-B4C2-A6C0AC76F0A5}" type="datetimeFigureOut">
              <a:rPr lang="pl-PL" smtClean="0"/>
              <a:t>03.11.2021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3530AFA-B7C7-4A56-8983-C64728915D1B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1996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6ABA7C-97C8-4E04-B2D4-61A66C7FBE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Urzędy zajmujące się BHP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D43629B0-E940-4477-A8C4-C5F3FD41C4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2311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D3CEC4-B777-4901-AF33-228AA5A03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A46544-6A6A-462B-B125-A5FB1F3B3A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Główny Inspektorat Pracy (www.gip.pl)</a:t>
            </a:r>
          </a:p>
          <a:p>
            <a:pPr marL="0" indent="0">
              <a:buNone/>
            </a:pPr>
            <a:r>
              <a:rPr lang="pl-PL" dirty="0"/>
              <a:t>Główny Inspektorat Sanitarny (www.gis.gov.pl)</a:t>
            </a:r>
          </a:p>
          <a:p>
            <a:pPr marL="0" indent="0">
              <a:buNone/>
            </a:pPr>
            <a:r>
              <a:rPr lang="pl-PL" dirty="0"/>
              <a:t>Wyższy Urząd Górniczy (www.wug.gov.pl)</a:t>
            </a:r>
          </a:p>
          <a:p>
            <a:pPr marL="0" indent="0">
              <a:buNone/>
            </a:pPr>
            <a:r>
              <a:rPr lang="pl-PL" dirty="0"/>
              <a:t>Państwowa Agencja Atomistyki (www.paa.gov.pl)</a:t>
            </a:r>
          </a:p>
          <a:p>
            <a:pPr marL="0" indent="0">
              <a:buNone/>
            </a:pPr>
            <a:r>
              <a:rPr lang="pl-PL" dirty="0"/>
              <a:t>Urząd Dozoru Technicznego (www.udt.gov.pl)</a:t>
            </a:r>
          </a:p>
          <a:p>
            <a:pPr marL="0" indent="0">
              <a:buNone/>
            </a:pPr>
            <a:r>
              <a:rPr lang="pl-PL" dirty="0"/>
              <a:t>Centralny Instytut Ochrony Pracy - Państwowy Instytut Badawczy (www.ciop.pl)</a:t>
            </a:r>
          </a:p>
          <a:p>
            <a:pPr marL="0" indent="0">
              <a:buNone/>
            </a:pPr>
            <a:r>
              <a:rPr lang="pl-PL" dirty="0"/>
              <a:t>Instytut Medycyny Pracy w Łodzi (www.imp.lodz.pl)</a:t>
            </a:r>
          </a:p>
        </p:txBody>
      </p:sp>
    </p:spTree>
    <p:extLst>
      <p:ext uri="{BB962C8B-B14F-4D97-AF65-F5344CB8AC3E}">
        <p14:creationId xmlns:p14="http://schemas.microsoft.com/office/powerpoint/2010/main" val="3293464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D7EFEE-99D8-478C-A7A8-C72B72BE0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Główny Inspektorat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82F16A-B738-41A7-8B44-497D4170A8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polski organ nadzoru i kontroli nad przestrzeganiem prawa pracy, w szczególności przepisów oraz zasad bezpieczeństwa i higieny pracy, a także przepisów dotyczących zatrudnienia i innej pracy zarobkowej.</a:t>
            </a:r>
          </a:p>
        </p:txBody>
      </p:sp>
    </p:spTree>
    <p:extLst>
      <p:ext uri="{BB962C8B-B14F-4D97-AF65-F5344CB8AC3E}">
        <p14:creationId xmlns:p14="http://schemas.microsoft.com/office/powerpoint/2010/main" val="1330382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2D8A7B-D949-42C9-B561-A20E36C06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Główny Inspektorat Sanitarny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E34028-3B51-4677-BDCA-EC60AC33E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Zadaniem urzędu jest kierowanie Państwową Inspekcją Sanitarną, inicjowanie i nadzorowanie czynności administracji rządowej zmierzających do zapobiegania i minimalizacji negatywnych skutków zdarzeń dotyczących zdrowia publicznego. Główny Inspektor Sanitarny w szczególności nadzoruje, koordynuje i wytycza kierunki działania organów Państwowej Inspekcji Sanitarnej, a ponadto zarządza procesem wymiany informacji z innymi organami administracji rządowej.</a:t>
            </a:r>
          </a:p>
        </p:txBody>
      </p:sp>
    </p:spTree>
    <p:extLst>
      <p:ext uri="{BB962C8B-B14F-4D97-AF65-F5344CB8AC3E}">
        <p14:creationId xmlns:p14="http://schemas.microsoft.com/office/powerpoint/2010/main" val="3976680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7DB17C0-77AE-4671-AFA1-DC67B9C00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Wyższy Urząd Górniczy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8036ADC-AEED-45DB-818C-DDEC85C470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centralny urząd administracji rządowej, nadzorowany przez Ministra Energii. Jest jednym z dwóch urzędów centralnych mających swoją siedzibę poza Warszawą. Urzędem kieruje prezes, którego powołuje i odwołuje premier.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Głównym zadaniem Wyższego Urzędu Górniczego oraz podległych mu okręgowych urzędów górniczych jest nadzór i kontrola zakładów górniczych w Polsce w celu ochrony życia i zdrowia górników, ochrony środowiska na terenach eksploatacji górniczej, a także rekultywacji gruntów </a:t>
            </a:r>
            <a:r>
              <a:rPr lang="pl-PL" dirty="0" err="1"/>
              <a:t>pogórniczych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47020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61D484D-D84A-4301-BF14-F9E1C8A99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Państwowa Agencja Atomistyki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6528017-52E2-4232-A905-D4828A36ED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Państwowa Agencja Atomistyki, poprzez swoje działania regulacyjne i nadzorcze, dąży do zapewnienia, by działalność mogąca powodować narażenie na promieniowanie jonizujące była prowadzona w sposób bezpieczny dla pracowników i społeczeństwa. Misję swą PAA realizuje poprzez:</a:t>
            </a:r>
          </a:p>
          <a:p>
            <a:endParaRPr lang="pl-PL" dirty="0"/>
          </a:p>
          <a:p>
            <a:r>
              <a:rPr lang="pl-PL" dirty="0"/>
              <a:t>sprawowanie państwowego dozoru działalności mogących powodować narażenie na promieniowanie jonizujące;</a:t>
            </a:r>
          </a:p>
          <a:p>
            <a:r>
              <a:rPr lang="pl-PL" dirty="0"/>
              <a:t>systematyczną ocenę sytuacji radiacyjnej kraju;</a:t>
            </a:r>
          </a:p>
          <a:p>
            <a:r>
              <a:rPr lang="pl-PL" dirty="0"/>
              <a:t>podejmowanie odpowiednich działań w przypadku powstania zdarzeń radiacyjnych;</a:t>
            </a:r>
          </a:p>
          <a:p>
            <a:r>
              <a:rPr lang="pl-PL" dirty="0"/>
              <a:t>współpracę w celu wypełniania zobowiązań Polski w zakresie bezpieczeństwa jądrowego i ochrony radiologicznej wynikających z traktatów, konwencji oraz umów międzynarodowych,</a:t>
            </a:r>
          </a:p>
          <a:p>
            <a:r>
              <a:rPr lang="pl-PL" dirty="0"/>
              <a:t>dysponując w tym celu: odpowiednimi – krajowymi i międzynarodowymi – instrumentami prawnymi, danymi z systemów monitoringu radiacyjnego, uprawnieniami do wydawania zezwoleń, prowadzenia kontroli i ewidencji oraz odpowiednio przygotowaną kadrą inspektorów i innych specjalistów.</a:t>
            </a:r>
          </a:p>
        </p:txBody>
      </p:sp>
    </p:spTree>
    <p:extLst>
      <p:ext uri="{BB962C8B-B14F-4D97-AF65-F5344CB8AC3E}">
        <p14:creationId xmlns:p14="http://schemas.microsoft.com/office/powerpoint/2010/main" val="2618534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883314A-3D39-49AE-89DF-9F1807BA2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Urząd Dozoru Technicznego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707366-CA17-48A9-B755-A9E3EA6B30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l">
              <a:buNone/>
            </a:pPr>
            <a:r>
              <a:rPr lang="pl-PL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Podstawowy zakres działania UDT określa art. 37 ustawy o dozorze technicznym: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nadzór i kontrola przestrzegania przepisów o dozorze technicznym, a także przepisów i zasad z zakresu bezpieczeństwa techniki dotyczących urządzeń technicznych,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wykonywanie dozoru technicznego nad urządzeniami technicznymi w zakresie określonym ustawą,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wydawanie decyzji w sprawach wynikających z wykonywania dozoru technicznego,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prowadzenie ewidencji eksploatowanych urządzeń technicznych,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analizowanie przyczyn i skutków uszkodzeń urządzeń technicznych oraz stała ocena stopnia zagrożenia stwarzanego przez te urządzenia,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inicjowanie działalności mającej na celu podnoszenie zawodowych kwalifikacji wytwórców oraz użytkowników w zakresie bezpiecznej pracy urządzeń technicznych,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uzgadnianie programów szkolenia osób obsługujących i konserwujących urządzenia techniczne,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sprawdzanie kwalifikacji osób wytwarzających, naprawiających, modernizujących, obsługujących i konserwujących urządzenia techniczne oraz osób wykonujących badania nieniszczące,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certyfikowanie systemów jakości dotyczących urządzeń technicznych.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43180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65F859C-2E93-4F50-8306-A1ED80727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Centralny Instytut Ochrony Pracy - Państwowy Instytut Badawczy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A9E3A0A-A82C-4BCF-A9FD-DD28425FFB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l-PL" dirty="0"/>
              <a:t>prowadzenie badań naukowych i prac rozwojowych oraz realizacja innych zadań ustalonych dla Instytutu przez Radę Ministrów w programach wieloletnich</a:t>
            </a:r>
          </a:p>
          <a:p>
            <a:r>
              <a:rPr lang="pl-PL" dirty="0"/>
              <a:t>prowadzenie innych niż określone w pkt. 1 badań naukowych i prac rozwojowych w zakresie ochrony pracy w dziedzinie bezpieczeństwa i higieny pracy oraz ergonomii, a także wdrażanie ich wyników do praktyki w celu eliminacji lub ograniczenia przyczyn powodujących wypadki przy pracy i choroby zawodowe</a:t>
            </a:r>
          </a:p>
          <a:p>
            <a:r>
              <a:rPr lang="pl-PL" dirty="0"/>
              <a:t>upowszechnianie wyników ww. prac, przez wydawnictwa, publikacje, konkursy, wystawy, konferencje naukowe, sympozja i seminaria</a:t>
            </a:r>
          </a:p>
          <a:p>
            <a:r>
              <a:rPr lang="pl-PL" dirty="0"/>
              <a:t>podejmowanie działalności w zakresie doskonalenia metod prowadzenia badań naukowych i prac rozwojowych</a:t>
            </a:r>
          </a:p>
          <a:p>
            <a:r>
              <a:rPr lang="pl-PL" dirty="0"/>
              <a:t>tworzenie programów i pomocy edukacyjnych dla systemu edukacji narodowej oraz prowadzenie szkoleń i kształcenia podyplomowego w dziedzinie bezpieczeństwa i higieny pracy oraz ergonomii</a:t>
            </a:r>
          </a:p>
          <a:p>
            <a:r>
              <a:rPr lang="pl-PL" dirty="0"/>
              <a:t>opracowywanie i opiniowanie standardów w zakresie ochrony pracy w dziedzinie bezpieczeństwa i higieny pracy oraz ergonomii, a także warunków przestrzegania tych standardów</a:t>
            </a:r>
          </a:p>
          <a:p>
            <a:r>
              <a:rPr lang="pl-PL" dirty="0"/>
              <a:t>prowadzenie certyfikacji w zakresie uzyskanych akredytacji, a także certyfikacji innych wyrobów lub usług związanych z bezpieczeństwem i higieną pracy oraz wykonywanie badań laboratoryjnych do celów certyfikacji</a:t>
            </a:r>
          </a:p>
          <a:p>
            <a:r>
              <a:rPr lang="pl-PL" dirty="0"/>
              <a:t>prowadzenie działalności w zakresie informacji naukowej, technicznej i ekonomicznej, własności przemysłowej i intelektualnej oraz współpracy naukowej z wiodącymi ośrodkami w kraju i za granicą</a:t>
            </a:r>
          </a:p>
          <a:p>
            <a:r>
              <a:rPr lang="pl-PL" dirty="0"/>
              <a:t>opracowywanie analiz, ocen i ekspertyz</a:t>
            </a:r>
          </a:p>
          <a:p>
            <a:r>
              <a:rPr lang="pl-PL" dirty="0"/>
              <a:t>wykonywanie innych zadań zlecanych przez organ nadzorujący.</a:t>
            </a:r>
          </a:p>
        </p:txBody>
      </p:sp>
    </p:spTree>
    <p:extLst>
      <p:ext uri="{BB962C8B-B14F-4D97-AF65-F5344CB8AC3E}">
        <p14:creationId xmlns:p14="http://schemas.microsoft.com/office/powerpoint/2010/main" val="356169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CE6991B-5FEE-4AE4-852C-AEE1DBEF0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38E90CD-0338-4F66-929C-79A6FB340D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23021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12</TotalTime>
  <Words>741</Words>
  <Application>Microsoft Office PowerPoint</Application>
  <PresentationFormat>Panoramiczny</PresentationFormat>
  <Paragraphs>46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4" baseType="lpstr">
      <vt:lpstr>Arial</vt:lpstr>
      <vt:lpstr>Tw Cen MT</vt:lpstr>
      <vt:lpstr>Tw Cen MT Condensed</vt:lpstr>
      <vt:lpstr>Wingdings 3</vt:lpstr>
      <vt:lpstr>Integralny</vt:lpstr>
      <vt:lpstr>Urzędy zajmujące się BHP</vt:lpstr>
      <vt:lpstr>Prezentacja programu PowerPoint</vt:lpstr>
      <vt:lpstr>Główny Inspektorat Pracy</vt:lpstr>
      <vt:lpstr>Główny Inspektorat Sanitarny</vt:lpstr>
      <vt:lpstr>Wyższy Urząd Górniczy</vt:lpstr>
      <vt:lpstr>Państwowa Agencja Atomistyki</vt:lpstr>
      <vt:lpstr>Urząd Dozoru Technicznego</vt:lpstr>
      <vt:lpstr>Centralny Instytut Ochrony Pracy - Państwowy Instytut Badawczy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Urzędy zajmujące się BHP</dc:title>
  <dc:creator>Damian Radzik</dc:creator>
  <cp:lastModifiedBy>Damian Radzik</cp:lastModifiedBy>
  <cp:revision>1</cp:revision>
  <dcterms:created xsi:type="dcterms:W3CDTF">2021-11-03T10:13:14Z</dcterms:created>
  <dcterms:modified xsi:type="dcterms:W3CDTF">2021-11-03T10:25:45Z</dcterms:modified>
</cp:coreProperties>
</file>