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58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60" r:id="rId57"/>
    <p:sldId id="361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</p:sldIdLst>
  <p:sldSz cx="9144000" cy="6858000" type="screen4x3"/>
  <p:notesSz cx="9144000" cy="6858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mian Radzik" userId="2c0bebdc908efcab" providerId="LiveId" clId="{C5E950BD-3CF1-40A6-AA03-E8DDD88DDEC8}"/>
    <pc:docChg chg="custSel modSld">
      <pc:chgData name="Damian Radzik" userId="2c0bebdc908efcab" providerId="LiveId" clId="{C5E950BD-3CF1-40A6-AA03-E8DDD88DDEC8}" dt="2018-10-29T10:31:27.598" v="36" actId="20577"/>
      <pc:docMkLst>
        <pc:docMk/>
      </pc:docMkLst>
      <pc:sldChg chg="modSp">
        <pc:chgData name="Damian Radzik" userId="2c0bebdc908efcab" providerId="LiveId" clId="{C5E950BD-3CF1-40A6-AA03-E8DDD88DDEC8}" dt="2018-10-29T10:31:27.598" v="36" actId="20577"/>
        <pc:sldMkLst>
          <pc:docMk/>
          <pc:sldMk cId="0" sldId="256"/>
        </pc:sldMkLst>
        <pc:spChg chg="mod">
          <ac:chgData name="Damian Radzik" userId="2c0bebdc908efcab" providerId="LiveId" clId="{C5E950BD-3CF1-40A6-AA03-E8DDD88DDEC8}" dt="2018-10-29T10:31:27.598" v="36" actId="20577"/>
          <ac:spMkLst>
            <pc:docMk/>
            <pc:sldMk cId="0" sldId="256"/>
            <ac:spMk id="3" creationId="{00000000-0000-0000-0000-000000000000}"/>
          </ac:spMkLst>
        </pc:spChg>
      </pc:sldChg>
      <pc:sldChg chg="addSp delSp modSp">
        <pc:chgData name="Damian Radzik" userId="2c0bebdc908efcab" providerId="LiveId" clId="{C5E950BD-3CF1-40A6-AA03-E8DDD88DDEC8}" dt="2018-10-29T10:29:24.103" v="19" actId="20577"/>
        <pc:sldMkLst>
          <pc:docMk/>
          <pc:sldMk cId="0" sldId="286"/>
        </pc:sldMkLst>
        <pc:spChg chg="mod">
          <ac:chgData name="Damian Radzik" userId="2c0bebdc908efcab" providerId="LiveId" clId="{C5E950BD-3CF1-40A6-AA03-E8DDD88DDEC8}" dt="2018-10-29T10:29:24.103" v="19" actId="20577"/>
          <ac:spMkLst>
            <pc:docMk/>
            <pc:sldMk cId="0" sldId="286"/>
            <ac:spMk id="3" creationId="{00000000-0000-0000-0000-000000000000}"/>
          </ac:spMkLst>
        </pc:spChg>
        <pc:spChg chg="del">
          <ac:chgData name="Damian Radzik" userId="2c0bebdc908efcab" providerId="LiveId" clId="{C5E950BD-3CF1-40A6-AA03-E8DDD88DDEC8}" dt="2018-10-29T10:28:59.023" v="1" actId="478"/>
          <ac:spMkLst>
            <pc:docMk/>
            <pc:sldMk cId="0" sldId="286"/>
            <ac:spMk id="4" creationId="{00000000-0000-0000-0000-000000000000}"/>
          </ac:spMkLst>
        </pc:spChg>
        <pc:picChg chg="add mod">
          <ac:chgData name="Damian Radzik" userId="2c0bebdc908efcab" providerId="LiveId" clId="{C5E950BD-3CF1-40A6-AA03-E8DDD88DDEC8}" dt="2018-10-29T10:29:15.113" v="4" actId="27614"/>
          <ac:picMkLst>
            <pc:docMk/>
            <pc:sldMk cId="0" sldId="286"/>
            <ac:picMk id="7" creationId="{45155DE6-4F36-4155-BD90-ECDF43249FAF}"/>
          </ac:picMkLst>
        </pc:picChg>
      </pc:sldChg>
      <pc:sldChg chg="modSp">
        <pc:chgData name="Damian Radzik" userId="2c0bebdc908efcab" providerId="LiveId" clId="{C5E950BD-3CF1-40A6-AA03-E8DDD88DDEC8}" dt="2018-10-29T10:25:22.895" v="0" actId="20577"/>
        <pc:sldMkLst>
          <pc:docMk/>
          <pc:sldMk cId="0" sldId="351"/>
        </pc:sldMkLst>
        <pc:spChg chg="mod">
          <ac:chgData name="Damian Radzik" userId="2c0bebdc908efcab" providerId="LiveId" clId="{C5E950BD-3CF1-40A6-AA03-E8DDD88DDEC8}" dt="2018-10-29T10:25:22.895" v="0" actId="20577"/>
          <ac:spMkLst>
            <pc:docMk/>
            <pc:sldMk cId="0" sldId="351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0212" y="190322"/>
            <a:ext cx="8583574" cy="1246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87553" y="1206245"/>
            <a:ext cx="8168893" cy="2463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20354" y="6466509"/>
            <a:ext cx="204470" cy="17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9387" y="417448"/>
            <a:ext cx="2514600" cy="2133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04366" y="2485136"/>
            <a:ext cx="6731634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b="0" spc="-10" dirty="0">
                <a:latin typeface="Calibri"/>
                <a:cs typeface="Calibri"/>
              </a:rPr>
              <a:t>Zasady </a:t>
            </a:r>
            <a:r>
              <a:rPr sz="4400" b="0" spc="-5" dirty="0">
                <a:latin typeface="Calibri"/>
                <a:cs typeface="Calibri"/>
              </a:rPr>
              <a:t>BHP </a:t>
            </a:r>
            <a:r>
              <a:rPr lang="pl-PL" sz="4400" b="0" spc="-10" dirty="0">
                <a:latin typeface="Calibri"/>
                <a:cs typeface="Calibri"/>
              </a:rPr>
              <a:t>przy komputerze</a:t>
            </a:r>
            <a:endParaRPr sz="4400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028326" y="188976"/>
            <a:ext cx="2864847" cy="23002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35782" y="483184"/>
            <a:ext cx="247332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5" dirty="0">
                <a:latin typeface="Arial"/>
                <a:cs typeface="Arial"/>
              </a:rPr>
              <a:t>Cele</a:t>
            </a:r>
            <a:r>
              <a:rPr sz="4400" b="0" spc="-80" dirty="0">
                <a:latin typeface="Arial"/>
                <a:cs typeface="Arial"/>
              </a:rPr>
              <a:t> </a:t>
            </a:r>
            <a:r>
              <a:rPr sz="4400" b="0" spc="-15" dirty="0">
                <a:latin typeface="Arial"/>
                <a:cs typeface="Arial"/>
              </a:rPr>
              <a:t>BHP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58887" y="1341437"/>
            <a:ext cx="6769100" cy="50768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2</a:t>
            </a:fld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3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35782" y="483184"/>
            <a:ext cx="247332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5" dirty="0">
                <a:latin typeface="Arial"/>
                <a:cs typeface="Arial"/>
              </a:rPr>
              <a:t>Cele</a:t>
            </a:r>
            <a:r>
              <a:rPr sz="4400" b="0" spc="-80" dirty="0">
                <a:latin typeface="Arial"/>
                <a:cs typeface="Arial"/>
              </a:rPr>
              <a:t> </a:t>
            </a:r>
            <a:r>
              <a:rPr sz="4400" b="0" spc="-15" dirty="0">
                <a:latin typeface="Arial"/>
                <a:cs typeface="Arial"/>
              </a:rPr>
              <a:t>BHP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6244" y="1525889"/>
            <a:ext cx="5752465" cy="236728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69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0" dirty="0">
                <a:latin typeface="Arial"/>
                <a:cs typeface="Arial"/>
              </a:rPr>
              <a:t>Bezpieczeństwo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pracowników</a:t>
            </a:r>
            <a:endParaRPr sz="320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77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5" dirty="0">
                <a:latin typeface="Arial"/>
                <a:cs typeface="Arial"/>
              </a:rPr>
              <a:t>Wyższy </a:t>
            </a:r>
            <a:r>
              <a:rPr sz="3200" spc="-10" dirty="0">
                <a:latin typeface="Arial"/>
                <a:cs typeface="Arial"/>
              </a:rPr>
              <a:t>komfort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pracy</a:t>
            </a:r>
            <a:endParaRPr sz="320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77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10" dirty="0">
                <a:latin typeface="Arial"/>
                <a:cs typeface="Arial"/>
              </a:rPr>
              <a:t>Lepsza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wydajność</a:t>
            </a:r>
            <a:endParaRPr sz="3200">
              <a:latin typeface="Arial"/>
              <a:cs typeface="Arial"/>
            </a:endParaRPr>
          </a:p>
          <a:p>
            <a:pPr marL="356870" indent="-344170">
              <a:lnSpc>
                <a:spcPct val="100000"/>
              </a:lnSpc>
              <a:spcBef>
                <a:spcPts val="770"/>
              </a:spcBef>
              <a:buChar char="•"/>
              <a:tabLst>
                <a:tab pos="356870" algn="l"/>
                <a:tab pos="357505" algn="l"/>
              </a:tabLst>
            </a:pPr>
            <a:r>
              <a:rPr sz="3200" spc="-5" dirty="0">
                <a:latin typeface="Arial"/>
                <a:cs typeface="Arial"/>
              </a:rPr>
              <a:t>Mniej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problemów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8312" y="1484375"/>
            <a:ext cx="7775575" cy="5186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8267" y="205231"/>
            <a:ext cx="7719695" cy="104838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6870" marR="5080" indent="-344170">
              <a:lnSpc>
                <a:spcPts val="24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spc="-10" dirty="0">
                <a:latin typeface="Calibri"/>
                <a:cs typeface="Calibri"/>
              </a:rPr>
              <a:t>Najbardziej </a:t>
            </a:r>
            <a:r>
              <a:rPr sz="2500" spc="-5" dirty="0">
                <a:latin typeface="Calibri"/>
                <a:cs typeface="Calibri"/>
              </a:rPr>
              <a:t>typowym stylem </a:t>
            </a:r>
            <a:r>
              <a:rPr sz="2500" spc="-15" dirty="0">
                <a:latin typeface="Calibri"/>
                <a:cs typeface="Calibri"/>
              </a:rPr>
              <a:t>pracy biurowej </a:t>
            </a:r>
            <a:r>
              <a:rPr sz="2500" spc="-10" dirty="0">
                <a:latin typeface="Calibri"/>
                <a:cs typeface="Calibri"/>
              </a:rPr>
              <a:t>jest </a:t>
            </a:r>
            <a:r>
              <a:rPr sz="2500" spc="-20" dirty="0">
                <a:latin typeface="Calibri"/>
                <a:cs typeface="Calibri"/>
              </a:rPr>
              <a:t>praca </a:t>
            </a:r>
            <a:r>
              <a:rPr sz="2500" spc="-5" dirty="0">
                <a:latin typeface="Calibri"/>
                <a:cs typeface="Calibri"/>
              </a:rPr>
              <a:t>na  </a:t>
            </a:r>
            <a:r>
              <a:rPr sz="2500" spc="-10" dirty="0">
                <a:latin typeface="Calibri"/>
                <a:cs typeface="Calibri"/>
              </a:rPr>
              <a:t>stanowisku, </a:t>
            </a:r>
            <a:r>
              <a:rPr sz="2500" spc="-5" dirty="0">
                <a:latin typeface="Calibri"/>
                <a:cs typeface="Calibri"/>
              </a:rPr>
              <a:t>na </a:t>
            </a:r>
            <a:r>
              <a:rPr sz="2500" spc="-10" dirty="0">
                <a:latin typeface="Calibri"/>
                <a:cs typeface="Calibri"/>
              </a:rPr>
              <a:t>którym </a:t>
            </a:r>
            <a:r>
              <a:rPr sz="2500" spc="-15" dirty="0">
                <a:latin typeface="Calibri"/>
                <a:cs typeface="Calibri"/>
              </a:rPr>
              <a:t>stoi</a:t>
            </a:r>
            <a:r>
              <a:rPr sz="2500" spc="-90" dirty="0">
                <a:latin typeface="Calibri"/>
                <a:cs typeface="Calibri"/>
              </a:rPr>
              <a:t> </a:t>
            </a:r>
            <a:r>
              <a:rPr sz="2500" spc="-45" dirty="0">
                <a:latin typeface="Calibri"/>
                <a:cs typeface="Calibri"/>
              </a:rPr>
              <a:t>komputer.</a:t>
            </a:r>
            <a:endParaRPr sz="25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35"/>
              </a:spcBef>
              <a:tabLst>
                <a:tab pos="756285" algn="l"/>
              </a:tabLst>
            </a:pPr>
            <a:r>
              <a:rPr sz="2200" dirty="0">
                <a:latin typeface="Arial"/>
                <a:cs typeface="Arial"/>
              </a:rPr>
              <a:t>–	</a:t>
            </a:r>
            <a:r>
              <a:rPr sz="2200" spc="-5" dirty="0">
                <a:latin typeface="Calibri"/>
                <a:cs typeface="Calibri"/>
              </a:rPr>
              <a:t>Ponad </a:t>
            </a:r>
            <a:r>
              <a:rPr sz="2200" dirty="0">
                <a:latin typeface="Calibri"/>
                <a:cs typeface="Calibri"/>
              </a:rPr>
              <a:t>60% </a:t>
            </a:r>
            <a:r>
              <a:rPr sz="2200" spc="-10" dirty="0">
                <a:latin typeface="Calibri"/>
                <a:cs typeface="Calibri"/>
              </a:rPr>
              <a:t>pracowników </a:t>
            </a:r>
            <a:r>
              <a:rPr sz="2200" spc="-15" dirty="0">
                <a:latin typeface="Calibri"/>
                <a:cs typeface="Calibri"/>
              </a:rPr>
              <a:t>spędza czas </a:t>
            </a:r>
            <a:r>
              <a:rPr sz="2200" spc="-10" dirty="0">
                <a:latin typeface="Calibri"/>
                <a:cs typeface="Calibri"/>
              </a:rPr>
              <a:t>pracy </a:t>
            </a:r>
            <a:r>
              <a:rPr sz="2200" spc="-5" dirty="0">
                <a:latin typeface="Calibri"/>
                <a:cs typeface="Calibri"/>
              </a:rPr>
              <a:t>na</a:t>
            </a:r>
            <a:r>
              <a:rPr sz="2200" spc="-15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siedząco.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4</a:t>
            </a:fld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09061" y="47066"/>
            <a:ext cx="341947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35" dirty="0">
                <a:latin typeface="Calibri"/>
                <a:cs typeface="Calibri"/>
              </a:rPr>
              <a:t>Wprowadzenie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4642" y="631952"/>
            <a:ext cx="8169909" cy="2496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indent="-344170">
              <a:lnSpc>
                <a:spcPts val="2875"/>
              </a:lnSpc>
              <a:spcBef>
                <a:spcPts val="9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spc="-20" dirty="0">
                <a:latin typeface="Calibri"/>
                <a:cs typeface="Calibri"/>
              </a:rPr>
              <a:t>Pozycja </a:t>
            </a:r>
            <a:r>
              <a:rPr sz="2500" spc="-5" dirty="0">
                <a:latin typeface="Calibri"/>
                <a:cs typeface="Calibri"/>
              </a:rPr>
              <a:t>siedząca nie </a:t>
            </a:r>
            <a:r>
              <a:rPr sz="2500" spc="-10" dirty="0">
                <a:latin typeface="Calibri"/>
                <a:cs typeface="Calibri"/>
              </a:rPr>
              <a:t>jest </a:t>
            </a:r>
            <a:r>
              <a:rPr sz="2500" spc="-5" dirty="0">
                <a:latin typeface="Calibri"/>
                <a:cs typeface="Calibri"/>
              </a:rPr>
              <a:t>dla </a:t>
            </a:r>
            <a:r>
              <a:rPr sz="2500" spc="-10" dirty="0">
                <a:latin typeface="Calibri"/>
                <a:cs typeface="Calibri"/>
              </a:rPr>
              <a:t>człowieka naturalną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pozycją</a:t>
            </a:r>
            <a:endParaRPr sz="2500">
              <a:latin typeface="Calibri"/>
              <a:cs typeface="Calibri"/>
            </a:endParaRPr>
          </a:p>
          <a:p>
            <a:pPr marL="756285" lvl="1" indent="-286385">
              <a:lnSpc>
                <a:spcPts val="2265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100" spc="0" dirty="0">
                <a:latin typeface="Calibri"/>
                <a:cs typeface="Calibri"/>
              </a:rPr>
              <a:t>Nie </a:t>
            </a:r>
            <a:r>
              <a:rPr sz="2100" spc="-20" dirty="0">
                <a:latin typeface="Calibri"/>
                <a:cs typeface="Calibri"/>
              </a:rPr>
              <a:t>został </a:t>
            </a:r>
            <a:r>
              <a:rPr sz="2100" dirty="0">
                <a:latin typeface="Calibri"/>
                <a:cs typeface="Calibri"/>
              </a:rPr>
              <a:t>on </a:t>
            </a:r>
            <a:r>
              <a:rPr sz="2100" spc="-20" dirty="0">
                <a:latin typeface="Calibri"/>
                <a:cs typeface="Calibri"/>
              </a:rPr>
              <a:t>stworzony </a:t>
            </a:r>
            <a:r>
              <a:rPr sz="2100" spc="0" dirty="0">
                <a:latin typeface="Calibri"/>
                <a:cs typeface="Calibri"/>
              </a:rPr>
              <a:t>do </a:t>
            </a:r>
            <a:r>
              <a:rPr sz="2100" spc="-10" dirty="0">
                <a:latin typeface="Calibri"/>
                <a:cs typeface="Calibri"/>
              </a:rPr>
              <a:t>tej</a:t>
            </a:r>
            <a:r>
              <a:rPr sz="2100" spc="-5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pozycji.</a:t>
            </a:r>
            <a:endParaRPr sz="2100">
              <a:latin typeface="Calibri"/>
              <a:cs typeface="Calibri"/>
            </a:endParaRPr>
          </a:p>
          <a:p>
            <a:pPr marL="756285" lvl="1" indent="-286385">
              <a:lnSpc>
                <a:spcPts val="2235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100" spc="-5" dirty="0">
                <a:latin typeface="Calibri"/>
                <a:cs typeface="Calibri"/>
              </a:rPr>
              <a:t>Najlepszym </a:t>
            </a:r>
            <a:r>
              <a:rPr sz="2100" dirty="0">
                <a:latin typeface="Calibri"/>
                <a:cs typeface="Calibri"/>
              </a:rPr>
              <a:t>wyjściem </a:t>
            </a:r>
            <a:r>
              <a:rPr sz="2100" spc="-10" dirty="0">
                <a:latin typeface="Calibri"/>
                <a:cs typeface="Calibri"/>
              </a:rPr>
              <a:t>jest </a:t>
            </a:r>
            <a:r>
              <a:rPr sz="2100" spc="-5" dirty="0">
                <a:latin typeface="Calibri"/>
                <a:cs typeface="Calibri"/>
              </a:rPr>
              <a:t>mieszanie stylów</a:t>
            </a:r>
            <a:r>
              <a:rPr sz="2100" spc="-14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pracy</a:t>
            </a:r>
            <a:endParaRPr sz="2100">
              <a:latin typeface="Calibri"/>
              <a:cs typeface="Calibri"/>
            </a:endParaRPr>
          </a:p>
          <a:p>
            <a:pPr marL="356870" marR="587375" indent="-344170">
              <a:lnSpc>
                <a:spcPct val="70500"/>
              </a:lnSpc>
              <a:spcBef>
                <a:spcPts val="73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spc="-5" dirty="0">
                <a:latin typeface="Calibri"/>
                <a:cs typeface="Calibri"/>
              </a:rPr>
              <a:t>Znaczące </a:t>
            </a:r>
            <a:r>
              <a:rPr sz="2500" spc="-10" dirty="0">
                <a:latin typeface="Calibri"/>
                <a:cs typeface="Calibri"/>
              </a:rPr>
              <a:t>jest </a:t>
            </a:r>
            <a:r>
              <a:rPr sz="2500" spc="-20" dirty="0">
                <a:latin typeface="Calibri"/>
                <a:cs typeface="Calibri"/>
              </a:rPr>
              <a:t>zwiększone </a:t>
            </a:r>
            <a:r>
              <a:rPr sz="2500" spc="-10" dirty="0">
                <a:latin typeface="Calibri"/>
                <a:cs typeface="Calibri"/>
              </a:rPr>
              <a:t>obciążenie kręgosłupa </a:t>
            </a:r>
            <a:r>
              <a:rPr sz="2500" spc="-5" dirty="0">
                <a:latin typeface="Calibri"/>
                <a:cs typeface="Calibri"/>
              </a:rPr>
              <a:t>i mięśni  </a:t>
            </a:r>
            <a:r>
              <a:rPr sz="2500" spc="-10" dirty="0">
                <a:latin typeface="Calibri"/>
                <a:cs typeface="Calibri"/>
              </a:rPr>
              <a:t>grzbietu </a:t>
            </a:r>
            <a:r>
              <a:rPr sz="2500" spc="-5" dirty="0">
                <a:latin typeface="Calibri"/>
                <a:cs typeface="Calibri"/>
              </a:rPr>
              <a:t>(w </a:t>
            </a:r>
            <a:r>
              <a:rPr sz="2500" spc="-10" dirty="0">
                <a:latin typeface="Calibri"/>
                <a:cs typeface="Calibri"/>
              </a:rPr>
              <a:t>porównaniu </a:t>
            </a:r>
            <a:r>
              <a:rPr sz="2500" spc="-5" dirty="0">
                <a:latin typeface="Calibri"/>
                <a:cs typeface="Calibri"/>
              </a:rPr>
              <a:t>z </a:t>
            </a:r>
            <a:r>
              <a:rPr sz="2500" spc="-15" dirty="0">
                <a:latin typeface="Calibri"/>
                <a:cs typeface="Calibri"/>
              </a:rPr>
              <a:t>pozycją</a:t>
            </a:r>
            <a:r>
              <a:rPr sz="2500" spc="-3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stojącą).</a:t>
            </a:r>
            <a:endParaRPr sz="2500">
              <a:latin typeface="Calibri"/>
              <a:cs typeface="Calibri"/>
            </a:endParaRPr>
          </a:p>
          <a:p>
            <a:pPr marL="756285" lvl="1" indent="-286385">
              <a:lnSpc>
                <a:spcPts val="2235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200" spc="-10" dirty="0">
                <a:latin typeface="Calibri"/>
                <a:cs typeface="Calibri"/>
              </a:rPr>
              <a:t>Wzrastająca intensywność</a:t>
            </a:r>
            <a:r>
              <a:rPr sz="2200" spc="-100" dirty="0">
                <a:latin typeface="Calibri"/>
                <a:cs typeface="Calibri"/>
              </a:rPr>
              <a:t> </a:t>
            </a:r>
            <a:r>
              <a:rPr sz="2200" spc="-35" dirty="0">
                <a:latin typeface="Calibri"/>
                <a:cs typeface="Calibri"/>
              </a:rPr>
              <a:t>pracy,</a:t>
            </a:r>
            <a:endParaRPr sz="2200">
              <a:latin typeface="Calibri"/>
              <a:cs typeface="Calibri"/>
            </a:endParaRPr>
          </a:p>
          <a:p>
            <a:pPr marL="756285" lvl="1" indent="-286385">
              <a:lnSpc>
                <a:spcPts val="2375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200" spc="-15" dirty="0">
                <a:latin typeface="Calibri"/>
                <a:cs typeface="Calibri"/>
              </a:rPr>
              <a:t>Brak </a:t>
            </a:r>
            <a:r>
              <a:rPr sz="2200" spc="-5" dirty="0">
                <a:latin typeface="Calibri"/>
                <a:cs typeface="Calibri"/>
              </a:rPr>
              <a:t>przerw </a:t>
            </a:r>
            <a:r>
              <a:rPr sz="2200" spc="0" dirty="0">
                <a:latin typeface="Calibri"/>
                <a:cs typeface="Calibri"/>
              </a:rPr>
              <a:t>w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spc="-35" dirty="0">
                <a:latin typeface="Calibri"/>
                <a:cs typeface="Calibri"/>
              </a:rPr>
              <a:t>pracy,</a:t>
            </a:r>
            <a:endParaRPr sz="2200">
              <a:latin typeface="Calibri"/>
              <a:cs typeface="Calibri"/>
            </a:endParaRPr>
          </a:p>
          <a:p>
            <a:pPr marL="756285" lvl="1" indent="-286385">
              <a:lnSpc>
                <a:spcPts val="251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200" spc="-5" dirty="0">
                <a:latin typeface="Calibri"/>
                <a:cs typeface="Calibri"/>
              </a:rPr>
              <a:t>Konieczność długotrwałej </a:t>
            </a:r>
            <a:r>
              <a:rPr sz="2200" spc="-10" dirty="0">
                <a:latin typeface="Calibri"/>
                <a:cs typeface="Calibri"/>
              </a:rPr>
              <a:t>pracy </a:t>
            </a:r>
            <a:r>
              <a:rPr sz="2200" spc="0" dirty="0">
                <a:latin typeface="Calibri"/>
                <a:cs typeface="Calibri"/>
              </a:rPr>
              <a:t>w </a:t>
            </a:r>
            <a:r>
              <a:rPr sz="2200" spc="-10" dirty="0">
                <a:latin typeface="Calibri"/>
                <a:cs typeface="Calibri"/>
              </a:rPr>
              <a:t>statycznej pozycji</a:t>
            </a:r>
            <a:r>
              <a:rPr sz="2200" spc="-10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wymuszonej.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86125" y="3297299"/>
            <a:ext cx="5040249" cy="35162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5</a:t>
            </a:fld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09061" y="189941"/>
            <a:ext cx="341947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35" dirty="0">
                <a:latin typeface="Calibri"/>
                <a:cs typeface="Calibri"/>
              </a:rPr>
              <a:t>Wprowadzenie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4642" y="802386"/>
            <a:ext cx="8389620" cy="17037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spc="-15" dirty="0">
                <a:latin typeface="Calibri"/>
                <a:cs typeface="Calibri"/>
              </a:rPr>
              <a:t>Dlaczego trzeba </a:t>
            </a:r>
            <a:r>
              <a:rPr sz="2500" spc="-5" dirty="0">
                <a:latin typeface="Calibri"/>
                <a:cs typeface="Calibri"/>
              </a:rPr>
              <a:t>się </a:t>
            </a:r>
            <a:r>
              <a:rPr sz="2500" spc="-15" dirty="0">
                <a:latin typeface="Calibri"/>
                <a:cs typeface="Calibri"/>
              </a:rPr>
              <a:t>zapoznać </a:t>
            </a:r>
            <a:r>
              <a:rPr sz="2500" spc="-5" dirty="0">
                <a:latin typeface="Calibri"/>
                <a:cs typeface="Calibri"/>
              </a:rPr>
              <a:t>się z </a:t>
            </a:r>
            <a:r>
              <a:rPr sz="2500" spc="-15" dirty="0">
                <a:latin typeface="Calibri"/>
                <a:cs typeface="Calibri"/>
              </a:rPr>
              <a:t>warunkami </a:t>
            </a:r>
            <a:r>
              <a:rPr sz="2500" spc="-5" dirty="0">
                <a:latin typeface="Calibri"/>
                <a:cs typeface="Calibri"/>
              </a:rPr>
              <a:t>i </a:t>
            </a:r>
            <a:r>
              <a:rPr sz="2500" spc="-10" dirty="0">
                <a:latin typeface="Calibri"/>
                <a:cs typeface="Calibri"/>
              </a:rPr>
              <a:t>zasadami</a:t>
            </a:r>
            <a:r>
              <a:rPr sz="2500" spc="114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BHP?</a:t>
            </a:r>
            <a:endParaRPr sz="25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1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100" spc="-15" dirty="0">
                <a:latin typeface="Calibri"/>
                <a:cs typeface="Calibri"/>
              </a:rPr>
              <a:t>Praca </a:t>
            </a:r>
            <a:r>
              <a:rPr sz="2100" spc="-5" dirty="0">
                <a:latin typeface="Calibri"/>
                <a:cs typeface="Calibri"/>
              </a:rPr>
              <a:t>czyni możliwie </a:t>
            </a:r>
            <a:r>
              <a:rPr sz="2100" spc="-10" dirty="0">
                <a:latin typeface="Calibri"/>
                <a:cs typeface="Calibri"/>
              </a:rPr>
              <a:t>najmniejsze </a:t>
            </a:r>
            <a:r>
              <a:rPr sz="2100" spc="-20" dirty="0">
                <a:latin typeface="Calibri"/>
                <a:cs typeface="Calibri"/>
              </a:rPr>
              <a:t>szkody </a:t>
            </a:r>
            <a:r>
              <a:rPr sz="2100" dirty="0">
                <a:latin typeface="Calibri"/>
                <a:cs typeface="Calibri"/>
              </a:rPr>
              <a:t>i </a:t>
            </a:r>
            <a:r>
              <a:rPr sz="2100" spc="-10" dirty="0">
                <a:latin typeface="Calibri"/>
                <a:cs typeface="Calibri"/>
              </a:rPr>
              <a:t>negatywne skutki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zdrowotne</a:t>
            </a:r>
            <a:endParaRPr sz="21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100" spc="-10" dirty="0">
                <a:latin typeface="Calibri"/>
                <a:cs typeface="Calibri"/>
              </a:rPr>
              <a:t>Poznanie prostych sposobów zapobiegania</a:t>
            </a:r>
            <a:r>
              <a:rPr sz="2100" spc="-6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komplikacjom.</a:t>
            </a:r>
            <a:endParaRPr sz="2100">
              <a:latin typeface="Calibri"/>
              <a:cs typeface="Calibri"/>
            </a:endParaRPr>
          </a:p>
          <a:p>
            <a:pPr marL="756285" lvl="1" indent="-286385">
              <a:lnSpc>
                <a:spcPts val="2520"/>
              </a:lnSpc>
              <a:spcBef>
                <a:spcPts val="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100" spc="-10" dirty="0">
                <a:latin typeface="Calibri"/>
                <a:cs typeface="Calibri"/>
              </a:rPr>
              <a:t>Zwiększenie </a:t>
            </a:r>
            <a:r>
              <a:rPr sz="2100" spc="-5" dirty="0">
                <a:latin typeface="Calibri"/>
                <a:cs typeface="Calibri"/>
              </a:rPr>
              <a:t>wydajności</a:t>
            </a:r>
            <a:r>
              <a:rPr sz="2100" spc="-6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pracy</a:t>
            </a:r>
            <a:endParaRPr sz="2100">
              <a:latin typeface="Calibri"/>
              <a:cs typeface="Calibri"/>
            </a:endParaRPr>
          </a:p>
          <a:p>
            <a:pPr marL="756285" lvl="1" indent="-286385">
              <a:lnSpc>
                <a:spcPts val="264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200" spc="-10" dirty="0">
                <a:latin typeface="Calibri"/>
                <a:cs typeface="Calibri"/>
              </a:rPr>
              <a:t>Dobrze </a:t>
            </a:r>
            <a:r>
              <a:rPr sz="2200" spc="-5" dirty="0">
                <a:latin typeface="Calibri"/>
                <a:cs typeface="Calibri"/>
              </a:rPr>
              <a:t>jest </a:t>
            </a:r>
            <a:r>
              <a:rPr sz="2200" spc="-15" dirty="0">
                <a:latin typeface="Calibri"/>
                <a:cs typeface="Calibri"/>
              </a:rPr>
              <a:t>też </a:t>
            </a:r>
            <a:r>
              <a:rPr sz="2200" dirty="0">
                <a:latin typeface="Calibri"/>
                <a:cs typeface="Calibri"/>
              </a:rPr>
              <a:t>wiedzieć, </a:t>
            </a:r>
            <a:r>
              <a:rPr sz="2200" spc="-10" dirty="0">
                <a:latin typeface="Calibri"/>
                <a:cs typeface="Calibri"/>
              </a:rPr>
              <a:t>co </a:t>
            </a:r>
            <a:r>
              <a:rPr sz="2200" spc="-5" dirty="0">
                <a:latin typeface="Calibri"/>
                <a:cs typeface="Calibri"/>
              </a:rPr>
              <a:t>można </a:t>
            </a:r>
            <a:r>
              <a:rPr sz="2200" dirty="0">
                <a:latin typeface="Calibri"/>
                <a:cs typeface="Calibri"/>
              </a:rPr>
              <a:t>wymusić </a:t>
            </a:r>
            <a:r>
              <a:rPr sz="2200" spc="-5" dirty="0">
                <a:latin typeface="Calibri"/>
                <a:cs typeface="Calibri"/>
              </a:rPr>
              <a:t>na</a:t>
            </a:r>
            <a:r>
              <a:rPr sz="2200" spc="-13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pracodawcy.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4925" y="2997200"/>
            <a:ext cx="3603625" cy="3600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662426" y="2995676"/>
            <a:ext cx="4797425" cy="36019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6</a:t>
            </a:fld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01544" y="174193"/>
            <a:ext cx="3742054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10" dirty="0">
                <a:latin typeface="Calibri"/>
                <a:cs typeface="Calibri"/>
              </a:rPr>
              <a:t>Sytuacja</a:t>
            </a:r>
            <a:r>
              <a:rPr sz="4400" b="0" spc="-65" dirty="0">
                <a:latin typeface="Calibri"/>
                <a:cs typeface="Calibri"/>
              </a:rPr>
              <a:t> </a:t>
            </a:r>
            <a:r>
              <a:rPr sz="4400" b="0" spc="-25" dirty="0">
                <a:latin typeface="Calibri"/>
                <a:cs typeface="Calibri"/>
              </a:rPr>
              <a:t>prawna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8267" y="917194"/>
            <a:ext cx="7926070" cy="1000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  <a:tabLst>
                <a:tab pos="356870" algn="l"/>
                <a:tab pos="357505" algn="l"/>
              </a:tabLst>
            </a:pPr>
            <a:r>
              <a:rPr lang="pl-PL" sz="3200" spc="-25" dirty="0">
                <a:latin typeface="Calibri"/>
                <a:cs typeface="Calibri"/>
              </a:rPr>
              <a:t>    </a:t>
            </a:r>
            <a:r>
              <a:rPr sz="3200" spc="-25" dirty="0" err="1">
                <a:latin typeface="Calibri"/>
                <a:cs typeface="Calibri"/>
              </a:rPr>
              <a:t>Ustawodawstwo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polskie </a:t>
            </a:r>
            <a:r>
              <a:rPr sz="3200" spc="-20" dirty="0">
                <a:latin typeface="Calibri"/>
                <a:cs typeface="Calibri"/>
              </a:rPr>
              <a:t>zalicza pracę </a:t>
            </a:r>
            <a:r>
              <a:rPr sz="3200" spc="-15" dirty="0">
                <a:latin typeface="Calibri"/>
                <a:cs typeface="Calibri"/>
              </a:rPr>
              <a:t>przy  monitorach </a:t>
            </a:r>
            <a:r>
              <a:rPr sz="3200" spc="-20" dirty="0">
                <a:latin typeface="Calibri"/>
                <a:cs typeface="Calibri"/>
              </a:rPr>
              <a:t>ekranowych </a:t>
            </a:r>
            <a:r>
              <a:rPr sz="3200" spc="-15" dirty="0">
                <a:latin typeface="Calibri"/>
                <a:cs typeface="Calibri"/>
              </a:rPr>
              <a:t>do </a:t>
            </a:r>
            <a:r>
              <a:rPr sz="3200" spc="-25" dirty="0">
                <a:latin typeface="Calibri"/>
                <a:cs typeface="Calibri"/>
              </a:rPr>
              <a:t>prac</a:t>
            </a:r>
            <a:r>
              <a:rPr sz="3200" spc="8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uciążliwych.</a:t>
            </a:r>
            <a:endParaRPr sz="3200" dirty="0">
              <a:latin typeface="Calibri"/>
              <a:cs typeface="Calibri"/>
            </a:endParaRPr>
          </a:p>
        </p:txBody>
      </p:sp>
      <p:pic>
        <p:nvPicPr>
          <p:cNvPr id="1026" name="Picture 2" descr="Znalezione obrazy dla zapytania praca przy monitorze mem">
            <a:extLst>
              <a:ext uri="{FF2B5EF4-FFF2-40B4-BE49-F238E27FC236}">
                <a16:creationId xmlns:a16="http://schemas.microsoft.com/office/drawing/2014/main" id="{85132519-331D-42AA-9A0F-3DA8A5135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321" y="2286000"/>
            <a:ext cx="5524500" cy="367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8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698625" marR="5080" indent="-502920">
              <a:lnSpc>
                <a:spcPct val="100000"/>
              </a:lnSpc>
              <a:spcBef>
                <a:spcPts val="110"/>
              </a:spcBef>
            </a:pPr>
            <a:r>
              <a:rPr b="0" spc="-5" dirty="0">
                <a:latin typeface="Calibri"/>
                <a:cs typeface="Calibri"/>
              </a:rPr>
              <a:t>Czynniki wpływające </a:t>
            </a:r>
            <a:r>
              <a:rPr b="0" dirty="0">
                <a:latin typeface="Calibri"/>
                <a:cs typeface="Calibri"/>
              </a:rPr>
              <a:t>na</a:t>
            </a:r>
            <a:r>
              <a:rPr b="0" spc="-2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osoby  </a:t>
            </a:r>
            <a:r>
              <a:rPr b="0" spc="-10" dirty="0">
                <a:latin typeface="Calibri"/>
                <a:cs typeface="Calibri"/>
              </a:rPr>
              <a:t>pracujące </a:t>
            </a:r>
            <a:r>
              <a:rPr b="0" dirty="0">
                <a:latin typeface="Calibri"/>
                <a:cs typeface="Calibri"/>
              </a:rPr>
              <a:t>z</a:t>
            </a:r>
            <a:r>
              <a:rPr b="0" spc="-145" dirty="0">
                <a:latin typeface="Calibri"/>
                <a:cs typeface="Calibri"/>
              </a:rPr>
              <a:t> </a:t>
            </a:r>
            <a:r>
              <a:rPr b="0" spc="-25" dirty="0">
                <a:latin typeface="Calibri"/>
                <a:cs typeface="Calibri"/>
              </a:rPr>
              <a:t>komputerami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1510650"/>
            <a:ext cx="4836795" cy="3538854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15" dirty="0">
                <a:latin typeface="Calibri"/>
                <a:cs typeface="Calibri"/>
              </a:rPr>
              <a:t>Mikroklimat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pomieszczenia</a:t>
            </a:r>
            <a:endParaRPr sz="3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10" dirty="0">
                <a:latin typeface="Calibri"/>
                <a:cs typeface="Calibri"/>
              </a:rPr>
              <a:t>Wilgotność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pomieszczenia</a:t>
            </a:r>
            <a:endParaRPr sz="3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25" dirty="0">
                <a:latin typeface="Calibri"/>
                <a:cs typeface="Calibri"/>
              </a:rPr>
              <a:t>Pomieszczenie</a:t>
            </a:r>
            <a:endParaRPr sz="3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10" dirty="0">
                <a:latin typeface="Calibri"/>
                <a:cs typeface="Calibri"/>
              </a:rPr>
              <a:t>Oświetlenie</a:t>
            </a:r>
            <a:endParaRPr sz="3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5" dirty="0">
                <a:latin typeface="Calibri"/>
                <a:cs typeface="Calibri"/>
              </a:rPr>
              <a:t>Hałas</a:t>
            </a:r>
            <a:endParaRPr sz="3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25" dirty="0">
                <a:latin typeface="Calibri"/>
                <a:cs typeface="Calibri"/>
              </a:rPr>
              <a:t>Rozmieszczenie</a:t>
            </a:r>
            <a:r>
              <a:rPr sz="3200" spc="-20" dirty="0">
                <a:latin typeface="Calibri"/>
                <a:cs typeface="Calibri"/>
              </a:rPr>
              <a:t> stanowisk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05889" y="363169"/>
            <a:ext cx="634301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15" dirty="0"/>
              <a:t>Mikroklimat</a:t>
            </a:r>
            <a:r>
              <a:rPr sz="4400" spc="-25" dirty="0"/>
              <a:t> </a:t>
            </a:r>
            <a:r>
              <a:rPr sz="4400" spc="-20" dirty="0"/>
              <a:t>pomieszczenia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364642" y="1088262"/>
            <a:ext cx="6969125" cy="71120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6870" marR="5080" indent="-344170">
              <a:lnSpc>
                <a:spcPts val="24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spc="-25" dirty="0">
                <a:latin typeface="Calibri"/>
                <a:cs typeface="Calibri"/>
              </a:rPr>
              <a:t>Wywiera </a:t>
            </a:r>
            <a:r>
              <a:rPr sz="2500" spc="-10" dirty="0">
                <a:latin typeface="Calibri"/>
                <a:cs typeface="Calibri"/>
              </a:rPr>
              <a:t>bezpośredni </a:t>
            </a:r>
            <a:r>
              <a:rPr sz="2500" spc="-5" dirty="0">
                <a:latin typeface="Calibri"/>
                <a:cs typeface="Calibri"/>
              </a:rPr>
              <a:t>wpływ na samopoczucie </a:t>
            </a:r>
            <a:r>
              <a:rPr sz="2500" spc="-25" dirty="0">
                <a:latin typeface="Calibri"/>
                <a:cs typeface="Calibri"/>
              </a:rPr>
              <a:t>oraz  </a:t>
            </a:r>
            <a:r>
              <a:rPr sz="2500" spc="-5" dirty="0">
                <a:latin typeface="Calibri"/>
                <a:cs typeface="Calibri"/>
              </a:rPr>
              <a:t>wydajność </a:t>
            </a:r>
            <a:r>
              <a:rPr sz="2500" spc="-15" dirty="0">
                <a:latin typeface="Calibri"/>
                <a:cs typeface="Calibri"/>
              </a:rPr>
              <a:t>pracy</a:t>
            </a:r>
            <a:r>
              <a:rPr sz="2500" spc="-35" dirty="0">
                <a:latin typeface="Calibri"/>
                <a:cs typeface="Calibri"/>
              </a:rPr>
              <a:t> pracowników.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3850" y="2565400"/>
            <a:ext cx="3543300" cy="28765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95801" y="2565400"/>
            <a:ext cx="5000625" cy="28797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47977" y="363169"/>
            <a:ext cx="645287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65" dirty="0"/>
              <a:t>Temperatura</a:t>
            </a:r>
            <a:r>
              <a:rPr sz="4400" dirty="0"/>
              <a:t> </a:t>
            </a:r>
            <a:r>
              <a:rPr sz="4400" spc="-20" dirty="0"/>
              <a:t>pomieszczenia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364642" y="1088262"/>
            <a:ext cx="7971790" cy="71120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6870" marR="5080" indent="-344170">
              <a:lnSpc>
                <a:spcPts val="24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spc="-5" dirty="0">
                <a:latin typeface="Calibri"/>
                <a:cs typeface="Calibri"/>
              </a:rPr>
              <a:t>W </a:t>
            </a:r>
            <a:r>
              <a:rPr sz="2500" spc="-10" dirty="0">
                <a:latin typeface="Calibri"/>
                <a:cs typeface="Calibri"/>
              </a:rPr>
              <a:t>okresie </a:t>
            </a:r>
            <a:r>
              <a:rPr sz="2500" spc="-5" dirty="0">
                <a:latin typeface="Calibri"/>
                <a:cs typeface="Calibri"/>
              </a:rPr>
              <a:t>zimowym </a:t>
            </a:r>
            <a:r>
              <a:rPr sz="2500" spc="-15" dirty="0">
                <a:latin typeface="Calibri"/>
                <a:cs typeface="Calibri"/>
              </a:rPr>
              <a:t>temperatura </a:t>
            </a:r>
            <a:r>
              <a:rPr sz="2500" spc="-5" dirty="0">
                <a:latin typeface="Calibri"/>
                <a:cs typeface="Calibri"/>
              </a:rPr>
              <a:t>w </a:t>
            </a:r>
            <a:r>
              <a:rPr sz="2500" spc="-15" dirty="0">
                <a:latin typeface="Calibri"/>
                <a:cs typeface="Calibri"/>
              </a:rPr>
              <a:t>pomieszczeniach </a:t>
            </a:r>
            <a:r>
              <a:rPr sz="2500" spc="-20" dirty="0">
                <a:latin typeface="Calibri"/>
                <a:cs typeface="Calibri"/>
              </a:rPr>
              <a:t>pracy  </a:t>
            </a:r>
            <a:r>
              <a:rPr sz="2500" spc="-5" dirty="0">
                <a:latin typeface="Calibri"/>
                <a:cs typeface="Calibri"/>
              </a:rPr>
              <a:t>powinna wynosić od 20 do </a:t>
            </a:r>
            <a:r>
              <a:rPr sz="2500" spc="5" dirty="0">
                <a:latin typeface="Calibri"/>
                <a:cs typeface="Calibri"/>
              </a:rPr>
              <a:t>24</a:t>
            </a:r>
            <a:r>
              <a:rPr sz="2475" spc="7" baseline="25252" dirty="0">
                <a:latin typeface="Calibri"/>
                <a:cs typeface="Calibri"/>
              </a:rPr>
              <a:t>0</a:t>
            </a:r>
            <a:r>
              <a:rPr sz="2475" spc="-150" baseline="25252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C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9750" y="2565400"/>
            <a:ext cx="4095750" cy="38004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10</a:t>
            </a:fld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7845" y="393649"/>
            <a:ext cx="8674735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10" dirty="0"/>
              <a:t>Mikroklimat </a:t>
            </a:r>
            <a:r>
              <a:rPr spc="-15" dirty="0"/>
              <a:t>pomieszczenia,</a:t>
            </a:r>
            <a:r>
              <a:rPr spc="-50" dirty="0"/>
              <a:t> </a:t>
            </a:r>
            <a:r>
              <a:rPr spc="-25" dirty="0"/>
              <a:t>temperatura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81521" y="1088262"/>
            <a:ext cx="2763520" cy="193103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 marR="558165">
              <a:lnSpc>
                <a:spcPct val="80000"/>
              </a:lnSpc>
              <a:spcBef>
                <a:spcPts val="695"/>
              </a:spcBef>
            </a:pPr>
            <a:r>
              <a:rPr sz="2500" spc="-5" dirty="0">
                <a:latin typeface="Calibri"/>
                <a:cs typeface="Calibri"/>
              </a:rPr>
              <a:t>W </a:t>
            </a:r>
            <a:r>
              <a:rPr sz="2500" spc="-10" dirty="0">
                <a:latin typeface="Calibri"/>
                <a:cs typeface="Calibri"/>
              </a:rPr>
              <a:t>okresie</a:t>
            </a:r>
            <a:r>
              <a:rPr sz="2500" spc="-8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letnim  </a:t>
            </a:r>
            <a:r>
              <a:rPr sz="2500" spc="-15" dirty="0">
                <a:latin typeface="Calibri"/>
                <a:cs typeface="Calibri"/>
              </a:rPr>
              <a:t>temperatura </a:t>
            </a:r>
            <a:r>
              <a:rPr sz="2500" spc="-5" dirty="0">
                <a:latin typeface="Calibri"/>
                <a:cs typeface="Calibri"/>
              </a:rPr>
              <a:t>w  </a:t>
            </a:r>
            <a:r>
              <a:rPr sz="2500" spc="-15" dirty="0">
                <a:latin typeface="Calibri"/>
                <a:cs typeface="Calibri"/>
              </a:rPr>
              <a:t>pomieszczeniach  pracy</a:t>
            </a:r>
            <a:r>
              <a:rPr sz="2500" spc="-3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powinna</a:t>
            </a:r>
            <a:endParaRPr sz="2500">
              <a:latin typeface="Calibri"/>
              <a:cs typeface="Calibri"/>
            </a:endParaRPr>
          </a:p>
          <a:p>
            <a:pPr marL="12700" marR="5080">
              <a:lnSpc>
                <a:spcPct val="80000"/>
              </a:lnSpc>
            </a:pPr>
            <a:r>
              <a:rPr sz="2500" spc="-5" dirty="0">
                <a:latin typeface="Calibri"/>
                <a:cs typeface="Calibri"/>
              </a:rPr>
              <a:t>wynosić od 23 do</a:t>
            </a:r>
            <a:r>
              <a:rPr sz="2500" spc="-100" dirty="0">
                <a:latin typeface="Calibri"/>
                <a:cs typeface="Calibri"/>
              </a:rPr>
              <a:t> </a:t>
            </a:r>
            <a:r>
              <a:rPr sz="2500" spc="0" dirty="0">
                <a:latin typeface="Calibri"/>
                <a:cs typeface="Calibri"/>
              </a:rPr>
              <a:t>26</a:t>
            </a:r>
            <a:r>
              <a:rPr sz="2475" spc="0" baseline="25252" dirty="0">
                <a:latin typeface="Calibri"/>
                <a:cs typeface="Calibri"/>
              </a:rPr>
              <a:t>0  </a:t>
            </a:r>
            <a:r>
              <a:rPr sz="2500" spc="-10" dirty="0">
                <a:latin typeface="Calibri"/>
                <a:cs typeface="Calibri"/>
              </a:rPr>
              <a:t>C.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3850" y="981075"/>
            <a:ext cx="5715000" cy="5715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11</a:t>
            </a:fld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0825" y="1268412"/>
            <a:ext cx="8791575" cy="4464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12</a:t>
            </a:fld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7845" y="393649"/>
            <a:ext cx="8674735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10" dirty="0"/>
              <a:t>Mikroklimat </a:t>
            </a:r>
            <a:r>
              <a:rPr spc="-15" dirty="0"/>
              <a:t>pomieszczenia,</a:t>
            </a:r>
            <a:r>
              <a:rPr spc="-50" dirty="0"/>
              <a:t> </a:t>
            </a:r>
            <a:r>
              <a:rPr spc="-25" dirty="0"/>
              <a:t>temperatura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4642" y="1016584"/>
            <a:ext cx="581660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spc="-15" dirty="0">
                <a:latin typeface="Calibri"/>
                <a:cs typeface="Calibri"/>
              </a:rPr>
              <a:t>Pomieszczenia </a:t>
            </a:r>
            <a:r>
              <a:rPr sz="2500" spc="-10" dirty="0">
                <a:latin typeface="Calibri"/>
                <a:cs typeface="Calibri"/>
              </a:rPr>
              <a:t>powinny </a:t>
            </a:r>
            <a:r>
              <a:rPr sz="2500" spc="-5" dirty="0">
                <a:latin typeface="Calibri"/>
                <a:cs typeface="Calibri"/>
              </a:rPr>
              <a:t>mieć</a:t>
            </a:r>
            <a:r>
              <a:rPr sz="2500" spc="-10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klimatyzację.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57250" y="2000186"/>
            <a:ext cx="7056374" cy="46435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13</a:t>
            </a:fld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7845" y="393649"/>
            <a:ext cx="8674735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10" dirty="0"/>
              <a:t>Mikroklimat </a:t>
            </a:r>
            <a:r>
              <a:rPr spc="-15" dirty="0"/>
              <a:t>pomieszczenia,</a:t>
            </a:r>
            <a:r>
              <a:rPr spc="-50" dirty="0"/>
              <a:t> </a:t>
            </a:r>
            <a:r>
              <a:rPr spc="-25" dirty="0"/>
              <a:t>temperatura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29590" y="1429638"/>
            <a:ext cx="8220709" cy="141478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6870" marR="5080" indent="-344170">
              <a:lnSpc>
                <a:spcPts val="24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spc="-10" dirty="0">
                <a:latin typeface="Calibri"/>
                <a:cs typeface="Calibri"/>
              </a:rPr>
              <a:t>Przy </a:t>
            </a:r>
            <a:r>
              <a:rPr sz="2500" spc="-20" dirty="0">
                <a:latin typeface="Calibri"/>
                <a:cs typeface="Calibri"/>
              </a:rPr>
              <a:t>braku </a:t>
            </a:r>
            <a:r>
              <a:rPr sz="2500" spc="-10" dirty="0">
                <a:latin typeface="Calibri"/>
                <a:cs typeface="Calibri"/>
              </a:rPr>
              <a:t>klimatyzacji </a:t>
            </a:r>
            <a:r>
              <a:rPr sz="2500" spc="-15" dirty="0">
                <a:latin typeface="Calibri"/>
                <a:cs typeface="Calibri"/>
              </a:rPr>
              <a:t>pomieszczenia </a:t>
            </a:r>
            <a:r>
              <a:rPr sz="2500" spc="-10" dirty="0">
                <a:latin typeface="Calibri"/>
                <a:cs typeface="Calibri"/>
              </a:rPr>
              <a:t>powinny </a:t>
            </a:r>
            <a:r>
              <a:rPr sz="2500" spc="-20" dirty="0">
                <a:latin typeface="Calibri"/>
                <a:cs typeface="Calibri"/>
              </a:rPr>
              <a:t>być często, </a:t>
            </a:r>
            <a:r>
              <a:rPr sz="2500" spc="-15" dirty="0">
                <a:latin typeface="Calibri"/>
                <a:cs typeface="Calibri"/>
              </a:rPr>
              <a:t>co  </a:t>
            </a:r>
            <a:r>
              <a:rPr sz="2500" spc="-5" dirty="0">
                <a:latin typeface="Calibri"/>
                <a:cs typeface="Calibri"/>
              </a:rPr>
              <a:t>3 - 4 </a:t>
            </a:r>
            <a:r>
              <a:rPr sz="2500" spc="-15" dirty="0">
                <a:latin typeface="Calibri"/>
                <a:cs typeface="Calibri"/>
              </a:rPr>
              <a:t>godziny wietrzone </a:t>
            </a:r>
            <a:r>
              <a:rPr sz="2500" spc="-20" dirty="0">
                <a:latin typeface="Calibri"/>
                <a:cs typeface="Calibri"/>
              </a:rPr>
              <a:t>(zwłaszcza </a:t>
            </a:r>
            <a:r>
              <a:rPr sz="2500" spc="-5" dirty="0">
                <a:latin typeface="Calibri"/>
                <a:cs typeface="Calibri"/>
              </a:rPr>
              <a:t>w </a:t>
            </a:r>
            <a:r>
              <a:rPr sz="2500" spc="-10" dirty="0">
                <a:latin typeface="Calibri"/>
                <a:cs typeface="Calibri"/>
              </a:rPr>
              <a:t>okresie</a:t>
            </a:r>
            <a:r>
              <a:rPr sz="2500" spc="7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grzewczym).</a:t>
            </a:r>
            <a:endParaRPr sz="25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2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spc="-5" dirty="0">
                <a:latin typeface="Calibri"/>
                <a:cs typeface="Calibri"/>
              </a:rPr>
              <a:t>W </a:t>
            </a:r>
            <a:r>
              <a:rPr sz="2500" spc="-10" dirty="0">
                <a:latin typeface="Calibri"/>
                <a:cs typeface="Calibri"/>
              </a:rPr>
              <a:t>czasie wietrzenia należy </a:t>
            </a:r>
            <a:r>
              <a:rPr sz="2500" spc="-15" dirty="0">
                <a:latin typeface="Calibri"/>
                <a:cs typeface="Calibri"/>
              </a:rPr>
              <a:t>unikać powstawania</a:t>
            </a:r>
            <a:r>
              <a:rPr sz="2500" spc="65" dirty="0">
                <a:latin typeface="Calibri"/>
                <a:cs typeface="Calibri"/>
              </a:rPr>
              <a:t> </a:t>
            </a:r>
            <a:r>
              <a:rPr sz="2500" spc="-30" dirty="0">
                <a:latin typeface="Calibri"/>
                <a:cs typeface="Calibri"/>
              </a:rPr>
              <a:t>przeciągów.</a:t>
            </a:r>
            <a:endParaRPr sz="25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20"/>
              </a:spcBef>
              <a:tabLst>
                <a:tab pos="756285" algn="l"/>
              </a:tabLst>
            </a:pPr>
            <a:r>
              <a:rPr sz="2100" spc="0" dirty="0">
                <a:latin typeface="Arial"/>
                <a:cs typeface="Arial"/>
              </a:rPr>
              <a:t>–	</a:t>
            </a:r>
            <a:r>
              <a:rPr sz="2100" dirty="0">
                <a:latin typeface="Calibri"/>
                <a:cs typeface="Calibri"/>
              </a:rPr>
              <a:t>Ruch powietrza </a:t>
            </a:r>
            <a:r>
              <a:rPr sz="2100" spc="-5" dirty="0">
                <a:latin typeface="Calibri"/>
                <a:cs typeface="Calibri"/>
              </a:rPr>
              <a:t>nie </a:t>
            </a:r>
            <a:r>
              <a:rPr sz="2100" dirty="0">
                <a:latin typeface="Calibri"/>
                <a:cs typeface="Calibri"/>
              </a:rPr>
              <a:t>powinien </a:t>
            </a:r>
            <a:r>
              <a:rPr sz="2100" spc="-10" dirty="0">
                <a:latin typeface="Calibri"/>
                <a:cs typeface="Calibri"/>
              </a:rPr>
              <a:t>przekraczać </a:t>
            </a:r>
            <a:r>
              <a:rPr sz="2100" dirty="0">
                <a:latin typeface="Calibri"/>
                <a:cs typeface="Calibri"/>
              </a:rPr>
              <a:t>od </a:t>
            </a:r>
            <a:r>
              <a:rPr sz="2100" spc="0" dirty="0">
                <a:latin typeface="Calibri"/>
                <a:cs typeface="Calibri"/>
              </a:rPr>
              <a:t>0,1 do 0,15</a:t>
            </a:r>
            <a:r>
              <a:rPr sz="2100" spc="-33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m/sek.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63776" y="3213100"/>
            <a:ext cx="6105525" cy="3429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14</a:t>
            </a:fld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24050" y="3833874"/>
            <a:ext cx="5743575" cy="29796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8863" y="240537"/>
            <a:ext cx="827722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Wilgotność </a:t>
            </a:r>
            <a:r>
              <a:rPr spc="-10" dirty="0"/>
              <a:t>powietrza </a:t>
            </a:r>
            <a:r>
              <a:rPr spc="0" dirty="0"/>
              <a:t>w</a:t>
            </a:r>
            <a:r>
              <a:rPr spc="-80" dirty="0"/>
              <a:t> </a:t>
            </a:r>
            <a:r>
              <a:rPr spc="-15" dirty="0"/>
              <a:t>pomieszczeniu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15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258267" y="843321"/>
            <a:ext cx="8502015" cy="296545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409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spc="-10" dirty="0">
                <a:latin typeface="Calibri"/>
                <a:cs typeface="Calibri"/>
              </a:rPr>
              <a:t>Zalecana wilgotność </a:t>
            </a:r>
            <a:r>
              <a:rPr sz="2500" spc="-15" dirty="0">
                <a:latin typeface="Calibri"/>
                <a:cs typeface="Calibri"/>
              </a:rPr>
              <a:t>powietrza </a:t>
            </a:r>
            <a:r>
              <a:rPr sz="2500" spc="-10" dirty="0">
                <a:latin typeface="Calibri"/>
                <a:cs typeface="Calibri"/>
              </a:rPr>
              <a:t>między </a:t>
            </a:r>
            <a:r>
              <a:rPr sz="2500" spc="-5" dirty="0">
                <a:latin typeface="Calibri"/>
                <a:cs typeface="Calibri"/>
              </a:rPr>
              <a:t>50% a</a:t>
            </a:r>
            <a:r>
              <a:rPr sz="2500" spc="3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70%</a:t>
            </a:r>
            <a:endParaRPr sz="25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28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100" spc="-20" dirty="0">
                <a:latin typeface="Calibri"/>
                <a:cs typeface="Calibri"/>
              </a:rPr>
              <a:t>Komfortowa </a:t>
            </a:r>
            <a:r>
              <a:rPr sz="2100" spc="-5" dirty="0">
                <a:latin typeface="Calibri"/>
                <a:cs typeface="Calibri"/>
              </a:rPr>
              <a:t>dla</a:t>
            </a:r>
            <a:r>
              <a:rPr sz="2100" spc="-3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człowieka</a:t>
            </a:r>
            <a:endParaRPr sz="2100">
              <a:latin typeface="Calibri"/>
              <a:cs typeface="Calibri"/>
            </a:endParaRPr>
          </a:p>
          <a:p>
            <a:pPr marL="756285" marR="1685289" lvl="1" indent="-286385">
              <a:lnSpc>
                <a:spcPts val="2280"/>
              </a:lnSpc>
              <a:spcBef>
                <a:spcPts val="52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100" spc="-10" dirty="0">
                <a:latin typeface="Calibri"/>
                <a:cs typeface="Calibri"/>
              </a:rPr>
              <a:t>Zapobiega </a:t>
            </a:r>
            <a:r>
              <a:rPr sz="2100" dirty="0">
                <a:latin typeface="Calibri"/>
                <a:cs typeface="Calibri"/>
              </a:rPr>
              <a:t>wytwarzaniu </a:t>
            </a:r>
            <a:r>
              <a:rPr sz="2100" spc="-5" dirty="0">
                <a:latin typeface="Calibri"/>
                <a:cs typeface="Calibri"/>
              </a:rPr>
              <a:t>się </a:t>
            </a:r>
            <a:r>
              <a:rPr sz="2100" dirty="0">
                <a:latin typeface="Calibri"/>
                <a:cs typeface="Calibri"/>
              </a:rPr>
              <a:t>nadmiernego </a:t>
            </a:r>
            <a:r>
              <a:rPr sz="2100" spc="-15" dirty="0">
                <a:latin typeface="Calibri"/>
                <a:cs typeface="Calibri"/>
              </a:rPr>
              <a:t>natężenia</a:t>
            </a:r>
            <a:r>
              <a:rPr sz="2100" spc="-165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pola  </a:t>
            </a:r>
            <a:r>
              <a:rPr sz="2100" spc="-10" dirty="0">
                <a:latin typeface="Calibri"/>
                <a:cs typeface="Calibri"/>
              </a:rPr>
              <a:t>elektrostatycznego </a:t>
            </a:r>
            <a:r>
              <a:rPr sz="2100" spc="0" dirty="0">
                <a:latin typeface="Calibri"/>
                <a:cs typeface="Calibri"/>
              </a:rPr>
              <a:t>w </a:t>
            </a:r>
            <a:r>
              <a:rPr sz="2100" dirty="0">
                <a:latin typeface="Calibri"/>
                <a:cs typeface="Calibri"/>
              </a:rPr>
              <a:t>pobliżu</a:t>
            </a:r>
            <a:r>
              <a:rPr sz="2100" spc="-10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komputera.</a:t>
            </a:r>
            <a:endParaRPr sz="21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spc="-10" dirty="0">
                <a:latin typeface="Calibri"/>
                <a:cs typeface="Calibri"/>
              </a:rPr>
              <a:t>Przy sporadycznej </a:t>
            </a:r>
            <a:r>
              <a:rPr sz="2500" spc="-15" dirty="0">
                <a:latin typeface="Calibri"/>
                <a:cs typeface="Calibri"/>
              </a:rPr>
              <a:t>pracy </a:t>
            </a:r>
            <a:r>
              <a:rPr sz="2500" spc="-25" dirty="0">
                <a:latin typeface="Calibri"/>
                <a:cs typeface="Calibri"/>
              </a:rPr>
              <a:t>może </a:t>
            </a:r>
            <a:r>
              <a:rPr sz="2500" spc="-5" dirty="0">
                <a:latin typeface="Calibri"/>
                <a:cs typeface="Calibri"/>
              </a:rPr>
              <a:t>wynosić</a:t>
            </a:r>
            <a:r>
              <a:rPr sz="2500" spc="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30%.</a:t>
            </a:r>
            <a:endParaRPr sz="2500">
              <a:latin typeface="Calibri"/>
              <a:cs typeface="Calibri"/>
            </a:endParaRPr>
          </a:p>
          <a:p>
            <a:pPr marL="356870" marR="1285875" indent="-344170">
              <a:lnSpc>
                <a:spcPts val="2690"/>
              </a:lnSpc>
              <a:spcBef>
                <a:spcPts val="66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spc="-5" dirty="0">
                <a:latin typeface="Calibri"/>
                <a:cs typeface="Calibri"/>
              </a:rPr>
              <a:t>W </a:t>
            </a:r>
            <a:r>
              <a:rPr sz="2500" spc="-10" dirty="0">
                <a:latin typeface="Calibri"/>
                <a:cs typeface="Calibri"/>
              </a:rPr>
              <a:t>okresie </a:t>
            </a:r>
            <a:r>
              <a:rPr sz="2500" spc="-5" dirty="0">
                <a:latin typeface="Calibri"/>
                <a:cs typeface="Calibri"/>
              </a:rPr>
              <a:t>zimowym w </a:t>
            </a:r>
            <a:r>
              <a:rPr sz="2500" spc="-15" dirty="0">
                <a:latin typeface="Calibri"/>
                <a:cs typeface="Calibri"/>
              </a:rPr>
              <a:t>pomieszczeniach </a:t>
            </a:r>
            <a:r>
              <a:rPr sz="2500" spc="-5" dirty="0">
                <a:latin typeface="Calibri"/>
                <a:cs typeface="Calibri"/>
              </a:rPr>
              <a:t>z </a:t>
            </a:r>
            <a:r>
              <a:rPr sz="2500" spc="-15" dirty="0">
                <a:latin typeface="Calibri"/>
                <a:cs typeface="Calibri"/>
              </a:rPr>
              <a:t>centralnym  ogrzewaniem </a:t>
            </a:r>
            <a:r>
              <a:rPr sz="2500" spc="-10" dirty="0">
                <a:latin typeface="Calibri"/>
                <a:cs typeface="Calibri"/>
              </a:rPr>
              <a:t>wilgotność </a:t>
            </a:r>
            <a:r>
              <a:rPr sz="2500" spc="-5" dirty="0">
                <a:latin typeface="Calibri"/>
                <a:cs typeface="Calibri"/>
              </a:rPr>
              <a:t>spada do 30% i potencjał</a:t>
            </a:r>
            <a:endParaRPr sz="2500">
              <a:latin typeface="Calibri"/>
              <a:cs typeface="Calibri"/>
            </a:endParaRPr>
          </a:p>
          <a:p>
            <a:pPr marL="356870">
              <a:lnSpc>
                <a:spcPts val="2675"/>
              </a:lnSpc>
            </a:pPr>
            <a:r>
              <a:rPr sz="2500" spc="-15" dirty="0">
                <a:latin typeface="Calibri"/>
                <a:cs typeface="Calibri"/>
              </a:rPr>
              <a:t>elektrostatyczny ekranu monitora </a:t>
            </a:r>
            <a:r>
              <a:rPr sz="2500" spc="-25" dirty="0">
                <a:latin typeface="Calibri"/>
                <a:cs typeface="Calibri"/>
              </a:rPr>
              <a:t>może </a:t>
            </a:r>
            <a:r>
              <a:rPr sz="2500" spc="-20" dirty="0">
                <a:latin typeface="Calibri"/>
                <a:cs typeface="Calibri"/>
              </a:rPr>
              <a:t>być szczególnie</a:t>
            </a:r>
            <a:r>
              <a:rPr sz="2500" spc="15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wysoki.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9017" y="256158"/>
            <a:ext cx="5045710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15" dirty="0"/>
              <a:t>Wilgotność</a:t>
            </a:r>
            <a:r>
              <a:rPr sz="4400" spc="-45" dirty="0"/>
              <a:t> </a:t>
            </a:r>
            <a:r>
              <a:rPr sz="4400" spc="-20" dirty="0"/>
              <a:t>powietrza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21691" y="925113"/>
            <a:ext cx="7874634" cy="1644014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459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700" spc="-15" dirty="0">
                <a:latin typeface="Calibri"/>
                <a:cs typeface="Calibri"/>
              </a:rPr>
              <a:t>Zwiększenie </a:t>
            </a:r>
            <a:r>
              <a:rPr sz="2700" dirty="0">
                <a:latin typeface="Calibri"/>
                <a:cs typeface="Calibri"/>
              </a:rPr>
              <a:t>wilgotności </a:t>
            </a:r>
            <a:r>
              <a:rPr sz="2700" spc="-10" dirty="0">
                <a:latin typeface="Calibri"/>
                <a:cs typeface="Calibri"/>
              </a:rPr>
              <a:t>powietrza </a:t>
            </a:r>
            <a:r>
              <a:rPr sz="2700" spc="0" dirty="0">
                <a:latin typeface="Calibri"/>
                <a:cs typeface="Calibri"/>
              </a:rPr>
              <a:t>w</a:t>
            </a:r>
            <a:r>
              <a:rPr sz="2700" spc="-18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pomieszczeniach</a:t>
            </a:r>
            <a:endParaRPr sz="27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309"/>
              </a:spcBef>
              <a:buFont typeface="Arial"/>
              <a:buChar char="–"/>
              <a:tabLst>
                <a:tab pos="756920" algn="l"/>
              </a:tabLst>
            </a:pPr>
            <a:r>
              <a:rPr sz="2300" spc="-15" dirty="0">
                <a:latin typeface="Calibri"/>
                <a:cs typeface="Calibri"/>
              </a:rPr>
              <a:t>założenie </a:t>
            </a:r>
            <a:r>
              <a:rPr sz="2300" spc="-5" dirty="0">
                <a:latin typeface="Calibri"/>
                <a:cs typeface="Calibri"/>
              </a:rPr>
              <a:t>odpowiednich </a:t>
            </a:r>
            <a:r>
              <a:rPr sz="2300" spc="-15" dirty="0">
                <a:latin typeface="Calibri"/>
                <a:cs typeface="Calibri"/>
              </a:rPr>
              <a:t>parowników </a:t>
            </a:r>
            <a:r>
              <a:rPr sz="2300" spc="-5" dirty="0">
                <a:latin typeface="Calibri"/>
                <a:cs typeface="Calibri"/>
              </a:rPr>
              <a:t>na</a:t>
            </a:r>
            <a:r>
              <a:rPr sz="2300" spc="5" dirty="0">
                <a:latin typeface="Calibri"/>
                <a:cs typeface="Calibri"/>
              </a:rPr>
              <a:t> </a:t>
            </a:r>
            <a:r>
              <a:rPr sz="2300" spc="-15" dirty="0">
                <a:latin typeface="Calibri"/>
                <a:cs typeface="Calibri"/>
              </a:rPr>
              <a:t>kaloryferach</a:t>
            </a:r>
            <a:endParaRPr sz="23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260"/>
              </a:spcBef>
              <a:buFont typeface="Arial"/>
              <a:buChar char="–"/>
              <a:tabLst>
                <a:tab pos="756920" algn="l"/>
              </a:tabLst>
            </a:pPr>
            <a:r>
              <a:rPr sz="2300" spc="-10" dirty="0">
                <a:latin typeface="Calibri"/>
                <a:cs typeface="Calibri"/>
              </a:rPr>
              <a:t>Wieszanie mokrych </a:t>
            </a:r>
            <a:r>
              <a:rPr sz="2300" spc="-15" dirty="0">
                <a:latin typeface="Calibri"/>
                <a:cs typeface="Calibri"/>
              </a:rPr>
              <a:t>ręczników</a:t>
            </a:r>
            <a:endParaRPr sz="23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6920" algn="l"/>
              </a:tabLst>
            </a:pPr>
            <a:r>
              <a:rPr sz="2300" spc="-15" dirty="0">
                <a:latin typeface="Calibri"/>
                <a:cs typeface="Calibri"/>
              </a:rPr>
              <a:t>Nawilżacze</a:t>
            </a:r>
            <a:r>
              <a:rPr sz="2300" spc="-40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powietrza.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35150" y="2636901"/>
            <a:ext cx="5041900" cy="39226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16</a:t>
            </a:fld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3173" y="276809"/>
            <a:ext cx="3063240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20" dirty="0"/>
              <a:t>Pomieszczenia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35965" y="950417"/>
            <a:ext cx="7458075" cy="118046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6870" marR="5080" indent="-344170" algn="just">
              <a:lnSpc>
                <a:spcPct val="90000"/>
              </a:lnSpc>
              <a:spcBef>
                <a:spcPts val="434"/>
              </a:spcBef>
              <a:buFont typeface="Arial"/>
              <a:buChar char="•"/>
              <a:tabLst>
                <a:tab pos="357505" algn="l"/>
              </a:tabLst>
            </a:pPr>
            <a:r>
              <a:rPr sz="2700" spc="-5" dirty="0">
                <a:latin typeface="Calibri"/>
                <a:cs typeface="Calibri"/>
              </a:rPr>
              <a:t>Najbardziej </a:t>
            </a:r>
            <a:r>
              <a:rPr sz="2700" spc="-10" dirty="0">
                <a:latin typeface="Calibri"/>
                <a:cs typeface="Calibri"/>
              </a:rPr>
              <a:t>przydatne pomieszczenia </a:t>
            </a:r>
            <a:r>
              <a:rPr sz="2700" dirty="0">
                <a:latin typeface="Calibri"/>
                <a:cs typeface="Calibri"/>
              </a:rPr>
              <a:t>dla</a:t>
            </a:r>
            <a:r>
              <a:rPr sz="2700" spc="-18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stanowisk  </a:t>
            </a:r>
            <a:r>
              <a:rPr sz="2700" spc="-15" dirty="0">
                <a:latin typeface="Calibri"/>
                <a:cs typeface="Calibri"/>
              </a:rPr>
              <a:t>komputerowych </a:t>
            </a:r>
            <a:r>
              <a:rPr sz="2700" spc="-5" dirty="0">
                <a:latin typeface="Calibri"/>
                <a:cs typeface="Calibri"/>
              </a:rPr>
              <a:t>powinny </a:t>
            </a:r>
            <a:r>
              <a:rPr sz="2700" dirty="0">
                <a:latin typeface="Calibri"/>
                <a:cs typeface="Calibri"/>
              </a:rPr>
              <a:t>mieć okna </a:t>
            </a:r>
            <a:r>
              <a:rPr sz="2700" spc="-10" dirty="0">
                <a:latin typeface="Calibri"/>
                <a:cs typeface="Calibri"/>
              </a:rPr>
              <a:t>skierowane </a:t>
            </a:r>
            <a:r>
              <a:rPr sz="2700" spc="0" dirty="0">
                <a:latin typeface="Calibri"/>
                <a:cs typeface="Calibri"/>
              </a:rPr>
              <a:t>w  </a:t>
            </a:r>
            <a:r>
              <a:rPr sz="2700" spc="-10" dirty="0">
                <a:latin typeface="Calibri"/>
                <a:cs typeface="Calibri"/>
              </a:rPr>
              <a:t>stronę</a:t>
            </a:r>
            <a:r>
              <a:rPr sz="2700" spc="-8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północną.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0825" y="2276538"/>
            <a:ext cx="5761101" cy="4360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643158" y="2374010"/>
            <a:ext cx="1896533" cy="22541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17</a:t>
            </a:fld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3173" y="276809"/>
            <a:ext cx="3063240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20" dirty="0"/>
              <a:t>Pomieszczenia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4642" y="969644"/>
            <a:ext cx="8034655" cy="117983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indent="-344170">
              <a:lnSpc>
                <a:spcPts val="3075"/>
              </a:lnSpc>
              <a:spcBef>
                <a:spcPts val="11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700" spc="5" dirty="0">
                <a:latin typeface="Calibri"/>
                <a:cs typeface="Calibri"/>
              </a:rPr>
              <a:t>W </a:t>
            </a:r>
            <a:r>
              <a:rPr sz="2700" spc="-10" dirty="0">
                <a:latin typeface="Calibri"/>
                <a:cs typeface="Calibri"/>
              </a:rPr>
              <a:t>pomieszczeniach, których </a:t>
            </a:r>
            <a:r>
              <a:rPr sz="2700" dirty="0">
                <a:latin typeface="Calibri"/>
                <a:cs typeface="Calibri"/>
              </a:rPr>
              <a:t>okna </a:t>
            </a:r>
            <a:r>
              <a:rPr sz="2700" spc="-10" dirty="0">
                <a:latin typeface="Calibri"/>
                <a:cs typeface="Calibri"/>
              </a:rPr>
              <a:t>skierowane </a:t>
            </a:r>
            <a:r>
              <a:rPr sz="2700" dirty="0">
                <a:latin typeface="Calibri"/>
                <a:cs typeface="Calibri"/>
              </a:rPr>
              <a:t>są</a:t>
            </a:r>
            <a:r>
              <a:rPr sz="2700" spc="-300" dirty="0">
                <a:latin typeface="Calibri"/>
                <a:cs typeface="Calibri"/>
              </a:rPr>
              <a:t> </a:t>
            </a:r>
            <a:r>
              <a:rPr sz="2700" spc="0" dirty="0">
                <a:latin typeface="Calibri"/>
                <a:cs typeface="Calibri"/>
              </a:rPr>
              <a:t>w</a:t>
            </a:r>
            <a:endParaRPr sz="2700">
              <a:latin typeface="Calibri"/>
              <a:cs typeface="Calibri"/>
            </a:endParaRPr>
          </a:p>
          <a:p>
            <a:pPr marL="356870" marR="5080">
              <a:lnSpc>
                <a:spcPts val="2930"/>
              </a:lnSpc>
              <a:spcBef>
                <a:spcPts val="190"/>
              </a:spcBef>
            </a:pPr>
            <a:r>
              <a:rPr sz="2700" spc="-15" dirty="0">
                <a:latin typeface="Calibri"/>
                <a:cs typeface="Calibri"/>
              </a:rPr>
              <a:t>innych </a:t>
            </a:r>
            <a:r>
              <a:rPr sz="2700" spc="-10" dirty="0">
                <a:latin typeface="Calibri"/>
                <a:cs typeface="Calibri"/>
              </a:rPr>
              <a:t>kierunkach jest </a:t>
            </a:r>
            <a:r>
              <a:rPr sz="2700" spc="-15" dirty="0">
                <a:latin typeface="Calibri"/>
                <a:cs typeface="Calibri"/>
              </a:rPr>
              <a:t>wskazane </a:t>
            </a:r>
            <a:r>
              <a:rPr sz="2700" spc="-5" dirty="0">
                <a:latin typeface="Calibri"/>
                <a:cs typeface="Calibri"/>
              </a:rPr>
              <a:t>instalowanie </a:t>
            </a:r>
            <a:r>
              <a:rPr sz="2700" spc="-10" dirty="0">
                <a:latin typeface="Calibri"/>
                <a:cs typeface="Calibri"/>
              </a:rPr>
              <a:t>żaluzji</a:t>
            </a:r>
            <a:r>
              <a:rPr sz="2700" spc="-2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na  oknach </a:t>
            </a:r>
            <a:r>
              <a:rPr sz="2700" spc="0" dirty="0">
                <a:latin typeface="Calibri"/>
                <a:cs typeface="Calibri"/>
              </a:rPr>
              <a:t>lub </a:t>
            </a:r>
            <a:r>
              <a:rPr sz="2700" spc="-5" dirty="0">
                <a:latin typeface="Calibri"/>
                <a:cs typeface="Calibri"/>
              </a:rPr>
              <a:t>ustawianie </a:t>
            </a:r>
            <a:r>
              <a:rPr sz="2700" spc="-10" dirty="0">
                <a:latin typeface="Calibri"/>
                <a:cs typeface="Calibri"/>
              </a:rPr>
              <a:t>roślin przy</a:t>
            </a:r>
            <a:r>
              <a:rPr sz="2700" spc="-229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oknach.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7950" y="2349500"/>
            <a:ext cx="5715000" cy="3790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940425" y="2349500"/>
            <a:ext cx="2974975" cy="39592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18</a:t>
            </a:fld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3173" y="191211"/>
            <a:ext cx="3063240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20" dirty="0"/>
              <a:t>Pomieszczenia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07593" y="669095"/>
            <a:ext cx="7623809" cy="197929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53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5" dirty="0">
                <a:latin typeface="Calibri"/>
                <a:cs typeface="Calibri"/>
              </a:rPr>
              <a:t>Ż</a:t>
            </a:r>
            <a:r>
              <a:rPr sz="2700" spc="-5" dirty="0">
                <a:latin typeface="Calibri"/>
                <a:cs typeface="Calibri"/>
              </a:rPr>
              <a:t>aluzje </a:t>
            </a:r>
            <a:r>
              <a:rPr sz="2700" spc="0" dirty="0">
                <a:latin typeface="Calibri"/>
                <a:cs typeface="Calibri"/>
              </a:rPr>
              <a:t>lub </a:t>
            </a:r>
            <a:r>
              <a:rPr sz="2700" dirty="0">
                <a:latin typeface="Calibri"/>
                <a:cs typeface="Calibri"/>
              </a:rPr>
              <a:t>pionowe</a:t>
            </a:r>
            <a:r>
              <a:rPr sz="2700" spc="-170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zasłony</a:t>
            </a:r>
            <a:endParaRPr sz="2700">
              <a:latin typeface="Calibri"/>
              <a:cs typeface="Calibri"/>
            </a:endParaRPr>
          </a:p>
          <a:p>
            <a:pPr marL="756285" lvl="1" indent="-286385">
              <a:lnSpc>
                <a:spcPts val="2630"/>
              </a:lnSpc>
              <a:spcBef>
                <a:spcPts val="325"/>
              </a:spcBef>
              <a:buFont typeface="Arial"/>
              <a:buChar char="–"/>
              <a:tabLst>
                <a:tab pos="756920" algn="l"/>
              </a:tabLst>
            </a:pPr>
            <a:r>
              <a:rPr sz="2300" spc="-10" dirty="0">
                <a:latin typeface="Calibri"/>
                <a:cs typeface="Calibri"/>
              </a:rPr>
              <a:t>Zapobiegają </a:t>
            </a:r>
            <a:r>
              <a:rPr sz="2300" spc="-5" dirty="0">
                <a:latin typeface="Calibri"/>
                <a:cs typeface="Calibri"/>
              </a:rPr>
              <a:t>nadmiernemu </a:t>
            </a:r>
            <a:r>
              <a:rPr sz="2300" spc="-10" dirty="0">
                <a:latin typeface="Calibri"/>
                <a:cs typeface="Calibri"/>
              </a:rPr>
              <a:t>nagrzewaniu </a:t>
            </a:r>
            <a:r>
              <a:rPr sz="2300" dirty="0">
                <a:latin typeface="Calibri"/>
                <a:cs typeface="Calibri"/>
              </a:rPr>
              <a:t>się </a:t>
            </a:r>
            <a:r>
              <a:rPr sz="2300" spc="-10" dirty="0">
                <a:latin typeface="Calibri"/>
                <a:cs typeface="Calibri"/>
              </a:rPr>
              <a:t>pomieszczeń</a:t>
            </a:r>
            <a:r>
              <a:rPr sz="2300" spc="5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i</a:t>
            </a:r>
            <a:endParaRPr sz="2300">
              <a:latin typeface="Calibri"/>
              <a:cs typeface="Calibri"/>
            </a:endParaRPr>
          </a:p>
          <a:p>
            <a:pPr marL="756285">
              <a:lnSpc>
                <a:spcPts val="2630"/>
              </a:lnSpc>
            </a:pPr>
            <a:r>
              <a:rPr sz="2300" spc="-15" dirty="0">
                <a:latin typeface="Calibri"/>
                <a:cs typeface="Calibri"/>
              </a:rPr>
              <a:t>urządzeń </a:t>
            </a:r>
            <a:r>
              <a:rPr sz="2300" spc="-5" dirty="0">
                <a:latin typeface="Calibri"/>
                <a:cs typeface="Calibri"/>
              </a:rPr>
              <a:t>pod wpływem światła</a:t>
            </a:r>
            <a:r>
              <a:rPr sz="2300" spc="40" dirty="0">
                <a:latin typeface="Calibri"/>
                <a:cs typeface="Calibri"/>
              </a:rPr>
              <a:t> </a:t>
            </a:r>
            <a:r>
              <a:rPr sz="2300" spc="-5" dirty="0">
                <a:latin typeface="Calibri"/>
                <a:cs typeface="Calibri"/>
              </a:rPr>
              <a:t>słonecznego</a:t>
            </a:r>
            <a:endParaRPr sz="2300">
              <a:latin typeface="Calibri"/>
              <a:cs typeface="Calibri"/>
            </a:endParaRPr>
          </a:p>
          <a:p>
            <a:pPr marL="756285" lvl="1" indent="-286385">
              <a:lnSpc>
                <a:spcPts val="2630"/>
              </a:lnSpc>
              <a:spcBef>
                <a:spcPts val="270"/>
              </a:spcBef>
              <a:buFont typeface="Arial"/>
              <a:buChar char="–"/>
              <a:tabLst>
                <a:tab pos="756920" algn="l"/>
              </a:tabLst>
            </a:pPr>
            <a:r>
              <a:rPr sz="2300" spc="-5" dirty="0">
                <a:latin typeface="Calibri"/>
                <a:cs typeface="Calibri"/>
              </a:rPr>
              <a:t>Eliminują olśnienia </a:t>
            </a:r>
            <a:r>
              <a:rPr sz="2300" dirty="0">
                <a:latin typeface="Calibri"/>
                <a:cs typeface="Calibri"/>
              </a:rPr>
              <a:t>i </a:t>
            </a:r>
            <a:r>
              <a:rPr sz="2300" spc="-5" dirty="0">
                <a:latin typeface="Calibri"/>
                <a:cs typeface="Calibri"/>
              </a:rPr>
              <a:t>odbicia pochodzące </a:t>
            </a:r>
            <a:r>
              <a:rPr sz="2300" dirty="0">
                <a:latin typeface="Calibri"/>
                <a:cs typeface="Calibri"/>
              </a:rPr>
              <a:t>od</a:t>
            </a:r>
            <a:r>
              <a:rPr sz="2300" spc="0" dirty="0">
                <a:latin typeface="Calibri"/>
                <a:cs typeface="Calibri"/>
              </a:rPr>
              <a:t> </a:t>
            </a:r>
            <a:r>
              <a:rPr sz="2300" spc="-10" dirty="0">
                <a:latin typeface="Calibri"/>
                <a:cs typeface="Calibri"/>
              </a:rPr>
              <a:t>jaskrawych</a:t>
            </a:r>
            <a:endParaRPr sz="2300">
              <a:latin typeface="Calibri"/>
              <a:cs typeface="Calibri"/>
            </a:endParaRPr>
          </a:p>
          <a:p>
            <a:pPr marL="756285">
              <a:lnSpc>
                <a:spcPts val="2630"/>
              </a:lnSpc>
            </a:pPr>
            <a:r>
              <a:rPr sz="2300" spc="-15" dirty="0">
                <a:latin typeface="Calibri"/>
                <a:cs typeface="Calibri"/>
              </a:rPr>
              <a:t>płaszczyzn</a:t>
            </a:r>
            <a:r>
              <a:rPr sz="2300" spc="-10" dirty="0">
                <a:latin typeface="Calibri"/>
                <a:cs typeface="Calibri"/>
              </a:rPr>
              <a:t> </a:t>
            </a:r>
            <a:r>
              <a:rPr sz="2300" dirty="0">
                <a:latin typeface="Calibri"/>
                <a:cs typeface="Calibri"/>
              </a:rPr>
              <a:t>okien.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9387" y="2924175"/>
            <a:ext cx="5238750" cy="37147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19</a:t>
            </a:fld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16072" y="483184"/>
            <a:ext cx="291401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5" dirty="0">
                <a:latin typeface="Arial"/>
                <a:cs typeface="Arial"/>
              </a:rPr>
              <a:t>Oświetlenie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58887" y="1484312"/>
            <a:ext cx="6911975" cy="51847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83382" y="291795"/>
            <a:ext cx="277876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15" dirty="0"/>
              <a:t>Oświetlenie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93014" y="1088262"/>
            <a:ext cx="7924800" cy="139700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6870" marR="5080" indent="-344170">
              <a:lnSpc>
                <a:spcPts val="24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spc="-20" dirty="0">
                <a:latin typeface="Calibri"/>
                <a:cs typeface="Calibri"/>
              </a:rPr>
              <a:t>Najkorzystniejsze </a:t>
            </a:r>
            <a:r>
              <a:rPr sz="2500" spc="-10" dirty="0">
                <a:latin typeface="Calibri"/>
                <a:cs typeface="Calibri"/>
              </a:rPr>
              <a:t>jest </a:t>
            </a:r>
            <a:r>
              <a:rPr sz="2500" spc="-5" dirty="0">
                <a:latin typeface="Calibri"/>
                <a:cs typeface="Calibri"/>
              </a:rPr>
              <a:t>oświetlenie w </a:t>
            </a:r>
            <a:r>
              <a:rPr sz="2500" spc="-10" dirty="0">
                <a:latin typeface="Calibri"/>
                <a:cs typeface="Calibri"/>
              </a:rPr>
              <a:t>przedziale </a:t>
            </a:r>
            <a:r>
              <a:rPr sz="2500" spc="-5" dirty="0">
                <a:latin typeface="Calibri"/>
                <a:cs typeface="Calibri"/>
              </a:rPr>
              <a:t>od 300lx do  700lx, o </a:t>
            </a:r>
            <a:r>
              <a:rPr sz="2500" spc="-10" dirty="0">
                <a:latin typeface="Calibri"/>
                <a:cs typeface="Calibri"/>
              </a:rPr>
              <a:t>równomierności </a:t>
            </a:r>
            <a:r>
              <a:rPr sz="2500" spc="-5" dirty="0">
                <a:latin typeface="Calibri"/>
                <a:cs typeface="Calibri"/>
              </a:rPr>
              <a:t>oświetlenia &gt;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0,65.</a:t>
            </a:r>
            <a:endParaRPr sz="2500">
              <a:latin typeface="Calibri"/>
              <a:cs typeface="Calibri"/>
            </a:endParaRPr>
          </a:p>
          <a:p>
            <a:pPr marL="356870" marR="271145" indent="-344170">
              <a:lnSpc>
                <a:spcPts val="2400"/>
              </a:lnSpc>
              <a:spcBef>
                <a:spcPts val="60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spc="-5" dirty="0">
                <a:latin typeface="Calibri"/>
                <a:cs typeface="Calibri"/>
              </a:rPr>
              <a:t>Na </a:t>
            </a:r>
            <a:r>
              <a:rPr sz="2500" spc="-10" dirty="0">
                <a:latin typeface="Calibri"/>
                <a:cs typeface="Calibri"/>
              </a:rPr>
              <a:t>klawiaturze </a:t>
            </a:r>
            <a:r>
              <a:rPr sz="2500" spc="-25" dirty="0">
                <a:latin typeface="Calibri"/>
                <a:cs typeface="Calibri"/>
              </a:rPr>
              <a:t>komputera </a:t>
            </a:r>
            <a:r>
              <a:rPr sz="2500" spc="-5" dirty="0">
                <a:latin typeface="Calibri"/>
                <a:cs typeface="Calibri"/>
              </a:rPr>
              <a:t>średnie </a:t>
            </a:r>
            <a:r>
              <a:rPr sz="2500" spc="-15" dirty="0">
                <a:latin typeface="Calibri"/>
                <a:cs typeface="Calibri"/>
              </a:rPr>
              <a:t>natężenie </a:t>
            </a:r>
            <a:r>
              <a:rPr sz="2500" spc="-5" dirty="0">
                <a:latin typeface="Calibri"/>
                <a:cs typeface="Calibri"/>
              </a:rPr>
              <a:t>oświetlenia  powinno wynosić 500</a:t>
            </a:r>
            <a:r>
              <a:rPr sz="2500" spc="-8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lx.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143125" y="2714561"/>
            <a:ext cx="4603750" cy="36433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21</a:t>
            </a:fld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950" y="2852737"/>
            <a:ext cx="6819900" cy="3889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16072" y="77165"/>
            <a:ext cx="291401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5" dirty="0">
                <a:latin typeface="Arial"/>
                <a:cs typeface="Arial"/>
              </a:rPr>
              <a:t>Oświetlenie</a:t>
            </a:r>
            <a:endParaRPr sz="4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8267" y="781253"/>
            <a:ext cx="8540115" cy="16960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spc="-10" dirty="0">
                <a:latin typeface="Calibri"/>
                <a:cs typeface="Calibri"/>
              </a:rPr>
              <a:t>Zalecane jest stosowanie oświetlenia</a:t>
            </a:r>
            <a:r>
              <a:rPr sz="2500" spc="-4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ogólnego.</a:t>
            </a:r>
            <a:endParaRPr sz="2500">
              <a:latin typeface="Calibri"/>
              <a:cs typeface="Calibri"/>
            </a:endParaRPr>
          </a:p>
          <a:p>
            <a:pPr marL="756285" marR="5080" indent="-287020">
              <a:lnSpc>
                <a:spcPct val="80000"/>
              </a:lnSpc>
              <a:spcBef>
                <a:spcPts val="545"/>
              </a:spcBef>
              <a:tabLst>
                <a:tab pos="756285" algn="l"/>
              </a:tabLst>
            </a:pPr>
            <a:r>
              <a:rPr sz="2200" dirty="0">
                <a:latin typeface="Arial"/>
                <a:cs typeface="Arial"/>
              </a:rPr>
              <a:t>–	</a:t>
            </a:r>
            <a:r>
              <a:rPr sz="2200" spc="-5" dirty="0">
                <a:latin typeface="Calibri"/>
                <a:cs typeface="Calibri"/>
              </a:rPr>
              <a:t>Specjalne </a:t>
            </a:r>
            <a:r>
              <a:rPr sz="2200" spc="-10" dirty="0">
                <a:latin typeface="Calibri"/>
                <a:cs typeface="Calibri"/>
              </a:rPr>
              <a:t>oprawy </a:t>
            </a:r>
            <a:r>
              <a:rPr sz="2200" spc="-5" dirty="0">
                <a:latin typeface="Calibri"/>
                <a:cs typeface="Calibri"/>
              </a:rPr>
              <a:t>posiadające </a:t>
            </a:r>
            <a:r>
              <a:rPr sz="2200" dirty="0">
                <a:latin typeface="Calibri"/>
                <a:cs typeface="Calibri"/>
              </a:rPr>
              <a:t>odpowiednio </a:t>
            </a:r>
            <a:r>
              <a:rPr sz="2200" spc="-15" dirty="0">
                <a:latin typeface="Calibri"/>
                <a:cs typeface="Calibri"/>
              </a:rPr>
              <a:t>ukształtowany </a:t>
            </a:r>
            <a:r>
              <a:rPr sz="2200" spc="-5" dirty="0">
                <a:latin typeface="Calibri"/>
                <a:cs typeface="Calibri"/>
              </a:rPr>
              <a:t>odbłyśnik  </a:t>
            </a:r>
            <a:r>
              <a:rPr sz="2200" dirty="0">
                <a:latin typeface="Calibri"/>
                <a:cs typeface="Calibri"/>
              </a:rPr>
              <a:t>i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45" dirty="0">
                <a:latin typeface="Calibri"/>
                <a:cs typeface="Calibri"/>
              </a:rPr>
              <a:t>raster.</a:t>
            </a:r>
            <a:endParaRPr sz="2200">
              <a:latin typeface="Calibri"/>
              <a:cs typeface="Calibri"/>
            </a:endParaRPr>
          </a:p>
          <a:p>
            <a:pPr marL="356870" marR="379095" indent="-344170">
              <a:lnSpc>
                <a:spcPts val="2400"/>
              </a:lnSpc>
              <a:spcBef>
                <a:spcPts val="5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spc="-5" dirty="0">
                <a:latin typeface="Calibri"/>
                <a:cs typeface="Calibri"/>
              </a:rPr>
              <a:t>W polu </a:t>
            </a:r>
            <a:r>
              <a:rPr sz="2500" spc="-10" dirty="0">
                <a:latin typeface="Calibri"/>
                <a:cs typeface="Calibri"/>
              </a:rPr>
              <a:t>widzenia pracującego </a:t>
            </a:r>
            <a:r>
              <a:rPr sz="2500" spc="-5" dirty="0">
                <a:latin typeface="Calibri"/>
                <a:cs typeface="Calibri"/>
              </a:rPr>
              <a:t>nie powinno </a:t>
            </a:r>
            <a:r>
              <a:rPr sz="2500" spc="-20" dirty="0">
                <a:latin typeface="Calibri"/>
                <a:cs typeface="Calibri"/>
              </a:rPr>
              <a:t>być </a:t>
            </a:r>
            <a:r>
              <a:rPr sz="2500" spc="-15" dirty="0">
                <a:latin typeface="Calibri"/>
                <a:cs typeface="Calibri"/>
              </a:rPr>
              <a:t>źródeł </a:t>
            </a:r>
            <a:r>
              <a:rPr sz="2500" spc="-10" dirty="0">
                <a:latin typeface="Calibri"/>
                <a:cs typeface="Calibri"/>
              </a:rPr>
              <a:t>światła  </a:t>
            </a:r>
            <a:r>
              <a:rPr sz="2500" spc="-5" dirty="0">
                <a:latin typeface="Calibri"/>
                <a:cs typeface="Calibri"/>
              </a:rPr>
              <a:t>emitujących </a:t>
            </a:r>
            <a:r>
              <a:rPr sz="2500" spc="-10" dirty="0">
                <a:latin typeface="Calibri"/>
                <a:cs typeface="Calibri"/>
              </a:rPr>
              <a:t>oświetlenie silniejsze </a:t>
            </a:r>
            <a:r>
              <a:rPr sz="2500" spc="-5" dirty="0">
                <a:latin typeface="Calibri"/>
                <a:cs typeface="Calibri"/>
              </a:rPr>
              <a:t>od</a:t>
            </a:r>
            <a:r>
              <a:rPr sz="2500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monitora.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787900" y="2443226"/>
            <a:ext cx="4267200" cy="2857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22</a:t>
            </a:fld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74750" y="1600263"/>
            <a:ext cx="6792976" cy="45258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24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39285" y="464896"/>
            <a:ext cx="126428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10" dirty="0">
                <a:latin typeface="Calibri"/>
                <a:cs typeface="Calibri"/>
              </a:rPr>
              <a:t>Hałas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6244" y="1510650"/>
            <a:ext cx="6781165" cy="236728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10" dirty="0">
                <a:latin typeface="Calibri"/>
                <a:cs typeface="Calibri"/>
              </a:rPr>
              <a:t>Hałas na </a:t>
            </a:r>
            <a:r>
              <a:rPr sz="3200" spc="-25" dirty="0">
                <a:latin typeface="Calibri"/>
                <a:cs typeface="Calibri"/>
              </a:rPr>
              <a:t>stanowisku</a:t>
            </a:r>
            <a:r>
              <a:rPr sz="3200" spc="6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pracy</a:t>
            </a:r>
            <a:endParaRPr sz="3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10" dirty="0">
                <a:latin typeface="Calibri"/>
                <a:cs typeface="Calibri"/>
              </a:rPr>
              <a:t>Zbyt </a:t>
            </a:r>
            <a:r>
              <a:rPr sz="3200" spc="-5" dirty="0">
                <a:latin typeface="Calibri"/>
                <a:cs typeface="Calibri"/>
              </a:rPr>
              <a:t>głośna</a:t>
            </a:r>
            <a:r>
              <a:rPr sz="3200" spc="3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muzyka</a:t>
            </a:r>
            <a:endParaRPr sz="3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15" dirty="0">
                <a:latin typeface="Calibri"/>
                <a:cs typeface="Calibri"/>
              </a:rPr>
              <a:t>Używanie </a:t>
            </a:r>
            <a:r>
              <a:rPr sz="3200" spc="-10" dirty="0">
                <a:latin typeface="Calibri"/>
                <a:cs typeface="Calibri"/>
              </a:rPr>
              <a:t>słuchawek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dousznych</a:t>
            </a:r>
            <a:endParaRPr sz="3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15" dirty="0">
                <a:latin typeface="Calibri"/>
                <a:cs typeface="Calibri"/>
              </a:rPr>
              <a:t>Odgłosy </a:t>
            </a:r>
            <a:r>
              <a:rPr sz="3200" spc="-25" dirty="0">
                <a:latin typeface="Calibri"/>
                <a:cs typeface="Calibri"/>
              </a:rPr>
              <a:t>pracy </a:t>
            </a:r>
            <a:r>
              <a:rPr sz="3200" spc="-20" dirty="0">
                <a:latin typeface="Calibri"/>
                <a:cs typeface="Calibri"/>
              </a:rPr>
              <a:t>sprzętu</a:t>
            </a:r>
            <a:r>
              <a:rPr sz="3200" spc="4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komputerowego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25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40711" y="464896"/>
            <a:ext cx="486219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10" dirty="0">
                <a:latin typeface="Calibri"/>
                <a:cs typeface="Calibri"/>
              </a:rPr>
              <a:t>Hałas </a:t>
            </a:r>
            <a:r>
              <a:rPr sz="4400" b="0" spc="-5" dirty="0">
                <a:latin typeface="Calibri"/>
                <a:cs typeface="Calibri"/>
              </a:rPr>
              <a:t>w </a:t>
            </a:r>
            <a:r>
              <a:rPr sz="4400" b="0" spc="-30" dirty="0">
                <a:latin typeface="Calibri"/>
                <a:cs typeface="Calibri"/>
              </a:rPr>
              <a:t>pracy </a:t>
            </a:r>
            <a:r>
              <a:rPr sz="4400" b="0" spc="-5" dirty="0">
                <a:latin typeface="Calibri"/>
                <a:cs typeface="Calibri"/>
              </a:rPr>
              <a:t>i</a:t>
            </a:r>
            <a:r>
              <a:rPr sz="4400" b="0" spc="35" dirty="0">
                <a:latin typeface="Calibri"/>
                <a:cs typeface="Calibri"/>
              </a:rPr>
              <a:t> </a:t>
            </a:r>
            <a:r>
              <a:rPr sz="4400" b="0" spc="-5" dirty="0">
                <a:latin typeface="Calibri"/>
                <a:cs typeface="Calibri"/>
              </a:rPr>
              <a:t>domu</a:t>
            </a:r>
            <a:endParaRPr sz="44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50850" y="1593850"/>
          <a:ext cx="8230870" cy="29629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38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1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06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205"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Miejsce</a:t>
                      </a:r>
                      <a:r>
                        <a:rPr sz="18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ekspozycji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676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Czas</a:t>
                      </a:r>
                      <a:r>
                        <a:rPr sz="18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trwania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40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5" dirty="0">
                          <a:latin typeface="Calibri"/>
                          <a:cs typeface="Calibri"/>
                        </a:rPr>
                        <a:t>Poziom</a:t>
                      </a:r>
                      <a:r>
                        <a:rPr sz="18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hałasu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5" dirty="0">
                          <a:latin typeface="Calibri"/>
                          <a:cs typeface="Calibri"/>
                        </a:rPr>
                        <a:t>Praca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godzin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&lt; 85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dB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Dom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Dzień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&lt; 40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dB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2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Noc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&lt; 30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dB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205">
                <a:tc rowSpan="2"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Szpital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Dzień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&lt; 30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dB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2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Noc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15" dirty="0">
                          <a:latin typeface="Calibri"/>
                          <a:cs typeface="Calibri"/>
                        </a:rPr>
                        <a:t>Duże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miasto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&lt; 65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dB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spc="-45" dirty="0">
                          <a:latin typeface="Calibri"/>
                          <a:cs typeface="Calibri"/>
                        </a:rPr>
                        <a:t>Teren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miejski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&lt; 55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dB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507593" y="5458459"/>
            <a:ext cx="79565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Dopuszczalne </a:t>
            </a:r>
            <a:r>
              <a:rPr sz="1800" b="1" dirty="0">
                <a:latin typeface="Arial"/>
                <a:cs typeface="Arial"/>
              </a:rPr>
              <a:t>wartości poziomu </a:t>
            </a:r>
            <a:r>
              <a:rPr sz="1800" b="1" spc="0" dirty="0">
                <a:latin typeface="Arial"/>
                <a:cs typeface="Arial"/>
              </a:rPr>
              <a:t>dźwięku </a:t>
            </a:r>
            <a:r>
              <a:rPr sz="1800" b="1" dirty="0">
                <a:latin typeface="Arial"/>
                <a:cs typeface="Arial"/>
              </a:rPr>
              <a:t>na stanowiskach </a:t>
            </a:r>
            <a:r>
              <a:rPr sz="1800" b="1" spc="-15" dirty="0">
                <a:latin typeface="Arial"/>
                <a:cs typeface="Arial"/>
              </a:rPr>
              <a:t>pracy:</a:t>
            </a:r>
            <a:r>
              <a:rPr sz="1800" b="1" spc="-204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PN-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84/N </a:t>
            </a:r>
            <a:r>
              <a:rPr sz="1800" dirty="0">
                <a:latin typeface="Arial"/>
                <a:cs typeface="Arial"/>
              </a:rPr>
              <a:t>– 01307 </a:t>
            </a:r>
            <a:r>
              <a:rPr sz="1800" spc="-5" dirty="0">
                <a:latin typeface="Arial"/>
                <a:cs typeface="Arial"/>
              </a:rPr>
              <a:t>oraz Rozporządzenie Ministra </a:t>
            </a:r>
            <a:r>
              <a:rPr sz="1800" dirty="0">
                <a:latin typeface="Arial"/>
                <a:cs typeface="Arial"/>
              </a:rPr>
              <a:t>Pracy i Polit. Socj. z </a:t>
            </a:r>
            <a:r>
              <a:rPr sz="1800" spc="-5" dirty="0">
                <a:latin typeface="Arial"/>
                <a:cs typeface="Arial"/>
              </a:rPr>
              <a:t>grudnia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1989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66163" y="450545"/>
            <a:ext cx="603250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30" dirty="0"/>
              <a:t>Rozmieszczenie</a:t>
            </a:r>
            <a:r>
              <a:rPr sz="4400" spc="-85" dirty="0"/>
              <a:t> </a:t>
            </a:r>
            <a:r>
              <a:rPr sz="4400" spc="-20" dirty="0"/>
              <a:t>stanowisk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435965" y="1070559"/>
            <a:ext cx="7715884" cy="101663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6870" marR="5080" indent="-344170">
              <a:lnSpc>
                <a:spcPts val="24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spc="-5" dirty="0">
                <a:latin typeface="Calibri"/>
                <a:cs typeface="Calibri"/>
              </a:rPr>
              <a:t>Na 1 </a:t>
            </a:r>
            <a:r>
              <a:rPr sz="2500" spc="-20" dirty="0">
                <a:latin typeface="Calibri"/>
                <a:cs typeface="Calibri"/>
              </a:rPr>
              <a:t>stanowisko </a:t>
            </a:r>
            <a:r>
              <a:rPr sz="2500" spc="-15" dirty="0">
                <a:latin typeface="Calibri"/>
                <a:cs typeface="Calibri"/>
              </a:rPr>
              <a:t>pracy przy </a:t>
            </a:r>
            <a:r>
              <a:rPr sz="2500" spc="-10" dirty="0">
                <a:latin typeface="Calibri"/>
                <a:cs typeface="Calibri"/>
              </a:rPr>
              <a:t>monitorze ekranowym  </a:t>
            </a:r>
            <a:r>
              <a:rPr sz="2500" spc="-5" dirty="0">
                <a:latin typeface="Calibri"/>
                <a:cs typeface="Calibri"/>
              </a:rPr>
              <a:t>powinno przypadać 6 </a:t>
            </a:r>
            <a:r>
              <a:rPr sz="2500" spc="-10" dirty="0">
                <a:latin typeface="Calibri"/>
                <a:cs typeface="Calibri"/>
              </a:rPr>
              <a:t>m</a:t>
            </a:r>
            <a:r>
              <a:rPr sz="2475" spc="-15" baseline="25252" dirty="0">
                <a:latin typeface="Calibri"/>
                <a:cs typeface="Calibri"/>
              </a:rPr>
              <a:t>2 </a:t>
            </a:r>
            <a:r>
              <a:rPr sz="2500" spc="-10" dirty="0">
                <a:latin typeface="Calibri"/>
                <a:cs typeface="Calibri"/>
              </a:rPr>
              <a:t>powierzchni </a:t>
            </a:r>
            <a:r>
              <a:rPr sz="2500" spc="-25" dirty="0">
                <a:latin typeface="Calibri"/>
                <a:cs typeface="Calibri"/>
              </a:rPr>
              <a:t>pokoju </a:t>
            </a:r>
            <a:r>
              <a:rPr sz="2500" spc="-5" dirty="0">
                <a:latin typeface="Calibri"/>
                <a:cs typeface="Calibri"/>
              </a:rPr>
              <a:t>o </a:t>
            </a:r>
            <a:r>
              <a:rPr sz="2500" spc="-20" dirty="0">
                <a:latin typeface="Calibri"/>
                <a:cs typeface="Calibri"/>
              </a:rPr>
              <a:t>wysokości  </a:t>
            </a:r>
            <a:r>
              <a:rPr sz="2500" spc="-5" dirty="0">
                <a:latin typeface="Calibri"/>
                <a:cs typeface="Calibri"/>
              </a:rPr>
              <a:t>najmniej 3,3</a:t>
            </a:r>
            <a:r>
              <a:rPr sz="2500" spc="-4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m.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63776" y="2636837"/>
            <a:ext cx="5715000" cy="40100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26</a:t>
            </a:fld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0417" y="168986"/>
            <a:ext cx="5502275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25" dirty="0"/>
              <a:t>Rozmieszczenie</a:t>
            </a:r>
            <a:r>
              <a:rPr spc="-80" dirty="0"/>
              <a:t> </a:t>
            </a:r>
            <a:r>
              <a:rPr spc="-10" dirty="0"/>
              <a:t>stanowisk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68417" y="784301"/>
            <a:ext cx="3831590" cy="4124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170">
              <a:lnSpc>
                <a:spcPts val="2595"/>
              </a:lnSpc>
              <a:spcBef>
                <a:spcPts val="10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dirty="0">
                <a:latin typeface="Calibri"/>
                <a:cs typeface="Calibri"/>
              </a:rPr>
              <a:t>Minimalna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odległość</a:t>
            </a:r>
            <a:endParaRPr sz="2400">
              <a:latin typeface="Calibri"/>
              <a:cs typeface="Calibri"/>
            </a:endParaRPr>
          </a:p>
          <a:p>
            <a:pPr marL="356870">
              <a:lnSpc>
                <a:spcPts val="2305"/>
              </a:lnSpc>
            </a:pPr>
            <a:r>
              <a:rPr sz="2400" spc="-5" dirty="0">
                <a:latin typeface="Calibri"/>
                <a:cs typeface="Calibri"/>
              </a:rPr>
              <a:t>pomiędzy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sąsiednimi,</a:t>
            </a:r>
            <a:endParaRPr sz="2400">
              <a:latin typeface="Calibri"/>
              <a:cs typeface="Calibri"/>
            </a:endParaRPr>
          </a:p>
          <a:p>
            <a:pPr marL="356870" marR="132080">
              <a:lnSpc>
                <a:spcPts val="2310"/>
              </a:lnSpc>
              <a:spcBef>
                <a:spcPts val="265"/>
              </a:spcBef>
            </a:pPr>
            <a:r>
              <a:rPr sz="2400" spc="-10" dirty="0">
                <a:latin typeface="Calibri"/>
                <a:cs typeface="Calibri"/>
              </a:rPr>
              <a:t>monitorami </a:t>
            </a:r>
            <a:r>
              <a:rPr sz="2400" spc="-5" dirty="0">
                <a:latin typeface="Calibri"/>
                <a:cs typeface="Calibri"/>
              </a:rPr>
              <a:t>winna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wynosić  </a:t>
            </a:r>
            <a:r>
              <a:rPr sz="2400" dirty="0">
                <a:latin typeface="Calibri"/>
                <a:cs typeface="Calibri"/>
              </a:rPr>
              <a:t>60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cm</a:t>
            </a:r>
            <a:endParaRPr sz="2400">
              <a:latin typeface="Calibri"/>
              <a:cs typeface="Calibri"/>
            </a:endParaRPr>
          </a:p>
          <a:p>
            <a:pPr marL="356870" marR="5080" indent="-344170">
              <a:lnSpc>
                <a:spcPct val="80000"/>
              </a:lnSpc>
              <a:spcBef>
                <a:spcPts val="59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spc="-5" dirty="0">
                <a:latin typeface="Calibri"/>
                <a:cs typeface="Calibri"/>
              </a:rPr>
              <a:t>Odległość pomiędzy </a:t>
            </a:r>
            <a:r>
              <a:rPr sz="2400" dirty="0">
                <a:latin typeface="Calibri"/>
                <a:cs typeface="Calibri"/>
              </a:rPr>
              <a:t>tyłem  </a:t>
            </a:r>
            <a:r>
              <a:rPr sz="2400" spc="-10" dirty="0">
                <a:latin typeface="Calibri"/>
                <a:cs typeface="Calibri"/>
              </a:rPr>
              <a:t>monitora </a:t>
            </a:r>
            <a:r>
              <a:rPr sz="2400" dirty="0">
                <a:latin typeface="Calibri"/>
                <a:cs typeface="Calibri"/>
              </a:rPr>
              <a:t>a głową </a:t>
            </a:r>
            <a:r>
              <a:rPr sz="2400" spc="-5" dirty="0">
                <a:latin typeface="Calibri"/>
                <a:cs typeface="Calibri"/>
              </a:rPr>
              <a:t>osoby  </a:t>
            </a:r>
            <a:r>
              <a:rPr sz="2400" spc="-10" dirty="0">
                <a:latin typeface="Calibri"/>
                <a:cs typeface="Calibri"/>
              </a:rPr>
              <a:t>przed </a:t>
            </a:r>
            <a:r>
              <a:rPr sz="2400" spc="-5" dirty="0">
                <a:latin typeface="Calibri"/>
                <a:cs typeface="Calibri"/>
              </a:rPr>
              <a:t>nami powinna  wynosić, </a:t>
            </a:r>
            <a:r>
              <a:rPr sz="2400" spc="-20" dirty="0">
                <a:latin typeface="Calibri"/>
                <a:cs typeface="Calibri"/>
              </a:rPr>
              <a:t>co </a:t>
            </a:r>
            <a:r>
              <a:rPr sz="2400" dirty="0">
                <a:latin typeface="Calibri"/>
                <a:cs typeface="Calibri"/>
              </a:rPr>
              <a:t>najmniej 80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cm.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3000">
              <a:latin typeface="Times New Roman"/>
              <a:cs typeface="Times New Roman"/>
            </a:endParaRPr>
          </a:p>
          <a:p>
            <a:pPr marL="356870" marR="171450" indent="-344170">
              <a:lnSpc>
                <a:spcPct val="801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spc="-5" dirty="0">
                <a:latin typeface="Calibri"/>
                <a:cs typeface="Calibri"/>
              </a:rPr>
              <a:t>Najlepszym </a:t>
            </a:r>
            <a:r>
              <a:rPr sz="2400" spc="-15" dirty="0">
                <a:latin typeface="Calibri"/>
                <a:cs typeface="Calibri"/>
              </a:rPr>
              <a:t>rozwiązaniem  </a:t>
            </a:r>
            <a:r>
              <a:rPr sz="2400" spc="-10" dirty="0">
                <a:latin typeface="Calibri"/>
                <a:cs typeface="Calibri"/>
              </a:rPr>
              <a:t>jest ustawienie monitorów  </a:t>
            </a:r>
            <a:r>
              <a:rPr sz="2400" dirty="0">
                <a:latin typeface="Calibri"/>
                <a:cs typeface="Calibri"/>
              </a:rPr>
              <a:t>tyłem </a:t>
            </a:r>
            <a:r>
              <a:rPr sz="2400" spc="-5" dirty="0">
                <a:latin typeface="Calibri"/>
                <a:cs typeface="Calibri"/>
              </a:rPr>
              <a:t>jeden </a:t>
            </a:r>
            <a:r>
              <a:rPr sz="2400" spc="-10" dirty="0">
                <a:latin typeface="Calibri"/>
                <a:cs typeface="Calibri"/>
              </a:rPr>
              <a:t>względem  </a:t>
            </a:r>
            <a:r>
              <a:rPr sz="2400" spc="-5" dirty="0">
                <a:latin typeface="Calibri"/>
                <a:cs typeface="Calibri"/>
              </a:rPr>
              <a:t>drugiego.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2875" y="833437"/>
            <a:ext cx="4541901" cy="5861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27</a:t>
            </a:fld>
            <a:endParaRPr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0417" y="168986"/>
            <a:ext cx="5502275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25" dirty="0"/>
              <a:t>Rozmieszczenie</a:t>
            </a:r>
            <a:r>
              <a:rPr spc="-80" dirty="0"/>
              <a:t> </a:t>
            </a:r>
            <a:r>
              <a:rPr spc="-10" dirty="0"/>
              <a:t>stanowisk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8267" y="753821"/>
            <a:ext cx="8449310" cy="1569660"/>
          </a:xfrm>
          <a:prstGeom prst="rect">
            <a:avLst/>
          </a:prstGeom>
        </p:spPr>
        <p:txBody>
          <a:bodyPr vert="horz" wrap="square" lIns="0" tIns="127635" rIns="0" bIns="0" rtlCol="0">
            <a:spAutoFit/>
          </a:bodyPr>
          <a:lstStyle/>
          <a:p>
            <a:pPr marL="356870" marR="5080" indent="-344170">
              <a:lnSpc>
                <a:spcPct val="69700"/>
              </a:lnSpc>
              <a:spcBef>
                <a:spcPts val="100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spc="-15" dirty="0">
                <a:latin typeface="Calibri"/>
                <a:cs typeface="Calibri"/>
              </a:rPr>
              <a:t>Stanowiska pracy </a:t>
            </a:r>
            <a:r>
              <a:rPr sz="2500" spc="-5" dirty="0">
                <a:latin typeface="Calibri"/>
                <a:cs typeface="Calibri"/>
              </a:rPr>
              <a:t>muszą </a:t>
            </a:r>
            <a:r>
              <a:rPr sz="2500" spc="-20" dirty="0">
                <a:latin typeface="Calibri"/>
                <a:cs typeface="Calibri"/>
              </a:rPr>
              <a:t>być </a:t>
            </a:r>
            <a:r>
              <a:rPr sz="2500" spc="-10" dirty="0">
                <a:latin typeface="Calibri"/>
                <a:cs typeface="Calibri"/>
              </a:rPr>
              <a:t>tak usytuowane, aby zapewniały  </a:t>
            </a:r>
            <a:r>
              <a:rPr sz="2500" spc="-20" dirty="0">
                <a:latin typeface="Calibri"/>
                <a:cs typeface="Calibri"/>
              </a:rPr>
              <a:t>każdemu pracownikowi </a:t>
            </a:r>
            <a:r>
              <a:rPr sz="2500" spc="-15" dirty="0">
                <a:latin typeface="Calibri"/>
                <a:cs typeface="Calibri"/>
              </a:rPr>
              <a:t>swobodny </a:t>
            </a:r>
            <a:r>
              <a:rPr sz="2500" spc="-10" dirty="0">
                <a:latin typeface="Calibri"/>
                <a:cs typeface="Calibri"/>
              </a:rPr>
              <a:t>dostęp </a:t>
            </a:r>
            <a:r>
              <a:rPr sz="2500" spc="-5" dirty="0">
                <a:latin typeface="Calibri"/>
                <a:cs typeface="Calibri"/>
              </a:rPr>
              <a:t>do </a:t>
            </a:r>
            <a:r>
              <a:rPr sz="2500" spc="-15" dirty="0">
                <a:latin typeface="Calibri"/>
                <a:cs typeface="Calibri"/>
              </a:rPr>
              <a:t>stanowiska</a:t>
            </a:r>
            <a:r>
              <a:rPr sz="2500" spc="-45" dirty="0">
                <a:latin typeface="Calibri"/>
                <a:cs typeface="Calibri"/>
              </a:rPr>
              <a:t> </a:t>
            </a:r>
            <a:r>
              <a:rPr sz="2500" spc="-40" dirty="0">
                <a:latin typeface="Calibri"/>
                <a:cs typeface="Calibri"/>
              </a:rPr>
              <a:t>pracy.</a:t>
            </a:r>
            <a:endParaRPr sz="2500" dirty="0">
              <a:latin typeface="Calibri"/>
              <a:cs typeface="Calibri"/>
            </a:endParaRPr>
          </a:p>
          <a:p>
            <a:pPr marL="356870" marR="122555" indent="-344170">
              <a:lnSpc>
                <a:spcPct val="69700"/>
              </a:lnSpc>
              <a:spcBef>
                <a:spcPts val="62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spc="-20" dirty="0">
                <a:latin typeface="Calibri"/>
                <a:cs typeface="Calibri"/>
              </a:rPr>
              <a:t>Podłoga </a:t>
            </a:r>
            <a:r>
              <a:rPr sz="2500" spc="-5" dirty="0">
                <a:latin typeface="Calibri"/>
                <a:cs typeface="Calibri"/>
              </a:rPr>
              <a:t>w </a:t>
            </a:r>
            <a:r>
              <a:rPr sz="2500" spc="-15" dirty="0">
                <a:latin typeface="Calibri"/>
                <a:cs typeface="Calibri"/>
              </a:rPr>
              <a:t>pomieszczeniu </a:t>
            </a:r>
            <a:r>
              <a:rPr sz="2500" spc="-5" dirty="0">
                <a:latin typeface="Calibri"/>
                <a:cs typeface="Calibri"/>
              </a:rPr>
              <a:t>z </a:t>
            </a:r>
            <a:r>
              <a:rPr sz="2500" spc="-20" dirty="0">
                <a:latin typeface="Calibri"/>
                <a:cs typeface="Calibri"/>
              </a:rPr>
              <a:t>komputerami </a:t>
            </a:r>
            <a:r>
              <a:rPr sz="2500" spc="-5" dirty="0">
                <a:latin typeface="Calibri"/>
                <a:cs typeface="Calibri"/>
              </a:rPr>
              <a:t>powinna </a:t>
            </a:r>
            <a:r>
              <a:rPr sz="2500" spc="-20" dirty="0" err="1">
                <a:latin typeface="Calibri"/>
                <a:cs typeface="Calibri"/>
              </a:rPr>
              <a:t>być</a:t>
            </a:r>
            <a:r>
              <a:rPr sz="2500" spc="-20" dirty="0">
                <a:latin typeface="Calibri"/>
                <a:cs typeface="Calibri"/>
              </a:rPr>
              <a:t> </a:t>
            </a:r>
            <a:r>
              <a:rPr sz="2500" spc="-15" dirty="0" err="1">
                <a:latin typeface="Calibri"/>
                <a:cs typeface="Calibri"/>
              </a:rPr>
              <a:t>gładka</a:t>
            </a:r>
            <a:r>
              <a:rPr lang="pl-PL" sz="2500" spc="-15" dirty="0">
                <a:latin typeface="Calibri"/>
                <a:cs typeface="Calibri"/>
              </a:rPr>
              <a:t> ale nie śliska</a:t>
            </a:r>
            <a:r>
              <a:rPr sz="2500" spc="-15" dirty="0">
                <a:latin typeface="Calibri"/>
                <a:cs typeface="Calibri"/>
              </a:rPr>
              <a:t>,  </a:t>
            </a:r>
            <a:r>
              <a:rPr sz="2500" spc="-10" dirty="0">
                <a:latin typeface="Calibri"/>
                <a:cs typeface="Calibri"/>
              </a:rPr>
              <a:t>bez </a:t>
            </a:r>
            <a:r>
              <a:rPr sz="2500" spc="-15" dirty="0">
                <a:latin typeface="Calibri"/>
                <a:cs typeface="Calibri"/>
              </a:rPr>
              <a:t>szczelin, </a:t>
            </a:r>
            <a:r>
              <a:rPr sz="2500" spc="-5" dirty="0">
                <a:latin typeface="Calibri"/>
                <a:cs typeface="Calibri"/>
              </a:rPr>
              <a:t>pokryta wykładziną</a:t>
            </a:r>
            <a:r>
              <a:rPr sz="2500" spc="-20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antyelektrostatyczną.</a:t>
            </a:r>
            <a:endParaRPr sz="25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28</a:t>
            </a:fld>
            <a:endParaRPr dirty="0"/>
          </a:p>
        </p:txBody>
      </p:sp>
      <p:pic>
        <p:nvPicPr>
          <p:cNvPr id="7" name="Obraz 6" descr="Obraz zawierający kot, siedzi, budynek, wewnątrz&#10;&#10;Opis wygenerowany przy wysokim poziomie pewności">
            <a:extLst>
              <a:ext uri="{FF2B5EF4-FFF2-40B4-BE49-F238E27FC236}">
                <a16:creationId xmlns:a16="http://schemas.microsoft.com/office/drawing/2014/main" id="{45155DE6-4F36-4155-BD90-ECDF43249F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922" y="3513379"/>
            <a:ext cx="4572000" cy="25908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29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10"/>
              </a:spcBef>
            </a:pPr>
            <a:r>
              <a:rPr spc="-30" dirty="0"/>
              <a:t>ZAGOSPODAROWANIE</a:t>
            </a:r>
            <a:r>
              <a:rPr spc="-114" dirty="0"/>
              <a:t> </a:t>
            </a:r>
            <a:r>
              <a:rPr dirty="0"/>
              <a:t>I</a:t>
            </a:r>
          </a:p>
          <a:p>
            <a:pPr marL="1905" algn="ctr">
              <a:lnSpc>
                <a:spcPct val="100000"/>
              </a:lnSpc>
            </a:pPr>
            <a:r>
              <a:rPr spc="-25" dirty="0"/>
              <a:t>UMEBLOWANIE</a:t>
            </a:r>
            <a:r>
              <a:rPr spc="-140" dirty="0"/>
              <a:t> </a:t>
            </a:r>
            <a:r>
              <a:rPr spc="-15" dirty="0"/>
              <a:t>POMIESZCZEŃ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1510650"/>
            <a:ext cx="4892675" cy="178244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30" dirty="0">
                <a:latin typeface="Calibri"/>
                <a:cs typeface="Calibri"/>
              </a:rPr>
              <a:t>Biurko</a:t>
            </a:r>
            <a:endParaRPr sz="3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25" dirty="0">
                <a:latin typeface="Calibri"/>
                <a:cs typeface="Calibri"/>
              </a:rPr>
              <a:t>Pole </a:t>
            </a:r>
            <a:r>
              <a:rPr sz="3200" spc="-15" dirty="0">
                <a:latin typeface="Calibri"/>
                <a:cs typeface="Calibri"/>
              </a:rPr>
              <a:t>optymalnego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widzenia</a:t>
            </a:r>
            <a:endParaRPr sz="3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30" dirty="0">
                <a:latin typeface="Calibri"/>
                <a:cs typeface="Calibri"/>
              </a:rPr>
              <a:t>Podnóżek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30974" y="3174761"/>
            <a:ext cx="5131484" cy="34347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07078" y="41605"/>
            <a:ext cx="147510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5" dirty="0">
                <a:latin typeface="Calibri"/>
                <a:cs typeface="Calibri"/>
              </a:rPr>
              <a:t>Biur</a:t>
            </a:r>
            <a:r>
              <a:rPr sz="4400" b="0" spc="-150" dirty="0">
                <a:latin typeface="Calibri"/>
                <a:cs typeface="Calibri"/>
              </a:rPr>
              <a:t>k</a:t>
            </a:r>
            <a:r>
              <a:rPr sz="4400" b="0" spc="-5" dirty="0">
                <a:latin typeface="Calibri"/>
                <a:cs typeface="Calibri"/>
              </a:rPr>
              <a:t>o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30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364642" y="605993"/>
            <a:ext cx="4671060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spc="-10" dirty="0">
                <a:latin typeface="Calibri"/>
                <a:cs typeface="Calibri"/>
              </a:rPr>
              <a:t>Zalecane wymiary biurka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komputerowego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4642" y="911097"/>
            <a:ext cx="8235950" cy="2390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6285" indent="-286385">
              <a:lnSpc>
                <a:spcPct val="100000"/>
              </a:lnSpc>
              <a:spcBef>
                <a:spcPts val="10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spc="-15" dirty="0">
                <a:latin typeface="Calibri"/>
                <a:cs typeface="Calibri"/>
              </a:rPr>
              <a:t>Głębokość </a:t>
            </a:r>
            <a:r>
              <a:rPr sz="1800" spc="-5" dirty="0">
                <a:latin typeface="Calibri"/>
                <a:cs typeface="Calibri"/>
              </a:rPr>
              <a:t>minimalna </a:t>
            </a:r>
            <a:r>
              <a:rPr sz="1800" dirty="0">
                <a:latin typeface="Calibri"/>
                <a:cs typeface="Calibri"/>
              </a:rPr>
              <a:t>od 80 </a:t>
            </a:r>
            <a:r>
              <a:rPr sz="1800" spc="-5" dirty="0">
                <a:latin typeface="Calibri"/>
                <a:cs typeface="Calibri"/>
              </a:rPr>
              <a:t>do </a:t>
            </a:r>
            <a:r>
              <a:rPr sz="1800" dirty="0">
                <a:latin typeface="Calibri"/>
                <a:cs typeface="Calibri"/>
              </a:rPr>
              <a:t>90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cm</a:t>
            </a:r>
            <a:endParaRPr sz="1800">
              <a:latin typeface="Calibri"/>
              <a:cs typeface="Calibri"/>
            </a:endParaRPr>
          </a:p>
          <a:p>
            <a:pPr marL="756285" indent="-286385">
              <a:lnSpc>
                <a:spcPct val="10000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spc="-20" dirty="0">
                <a:latin typeface="Calibri"/>
                <a:cs typeface="Calibri"/>
              </a:rPr>
              <a:t>Szerokość </a:t>
            </a:r>
            <a:r>
              <a:rPr sz="1800" spc="-5" dirty="0">
                <a:latin typeface="Calibri"/>
                <a:cs typeface="Calibri"/>
              </a:rPr>
              <a:t>minimalna </a:t>
            </a:r>
            <a:r>
              <a:rPr sz="1800" dirty="0">
                <a:latin typeface="Calibri"/>
                <a:cs typeface="Calibri"/>
              </a:rPr>
              <a:t>od 120 </a:t>
            </a:r>
            <a:r>
              <a:rPr sz="1800" spc="-5" dirty="0">
                <a:latin typeface="Calibri"/>
                <a:cs typeface="Calibri"/>
              </a:rPr>
              <a:t>do </a:t>
            </a:r>
            <a:r>
              <a:rPr sz="1800" dirty="0">
                <a:latin typeface="Calibri"/>
                <a:cs typeface="Calibri"/>
              </a:rPr>
              <a:t>160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cm.</a:t>
            </a:r>
            <a:endParaRPr sz="1800">
              <a:latin typeface="Calibri"/>
              <a:cs typeface="Calibri"/>
            </a:endParaRPr>
          </a:p>
          <a:p>
            <a:pPr marL="756285" indent="-286385">
              <a:lnSpc>
                <a:spcPts val="2155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spc="-25" dirty="0">
                <a:latin typeface="Calibri"/>
                <a:cs typeface="Calibri"/>
              </a:rPr>
              <a:t>Wysokość </a:t>
            </a:r>
            <a:r>
              <a:rPr sz="1800" spc="-10" dirty="0">
                <a:latin typeface="Calibri"/>
                <a:cs typeface="Calibri"/>
              </a:rPr>
              <a:t>biurka </a:t>
            </a:r>
            <a:r>
              <a:rPr sz="1800" dirty="0">
                <a:latin typeface="Calibri"/>
                <a:cs typeface="Calibri"/>
              </a:rPr>
              <a:t>w </a:t>
            </a:r>
            <a:r>
              <a:rPr sz="1800" spc="-10" dirty="0">
                <a:latin typeface="Calibri"/>
                <a:cs typeface="Calibri"/>
              </a:rPr>
              <a:t>zakresie </a:t>
            </a:r>
            <a:r>
              <a:rPr sz="1800" dirty="0">
                <a:latin typeface="Calibri"/>
                <a:cs typeface="Calibri"/>
              </a:rPr>
              <a:t>od 65 </a:t>
            </a:r>
            <a:r>
              <a:rPr sz="1800" spc="-5" dirty="0">
                <a:latin typeface="Calibri"/>
                <a:cs typeface="Calibri"/>
              </a:rPr>
              <a:t>do </a:t>
            </a:r>
            <a:r>
              <a:rPr sz="1800" dirty="0">
                <a:latin typeface="Calibri"/>
                <a:cs typeface="Calibri"/>
              </a:rPr>
              <a:t>75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cm.</a:t>
            </a:r>
            <a:endParaRPr sz="1800">
              <a:latin typeface="Calibri"/>
              <a:cs typeface="Calibri"/>
            </a:endParaRPr>
          </a:p>
          <a:p>
            <a:pPr marL="356870" indent="-344170">
              <a:lnSpc>
                <a:spcPts val="2395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spc="-5" dirty="0">
                <a:latin typeface="Calibri"/>
                <a:cs typeface="Calibri"/>
              </a:rPr>
              <a:t>Gabaryty</a:t>
            </a:r>
            <a:endParaRPr sz="2000">
              <a:latin typeface="Calibri"/>
              <a:cs typeface="Calibri"/>
            </a:endParaRPr>
          </a:p>
          <a:p>
            <a:pPr marL="756285" lvl="1" indent="-286385">
              <a:lnSpc>
                <a:spcPts val="1620"/>
              </a:lnSpc>
              <a:spcBef>
                <a:spcPts val="2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500" spc="-10" dirty="0">
                <a:latin typeface="Calibri"/>
                <a:cs typeface="Calibri"/>
              </a:rPr>
              <a:t>Szerokość</a:t>
            </a:r>
            <a:r>
              <a:rPr sz="1500" spc="-9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blatu </a:t>
            </a:r>
            <a:r>
              <a:rPr sz="1500" dirty="0">
                <a:latin typeface="Calibri"/>
                <a:cs typeface="Calibri"/>
              </a:rPr>
              <a:t>powinna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być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na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tyle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duża,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by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swobodnie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zmieściły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się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na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nim</a:t>
            </a:r>
            <a:r>
              <a:rPr sz="1500" spc="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klawiatura,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myszka,</a:t>
            </a:r>
            <a:endParaRPr sz="1500">
              <a:latin typeface="Calibri"/>
              <a:cs typeface="Calibri"/>
            </a:endParaRPr>
          </a:p>
          <a:p>
            <a:pPr marL="756285">
              <a:lnSpc>
                <a:spcPts val="1620"/>
              </a:lnSpc>
            </a:pPr>
            <a:r>
              <a:rPr sz="1500" spc="-10" dirty="0">
                <a:latin typeface="Calibri"/>
                <a:cs typeface="Calibri"/>
              </a:rPr>
              <a:t>podstawka </a:t>
            </a:r>
            <a:r>
              <a:rPr sz="1500" dirty="0">
                <a:latin typeface="Calibri"/>
                <a:cs typeface="Calibri"/>
              </a:rPr>
              <a:t>na </a:t>
            </a:r>
            <a:r>
              <a:rPr sz="1500" spc="-5" dirty="0">
                <a:latin typeface="Calibri"/>
                <a:cs typeface="Calibri"/>
              </a:rPr>
              <a:t>dokumenty </a:t>
            </a:r>
            <a:r>
              <a:rPr sz="1500" dirty="0">
                <a:latin typeface="Calibri"/>
                <a:cs typeface="Calibri"/>
              </a:rPr>
              <a:t>i</a:t>
            </a:r>
            <a:r>
              <a:rPr sz="1500" spc="-125" dirty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monitor.</a:t>
            </a:r>
            <a:endParaRPr sz="1500">
              <a:latin typeface="Calibri"/>
              <a:cs typeface="Calibri"/>
            </a:endParaRPr>
          </a:p>
          <a:p>
            <a:pPr marL="756285" lvl="1" indent="-286385">
              <a:lnSpc>
                <a:spcPts val="162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500" spc="-10" dirty="0">
                <a:latin typeface="Calibri"/>
                <a:cs typeface="Calibri"/>
              </a:rPr>
              <a:t>Pomiędzy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przednią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krawędzią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blatu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biurka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0" dirty="0">
                <a:latin typeface="Calibri"/>
                <a:cs typeface="Calibri"/>
              </a:rPr>
              <a:t>a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klawiaturą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musi</a:t>
            </a:r>
            <a:r>
              <a:rPr sz="1500" spc="-15" dirty="0">
                <a:latin typeface="Calibri"/>
                <a:cs typeface="Calibri"/>
              </a:rPr>
              <a:t> pozostać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od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0" dirty="0">
                <a:latin typeface="Calibri"/>
                <a:cs typeface="Calibri"/>
              </a:rPr>
              <a:t>5</a:t>
            </a:r>
            <a:r>
              <a:rPr sz="1500" dirty="0">
                <a:latin typeface="Calibri"/>
                <a:cs typeface="Calibri"/>
              </a:rPr>
              <a:t> do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0" dirty="0">
                <a:latin typeface="Calibri"/>
                <a:cs typeface="Calibri"/>
              </a:rPr>
              <a:t>10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0" dirty="0">
                <a:latin typeface="Calibri"/>
                <a:cs typeface="Calibri"/>
              </a:rPr>
              <a:t>cm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wolnej</a:t>
            </a:r>
            <a:endParaRPr sz="1500">
              <a:latin typeface="Calibri"/>
              <a:cs typeface="Calibri"/>
            </a:endParaRPr>
          </a:p>
          <a:p>
            <a:pPr marL="756285">
              <a:lnSpc>
                <a:spcPts val="1620"/>
              </a:lnSpc>
            </a:pPr>
            <a:r>
              <a:rPr sz="1500" spc="-5" dirty="0">
                <a:latin typeface="Calibri"/>
                <a:cs typeface="Calibri"/>
              </a:rPr>
              <a:t>przestrzeni </a:t>
            </a:r>
            <a:r>
              <a:rPr sz="1500" dirty="0">
                <a:latin typeface="Calibri"/>
                <a:cs typeface="Calibri"/>
              </a:rPr>
              <a:t>na </a:t>
            </a:r>
            <a:r>
              <a:rPr sz="1500" spc="-5" dirty="0">
                <a:latin typeface="Calibri"/>
                <a:cs typeface="Calibri"/>
              </a:rPr>
              <a:t>swobodne oparcie</a:t>
            </a:r>
            <a:r>
              <a:rPr sz="1500" spc="-18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dłoni.</a:t>
            </a:r>
            <a:endParaRPr sz="1500">
              <a:latin typeface="Calibri"/>
              <a:cs typeface="Calibri"/>
            </a:endParaRPr>
          </a:p>
          <a:p>
            <a:pPr marL="756285" marR="83185" lvl="1" indent="-286385">
              <a:lnSpc>
                <a:spcPct val="80000"/>
              </a:lnSpc>
              <a:spcBef>
                <a:spcPts val="36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500" spc="0" dirty="0">
                <a:latin typeface="Calibri"/>
                <a:cs typeface="Calibri"/>
              </a:rPr>
              <a:t>Im </a:t>
            </a:r>
            <a:r>
              <a:rPr sz="1500" spc="-5" dirty="0">
                <a:latin typeface="Calibri"/>
                <a:cs typeface="Calibri"/>
              </a:rPr>
              <a:t>więcej </a:t>
            </a:r>
            <a:r>
              <a:rPr sz="1500" spc="-10" dirty="0">
                <a:latin typeface="Calibri"/>
                <a:cs typeface="Calibri"/>
              </a:rPr>
              <a:t>wolnej </a:t>
            </a:r>
            <a:r>
              <a:rPr sz="1500" spc="-5" dirty="0">
                <a:latin typeface="Calibri"/>
                <a:cs typeface="Calibri"/>
              </a:rPr>
              <a:t>powierzchni </a:t>
            </a:r>
            <a:r>
              <a:rPr sz="1500" dirty="0">
                <a:latin typeface="Calibri"/>
                <a:cs typeface="Calibri"/>
              </a:rPr>
              <a:t>na </a:t>
            </a:r>
            <a:r>
              <a:rPr sz="1500" spc="-5" dirty="0">
                <a:latin typeface="Calibri"/>
                <a:cs typeface="Calibri"/>
              </a:rPr>
              <a:t>biurku </a:t>
            </a:r>
            <a:r>
              <a:rPr sz="1500" spc="-10" dirty="0">
                <a:latin typeface="Calibri"/>
                <a:cs typeface="Calibri"/>
              </a:rPr>
              <a:t>pozostaje </a:t>
            </a:r>
            <a:r>
              <a:rPr sz="1500" dirty="0">
                <a:latin typeface="Calibri"/>
                <a:cs typeface="Calibri"/>
              </a:rPr>
              <a:t>po </a:t>
            </a:r>
            <a:r>
              <a:rPr sz="1500" spc="-10" dirty="0">
                <a:latin typeface="Calibri"/>
                <a:cs typeface="Calibri"/>
              </a:rPr>
              <a:t>ułożeniu </a:t>
            </a:r>
            <a:r>
              <a:rPr sz="1500" dirty="0">
                <a:latin typeface="Calibri"/>
                <a:cs typeface="Calibri"/>
              </a:rPr>
              <a:t>na </a:t>
            </a:r>
            <a:r>
              <a:rPr sz="1500" spc="-5" dirty="0">
                <a:latin typeface="Calibri"/>
                <a:cs typeface="Calibri"/>
              </a:rPr>
              <a:t>nim </a:t>
            </a:r>
            <a:r>
              <a:rPr sz="1500" spc="-10" dirty="0">
                <a:latin typeface="Calibri"/>
                <a:cs typeface="Calibri"/>
              </a:rPr>
              <a:t>wszystkich niezbędnych </a:t>
            </a:r>
            <a:r>
              <a:rPr sz="1500" spc="0" dirty="0">
                <a:latin typeface="Calibri"/>
                <a:cs typeface="Calibri"/>
              </a:rPr>
              <a:t>w  </a:t>
            </a:r>
            <a:r>
              <a:rPr sz="1500" spc="-5" dirty="0">
                <a:latin typeface="Calibri"/>
                <a:cs typeface="Calibri"/>
              </a:rPr>
              <a:t>pracy </a:t>
            </a:r>
            <a:r>
              <a:rPr sz="1500" spc="-20" dirty="0">
                <a:latin typeface="Calibri"/>
                <a:cs typeface="Calibri"/>
              </a:rPr>
              <a:t>elementów, </a:t>
            </a:r>
            <a:r>
              <a:rPr sz="1500" spc="0" dirty="0">
                <a:latin typeface="Calibri"/>
                <a:cs typeface="Calibri"/>
              </a:rPr>
              <a:t>tym</a:t>
            </a:r>
            <a:r>
              <a:rPr sz="1500" spc="-8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lepsze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653" y="327482"/>
            <a:ext cx="147510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5" dirty="0">
                <a:latin typeface="Calibri"/>
                <a:cs typeface="Calibri"/>
              </a:rPr>
              <a:t>Biur</a:t>
            </a:r>
            <a:r>
              <a:rPr sz="4400" b="0" spc="-150" dirty="0">
                <a:latin typeface="Calibri"/>
                <a:cs typeface="Calibri"/>
              </a:rPr>
              <a:t>k</a:t>
            </a:r>
            <a:r>
              <a:rPr sz="4400" b="0" spc="-5" dirty="0">
                <a:latin typeface="Calibri"/>
                <a:cs typeface="Calibri"/>
              </a:rPr>
              <a:t>o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4642" y="1112646"/>
            <a:ext cx="7937500" cy="519430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356870" marR="5080" indent="-344170">
              <a:lnSpc>
                <a:spcPts val="1730"/>
              </a:lnSpc>
              <a:spcBef>
                <a:spcPts val="51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800" spc="-20" dirty="0">
                <a:latin typeface="Calibri"/>
                <a:cs typeface="Calibri"/>
              </a:rPr>
              <a:t>Faktura </a:t>
            </a:r>
            <a:r>
              <a:rPr sz="1800" spc="-10" dirty="0">
                <a:latin typeface="Calibri"/>
                <a:cs typeface="Calibri"/>
              </a:rPr>
              <a:t>blatu </a:t>
            </a:r>
            <a:r>
              <a:rPr sz="1800" spc="-5" dirty="0">
                <a:latin typeface="Calibri"/>
                <a:cs typeface="Calibri"/>
              </a:rPr>
              <a:t>powinna </a:t>
            </a:r>
            <a:r>
              <a:rPr sz="1800" spc="-15" dirty="0">
                <a:latin typeface="Calibri"/>
                <a:cs typeface="Calibri"/>
              </a:rPr>
              <a:t>być </a:t>
            </a:r>
            <a:r>
              <a:rPr sz="1800" spc="-5" dirty="0">
                <a:latin typeface="Calibri"/>
                <a:cs typeface="Calibri"/>
              </a:rPr>
              <a:t>jasna, </a:t>
            </a:r>
            <a:r>
              <a:rPr sz="1800" spc="-15" dirty="0">
                <a:latin typeface="Calibri"/>
                <a:cs typeface="Calibri"/>
              </a:rPr>
              <a:t>matowa </a:t>
            </a:r>
            <a:r>
              <a:rPr sz="1800" spc="-5" dirty="0">
                <a:latin typeface="Calibri"/>
                <a:cs typeface="Calibri"/>
              </a:rPr>
              <a:t>lub </a:t>
            </a:r>
            <a:r>
              <a:rPr sz="1800" spc="-10" dirty="0">
                <a:latin typeface="Calibri"/>
                <a:cs typeface="Calibri"/>
              </a:rPr>
              <a:t>półmatowa, co ogranicza </a:t>
            </a:r>
            <a:r>
              <a:rPr sz="1800" spc="-5" dirty="0">
                <a:latin typeface="Calibri"/>
                <a:cs typeface="Calibri"/>
              </a:rPr>
              <a:t>możliwość  </a:t>
            </a:r>
            <a:r>
              <a:rPr sz="1800" spc="-15" dirty="0">
                <a:latin typeface="Calibri"/>
                <a:cs typeface="Calibri"/>
              </a:rPr>
              <a:t>powstawania</a:t>
            </a:r>
            <a:r>
              <a:rPr sz="1800" spc="-10" dirty="0">
                <a:latin typeface="Calibri"/>
                <a:cs typeface="Calibri"/>
              </a:rPr>
              <a:t> olśnień.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00250" y="2000250"/>
            <a:ext cx="5905500" cy="4429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31</a:t>
            </a:fld>
            <a:endParaRPr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23028" y="2928937"/>
            <a:ext cx="2655291" cy="37687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35653" y="220167"/>
            <a:ext cx="147510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5" dirty="0">
                <a:latin typeface="Calibri"/>
                <a:cs typeface="Calibri"/>
              </a:rPr>
              <a:t>Biur</a:t>
            </a:r>
            <a:r>
              <a:rPr sz="4400" b="0" spc="-150" dirty="0">
                <a:latin typeface="Calibri"/>
                <a:cs typeface="Calibri"/>
              </a:rPr>
              <a:t>k</a:t>
            </a:r>
            <a:r>
              <a:rPr sz="4400" b="0" spc="-5" dirty="0">
                <a:latin typeface="Calibri"/>
                <a:cs typeface="Calibri"/>
              </a:rPr>
              <a:t>o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1691" y="891997"/>
            <a:ext cx="8399780" cy="1758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indent="-344170">
              <a:lnSpc>
                <a:spcPts val="2160"/>
              </a:lnSpc>
              <a:spcBef>
                <a:spcPts val="9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spc="-15" dirty="0">
                <a:latin typeface="Calibri"/>
                <a:cs typeface="Calibri"/>
              </a:rPr>
              <a:t>Wysięgnik </a:t>
            </a:r>
            <a:r>
              <a:rPr sz="2000" spc="-5" dirty="0">
                <a:latin typeface="Calibri"/>
                <a:cs typeface="Calibri"/>
              </a:rPr>
              <a:t>z </a:t>
            </a:r>
            <a:r>
              <a:rPr sz="2000" spc="-15" dirty="0">
                <a:latin typeface="Calibri"/>
                <a:cs typeface="Calibri"/>
              </a:rPr>
              <a:t>podstawką </a:t>
            </a:r>
            <a:r>
              <a:rPr sz="2000" spc="-5" dirty="0">
                <a:latin typeface="Calibri"/>
                <a:cs typeface="Calibri"/>
              </a:rPr>
              <a:t>na </a:t>
            </a:r>
            <a:r>
              <a:rPr sz="2000" spc="-10" dirty="0">
                <a:latin typeface="Calibri"/>
                <a:cs typeface="Calibri"/>
              </a:rPr>
              <a:t>dokumenty </a:t>
            </a:r>
            <a:r>
              <a:rPr sz="2000" spc="-20" dirty="0">
                <a:latin typeface="Calibri"/>
                <a:cs typeface="Calibri"/>
              </a:rPr>
              <a:t>umieszczany </a:t>
            </a:r>
            <a:r>
              <a:rPr sz="2000" spc="-5" dirty="0">
                <a:latin typeface="Calibri"/>
                <a:cs typeface="Calibri"/>
              </a:rPr>
              <a:t>obok </a:t>
            </a:r>
            <a:r>
              <a:rPr sz="2000" spc="-15" dirty="0">
                <a:latin typeface="Calibri"/>
                <a:cs typeface="Calibri"/>
              </a:rPr>
              <a:t>monitora,</a:t>
            </a:r>
            <a:r>
              <a:rPr sz="2000" spc="19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na</a:t>
            </a:r>
            <a:endParaRPr sz="2000">
              <a:latin typeface="Calibri"/>
              <a:cs typeface="Calibri"/>
            </a:endParaRPr>
          </a:p>
          <a:p>
            <a:pPr marL="356870">
              <a:lnSpc>
                <a:spcPts val="2160"/>
              </a:lnSpc>
            </a:pPr>
            <a:r>
              <a:rPr sz="2000" spc="-20" dirty="0">
                <a:latin typeface="Calibri"/>
                <a:cs typeface="Calibri"/>
              </a:rPr>
              <a:t>wysokości </a:t>
            </a:r>
            <a:r>
              <a:rPr sz="2000" spc="-5" dirty="0">
                <a:latin typeface="Calibri"/>
                <a:cs typeface="Calibri"/>
              </a:rPr>
              <a:t>oczu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operatora</a:t>
            </a:r>
            <a:endParaRPr sz="2000">
              <a:latin typeface="Calibri"/>
              <a:cs typeface="Calibri"/>
            </a:endParaRPr>
          </a:p>
          <a:p>
            <a:pPr marL="756285" lvl="1" indent="-286385">
              <a:lnSpc>
                <a:spcPts val="1914"/>
              </a:lnSpc>
              <a:spcBef>
                <a:spcPts val="1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600" spc="-5" dirty="0">
                <a:latin typeface="Calibri"/>
                <a:cs typeface="Calibri"/>
              </a:rPr>
              <a:t>Umożliwia </a:t>
            </a:r>
            <a:r>
              <a:rPr sz="1600" spc="-10" dirty="0">
                <a:latin typeface="Calibri"/>
                <a:cs typeface="Calibri"/>
              </a:rPr>
              <a:t>odczyt </a:t>
            </a:r>
            <a:r>
              <a:rPr sz="1600" spc="-15" dirty="0">
                <a:latin typeface="Calibri"/>
                <a:cs typeface="Calibri"/>
              </a:rPr>
              <a:t>dokumentów bez </a:t>
            </a:r>
            <a:r>
              <a:rPr sz="1600" spc="-10" dirty="0">
                <a:latin typeface="Calibri"/>
                <a:cs typeface="Calibri"/>
              </a:rPr>
              <a:t>odrywania </a:t>
            </a:r>
            <a:r>
              <a:rPr sz="1600" spc="-20" dirty="0">
                <a:latin typeface="Calibri"/>
                <a:cs typeface="Calibri"/>
              </a:rPr>
              <a:t>wzroku </a:t>
            </a:r>
            <a:r>
              <a:rPr sz="1600" spc="-5" dirty="0">
                <a:latin typeface="Calibri"/>
                <a:cs typeface="Calibri"/>
              </a:rPr>
              <a:t>od</a:t>
            </a:r>
            <a:r>
              <a:rPr sz="1600" spc="18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monitora.</a:t>
            </a:r>
            <a:endParaRPr sz="1600">
              <a:latin typeface="Calibri"/>
              <a:cs typeface="Calibri"/>
            </a:endParaRPr>
          </a:p>
          <a:p>
            <a:pPr marL="356870" indent="-344170">
              <a:lnSpc>
                <a:spcPts val="2395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spc="-20" dirty="0">
                <a:latin typeface="Calibri"/>
                <a:cs typeface="Calibri"/>
              </a:rPr>
              <a:t>Wysuwana </a:t>
            </a:r>
            <a:r>
              <a:rPr sz="2000" spc="-10" dirty="0">
                <a:latin typeface="Calibri"/>
                <a:cs typeface="Calibri"/>
              </a:rPr>
              <a:t>szuflada </a:t>
            </a:r>
            <a:r>
              <a:rPr sz="2000" spc="-5" dirty="0">
                <a:latin typeface="Calibri"/>
                <a:cs typeface="Calibri"/>
              </a:rPr>
              <a:t>na </a:t>
            </a:r>
            <a:r>
              <a:rPr sz="2000" spc="-10" dirty="0">
                <a:latin typeface="Calibri"/>
                <a:cs typeface="Calibri"/>
              </a:rPr>
              <a:t>klawiaturę </a:t>
            </a:r>
            <a:r>
              <a:rPr sz="2000" spc="-15" dirty="0">
                <a:latin typeface="Calibri"/>
                <a:cs typeface="Calibri"/>
              </a:rPr>
              <a:t>zamontowana </a:t>
            </a:r>
            <a:r>
              <a:rPr sz="2000" spc="-5" dirty="0">
                <a:latin typeface="Calibri"/>
                <a:cs typeface="Calibri"/>
              </a:rPr>
              <a:t>pod </a:t>
            </a:r>
            <a:r>
              <a:rPr sz="2000" spc="-15" dirty="0">
                <a:latin typeface="Calibri"/>
                <a:cs typeface="Calibri"/>
              </a:rPr>
              <a:t>blatem</a:t>
            </a:r>
            <a:r>
              <a:rPr sz="2000" spc="1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biurka</a:t>
            </a:r>
            <a:endParaRPr sz="2000">
              <a:latin typeface="Calibri"/>
              <a:cs typeface="Calibri"/>
            </a:endParaRPr>
          </a:p>
          <a:p>
            <a:pPr marL="756285" marR="5080" lvl="1" indent="-286385">
              <a:lnSpc>
                <a:spcPct val="80100"/>
              </a:lnSpc>
              <a:spcBef>
                <a:spcPts val="39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600" spc="-5" dirty="0">
                <a:latin typeface="Calibri"/>
                <a:cs typeface="Calibri"/>
              </a:rPr>
              <a:t>Powinna zapewniać </a:t>
            </a:r>
            <a:r>
              <a:rPr sz="1600" spc="-15" dirty="0">
                <a:latin typeface="Calibri"/>
                <a:cs typeface="Calibri"/>
              </a:rPr>
              <a:t>wystarczającą </a:t>
            </a:r>
            <a:r>
              <a:rPr sz="1600" spc="-5" dirty="0">
                <a:latin typeface="Calibri"/>
                <a:cs typeface="Calibri"/>
              </a:rPr>
              <a:t>ilość </a:t>
            </a:r>
            <a:r>
              <a:rPr sz="1600" spc="-10" dirty="0">
                <a:latin typeface="Calibri"/>
                <a:cs typeface="Calibri"/>
              </a:rPr>
              <a:t>miejsca </a:t>
            </a:r>
            <a:r>
              <a:rPr sz="1600" dirty="0">
                <a:latin typeface="Calibri"/>
                <a:cs typeface="Calibri"/>
              </a:rPr>
              <a:t>na </a:t>
            </a:r>
            <a:r>
              <a:rPr sz="1600" spc="-10" dirty="0">
                <a:latin typeface="Calibri"/>
                <a:cs typeface="Calibri"/>
              </a:rPr>
              <a:t>klawiaturę </a:t>
            </a:r>
            <a:r>
              <a:rPr sz="1600" dirty="0">
                <a:latin typeface="Calibri"/>
                <a:cs typeface="Calibri"/>
              </a:rPr>
              <a:t>i </a:t>
            </a:r>
            <a:r>
              <a:rPr sz="1600" spc="-25" dirty="0">
                <a:latin typeface="Calibri"/>
                <a:cs typeface="Calibri"/>
              </a:rPr>
              <a:t>myszkę </a:t>
            </a:r>
            <a:r>
              <a:rPr sz="1600" spc="-10" dirty="0">
                <a:latin typeface="Calibri"/>
                <a:cs typeface="Calibri"/>
              </a:rPr>
              <a:t>oraz </a:t>
            </a:r>
            <a:r>
              <a:rPr sz="1600" spc="-15" dirty="0">
                <a:latin typeface="Calibri"/>
                <a:cs typeface="Calibri"/>
              </a:rPr>
              <a:t>taką </a:t>
            </a:r>
            <a:r>
              <a:rPr sz="1600" spc="-10" dirty="0">
                <a:latin typeface="Calibri"/>
                <a:cs typeface="Calibri"/>
              </a:rPr>
              <a:t>głębokość </a:t>
            </a:r>
            <a:r>
              <a:rPr sz="1600" dirty="0">
                <a:latin typeface="Calibri"/>
                <a:cs typeface="Calibri"/>
              </a:rPr>
              <a:t>-  </a:t>
            </a:r>
            <a:r>
              <a:rPr sz="1600" spc="-15" dirty="0">
                <a:latin typeface="Calibri"/>
                <a:cs typeface="Calibri"/>
              </a:rPr>
              <a:t>(około </a:t>
            </a:r>
            <a:r>
              <a:rPr sz="1600" dirty="0">
                <a:latin typeface="Calibri"/>
                <a:cs typeface="Calibri"/>
              </a:rPr>
              <a:t>10 </a:t>
            </a:r>
            <a:r>
              <a:rPr sz="1600" spc="-5" dirty="0">
                <a:latin typeface="Calibri"/>
                <a:cs typeface="Calibri"/>
              </a:rPr>
              <a:t>cm wolnego </a:t>
            </a:r>
            <a:r>
              <a:rPr sz="1600" spc="-10" dirty="0">
                <a:latin typeface="Calibri"/>
                <a:cs typeface="Calibri"/>
              </a:rPr>
              <a:t>miejsca), </a:t>
            </a:r>
            <a:r>
              <a:rPr sz="1600" spc="-5" dirty="0">
                <a:latin typeface="Calibri"/>
                <a:cs typeface="Calibri"/>
              </a:rPr>
              <a:t>aby </a:t>
            </a:r>
            <a:r>
              <a:rPr sz="1600" spc="-15" dirty="0">
                <a:latin typeface="Calibri"/>
                <a:cs typeface="Calibri"/>
              </a:rPr>
              <a:t>nadgarstki </a:t>
            </a:r>
            <a:r>
              <a:rPr sz="1600" spc="-5" dirty="0">
                <a:latin typeface="Calibri"/>
                <a:cs typeface="Calibri"/>
              </a:rPr>
              <a:t>dłoni </a:t>
            </a:r>
            <a:r>
              <a:rPr sz="1600" spc="-10" dirty="0">
                <a:latin typeface="Calibri"/>
                <a:cs typeface="Calibri"/>
              </a:rPr>
              <a:t>swobodnie spoczywały </a:t>
            </a:r>
            <a:r>
              <a:rPr sz="1600" dirty="0">
                <a:latin typeface="Calibri"/>
                <a:cs typeface="Calibri"/>
              </a:rPr>
              <a:t>na </a:t>
            </a:r>
            <a:r>
              <a:rPr sz="1600" spc="-10" dirty="0">
                <a:latin typeface="Calibri"/>
                <a:cs typeface="Calibri"/>
              </a:rPr>
              <a:t>szufladzie </a:t>
            </a:r>
            <a:r>
              <a:rPr sz="1600" spc="-5" dirty="0">
                <a:latin typeface="Calibri"/>
                <a:cs typeface="Calibri"/>
              </a:rPr>
              <a:t>lub  </a:t>
            </a:r>
            <a:r>
              <a:rPr sz="1600" spc="-15" dirty="0">
                <a:latin typeface="Calibri"/>
                <a:cs typeface="Calibri"/>
              </a:rPr>
              <a:t>zainstalowanych przed </a:t>
            </a:r>
            <a:r>
              <a:rPr sz="1600" spc="-10" dirty="0">
                <a:latin typeface="Calibri"/>
                <a:cs typeface="Calibri"/>
              </a:rPr>
              <a:t>klawiaturą</a:t>
            </a:r>
            <a:r>
              <a:rPr sz="1600" spc="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podkładkach.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500" y="3357562"/>
            <a:ext cx="3514725" cy="29403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32</a:t>
            </a:fld>
            <a:endParaRPr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48561" y="291795"/>
            <a:ext cx="624586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30" dirty="0">
                <a:latin typeface="Calibri"/>
                <a:cs typeface="Calibri"/>
              </a:rPr>
              <a:t>Pole </a:t>
            </a:r>
            <a:r>
              <a:rPr sz="4400" b="0" spc="-15" dirty="0">
                <a:latin typeface="Calibri"/>
                <a:cs typeface="Calibri"/>
              </a:rPr>
              <a:t>optymalnego</a:t>
            </a:r>
            <a:r>
              <a:rPr sz="4400" b="0" spc="75" dirty="0">
                <a:latin typeface="Calibri"/>
                <a:cs typeface="Calibri"/>
              </a:rPr>
              <a:t> </a:t>
            </a:r>
            <a:r>
              <a:rPr sz="4400" b="0" spc="-20" dirty="0">
                <a:latin typeface="Calibri"/>
                <a:cs typeface="Calibri"/>
              </a:rPr>
              <a:t>widzenia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4642" y="1019632"/>
            <a:ext cx="8058150" cy="20281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170">
              <a:lnSpc>
                <a:spcPts val="2590"/>
              </a:lnSpc>
              <a:spcBef>
                <a:spcPts val="100"/>
              </a:spcBef>
              <a:buFont typeface="Arial"/>
              <a:buChar char="•"/>
              <a:tabLst>
                <a:tab pos="356870" algn="l"/>
                <a:tab pos="357505" algn="l"/>
                <a:tab pos="3882390" algn="l"/>
              </a:tabLst>
            </a:pPr>
            <a:r>
              <a:rPr sz="2400" spc="-15" dirty="0">
                <a:latin typeface="Calibri"/>
                <a:cs typeface="Calibri"/>
              </a:rPr>
              <a:t>Pole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optymalnego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widzenia	to </a:t>
            </a:r>
            <a:r>
              <a:rPr sz="2400" spc="-15" dirty="0">
                <a:latin typeface="Calibri"/>
                <a:cs typeface="Calibri"/>
              </a:rPr>
              <a:t>obszar </a:t>
            </a:r>
            <a:r>
              <a:rPr sz="2400" spc="-10" dirty="0">
                <a:latin typeface="Calibri"/>
                <a:cs typeface="Calibri"/>
              </a:rPr>
              <a:t>przestrzeni </a:t>
            </a:r>
            <a:r>
              <a:rPr sz="2400" dirty="0">
                <a:latin typeface="Calibri"/>
                <a:cs typeface="Calibri"/>
              </a:rPr>
              <a:t>na</a:t>
            </a:r>
            <a:r>
              <a:rPr sz="2400" spc="-1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elementy</a:t>
            </a:r>
            <a:endParaRPr sz="2400">
              <a:latin typeface="Calibri"/>
              <a:cs typeface="Calibri"/>
            </a:endParaRPr>
          </a:p>
          <a:p>
            <a:pPr marL="356870">
              <a:lnSpc>
                <a:spcPts val="2590"/>
              </a:lnSpc>
            </a:pPr>
            <a:r>
              <a:rPr sz="2400" spc="-5" dirty="0">
                <a:latin typeface="Calibri"/>
                <a:cs typeface="Calibri"/>
              </a:rPr>
              <a:t>najczęściej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obserwowane.</a:t>
            </a:r>
            <a:endParaRPr sz="2400">
              <a:latin typeface="Calibri"/>
              <a:cs typeface="Calibri"/>
            </a:endParaRPr>
          </a:p>
          <a:p>
            <a:pPr marL="756285" lvl="1" indent="-286385">
              <a:lnSpc>
                <a:spcPts val="2160"/>
              </a:lnSpc>
              <a:spcBef>
                <a:spcPts val="1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20" dirty="0">
                <a:latin typeface="Calibri"/>
                <a:cs typeface="Calibri"/>
              </a:rPr>
              <a:t>Pole </a:t>
            </a:r>
            <a:r>
              <a:rPr sz="2000" spc="-10" dirty="0">
                <a:latin typeface="Calibri"/>
                <a:cs typeface="Calibri"/>
              </a:rPr>
              <a:t>widzenia </a:t>
            </a:r>
            <a:r>
              <a:rPr sz="2000" spc="-15" dirty="0">
                <a:latin typeface="Calibri"/>
                <a:cs typeface="Calibri"/>
              </a:rPr>
              <a:t>tworzy </a:t>
            </a:r>
            <a:r>
              <a:rPr sz="2000" spc="-30" dirty="0">
                <a:latin typeface="Calibri"/>
                <a:cs typeface="Calibri"/>
              </a:rPr>
              <a:t>stożek </a:t>
            </a:r>
            <a:r>
              <a:rPr sz="2000" spc="-5" dirty="0">
                <a:latin typeface="Calibri"/>
                <a:cs typeface="Calibri"/>
              </a:rPr>
              <a:t>o kącie </a:t>
            </a:r>
            <a:r>
              <a:rPr sz="2000" spc="-15" dirty="0">
                <a:latin typeface="Calibri"/>
                <a:cs typeface="Calibri"/>
              </a:rPr>
              <a:t>wierzchołkowym </a:t>
            </a:r>
            <a:r>
              <a:rPr sz="2000" spc="-20" dirty="0">
                <a:latin typeface="Calibri"/>
                <a:cs typeface="Calibri"/>
              </a:rPr>
              <a:t>około</a:t>
            </a:r>
            <a:r>
              <a:rPr sz="2000" spc="1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30</a:t>
            </a:r>
            <a:r>
              <a:rPr sz="2025" baseline="24691" dirty="0">
                <a:latin typeface="Calibri"/>
                <a:cs typeface="Calibri"/>
              </a:rPr>
              <a:t>0</a:t>
            </a:r>
            <a:r>
              <a:rPr sz="2000" dirty="0">
                <a:latin typeface="Calibri"/>
                <a:cs typeface="Calibri"/>
              </a:rPr>
              <a:t>,</a:t>
            </a:r>
            <a:endParaRPr sz="2000">
              <a:latin typeface="Calibri"/>
              <a:cs typeface="Calibri"/>
            </a:endParaRPr>
          </a:p>
          <a:p>
            <a:pPr marL="756285" marR="126364">
              <a:lnSpc>
                <a:spcPct val="80000"/>
              </a:lnSpc>
              <a:spcBef>
                <a:spcPts val="244"/>
              </a:spcBef>
            </a:pPr>
            <a:r>
              <a:rPr sz="2000" spc="-20" dirty="0">
                <a:latin typeface="Calibri"/>
                <a:cs typeface="Calibri"/>
              </a:rPr>
              <a:t>którego </a:t>
            </a:r>
            <a:r>
              <a:rPr sz="2000" spc="-10" dirty="0">
                <a:latin typeface="Calibri"/>
                <a:cs typeface="Calibri"/>
              </a:rPr>
              <a:t>osią </a:t>
            </a:r>
            <a:r>
              <a:rPr sz="2000" spc="-20" dirty="0">
                <a:latin typeface="Calibri"/>
                <a:cs typeface="Calibri"/>
              </a:rPr>
              <a:t>jest </a:t>
            </a:r>
            <a:r>
              <a:rPr sz="2000" spc="-15" dirty="0">
                <a:latin typeface="Calibri"/>
                <a:cs typeface="Calibri"/>
              </a:rPr>
              <a:t>symetryczna, centralna </a:t>
            </a:r>
            <a:r>
              <a:rPr sz="2000" spc="-5" dirty="0">
                <a:latin typeface="Calibri"/>
                <a:cs typeface="Calibri"/>
              </a:rPr>
              <a:t>linia pola </a:t>
            </a:r>
            <a:r>
              <a:rPr sz="2000" spc="-15" dirty="0">
                <a:latin typeface="Calibri"/>
                <a:cs typeface="Calibri"/>
              </a:rPr>
              <a:t>widzenia </a:t>
            </a:r>
            <a:r>
              <a:rPr sz="2000" spc="-5" dirty="0">
                <a:latin typeface="Calibri"/>
                <a:cs typeface="Calibri"/>
              </a:rPr>
              <a:t>na </a:t>
            </a:r>
            <a:r>
              <a:rPr sz="2000" spc="-20" dirty="0">
                <a:latin typeface="Calibri"/>
                <a:cs typeface="Calibri"/>
              </a:rPr>
              <a:t>wprost  </a:t>
            </a:r>
            <a:r>
              <a:rPr sz="2000" spc="-5" dirty="0">
                <a:latin typeface="Calibri"/>
                <a:cs typeface="Calibri"/>
              </a:rPr>
              <a:t>oczu, pod </a:t>
            </a:r>
            <a:r>
              <a:rPr sz="2000" spc="-15" dirty="0">
                <a:latin typeface="Calibri"/>
                <a:cs typeface="Calibri"/>
              </a:rPr>
              <a:t>kątem </a:t>
            </a:r>
            <a:r>
              <a:rPr sz="2000" spc="-5" dirty="0">
                <a:latin typeface="Calibri"/>
                <a:cs typeface="Calibri"/>
              </a:rPr>
              <a:t>15</a:t>
            </a:r>
            <a:r>
              <a:rPr sz="2025" spc="-7" baseline="24691" dirty="0">
                <a:latin typeface="Calibri"/>
                <a:cs typeface="Calibri"/>
              </a:rPr>
              <a:t>0 </a:t>
            </a:r>
            <a:r>
              <a:rPr sz="2000" spc="-10" dirty="0">
                <a:latin typeface="Calibri"/>
                <a:cs typeface="Calibri"/>
              </a:rPr>
              <a:t>w </a:t>
            </a:r>
            <a:r>
              <a:rPr sz="2000" spc="-5" dirty="0">
                <a:latin typeface="Calibri"/>
                <a:cs typeface="Calibri"/>
              </a:rPr>
              <a:t>dół od </a:t>
            </a:r>
            <a:r>
              <a:rPr sz="2000" spc="-10" dirty="0">
                <a:latin typeface="Calibri"/>
                <a:cs typeface="Calibri"/>
              </a:rPr>
              <a:t>poziomej </a:t>
            </a:r>
            <a:r>
              <a:rPr sz="2000" spc="-5" dirty="0">
                <a:latin typeface="Calibri"/>
                <a:cs typeface="Calibri"/>
              </a:rPr>
              <a:t>linii oczu</a:t>
            </a:r>
            <a:r>
              <a:rPr sz="2000" spc="-1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pracownika.</a:t>
            </a:r>
            <a:endParaRPr sz="2000">
              <a:latin typeface="Calibri"/>
              <a:cs typeface="Calibri"/>
            </a:endParaRPr>
          </a:p>
          <a:p>
            <a:pPr marL="756285" lvl="1" indent="-286385">
              <a:lnSpc>
                <a:spcPts val="216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5" dirty="0">
                <a:latin typeface="Calibri"/>
                <a:cs typeface="Calibri"/>
              </a:rPr>
              <a:t>W </a:t>
            </a:r>
            <a:r>
              <a:rPr sz="2000" spc="-10" dirty="0">
                <a:latin typeface="Calibri"/>
                <a:cs typeface="Calibri"/>
              </a:rPr>
              <a:t>polu optymalnego </a:t>
            </a:r>
            <a:r>
              <a:rPr sz="2000" spc="-15" dirty="0">
                <a:latin typeface="Calibri"/>
                <a:cs typeface="Calibri"/>
              </a:rPr>
              <a:t>widzenia </a:t>
            </a:r>
            <a:r>
              <a:rPr sz="2000" spc="-20" dirty="0">
                <a:latin typeface="Calibri"/>
                <a:cs typeface="Calibri"/>
              </a:rPr>
              <a:t>umieszcza </a:t>
            </a:r>
            <a:r>
              <a:rPr sz="2000" spc="-10" dirty="0">
                <a:latin typeface="Calibri"/>
                <a:cs typeface="Calibri"/>
              </a:rPr>
              <a:t>się </a:t>
            </a:r>
            <a:r>
              <a:rPr sz="2000" spc="-15" dirty="0">
                <a:latin typeface="Calibri"/>
                <a:cs typeface="Calibri"/>
              </a:rPr>
              <a:t>ekran monitora </a:t>
            </a:r>
            <a:r>
              <a:rPr sz="2000" spc="-5" dirty="0">
                <a:latin typeface="Calibri"/>
                <a:cs typeface="Calibri"/>
              </a:rPr>
              <a:t>i</a:t>
            </a:r>
            <a:r>
              <a:rPr sz="2000" spc="30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uchwyt</a:t>
            </a:r>
            <a:endParaRPr sz="2000">
              <a:latin typeface="Calibri"/>
              <a:cs typeface="Calibri"/>
            </a:endParaRPr>
          </a:p>
          <a:p>
            <a:pPr marL="756285">
              <a:lnSpc>
                <a:spcPts val="2160"/>
              </a:lnSpc>
            </a:pPr>
            <a:r>
              <a:rPr sz="2000" spc="-5" dirty="0">
                <a:latin typeface="Calibri"/>
                <a:cs typeface="Calibri"/>
              </a:rPr>
              <a:t>na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dokumenty.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57500" y="3286188"/>
            <a:ext cx="4572000" cy="34305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33</a:t>
            </a:fld>
            <a:endParaRPr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74695" y="276809"/>
            <a:ext cx="3596004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b="0" spc="-10" dirty="0">
                <a:latin typeface="Calibri"/>
                <a:cs typeface="Calibri"/>
              </a:rPr>
              <a:t>Swoboda</a:t>
            </a:r>
            <a:r>
              <a:rPr b="0" spc="-13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ruchów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93014" y="1025728"/>
            <a:ext cx="8406130" cy="115633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1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10" dirty="0">
                <a:latin typeface="Calibri"/>
                <a:cs typeface="Calibri"/>
              </a:rPr>
              <a:t>Biurko </a:t>
            </a:r>
            <a:r>
              <a:rPr sz="2200" dirty="0">
                <a:latin typeface="Calibri"/>
                <a:cs typeface="Calibri"/>
              </a:rPr>
              <a:t>powinno </a:t>
            </a:r>
            <a:r>
              <a:rPr sz="2200" spc="-10" dirty="0">
                <a:latin typeface="Calibri"/>
                <a:cs typeface="Calibri"/>
              </a:rPr>
              <a:t>zapewniać </a:t>
            </a:r>
            <a:r>
              <a:rPr sz="2200" dirty="0">
                <a:latin typeface="Calibri"/>
                <a:cs typeface="Calibri"/>
              </a:rPr>
              <a:t>wolną </a:t>
            </a:r>
            <a:r>
              <a:rPr sz="2200" spc="-15" dirty="0">
                <a:latin typeface="Calibri"/>
                <a:cs typeface="Calibri"/>
              </a:rPr>
              <a:t>przestrzeń </a:t>
            </a:r>
            <a:r>
              <a:rPr sz="2200" spc="-5" dirty="0">
                <a:latin typeface="Calibri"/>
                <a:cs typeface="Calibri"/>
              </a:rPr>
              <a:t>dla</a:t>
            </a:r>
            <a:r>
              <a:rPr sz="2200" spc="-1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nóg.</a:t>
            </a:r>
            <a:endParaRPr sz="2200">
              <a:latin typeface="Calibri"/>
              <a:cs typeface="Calibri"/>
            </a:endParaRPr>
          </a:p>
          <a:p>
            <a:pPr marL="756285" marR="5080" indent="-287020">
              <a:lnSpc>
                <a:spcPct val="80000"/>
              </a:lnSpc>
              <a:spcBef>
                <a:spcPts val="484"/>
              </a:spcBef>
              <a:tabLst>
                <a:tab pos="756285" algn="l"/>
              </a:tabLst>
            </a:pPr>
            <a:r>
              <a:rPr sz="2000" spc="-5" dirty="0">
                <a:latin typeface="Arial"/>
                <a:cs typeface="Arial"/>
              </a:rPr>
              <a:t>–	</a:t>
            </a:r>
            <a:r>
              <a:rPr sz="2000" spc="-20" dirty="0">
                <a:latin typeface="Calibri"/>
                <a:cs typeface="Calibri"/>
              </a:rPr>
              <a:t>Pod </a:t>
            </a:r>
            <a:r>
              <a:rPr sz="2000" spc="-5" dirty="0">
                <a:latin typeface="Calibri"/>
                <a:cs typeface="Calibri"/>
              </a:rPr>
              <a:t>biurkiem, </a:t>
            </a:r>
            <a:r>
              <a:rPr sz="2000" spc="-10" dirty="0">
                <a:latin typeface="Calibri"/>
                <a:cs typeface="Calibri"/>
              </a:rPr>
              <a:t>w miejscu </a:t>
            </a:r>
            <a:r>
              <a:rPr sz="2000" spc="-5" dirty="0">
                <a:latin typeface="Calibri"/>
                <a:cs typeface="Calibri"/>
              </a:rPr>
              <a:t>na nogi, nie </a:t>
            </a:r>
            <a:r>
              <a:rPr sz="2000" spc="-10" dirty="0">
                <a:latin typeface="Calibri"/>
                <a:cs typeface="Calibri"/>
              </a:rPr>
              <a:t>powinny być </a:t>
            </a:r>
            <a:r>
              <a:rPr sz="2000" spc="-15" dirty="0">
                <a:latin typeface="Calibri"/>
                <a:cs typeface="Calibri"/>
              </a:rPr>
              <a:t>ustawiane </a:t>
            </a:r>
            <a:r>
              <a:rPr sz="2000" spc="-5" dirty="0">
                <a:latin typeface="Calibri"/>
                <a:cs typeface="Calibri"/>
              </a:rPr>
              <a:t>pojemniki na  </a:t>
            </a:r>
            <a:r>
              <a:rPr sz="2000" spc="-30" dirty="0">
                <a:latin typeface="Calibri"/>
                <a:cs typeface="Calibri"/>
              </a:rPr>
              <a:t>papier, </a:t>
            </a:r>
            <a:r>
              <a:rPr sz="2000" spc="-10" dirty="0">
                <a:latin typeface="Calibri"/>
                <a:cs typeface="Calibri"/>
              </a:rPr>
              <a:t>jednostki </a:t>
            </a:r>
            <a:r>
              <a:rPr sz="2000" spc="-15" dirty="0">
                <a:latin typeface="Calibri"/>
                <a:cs typeface="Calibri"/>
              </a:rPr>
              <a:t>centralne </a:t>
            </a:r>
            <a:r>
              <a:rPr sz="2000" spc="-35" dirty="0">
                <a:latin typeface="Calibri"/>
                <a:cs typeface="Calibri"/>
              </a:rPr>
              <a:t>komputerów, </a:t>
            </a:r>
            <a:r>
              <a:rPr sz="2000" spc="-15" dirty="0">
                <a:latin typeface="Calibri"/>
                <a:cs typeface="Calibri"/>
              </a:rPr>
              <a:t>kartony </a:t>
            </a:r>
            <a:r>
              <a:rPr sz="2000" spc="-5" dirty="0">
                <a:latin typeface="Calibri"/>
                <a:cs typeface="Calibri"/>
              </a:rPr>
              <a:t>po </a:t>
            </a:r>
            <a:r>
              <a:rPr sz="2000" spc="-15" dirty="0">
                <a:latin typeface="Calibri"/>
                <a:cs typeface="Calibri"/>
              </a:rPr>
              <a:t>sprzęcie, </a:t>
            </a:r>
            <a:r>
              <a:rPr sz="2000" spc="-5" dirty="0">
                <a:latin typeface="Calibri"/>
                <a:cs typeface="Calibri"/>
              </a:rPr>
              <a:t>ani</a:t>
            </a:r>
            <a:r>
              <a:rPr sz="2000" spc="3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żaden</a:t>
            </a:r>
            <a:endParaRPr sz="2000">
              <a:latin typeface="Calibri"/>
              <a:cs typeface="Calibri"/>
            </a:endParaRPr>
          </a:p>
          <a:p>
            <a:pPr marL="756285">
              <a:lnSpc>
                <a:spcPts val="1925"/>
              </a:lnSpc>
            </a:pPr>
            <a:r>
              <a:rPr sz="2000" spc="-15" dirty="0">
                <a:latin typeface="Calibri"/>
                <a:cs typeface="Calibri"/>
              </a:rPr>
              <a:t>inny sprzęt </a:t>
            </a:r>
            <a:r>
              <a:rPr sz="2000" spc="-10" dirty="0">
                <a:latin typeface="Calibri"/>
                <a:cs typeface="Calibri"/>
              </a:rPr>
              <a:t>ograniczający swobodne </a:t>
            </a:r>
            <a:r>
              <a:rPr sz="2000" spc="-15" dirty="0">
                <a:latin typeface="Calibri"/>
                <a:cs typeface="Calibri"/>
              </a:rPr>
              <a:t>ustawienie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nóg.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87450" y="2409825"/>
            <a:ext cx="7021576" cy="4305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  <a:endParaRPr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35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66846" y="464896"/>
            <a:ext cx="221234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95" dirty="0">
                <a:latin typeface="Calibri"/>
                <a:cs typeface="Calibri"/>
              </a:rPr>
              <a:t>P</a:t>
            </a:r>
            <a:r>
              <a:rPr sz="4400" b="0" spc="-10" dirty="0">
                <a:latin typeface="Calibri"/>
                <a:cs typeface="Calibri"/>
              </a:rPr>
              <a:t>odn</a:t>
            </a:r>
            <a:r>
              <a:rPr sz="4400" b="0" spc="-40" dirty="0">
                <a:latin typeface="Calibri"/>
                <a:cs typeface="Calibri"/>
              </a:rPr>
              <a:t>ó</a:t>
            </a:r>
            <a:r>
              <a:rPr sz="4400" b="0" spc="-114" dirty="0">
                <a:latin typeface="Calibri"/>
                <a:cs typeface="Calibri"/>
              </a:rPr>
              <a:t>ż</a:t>
            </a:r>
            <a:r>
              <a:rPr sz="4400" b="0" spc="-5" dirty="0">
                <a:latin typeface="Calibri"/>
                <a:cs typeface="Calibri"/>
              </a:rPr>
              <a:t>ek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4642" y="1240281"/>
            <a:ext cx="8371840" cy="455866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356870" marR="1179830" indent="-344170">
              <a:lnSpc>
                <a:spcPct val="80000"/>
              </a:lnSpc>
              <a:spcBef>
                <a:spcPts val="63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dirty="0">
                <a:latin typeface="Calibri"/>
                <a:cs typeface="Calibri"/>
              </a:rPr>
              <a:t>Nie </a:t>
            </a:r>
            <a:r>
              <a:rPr sz="2200" spc="-10" dirty="0">
                <a:latin typeface="Calibri"/>
                <a:cs typeface="Calibri"/>
              </a:rPr>
              <a:t>należy </a:t>
            </a:r>
            <a:r>
              <a:rPr sz="2200" spc="-5" dirty="0">
                <a:latin typeface="Calibri"/>
                <a:cs typeface="Calibri"/>
              </a:rPr>
              <a:t>do </a:t>
            </a:r>
            <a:r>
              <a:rPr sz="2200" spc="-10" dirty="0">
                <a:latin typeface="Calibri"/>
                <a:cs typeface="Calibri"/>
              </a:rPr>
              <a:t>obowiązkowego </a:t>
            </a:r>
            <a:r>
              <a:rPr sz="2200" dirty="0">
                <a:latin typeface="Calibri"/>
                <a:cs typeface="Calibri"/>
              </a:rPr>
              <a:t>i </a:t>
            </a:r>
            <a:r>
              <a:rPr sz="2200" spc="-10" dirty="0">
                <a:latin typeface="Calibri"/>
                <a:cs typeface="Calibri"/>
              </a:rPr>
              <a:t>standartowego </a:t>
            </a:r>
            <a:r>
              <a:rPr sz="2200" spc="-5" dirty="0">
                <a:latin typeface="Calibri"/>
                <a:cs typeface="Calibri"/>
              </a:rPr>
              <a:t>wyposażenia  </a:t>
            </a:r>
            <a:r>
              <a:rPr sz="2200" spc="-10" dirty="0">
                <a:latin typeface="Calibri"/>
                <a:cs typeface="Calibri"/>
              </a:rPr>
              <a:t>stanowiska</a:t>
            </a:r>
            <a:r>
              <a:rPr sz="2200" spc="-100" dirty="0">
                <a:latin typeface="Calibri"/>
                <a:cs typeface="Calibri"/>
              </a:rPr>
              <a:t> </a:t>
            </a:r>
            <a:r>
              <a:rPr sz="2200" spc="-35" dirty="0">
                <a:latin typeface="Calibri"/>
                <a:cs typeface="Calibri"/>
              </a:rPr>
              <a:t>pracy.</a:t>
            </a:r>
            <a:endParaRPr sz="2200">
              <a:latin typeface="Calibri"/>
              <a:cs typeface="Calibri"/>
            </a:endParaRPr>
          </a:p>
          <a:p>
            <a:pPr marL="756285" lvl="1" indent="-286385">
              <a:lnSpc>
                <a:spcPts val="2160"/>
              </a:lnSpc>
              <a:spcBef>
                <a:spcPts val="1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20" dirty="0">
                <a:latin typeface="Calibri"/>
                <a:cs typeface="Calibri"/>
              </a:rPr>
              <a:t>Stosowany </a:t>
            </a:r>
            <a:r>
              <a:rPr sz="2000" spc="-5" dirty="0">
                <a:latin typeface="Calibri"/>
                <a:cs typeface="Calibri"/>
              </a:rPr>
              <a:t>w </a:t>
            </a:r>
            <a:r>
              <a:rPr sz="2000" spc="-10" dirty="0">
                <a:latin typeface="Calibri"/>
                <a:cs typeface="Calibri"/>
              </a:rPr>
              <a:t>momencie wyposażenia </a:t>
            </a:r>
            <a:r>
              <a:rPr sz="2000" spc="-15" dirty="0">
                <a:latin typeface="Calibri"/>
                <a:cs typeface="Calibri"/>
              </a:rPr>
              <a:t>stanowisk pracy </a:t>
            </a:r>
            <a:r>
              <a:rPr sz="2000" spc="-5" dirty="0">
                <a:latin typeface="Calibri"/>
                <a:cs typeface="Calibri"/>
              </a:rPr>
              <a:t>w </a:t>
            </a:r>
            <a:r>
              <a:rPr sz="2000" spc="-10" dirty="0">
                <a:latin typeface="Calibri"/>
                <a:cs typeface="Calibri"/>
              </a:rPr>
              <a:t>biurka, </a:t>
            </a:r>
            <a:r>
              <a:rPr sz="2000" spc="-15" dirty="0">
                <a:latin typeface="Calibri"/>
                <a:cs typeface="Calibri"/>
              </a:rPr>
              <a:t>które</a:t>
            </a:r>
            <a:r>
              <a:rPr sz="2000" spc="28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nie</a:t>
            </a:r>
            <a:endParaRPr sz="2000">
              <a:latin typeface="Calibri"/>
              <a:cs typeface="Calibri"/>
            </a:endParaRPr>
          </a:p>
          <a:p>
            <a:pPr marL="756285">
              <a:lnSpc>
                <a:spcPts val="2160"/>
              </a:lnSpc>
            </a:pPr>
            <a:r>
              <a:rPr sz="2000" spc="-5" dirty="0">
                <a:latin typeface="Calibri"/>
                <a:cs typeface="Calibri"/>
              </a:rPr>
              <a:t>posiadają </a:t>
            </a:r>
            <a:r>
              <a:rPr sz="2000" spc="-10" dirty="0">
                <a:latin typeface="Calibri"/>
                <a:cs typeface="Calibri"/>
              </a:rPr>
              <a:t>regulacji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wysokości.</a:t>
            </a:r>
            <a:endParaRPr sz="2000">
              <a:latin typeface="Calibri"/>
              <a:cs typeface="Calibri"/>
            </a:endParaRPr>
          </a:p>
          <a:p>
            <a:pPr marL="756285" lvl="1" indent="-286385">
              <a:lnSpc>
                <a:spcPts val="216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20" dirty="0">
                <a:latin typeface="Calibri"/>
                <a:cs typeface="Calibri"/>
              </a:rPr>
              <a:t>Podnóżek </a:t>
            </a:r>
            <a:r>
              <a:rPr sz="2000" spc="-10" dirty="0">
                <a:latin typeface="Calibri"/>
                <a:cs typeface="Calibri"/>
              </a:rPr>
              <a:t>mając regulowaną </a:t>
            </a:r>
            <a:r>
              <a:rPr sz="2000" spc="-20" dirty="0">
                <a:latin typeface="Calibri"/>
                <a:cs typeface="Calibri"/>
              </a:rPr>
              <a:t>wysokość, </a:t>
            </a:r>
            <a:r>
              <a:rPr sz="2000" spc="-10" dirty="0">
                <a:latin typeface="Calibri"/>
                <a:cs typeface="Calibri"/>
              </a:rPr>
              <a:t>zapewnia </a:t>
            </a:r>
            <a:r>
              <a:rPr sz="2000" spc="-15" dirty="0">
                <a:latin typeface="Calibri"/>
                <a:cs typeface="Calibri"/>
              </a:rPr>
              <a:t>wygodną pozycję</a:t>
            </a:r>
            <a:r>
              <a:rPr sz="2000" spc="1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nóg</a:t>
            </a:r>
            <a:endParaRPr sz="2000">
              <a:latin typeface="Calibri"/>
              <a:cs typeface="Calibri"/>
            </a:endParaRPr>
          </a:p>
          <a:p>
            <a:pPr marL="756285">
              <a:lnSpc>
                <a:spcPts val="2155"/>
              </a:lnSpc>
            </a:pPr>
            <a:r>
              <a:rPr sz="2000" spc="-10" dirty="0">
                <a:latin typeface="Calibri"/>
                <a:cs typeface="Calibri"/>
              </a:rPr>
              <a:t>podczas</a:t>
            </a:r>
            <a:r>
              <a:rPr sz="2000" spc="-35" dirty="0">
                <a:latin typeface="Calibri"/>
                <a:cs typeface="Calibri"/>
              </a:rPr>
              <a:t> pracy.</a:t>
            </a:r>
            <a:endParaRPr sz="2000">
              <a:latin typeface="Calibri"/>
              <a:cs typeface="Calibri"/>
            </a:endParaRPr>
          </a:p>
          <a:p>
            <a:pPr marL="356870" marR="937894" indent="-344170">
              <a:lnSpc>
                <a:spcPts val="2110"/>
              </a:lnSpc>
              <a:spcBef>
                <a:spcPts val="509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dirty="0">
                <a:latin typeface="Calibri"/>
                <a:cs typeface="Calibri"/>
              </a:rPr>
              <a:t>Minimalne </a:t>
            </a:r>
            <a:r>
              <a:rPr sz="2200" spc="0" dirty="0">
                <a:latin typeface="Calibri"/>
                <a:cs typeface="Calibri"/>
              </a:rPr>
              <a:t>wymiary </a:t>
            </a:r>
            <a:r>
              <a:rPr sz="2200" spc="-10" dirty="0">
                <a:latin typeface="Calibri"/>
                <a:cs typeface="Calibri"/>
              </a:rPr>
              <a:t>podnóżka </a:t>
            </a:r>
            <a:r>
              <a:rPr sz="2200" dirty="0">
                <a:latin typeface="Calibri"/>
                <a:cs typeface="Calibri"/>
              </a:rPr>
              <a:t>wynoszą 30 x 40 cm a </a:t>
            </a:r>
            <a:r>
              <a:rPr sz="2200" spc="-10" dirty="0">
                <a:latin typeface="Calibri"/>
                <a:cs typeface="Calibri"/>
              </a:rPr>
              <a:t>jego </a:t>
            </a:r>
            <a:r>
              <a:rPr sz="2200" spc="-5" dirty="0">
                <a:latin typeface="Calibri"/>
                <a:cs typeface="Calibri"/>
              </a:rPr>
              <a:t>kąt  pochylenia </a:t>
            </a:r>
            <a:r>
              <a:rPr sz="2200" dirty="0">
                <a:latin typeface="Calibri"/>
                <a:cs typeface="Calibri"/>
              </a:rPr>
              <a:t>powinien </a:t>
            </a:r>
            <a:r>
              <a:rPr sz="2200" spc="-5" dirty="0">
                <a:latin typeface="Calibri"/>
                <a:cs typeface="Calibri"/>
              </a:rPr>
              <a:t>być </a:t>
            </a:r>
            <a:r>
              <a:rPr sz="2200" spc="-10" dirty="0">
                <a:latin typeface="Calibri"/>
                <a:cs typeface="Calibri"/>
              </a:rPr>
              <a:t>regulowanym </a:t>
            </a:r>
            <a:r>
              <a:rPr sz="2200" spc="0" dirty="0">
                <a:latin typeface="Calibri"/>
                <a:cs typeface="Calibri"/>
              </a:rPr>
              <a:t>w </a:t>
            </a:r>
            <a:r>
              <a:rPr sz="2200" spc="-10" dirty="0">
                <a:latin typeface="Calibri"/>
                <a:cs typeface="Calibri"/>
              </a:rPr>
              <a:t>zakresie </a:t>
            </a:r>
            <a:r>
              <a:rPr sz="2200" spc="0" dirty="0">
                <a:latin typeface="Calibri"/>
                <a:cs typeface="Calibri"/>
              </a:rPr>
              <a:t>od </a:t>
            </a:r>
            <a:r>
              <a:rPr sz="2200" dirty="0">
                <a:latin typeface="Calibri"/>
                <a:cs typeface="Calibri"/>
              </a:rPr>
              <a:t>0 </a:t>
            </a:r>
            <a:r>
              <a:rPr sz="2200" spc="-5" dirty="0">
                <a:latin typeface="Calibri"/>
                <a:cs typeface="Calibri"/>
              </a:rPr>
              <a:t>do</a:t>
            </a:r>
            <a:r>
              <a:rPr sz="2200" spc="-204" dirty="0">
                <a:latin typeface="Calibri"/>
                <a:cs typeface="Calibri"/>
              </a:rPr>
              <a:t> </a:t>
            </a:r>
            <a:r>
              <a:rPr sz="2200" spc="0" dirty="0">
                <a:latin typeface="Calibri"/>
                <a:cs typeface="Calibri"/>
              </a:rPr>
              <a:t>25</a:t>
            </a:r>
            <a:r>
              <a:rPr sz="2175" spc="0" baseline="24904" dirty="0">
                <a:latin typeface="Calibri"/>
                <a:cs typeface="Calibri"/>
              </a:rPr>
              <a:t>0</a:t>
            </a:r>
            <a:r>
              <a:rPr sz="2200" spc="0" dirty="0">
                <a:latin typeface="Calibri"/>
                <a:cs typeface="Calibri"/>
              </a:rPr>
              <a:t>.</a:t>
            </a:r>
            <a:endParaRPr sz="2200">
              <a:latin typeface="Calibri"/>
              <a:cs typeface="Calibri"/>
            </a:endParaRPr>
          </a:p>
          <a:p>
            <a:pPr marL="756285" lvl="1" indent="-286385">
              <a:lnSpc>
                <a:spcPts val="2160"/>
              </a:lnSpc>
              <a:spcBef>
                <a:spcPts val="3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15" dirty="0">
                <a:latin typeface="Calibri"/>
                <a:cs typeface="Calibri"/>
              </a:rPr>
              <a:t>Powinien </a:t>
            </a:r>
            <a:r>
              <a:rPr sz="2000" spc="-5" dirty="0">
                <a:latin typeface="Calibri"/>
                <a:cs typeface="Calibri"/>
              </a:rPr>
              <a:t>posiadać </a:t>
            </a:r>
            <a:r>
              <a:rPr sz="2000" spc="-15" dirty="0">
                <a:latin typeface="Calibri"/>
                <a:cs typeface="Calibri"/>
              </a:rPr>
              <a:t>możliwość ustawiania kąta </a:t>
            </a:r>
            <a:r>
              <a:rPr sz="2000" spc="-10" dirty="0">
                <a:latin typeface="Calibri"/>
                <a:cs typeface="Calibri"/>
              </a:rPr>
              <a:t>pochylenia</a:t>
            </a:r>
            <a:r>
              <a:rPr sz="2000" spc="204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przez</a:t>
            </a:r>
            <a:endParaRPr sz="2000">
              <a:latin typeface="Calibri"/>
              <a:cs typeface="Calibri"/>
            </a:endParaRPr>
          </a:p>
          <a:p>
            <a:pPr marL="756285">
              <a:lnSpc>
                <a:spcPts val="2160"/>
              </a:lnSpc>
            </a:pPr>
            <a:r>
              <a:rPr sz="2000" spc="-15" dirty="0">
                <a:latin typeface="Calibri"/>
                <a:cs typeface="Calibri"/>
              </a:rPr>
              <a:t>pracownika </a:t>
            </a:r>
            <a:r>
              <a:rPr sz="2000" spc="-5" dirty="0">
                <a:latin typeface="Calibri"/>
                <a:cs typeface="Calibri"/>
              </a:rPr>
              <a:t>z </a:t>
            </a:r>
            <a:r>
              <a:rPr sz="2000" spc="-15" dirty="0">
                <a:latin typeface="Calibri"/>
                <a:cs typeface="Calibri"/>
              </a:rPr>
              <a:t>pozycji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siedzącej.</a:t>
            </a:r>
            <a:endParaRPr sz="2000">
              <a:latin typeface="Calibri"/>
              <a:cs typeface="Calibri"/>
            </a:endParaRPr>
          </a:p>
          <a:p>
            <a:pPr marL="756285" marR="933450" lvl="1" indent="-286385">
              <a:lnSpc>
                <a:spcPct val="80000"/>
              </a:lnSpc>
              <a:spcBef>
                <a:spcPts val="48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15" dirty="0">
                <a:latin typeface="Calibri"/>
                <a:cs typeface="Calibri"/>
              </a:rPr>
              <a:t>Powinien </a:t>
            </a:r>
            <a:r>
              <a:rPr sz="2000" spc="-10" dirty="0">
                <a:latin typeface="Calibri"/>
                <a:cs typeface="Calibri"/>
              </a:rPr>
              <a:t>być </a:t>
            </a:r>
            <a:r>
              <a:rPr sz="2000" spc="-5" dirty="0">
                <a:latin typeface="Calibri"/>
                <a:cs typeface="Calibri"/>
              </a:rPr>
              <a:t>pokryty </a:t>
            </a:r>
            <a:r>
              <a:rPr sz="2000" spc="-15" dirty="0">
                <a:latin typeface="Calibri"/>
                <a:cs typeface="Calibri"/>
              </a:rPr>
              <a:t>tworzywem </a:t>
            </a:r>
            <a:r>
              <a:rPr sz="2000" spc="-10" dirty="0">
                <a:latin typeface="Calibri"/>
                <a:cs typeface="Calibri"/>
              </a:rPr>
              <a:t>niepowodującym </a:t>
            </a:r>
            <a:r>
              <a:rPr sz="2000" spc="-15" dirty="0">
                <a:latin typeface="Calibri"/>
                <a:cs typeface="Calibri"/>
              </a:rPr>
              <a:t>ślizgania </a:t>
            </a:r>
            <a:r>
              <a:rPr sz="2000" spc="-10" dirty="0">
                <a:latin typeface="Calibri"/>
                <a:cs typeface="Calibri"/>
              </a:rPr>
              <a:t>się </a:t>
            </a:r>
            <a:r>
              <a:rPr sz="2000" spc="-5" dirty="0">
                <a:latin typeface="Calibri"/>
                <a:cs typeface="Calibri"/>
              </a:rPr>
              <a:t>i  </a:t>
            </a:r>
            <a:r>
              <a:rPr sz="2000" spc="-10" dirty="0">
                <a:latin typeface="Calibri"/>
                <a:cs typeface="Calibri"/>
              </a:rPr>
              <a:t>posiadającego małą </a:t>
            </a:r>
            <a:r>
              <a:rPr sz="2000" spc="-15" dirty="0">
                <a:latin typeface="Calibri"/>
                <a:cs typeface="Calibri"/>
              </a:rPr>
              <a:t>przewodność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cieplną.</a:t>
            </a:r>
            <a:endParaRPr sz="2000">
              <a:latin typeface="Calibri"/>
              <a:cs typeface="Calibri"/>
            </a:endParaRPr>
          </a:p>
          <a:p>
            <a:pPr marL="356870" indent="-344170">
              <a:lnSpc>
                <a:spcPts val="2635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15" dirty="0">
                <a:latin typeface="Calibri"/>
                <a:cs typeface="Calibri"/>
              </a:rPr>
              <a:t>Podnóżek </a:t>
            </a:r>
            <a:r>
              <a:rPr sz="2200" spc="-5" dirty="0">
                <a:latin typeface="Calibri"/>
                <a:cs typeface="Calibri"/>
              </a:rPr>
              <a:t>jest </a:t>
            </a:r>
            <a:r>
              <a:rPr sz="2200" spc="-10" dirty="0">
                <a:latin typeface="Calibri"/>
                <a:cs typeface="Calibri"/>
              </a:rPr>
              <a:t>rozwiązaniem </a:t>
            </a:r>
            <a:r>
              <a:rPr sz="2200" spc="-15" dirty="0">
                <a:latin typeface="Calibri"/>
                <a:cs typeface="Calibri"/>
              </a:rPr>
              <a:t>doraźnym, </a:t>
            </a:r>
            <a:r>
              <a:rPr sz="2200" dirty="0">
                <a:latin typeface="Calibri"/>
                <a:cs typeface="Calibri"/>
              </a:rPr>
              <a:t>ale </a:t>
            </a:r>
            <a:r>
              <a:rPr sz="2200" spc="-10" dirty="0">
                <a:latin typeface="Calibri"/>
                <a:cs typeface="Calibri"/>
              </a:rPr>
              <a:t>koniecznym </a:t>
            </a:r>
            <a:r>
              <a:rPr sz="2200" dirty="0">
                <a:latin typeface="Calibri"/>
                <a:cs typeface="Calibri"/>
              </a:rPr>
              <a:t>do</a:t>
            </a:r>
            <a:r>
              <a:rPr sz="2200" spc="-1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stosowania.</a:t>
            </a:r>
            <a:endParaRPr sz="2200">
              <a:latin typeface="Calibri"/>
              <a:cs typeface="Calibri"/>
            </a:endParaRPr>
          </a:p>
          <a:p>
            <a:pPr marL="756285" marR="149225" lvl="1" indent="-286385">
              <a:lnSpc>
                <a:spcPct val="80100"/>
              </a:lnSpc>
              <a:spcBef>
                <a:spcPts val="484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10" dirty="0">
                <a:latin typeface="Calibri"/>
                <a:cs typeface="Calibri"/>
              </a:rPr>
              <a:t>Zgodnie </a:t>
            </a:r>
            <a:r>
              <a:rPr sz="2000" spc="-5" dirty="0">
                <a:latin typeface="Calibri"/>
                <a:cs typeface="Calibri"/>
              </a:rPr>
              <a:t>z </a:t>
            </a:r>
            <a:r>
              <a:rPr sz="2000" spc="-10" dirty="0">
                <a:latin typeface="Calibri"/>
                <a:cs typeface="Calibri"/>
              </a:rPr>
              <a:t>aktualnymi </a:t>
            </a:r>
            <a:r>
              <a:rPr sz="2000" spc="-15" dirty="0">
                <a:latin typeface="Calibri"/>
                <a:cs typeface="Calibri"/>
              </a:rPr>
              <a:t>przepisami, </a:t>
            </a:r>
            <a:r>
              <a:rPr sz="2000" spc="-10" dirty="0">
                <a:latin typeface="Calibri"/>
                <a:cs typeface="Calibri"/>
              </a:rPr>
              <a:t>jeśli </a:t>
            </a:r>
            <a:r>
              <a:rPr sz="2000" spc="-20" dirty="0">
                <a:latin typeface="Calibri"/>
                <a:cs typeface="Calibri"/>
              </a:rPr>
              <a:t>stopy </a:t>
            </a:r>
            <a:r>
              <a:rPr sz="2000" spc="-15" dirty="0">
                <a:latin typeface="Calibri"/>
                <a:cs typeface="Calibri"/>
              </a:rPr>
              <a:t>pracownika </a:t>
            </a:r>
            <a:r>
              <a:rPr sz="2000" spc="-5" dirty="0">
                <a:latin typeface="Calibri"/>
                <a:cs typeface="Calibri"/>
              </a:rPr>
              <a:t>nie mogą </a:t>
            </a:r>
            <a:r>
              <a:rPr sz="2000" spc="-20" dirty="0">
                <a:latin typeface="Calibri"/>
                <a:cs typeface="Calibri"/>
              </a:rPr>
              <a:t>płasko  </a:t>
            </a:r>
            <a:r>
              <a:rPr sz="2000" spc="-15" dirty="0">
                <a:latin typeface="Calibri"/>
                <a:cs typeface="Calibri"/>
              </a:rPr>
              <a:t>spoczywać </a:t>
            </a:r>
            <a:r>
              <a:rPr sz="2000" spc="-5" dirty="0">
                <a:latin typeface="Calibri"/>
                <a:cs typeface="Calibri"/>
              </a:rPr>
              <a:t>na </a:t>
            </a:r>
            <a:r>
              <a:rPr sz="2000" spc="-10" dirty="0">
                <a:latin typeface="Calibri"/>
                <a:cs typeface="Calibri"/>
              </a:rPr>
              <a:t>podłodze, </a:t>
            </a:r>
            <a:r>
              <a:rPr sz="2000" spc="-5" dirty="0">
                <a:latin typeface="Calibri"/>
                <a:cs typeface="Calibri"/>
              </a:rPr>
              <a:t>na </a:t>
            </a:r>
            <a:r>
              <a:rPr sz="2000" spc="-15" dirty="0">
                <a:latin typeface="Calibri"/>
                <a:cs typeface="Calibri"/>
              </a:rPr>
              <a:t>jego </a:t>
            </a:r>
            <a:r>
              <a:rPr sz="2000" spc="-20" dirty="0">
                <a:latin typeface="Calibri"/>
                <a:cs typeface="Calibri"/>
              </a:rPr>
              <a:t>życzenie, stanowisko </a:t>
            </a:r>
            <a:r>
              <a:rPr sz="2000" spc="-10" dirty="0">
                <a:latin typeface="Calibri"/>
                <a:cs typeface="Calibri"/>
              </a:rPr>
              <a:t>powinno być  </a:t>
            </a:r>
            <a:r>
              <a:rPr sz="2000" spc="-15" dirty="0">
                <a:latin typeface="Calibri"/>
                <a:cs typeface="Calibri"/>
              </a:rPr>
              <a:t>wyposażone </a:t>
            </a:r>
            <a:r>
              <a:rPr sz="2000" spc="-10" dirty="0">
                <a:latin typeface="Calibri"/>
                <a:cs typeface="Calibri"/>
              </a:rPr>
              <a:t>w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podnóżek.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03350" y="1125537"/>
            <a:ext cx="5905500" cy="5562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36</a:t>
            </a:fld>
            <a:endParaRPr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37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859914" marR="5080" indent="-725805">
              <a:lnSpc>
                <a:spcPct val="100000"/>
              </a:lnSpc>
              <a:spcBef>
                <a:spcPts val="110"/>
              </a:spcBef>
            </a:pPr>
            <a:r>
              <a:rPr b="0" spc="-20" dirty="0">
                <a:latin typeface="Calibri"/>
                <a:cs typeface="Calibri"/>
              </a:rPr>
              <a:t>Organizacja </a:t>
            </a:r>
            <a:r>
              <a:rPr b="0" spc="-25" dirty="0">
                <a:latin typeface="Calibri"/>
                <a:cs typeface="Calibri"/>
              </a:rPr>
              <a:t>stanowiska </a:t>
            </a:r>
            <a:r>
              <a:rPr b="0" spc="-15" dirty="0">
                <a:latin typeface="Calibri"/>
                <a:cs typeface="Calibri"/>
              </a:rPr>
              <a:t>pracy</a:t>
            </a:r>
            <a:r>
              <a:rPr b="0" spc="-13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z  </a:t>
            </a:r>
            <a:r>
              <a:rPr b="0" spc="-15" dirty="0">
                <a:latin typeface="Calibri"/>
                <a:cs typeface="Calibri"/>
              </a:rPr>
              <a:t>monitorem</a:t>
            </a:r>
            <a:r>
              <a:rPr b="0" spc="-45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ekranowym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1502405"/>
            <a:ext cx="7836534" cy="3181350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3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10" dirty="0">
                <a:latin typeface="Calibri"/>
                <a:cs typeface="Calibri"/>
              </a:rPr>
              <a:t>Monitor</a:t>
            </a:r>
            <a:endParaRPr sz="3200">
              <a:latin typeface="Calibri"/>
              <a:cs typeface="Calibri"/>
            </a:endParaRPr>
          </a:p>
          <a:p>
            <a:pPr marL="756285" lvl="1" indent="-344805">
              <a:lnSpc>
                <a:spcPct val="100000"/>
              </a:lnSpc>
              <a:spcBef>
                <a:spcPts val="635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2400" spc="-10" dirty="0">
                <a:latin typeface="Calibri"/>
                <a:cs typeface="Calibri"/>
              </a:rPr>
              <a:t>Przed </a:t>
            </a:r>
            <a:r>
              <a:rPr sz="2400" spc="-5" dirty="0">
                <a:latin typeface="Calibri"/>
                <a:cs typeface="Calibri"/>
              </a:rPr>
              <a:t>monitorem </a:t>
            </a:r>
            <a:r>
              <a:rPr sz="2400" spc="-15" dirty="0">
                <a:latin typeface="Calibri"/>
                <a:cs typeface="Calibri"/>
              </a:rPr>
              <a:t>spędzamy </a:t>
            </a:r>
            <a:r>
              <a:rPr sz="2400" spc="-5" dirty="0">
                <a:latin typeface="Calibri"/>
                <a:cs typeface="Calibri"/>
              </a:rPr>
              <a:t>wiele godzin </a:t>
            </a:r>
            <a:r>
              <a:rPr sz="2400" dirty="0">
                <a:latin typeface="Calibri"/>
                <a:cs typeface="Calibri"/>
              </a:rPr>
              <a:t>i </a:t>
            </a:r>
            <a:r>
              <a:rPr sz="2400" spc="-5" dirty="0">
                <a:latin typeface="Calibri"/>
                <a:cs typeface="Calibri"/>
              </a:rPr>
              <a:t>od </a:t>
            </a:r>
            <a:r>
              <a:rPr sz="2400" spc="-10" dirty="0">
                <a:latin typeface="Calibri"/>
                <a:cs typeface="Calibri"/>
              </a:rPr>
              <a:t>jego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jakości</a:t>
            </a:r>
            <a:endParaRPr sz="2400">
              <a:latin typeface="Calibri"/>
              <a:cs typeface="Calibri"/>
            </a:endParaRPr>
          </a:p>
          <a:p>
            <a:pPr marL="756285">
              <a:lnSpc>
                <a:spcPct val="100000"/>
              </a:lnSpc>
            </a:pPr>
            <a:r>
              <a:rPr sz="2400" spc="-15" dirty="0">
                <a:latin typeface="Calibri"/>
                <a:cs typeface="Calibri"/>
              </a:rPr>
              <a:t>zależy stan naszych </a:t>
            </a:r>
            <a:r>
              <a:rPr sz="2400" spc="-5" dirty="0">
                <a:latin typeface="Calibri"/>
                <a:cs typeface="Calibri"/>
              </a:rPr>
              <a:t>oczu, </a:t>
            </a:r>
            <a:r>
              <a:rPr sz="2400" spc="-15" dirty="0">
                <a:latin typeface="Calibri"/>
                <a:cs typeface="Calibri"/>
              </a:rPr>
              <a:t>zdrowia </a:t>
            </a:r>
            <a:r>
              <a:rPr sz="2400" dirty="0">
                <a:latin typeface="Calibri"/>
                <a:cs typeface="Calibri"/>
              </a:rPr>
              <a:t>i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samopoczucia.</a:t>
            </a:r>
            <a:endParaRPr sz="24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71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25" dirty="0">
                <a:latin typeface="Calibri"/>
                <a:cs typeface="Calibri"/>
              </a:rPr>
              <a:t>Krzesło</a:t>
            </a:r>
            <a:endParaRPr sz="3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20" dirty="0">
                <a:latin typeface="Calibri"/>
                <a:cs typeface="Calibri"/>
              </a:rPr>
              <a:t>Mysz</a:t>
            </a:r>
            <a:endParaRPr sz="3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15" dirty="0">
                <a:latin typeface="Calibri"/>
                <a:cs typeface="Calibri"/>
              </a:rPr>
              <a:t>Klawiatura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16012" y="201674"/>
            <a:ext cx="6214999" cy="66563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38</a:t>
            </a:fld>
            <a:endParaRPr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24985" y="113537"/>
            <a:ext cx="172402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spc="-10" dirty="0">
                <a:latin typeface="Calibri"/>
                <a:cs typeface="Calibri"/>
              </a:rPr>
              <a:t>Monitor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93014" y="677672"/>
            <a:ext cx="8336280" cy="26904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indent="-344170">
              <a:lnSpc>
                <a:spcPts val="2160"/>
              </a:lnSpc>
              <a:spcBef>
                <a:spcPts val="9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spc="-10" dirty="0">
                <a:latin typeface="Calibri"/>
                <a:cs typeface="Calibri"/>
              </a:rPr>
              <a:t>Monitory </a:t>
            </a:r>
            <a:r>
              <a:rPr sz="2000" spc="-20" dirty="0">
                <a:latin typeface="Calibri"/>
                <a:cs typeface="Calibri"/>
              </a:rPr>
              <a:t>ustawiamy </a:t>
            </a:r>
            <a:r>
              <a:rPr sz="2000" spc="-10" dirty="0">
                <a:latin typeface="Calibri"/>
                <a:cs typeface="Calibri"/>
              </a:rPr>
              <a:t>w takich miejscach, </a:t>
            </a:r>
            <a:r>
              <a:rPr sz="2000" spc="-5" dirty="0">
                <a:latin typeface="Calibri"/>
                <a:cs typeface="Calibri"/>
              </a:rPr>
              <a:t>by nie odbijało </a:t>
            </a:r>
            <a:r>
              <a:rPr sz="2000" spc="-10" dirty="0">
                <a:latin typeface="Calibri"/>
                <a:cs typeface="Calibri"/>
              </a:rPr>
              <a:t>się w </a:t>
            </a:r>
            <a:r>
              <a:rPr sz="2000" spc="-5" dirty="0">
                <a:latin typeface="Calibri"/>
                <a:cs typeface="Calibri"/>
              </a:rPr>
              <a:t>nich</a:t>
            </a:r>
            <a:r>
              <a:rPr sz="2000" spc="3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światło</a:t>
            </a:r>
            <a:endParaRPr sz="2000">
              <a:latin typeface="Calibri"/>
              <a:cs typeface="Calibri"/>
            </a:endParaRPr>
          </a:p>
          <a:p>
            <a:pPr marL="356870">
              <a:lnSpc>
                <a:spcPts val="2160"/>
              </a:lnSpc>
            </a:pPr>
            <a:r>
              <a:rPr sz="2000" spc="-10" dirty="0">
                <a:latin typeface="Calibri"/>
                <a:cs typeface="Calibri"/>
              </a:rPr>
              <a:t>naturalne </a:t>
            </a:r>
            <a:r>
              <a:rPr sz="2000" spc="-5" dirty="0">
                <a:latin typeface="Calibri"/>
                <a:cs typeface="Calibri"/>
              </a:rPr>
              <a:t>ani</a:t>
            </a:r>
            <a:r>
              <a:rPr sz="2000" spc="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sztuczne.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50">
              <a:latin typeface="Times New Roman"/>
              <a:cs typeface="Times New Roman"/>
            </a:endParaRPr>
          </a:p>
          <a:p>
            <a:pPr marL="756285" lvl="1" indent="-286385">
              <a:lnSpc>
                <a:spcPts val="1945"/>
              </a:lnSpc>
              <a:spcBef>
                <a:spcPts val="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spc="-5" dirty="0">
                <a:latin typeface="Calibri"/>
                <a:cs typeface="Calibri"/>
              </a:rPr>
              <a:t>Nie </a:t>
            </a:r>
            <a:r>
              <a:rPr sz="1800" spc="-15" dirty="0">
                <a:latin typeface="Calibri"/>
                <a:cs typeface="Calibri"/>
              </a:rPr>
              <a:t>ustawiamy </a:t>
            </a:r>
            <a:r>
              <a:rPr sz="1800" spc="-10" dirty="0">
                <a:latin typeface="Calibri"/>
                <a:cs typeface="Calibri"/>
              </a:rPr>
              <a:t>monitora </a:t>
            </a:r>
            <a:r>
              <a:rPr sz="1800" spc="-5" dirty="0">
                <a:latin typeface="Calibri"/>
                <a:cs typeface="Calibri"/>
              </a:rPr>
              <a:t>na tle okna, </a:t>
            </a:r>
            <a:r>
              <a:rPr sz="1800" spc="-10" dirty="0">
                <a:latin typeface="Calibri"/>
                <a:cs typeface="Calibri"/>
              </a:rPr>
              <a:t>naprzeciw </a:t>
            </a:r>
            <a:r>
              <a:rPr sz="1800" spc="-5" dirty="0">
                <a:latin typeface="Calibri"/>
                <a:cs typeface="Calibri"/>
              </a:rPr>
              <a:t>okna </a:t>
            </a:r>
            <a:r>
              <a:rPr sz="1800" dirty="0">
                <a:latin typeface="Calibri"/>
                <a:cs typeface="Calibri"/>
              </a:rPr>
              <a:t>ani </a:t>
            </a:r>
            <a:r>
              <a:rPr sz="1800" spc="-5" dirty="0">
                <a:latin typeface="Calibri"/>
                <a:cs typeface="Calibri"/>
              </a:rPr>
              <a:t>na tle </a:t>
            </a:r>
            <a:r>
              <a:rPr sz="1800" spc="-15" dirty="0">
                <a:latin typeface="Calibri"/>
                <a:cs typeface="Calibri"/>
              </a:rPr>
              <a:t>innych</a:t>
            </a:r>
            <a:r>
              <a:rPr sz="1800" spc="33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jaskrawych</a:t>
            </a:r>
            <a:endParaRPr sz="1800">
              <a:latin typeface="Calibri"/>
              <a:cs typeface="Calibri"/>
            </a:endParaRPr>
          </a:p>
          <a:p>
            <a:pPr marL="756285">
              <a:lnSpc>
                <a:spcPts val="1945"/>
              </a:lnSpc>
            </a:pPr>
            <a:r>
              <a:rPr sz="1800" spc="-20" dirty="0">
                <a:latin typeface="Calibri"/>
                <a:cs typeface="Calibri"/>
              </a:rPr>
              <a:t>obiektów.</a:t>
            </a:r>
            <a:endParaRPr sz="1800">
              <a:latin typeface="Calibri"/>
              <a:cs typeface="Calibri"/>
            </a:endParaRPr>
          </a:p>
          <a:p>
            <a:pPr marL="756285" lvl="1" indent="-286385">
              <a:lnSpc>
                <a:spcPts val="2155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spc="-5" dirty="0">
                <a:latin typeface="Calibri"/>
                <a:cs typeface="Calibri"/>
              </a:rPr>
              <a:t>Najlepiej </a:t>
            </a:r>
            <a:r>
              <a:rPr sz="1800" spc="-15" dirty="0">
                <a:latin typeface="Calibri"/>
                <a:cs typeface="Calibri"/>
              </a:rPr>
              <a:t>ustawiać </a:t>
            </a:r>
            <a:r>
              <a:rPr sz="1800" spc="-5" dirty="0">
                <a:latin typeface="Calibri"/>
                <a:cs typeface="Calibri"/>
              </a:rPr>
              <a:t>je bokiem do okna </a:t>
            </a:r>
            <a:r>
              <a:rPr sz="1800" dirty="0">
                <a:latin typeface="Calibri"/>
                <a:cs typeface="Calibri"/>
              </a:rPr>
              <a:t>w </a:t>
            </a:r>
            <a:r>
              <a:rPr sz="1800" spc="-5" dirty="0">
                <a:latin typeface="Calibri"/>
                <a:cs typeface="Calibri"/>
              </a:rPr>
              <a:t>odległości, </a:t>
            </a:r>
            <a:r>
              <a:rPr sz="1800" spc="-10" dirty="0">
                <a:latin typeface="Calibri"/>
                <a:cs typeface="Calibri"/>
              </a:rPr>
              <a:t>co </a:t>
            </a:r>
            <a:r>
              <a:rPr sz="1800" spc="-5" dirty="0">
                <a:latin typeface="Calibri"/>
                <a:cs typeface="Calibri"/>
              </a:rPr>
              <a:t>najmniej </a:t>
            </a:r>
            <a:r>
              <a:rPr sz="1800" dirty="0">
                <a:latin typeface="Calibri"/>
                <a:cs typeface="Calibri"/>
              </a:rPr>
              <a:t>1m od</a:t>
            </a:r>
            <a:r>
              <a:rPr sz="1800" spc="2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okna.</a:t>
            </a:r>
            <a:endParaRPr sz="1800">
              <a:latin typeface="Calibri"/>
              <a:cs typeface="Calibri"/>
            </a:endParaRPr>
          </a:p>
          <a:p>
            <a:pPr marL="356870" marR="374015" indent="-344170">
              <a:lnSpc>
                <a:spcPts val="1920"/>
              </a:lnSpc>
              <a:spcBef>
                <a:spcPts val="459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spc="-10" dirty="0">
                <a:latin typeface="Calibri"/>
                <a:cs typeface="Calibri"/>
              </a:rPr>
              <a:t>Można między monitorami </a:t>
            </a:r>
            <a:r>
              <a:rPr sz="2000" spc="-15" dirty="0">
                <a:latin typeface="Calibri"/>
                <a:cs typeface="Calibri"/>
              </a:rPr>
              <a:t>stawiać </a:t>
            </a:r>
            <a:r>
              <a:rPr sz="2000" spc="-10" dirty="0">
                <a:latin typeface="Calibri"/>
                <a:cs typeface="Calibri"/>
              </a:rPr>
              <a:t>niewysokie </a:t>
            </a:r>
            <a:r>
              <a:rPr sz="2000" spc="-25" dirty="0">
                <a:latin typeface="Calibri"/>
                <a:cs typeface="Calibri"/>
              </a:rPr>
              <a:t>przegrody, </a:t>
            </a:r>
            <a:r>
              <a:rPr sz="2000" spc="-15" dirty="0">
                <a:latin typeface="Calibri"/>
                <a:cs typeface="Calibri"/>
              </a:rPr>
              <a:t>które </a:t>
            </a:r>
            <a:r>
              <a:rPr sz="2000" spc="-10" dirty="0">
                <a:latin typeface="Calibri"/>
                <a:cs typeface="Calibri"/>
              </a:rPr>
              <a:t>zasłaniają  </a:t>
            </a:r>
            <a:r>
              <a:rPr sz="2000" spc="-15" dirty="0">
                <a:latin typeface="Calibri"/>
                <a:cs typeface="Calibri"/>
              </a:rPr>
              <a:t>dostęp bezpośredniego </a:t>
            </a:r>
            <a:r>
              <a:rPr sz="2000" spc="-10" dirty="0">
                <a:latin typeface="Calibri"/>
                <a:cs typeface="Calibri"/>
              </a:rPr>
              <a:t>światła </a:t>
            </a:r>
            <a:r>
              <a:rPr sz="2000" spc="-5" dirty="0">
                <a:latin typeface="Calibri"/>
                <a:cs typeface="Calibri"/>
              </a:rPr>
              <a:t>z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okien.</a:t>
            </a:r>
            <a:endParaRPr sz="2000">
              <a:latin typeface="Calibri"/>
              <a:cs typeface="Calibri"/>
            </a:endParaRPr>
          </a:p>
          <a:p>
            <a:pPr marL="756285" lvl="1" indent="-286385">
              <a:lnSpc>
                <a:spcPts val="1945"/>
              </a:lnSpc>
              <a:spcBef>
                <a:spcPts val="2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spc="-5" dirty="0">
                <a:latin typeface="Calibri"/>
                <a:cs typeface="Calibri"/>
              </a:rPr>
              <a:t>Tło, na którym </a:t>
            </a:r>
            <a:r>
              <a:rPr sz="1800" spc="-15" dirty="0">
                <a:latin typeface="Calibri"/>
                <a:cs typeface="Calibri"/>
              </a:rPr>
              <a:t>stoi </a:t>
            </a:r>
            <a:r>
              <a:rPr sz="1800" spc="-25" dirty="0">
                <a:latin typeface="Calibri"/>
                <a:cs typeface="Calibri"/>
              </a:rPr>
              <a:t>monitor, </a:t>
            </a:r>
            <a:r>
              <a:rPr sz="1800" spc="-5" dirty="0">
                <a:latin typeface="Calibri"/>
                <a:cs typeface="Calibri"/>
              </a:rPr>
              <a:t>nie powinno </a:t>
            </a:r>
            <a:r>
              <a:rPr sz="1800" spc="-15" dirty="0">
                <a:latin typeface="Calibri"/>
                <a:cs typeface="Calibri"/>
              </a:rPr>
              <a:t>być </a:t>
            </a:r>
            <a:r>
              <a:rPr sz="1800" spc="-5" dirty="0">
                <a:latin typeface="Calibri"/>
                <a:cs typeface="Calibri"/>
              </a:rPr>
              <a:t>zbyt jasne </a:t>
            </a:r>
            <a:r>
              <a:rPr sz="1800" dirty="0">
                <a:latin typeface="Calibri"/>
                <a:cs typeface="Calibri"/>
              </a:rPr>
              <a:t>ani </a:t>
            </a:r>
            <a:r>
              <a:rPr sz="1800" spc="-10" dirty="0">
                <a:latin typeface="Calibri"/>
                <a:cs typeface="Calibri"/>
              </a:rPr>
              <a:t>za </a:t>
            </a:r>
            <a:r>
              <a:rPr sz="1800" spc="-5" dirty="0">
                <a:latin typeface="Calibri"/>
                <a:cs typeface="Calibri"/>
              </a:rPr>
              <a:t>ciemne. </a:t>
            </a:r>
            <a:r>
              <a:rPr sz="1800" dirty="0">
                <a:latin typeface="Calibri"/>
                <a:cs typeface="Calibri"/>
              </a:rPr>
              <a:t>(w</a:t>
            </a:r>
            <a:r>
              <a:rPr sz="1800" spc="2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razie</a:t>
            </a:r>
            <a:endParaRPr sz="1800">
              <a:latin typeface="Calibri"/>
              <a:cs typeface="Calibri"/>
            </a:endParaRPr>
          </a:p>
          <a:p>
            <a:pPr marL="756285">
              <a:lnSpc>
                <a:spcPts val="1945"/>
              </a:lnSpc>
            </a:pPr>
            <a:r>
              <a:rPr sz="1800" spc="-20" dirty="0">
                <a:latin typeface="Calibri"/>
                <a:cs typeface="Calibri"/>
              </a:rPr>
              <a:t>czego </a:t>
            </a:r>
            <a:r>
              <a:rPr sz="1800" spc="-5" dirty="0">
                <a:latin typeface="Calibri"/>
                <a:cs typeface="Calibri"/>
              </a:rPr>
              <a:t>podświetlić ścianę </a:t>
            </a:r>
            <a:r>
              <a:rPr sz="1800" spc="-10" dirty="0">
                <a:latin typeface="Calibri"/>
                <a:cs typeface="Calibri"/>
              </a:rPr>
              <a:t>lub </a:t>
            </a:r>
            <a:r>
              <a:rPr sz="1800" spc="-5" dirty="0">
                <a:latin typeface="Calibri"/>
                <a:cs typeface="Calibri"/>
              </a:rPr>
              <a:t>powiesić</a:t>
            </a:r>
            <a:r>
              <a:rPr sz="1800" spc="1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obraz).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08175" y="3460813"/>
            <a:ext cx="4272026" cy="32082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39</a:t>
            </a:fld>
            <a:endParaRPr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24985" y="113537"/>
            <a:ext cx="172402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spc="-10" dirty="0">
                <a:latin typeface="Calibri"/>
                <a:cs typeface="Calibri"/>
              </a:rPr>
              <a:t>Monitor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93014" y="662432"/>
            <a:ext cx="8231505" cy="262509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356870" marR="5080" indent="-344170">
              <a:lnSpc>
                <a:spcPts val="2310"/>
              </a:lnSpc>
              <a:spcBef>
                <a:spcPts val="65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spc="-5" dirty="0">
                <a:latin typeface="Calibri"/>
                <a:cs typeface="Calibri"/>
              </a:rPr>
              <a:t>Odległość </a:t>
            </a:r>
            <a:r>
              <a:rPr sz="2400" spc="-15" dirty="0">
                <a:latin typeface="Calibri"/>
                <a:cs typeface="Calibri"/>
              </a:rPr>
              <a:t>użytkownika </a:t>
            </a:r>
            <a:r>
              <a:rPr sz="2400" dirty="0">
                <a:latin typeface="Calibri"/>
                <a:cs typeface="Calibri"/>
              </a:rPr>
              <a:t>od </a:t>
            </a:r>
            <a:r>
              <a:rPr sz="2400" spc="-10" dirty="0">
                <a:latin typeface="Calibri"/>
                <a:cs typeface="Calibri"/>
              </a:rPr>
              <a:t>ekranu </a:t>
            </a:r>
            <a:r>
              <a:rPr sz="2400" dirty="0">
                <a:latin typeface="Calibri"/>
                <a:cs typeface="Calibri"/>
              </a:rPr>
              <a:t>powinna </a:t>
            </a:r>
            <a:r>
              <a:rPr sz="2400" spc="-5" dirty="0">
                <a:latin typeface="Calibri"/>
                <a:cs typeface="Calibri"/>
              </a:rPr>
              <a:t>wynosić </a:t>
            </a:r>
            <a:r>
              <a:rPr sz="2400" spc="-20" dirty="0">
                <a:latin typeface="Calibri"/>
                <a:cs typeface="Calibri"/>
              </a:rPr>
              <a:t>około </a:t>
            </a:r>
            <a:r>
              <a:rPr sz="2400" dirty="0">
                <a:latin typeface="Calibri"/>
                <a:cs typeface="Calibri"/>
              </a:rPr>
              <a:t>40 do  75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cm.</a:t>
            </a:r>
            <a:endParaRPr sz="2400">
              <a:latin typeface="Calibri"/>
              <a:cs typeface="Calibri"/>
            </a:endParaRPr>
          </a:p>
          <a:p>
            <a:pPr marL="356870" marR="878205" indent="-344170">
              <a:lnSpc>
                <a:spcPts val="2310"/>
              </a:lnSpc>
              <a:spcBef>
                <a:spcPts val="56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spc="-10" dirty="0">
                <a:latin typeface="Calibri"/>
                <a:cs typeface="Calibri"/>
              </a:rPr>
              <a:t>Górny </a:t>
            </a:r>
            <a:r>
              <a:rPr sz="2400" spc="-5" dirty="0">
                <a:latin typeface="Calibri"/>
                <a:cs typeface="Calibri"/>
              </a:rPr>
              <a:t>brzeg </a:t>
            </a:r>
            <a:r>
              <a:rPr sz="2400" spc="-10" dirty="0">
                <a:latin typeface="Calibri"/>
                <a:cs typeface="Calibri"/>
              </a:rPr>
              <a:t>ekranu monitora </a:t>
            </a:r>
            <a:r>
              <a:rPr sz="2400" dirty="0">
                <a:latin typeface="Calibri"/>
                <a:cs typeface="Calibri"/>
              </a:rPr>
              <a:t>ma </a:t>
            </a:r>
            <a:r>
              <a:rPr sz="2400" spc="-10" dirty="0">
                <a:latin typeface="Calibri"/>
                <a:cs typeface="Calibri"/>
              </a:rPr>
              <a:t>być </a:t>
            </a:r>
            <a:r>
              <a:rPr sz="2400" spc="-5" dirty="0">
                <a:latin typeface="Calibri"/>
                <a:cs typeface="Calibri"/>
              </a:rPr>
              <a:t>nieco niżej </a:t>
            </a:r>
            <a:r>
              <a:rPr sz="2400" dirty="0">
                <a:latin typeface="Calibri"/>
                <a:cs typeface="Calibri"/>
              </a:rPr>
              <a:t>od</a:t>
            </a:r>
            <a:r>
              <a:rPr sz="2400" spc="-1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oczu  </a:t>
            </a:r>
            <a:r>
              <a:rPr sz="2400" spc="-15" dirty="0">
                <a:latin typeface="Calibri"/>
                <a:cs typeface="Calibri"/>
              </a:rPr>
              <a:t>pracownika, </a:t>
            </a:r>
            <a:r>
              <a:rPr sz="2400" dirty="0">
                <a:latin typeface="Calibri"/>
                <a:cs typeface="Calibri"/>
              </a:rPr>
              <a:t>ale nie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powyżej.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25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spc="-5" dirty="0">
                <a:latin typeface="Calibri"/>
                <a:cs typeface="Calibri"/>
              </a:rPr>
              <a:t>Monitor powinien </a:t>
            </a:r>
            <a:r>
              <a:rPr sz="2400" spc="-10" dirty="0">
                <a:latin typeface="Calibri"/>
                <a:cs typeface="Calibri"/>
              </a:rPr>
              <a:t>być </a:t>
            </a:r>
            <a:r>
              <a:rPr sz="2400" dirty="0">
                <a:latin typeface="Calibri"/>
                <a:cs typeface="Calibri"/>
              </a:rPr>
              <a:t>na </a:t>
            </a:r>
            <a:r>
              <a:rPr sz="2400" spc="-15" dirty="0">
                <a:latin typeface="Calibri"/>
                <a:cs typeface="Calibri"/>
              </a:rPr>
              <a:t>wprost</a:t>
            </a:r>
            <a:r>
              <a:rPr sz="2400" spc="-14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operatora.</a:t>
            </a:r>
            <a:endParaRPr sz="2400">
              <a:latin typeface="Calibri"/>
              <a:cs typeface="Calibri"/>
            </a:endParaRPr>
          </a:p>
          <a:p>
            <a:pPr marL="756285" marR="870585" indent="-287020">
              <a:lnSpc>
                <a:spcPct val="80000"/>
              </a:lnSpc>
              <a:spcBef>
                <a:spcPts val="495"/>
              </a:spcBef>
              <a:tabLst>
                <a:tab pos="756285" algn="l"/>
              </a:tabLst>
            </a:pPr>
            <a:r>
              <a:rPr sz="2000" spc="-5" dirty="0">
                <a:latin typeface="Arial"/>
                <a:cs typeface="Arial"/>
              </a:rPr>
              <a:t>–	</a:t>
            </a:r>
            <a:r>
              <a:rPr sz="2000" spc="-10" dirty="0">
                <a:latin typeface="Calibri"/>
                <a:cs typeface="Calibri"/>
              </a:rPr>
              <a:t>Monitor musi mieć </a:t>
            </a:r>
            <a:r>
              <a:rPr sz="2000" spc="-15" dirty="0">
                <a:latin typeface="Calibri"/>
                <a:cs typeface="Calibri"/>
              </a:rPr>
              <a:t>możliwość łatwego obracania, przekręcania </a:t>
            </a:r>
            <a:r>
              <a:rPr sz="2000" spc="-5" dirty="0">
                <a:latin typeface="Calibri"/>
                <a:cs typeface="Calibri"/>
              </a:rPr>
              <a:t>i  </a:t>
            </a:r>
            <a:r>
              <a:rPr sz="2000" spc="-10" dirty="0">
                <a:latin typeface="Calibri"/>
                <a:cs typeface="Calibri"/>
              </a:rPr>
              <a:t>przechylania, </a:t>
            </a:r>
            <a:r>
              <a:rPr sz="2000" spc="-5" dirty="0">
                <a:latin typeface="Calibri"/>
                <a:cs typeface="Calibri"/>
              </a:rPr>
              <a:t>by osiągnąć </a:t>
            </a:r>
            <a:r>
              <a:rPr sz="2000" spc="-10" dirty="0">
                <a:latin typeface="Calibri"/>
                <a:cs typeface="Calibri"/>
              </a:rPr>
              <a:t>odpowiedni </a:t>
            </a:r>
            <a:r>
              <a:rPr sz="2000" spc="-15" dirty="0">
                <a:latin typeface="Calibri"/>
                <a:cs typeface="Calibri"/>
              </a:rPr>
              <a:t>kąta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widzenia.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8312" y="3573462"/>
            <a:ext cx="7921625" cy="2838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40</a:t>
            </a:fld>
            <a:endParaRPr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67429" y="240537"/>
            <a:ext cx="2012314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Monitory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07593" y="864565"/>
            <a:ext cx="8047355" cy="175641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56870" indent="-344170">
              <a:lnSpc>
                <a:spcPts val="2915"/>
              </a:lnSpc>
              <a:spcBef>
                <a:spcPts val="11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700" dirty="0">
                <a:latin typeface="Calibri"/>
                <a:cs typeface="Calibri"/>
              </a:rPr>
              <a:t>Obowiązuje </a:t>
            </a:r>
            <a:r>
              <a:rPr sz="2700" spc="-10" dirty="0">
                <a:latin typeface="Calibri"/>
                <a:cs typeface="Calibri"/>
              </a:rPr>
              <a:t>zasada, </a:t>
            </a:r>
            <a:r>
              <a:rPr sz="2700" spc="-30" dirty="0">
                <a:latin typeface="Calibri"/>
                <a:cs typeface="Calibri"/>
              </a:rPr>
              <a:t>że </a:t>
            </a:r>
            <a:r>
              <a:rPr sz="2700" spc="-5" dirty="0">
                <a:latin typeface="Calibri"/>
                <a:cs typeface="Calibri"/>
              </a:rPr>
              <a:t>przy </a:t>
            </a:r>
            <a:r>
              <a:rPr sz="2700" dirty="0">
                <a:latin typeface="Calibri"/>
                <a:cs typeface="Calibri"/>
              </a:rPr>
              <a:t>60 </a:t>
            </a:r>
            <a:r>
              <a:rPr sz="2700" spc="0" dirty="0">
                <a:latin typeface="Calibri"/>
                <a:cs typeface="Calibri"/>
              </a:rPr>
              <a:t>cm </a:t>
            </a:r>
            <a:r>
              <a:rPr sz="2700" dirty="0">
                <a:latin typeface="Calibri"/>
                <a:cs typeface="Calibri"/>
              </a:rPr>
              <a:t>odległości oczu</a:t>
            </a:r>
            <a:r>
              <a:rPr sz="2700" spc="-330" dirty="0">
                <a:latin typeface="Calibri"/>
                <a:cs typeface="Calibri"/>
              </a:rPr>
              <a:t> </a:t>
            </a:r>
            <a:r>
              <a:rPr sz="2700" spc="0" dirty="0">
                <a:latin typeface="Calibri"/>
                <a:cs typeface="Calibri"/>
              </a:rPr>
              <a:t>od</a:t>
            </a:r>
            <a:endParaRPr sz="2700">
              <a:latin typeface="Calibri"/>
              <a:cs typeface="Calibri"/>
            </a:endParaRPr>
          </a:p>
          <a:p>
            <a:pPr marL="356870" marR="5080">
              <a:lnSpc>
                <a:spcPts val="2590"/>
              </a:lnSpc>
              <a:spcBef>
                <a:spcPts val="300"/>
              </a:spcBef>
            </a:pPr>
            <a:r>
              <a:rPr sz="2700" spc="-5" dirty="0">
                <a:latin typeface="Calibri"/>
                <a:cs typeface="Calibri"/>
              </a:rPr>
              <a:t>monitora, </a:t>
            </a:r>
            <a:r>
              <a:rPr sz="2700" spc="-10" dirty="0">
                <a:latin typeface="Calibri"/>
                <a:cs typeface="Calibri"/>
              </a:rPr>
              <a:t>wysokość </a:t>
            </a:r>
            <a:r>
              <a:rPr sz="2700" dirty="0">
                <a:latin typeface="Calibri"/>
                <a:cs typeface="Calibri"/>
              </a:rPr>
              <a:t>wielkich </a:t>
            </a:r>
            <a:r>
              <a:rPr sz="2700" spc="-5" dirty="0">
                <a:latin typeface="Calibri"/>
                <a:cs typeface="Calibri"/>
              </a:rPr>
              <a:t>liter </a:t>
            </a:r>
            <a:r>
              <a:rPr sz="2700" dirty="0">
                <a:latin typeface="Calibri"/>
                <a:cs typeface="Calibri"/>
              </a:rPr>
              <a:t>i </a:t>
            </a:r>
            <a:r>
              <a:rPr sz="2700" spc="-20" dirty="0">
                <a:latin typeface="Calibri"/>
                <a:cs typeface="Calibri"/>
              </a:rPr>
              <a:t>wersalików</a:t>
            </a:r>
            <a:r>
              <a:rPr sz="2700" spc="-28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powinna  wynosić, </a:t>
            </a:r>
            <a:r>
              <a:rPr sz="2700" spc="-5" dirty="0">
                <a:latin typeface="Calibri"/>
                <a:cs typeface="Calibri"/>
              </a:rPr>
              <a:t>co </a:t>
            </a:r>
            <a:r>
              <a:rPr sz="2700" dirty="0">
                <a:latin typeface="Calibri"/>
                <a:cs typeface="Calibri"/>
              </a:rPr>
              <a:t>najmniej 5,5 mm. </a:t>
            </a:r>
            <a:r>
              <a:rPr sz="2700" spc="-10" dirty="0">
                <a:latin typeface="Calibri"/>
                <a:cs typeface="Calibri"/>
              </a:rPr>
              <a:t>Zaleca </a:t>
            </a:r>
            <a:r>
              <a:rPr sz="2700" dirty="0">
                <a:latin typeface="Calibri"/>
                <a:cs typeface="Calibri"/>
              </a:rPr>
              <a:t>się </a:t>
            </a:r>
            <a:r>
              <a:rPr sz="2700" spc="-10" dirty="0">
                <a:latin typeface="Calibri"/>
                <a:cs typeface="Calibri"/>
              </a:rPr>
              <a:t>pracę</a:t>
            </a:r>
            <a:r>
              <a:rPr sz="2700" spc="-2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na</a:t>
            </a:r>
            <a:endParaRPr sz="2700">
              <a:latin typeface="Calibri"/>
              <a:cs typeface="Calibri"/>
            </a:endParaRPr>
          </a:p>
          <a:p>
            <a:pPr marL="356870" marR="34925">
              <a:lnSpc>
                <a:spcPts val="2590"/>
              </a:lnSpc>
              <a:spcBef>
                <a:spcPts val="10"/>
              </a:spcBef>
            </a:pPr>
            <a:r>
              <a:rPr sz="2700" dirty="0">
                <a:latin typeface="Calibri"/>
                <a:cs typeface="Calibri"/>
              </a:rPr>
              <a:t>minimum </a:t>
            </a:r>
            <a:r>
              <a:rPr sz="2700" spc="0" dirty="0">
                <a:latin typeface="Calibri"/>
                <a:cs typeface="Calibri"/>
              </a:rPr>
              <a:t>12 </a:t>
            </a:r>
            <a:r>
              <a:rPr sz="2700" spc="-10" dirty="0">
                <a:latin typeface="Calibri"/>
                <a:cs typeface="Calibri"/>
              </a:rPr>
              <a:t>punktach </a:t>
            </a:r>
            <a:r>
              <a:rPr sz="2700" spc="-15" dirty="0">
                <a:latin typeface="Calibri"/>
                <a:cs typeface="Calibri"/>
              </a:rPr>
              <a:t>oraz wystrzeganie </a:t>
            </a:r>
            <a:r>
              <a:rPr sz="2700" dirty="0">
                <a:latin typeface="Calibri"/>
                <a:cs typeface="Calibri"/>
              </a:rPr>
              <a:t>się </a:t>
            </a:r>
            <a:r>
              <a:rPr sz="2700" spc="-15" dirty="0">
                <a:latin typeface="Calibri"/>
                <a:cs typeface="Calibri"/>
              </a:rPr>
              <a:t>pracy </a:t>
            </a:r>
            <a:r>
              <a:rPr sz="2700" dirty="0">
                <a:latin typeface="Calibri"/>
                <a:cs typeface="Calibri"/>
              </a:rPr>
              <a:t>na</a:t>
            </a:r>
            <a:r>
              <a:rPr sz="2700" spc="-245" dirty="0">
                <a:latin typeface="Calibri"/>
                <a:cs typeface="Calibri"/>
              </a:rPr>
              <a:t> </a:t>
            </a:r>
            <a:r>
              <a:rPr sz="2700" spc="0" dirty="0">
                <a:latin typeface="Calibri"/>
                <a:cs typeface="Calibri"/>
              </a:rPr>
              <a:t>7  </a:t>
            </a:r>
            <a:r>
              <a:rPr sz="2700" spc="-10" dirty="0">
                <a:latin typeface="Calibri"/>
                <a:cs typeface="Calibri"/>
              </a:rPr>
              <a:t>punktach.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86000" y="2357437"/>
            <a:ext cx="5715000" cy="4286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41</a:t>
            </a:fld>
            <a:endParaRPr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11926" y="1916176"/>
            <a:ext cx="3039999" cy="28812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53358" y="88468"/>
            <a:ext cx="1637664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85" dirty="0">
                <a:latin typeface="Calibri"/>
                <a:cs typeface="Calibri"/>
              </a:rPr>
              <a:t>K</a:t>
            </a:r>
            <a:r>
              <a:rPr sz="4400" b="0" spc="-5" dirty="0">
                <a:latin typeface="Calibri"/>
                <a:cs typeface="Calibri"/>
              </a:rPr>
              <a:t>r</a:t>
            </a:r>
            <a:r>
              <a:rPr sz="4400" b="0" spc="-105" dirty="0">
                <a:latin typeface="Calibri"/>
                <a:cs typeface="Calibri"/>
              </a:rPr>
              <a:t>z</a:t>
            </a:r>
            <a:r>
              <a:rPr sz="4400" b="0" spc="-5" dirty="0">
                <a:latin typeface="Calibri"/>
                <a:cs typeface="Calibri"/>
              </a:rPr>
              <a:t>esło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42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293014" y="739851"/>
            <a:ext cx="5953760" cy="54610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1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dirty="0">
                <a:latin typeface="Calibri"/>
                <a:cs typeface="Calibri"/>
              </a:rPr>
              <a:t>Musi </a:t>
            </a:r>
            <a:r>
              <a:rPr sz="2200" spc="-10" dirty="0">
                <a:latin typeface="Calibri"/>
                <a:cs typeface="Calibri"/>
              </a:rPr>
              <a:t>być</a:t>
            </a:r>
            <a:r>
              <a:rPr sz="2200" spc="-9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stabilne.</a:t>
            </a:r>
            <a:endParaRPr sz="2200">
              <a:latin typeface="Calibri"/>
              <a:cs typeface="Calibri"/>
            </a:endParaRPr>
          </a:p>
          <a:p>
            <a:pPr marL="356870" indent="-344170">
              <a:lnSpc>
                <a:spcPts val="2375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5" dirty="0">
                <a:latin typeface="Calibri"/>
                <a:cs typeface="Calibri"/>
              </a:rPr>
              <a:t>Powinno posiadać </a:t>
            </a:r>
            <a:r>
              <a:rPr sz="2200" spc="-10" dirty="0">
                <a:latin typeface="Calibri"/>
                <a:cs typeface="Calibri"/>
              </a:rPr>
              <a:t>podstawę</a:t>
            </a:r>
            <a:r>
              <a:rPr sz="2200" spc="-11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pięcioramienną</a:t>
            </a:r>
            <a:endParaRPr sz="2200">
              <a:latin typeface="Calibri"/>
              <a:cs typeface="Calibri"/>
            </a:endParaRPr>
          </a:p>
          <a:p>
            <a:pPr marL="356870">
              <a:lnSpc>
                <a:spcPts val="2375"/>
              </a:lnSpc>
            </a:pPr>
            <a:r>
              <a:rPr sz="2200" dirty="0">
                <a:latin typeface="Calibri"/>
                <a:cs typeface="Calibri"/>
              </a:rPr>
              <a:t>wyposażoną </a:t>
            </a:r>
            <a:r>
              <a:rPr sz="2200" spc="0" dirty="0">
                <a:latin typeface="Calibri"/>
                <a:cs typeface="Calibri"/>
              </a:rPr>
              <a:t>w</a:t>
            </a:r>
            <a:r>
              <a:rPr sz="2200" spc="-9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kółka.</a:t>
            </a:r>
            <a:endParaRPr sz="2200">
              <a:latin typeface="Calibri"/>
              <a:cs typeface="Calibri"/>
            </a:endParaRPr>
          </a:p>
          <a:p>
            <a:pPr marL="356870" marR="56515" indent="-344170">
              <a:lnSpc>
                <a:spcPts val="2110"/>
              </a:lnSpc>
              <a:spcBef>
                <a:spcPts val="51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5" dirty="0">
                <a:latin typeface="Calibri"/>
                <a:cs typeface="Calibri"/>
              </a:rPr>
              <a:t>Powinno posiadać możliwość regulacji wysokości  siedziska </a:t>
            </a:r>
            <a:r>
              <a:rPr sz="2200" spc="-10" dirty="0">
                <a:latin typeface="Calibri"/>
                <a:cs typeface="Calibri"/>
              </a:rPr>
              <a:t>oraz kąta </a:t>
            </a:r>
            <a:r>
              <a:rPr sz="2200" spc="-5" dirty="0">
                <a:latin typeface="Calibri"/>
                <a:cs typeface="Calibri"/>
              </a:rPr>
              <a:t>ustawienia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oparcia.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2300">
              <a:latin typeface="Times New Roman"/>
              <a:cs typeface="Times New Roman"/>
            </a:endParaRPr>
          </a:p>
          <a:p>
            <a:pPr marL="356870" indent="-344170">
              <a:lnSpc>
                <a:spcPts val="2375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10" dirty="0">
                <a:latin typeface="Calibri"/>
                <a:cs typeface="Calibri"/>
              </a:rPr>
              <a:t>Siedzisko </a:t>
            </a:r>
            <a:r>
              <a:rPr sz="2200" spc="-5" dirty="0">
                <a:latin typeface="Calibri"/>
                <a:cs typeface="Calibri"/>
              </a:rPr>
              <a:t>obrotowe </a:t>
            </a:r>
            <a:r>
              <a:rPr sz="2200" dirty="0">
                <a:latin typeface="Calibri"/>
                <a:cs typeface="Calibri"/>
              </a:rPr>
              <a:t>o wymiarach</a:t>
            </a:r>
            <a:r>
              <a:rPr sz="2200" spc="-1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płyty</a:t>
            </a:r>
            <a:endParaRPr sz="2200">
              <a:latin typeface="Calibri"/>
              <a:cs typeface="Calibri"/>
            </a:endParaRPr>
          </a:p>
          <a:p>
            <a:pPr marL="356870">
              <a:lnSpc>
                <a:spcPts val="2375"/>
              </a:lnSpc>
            </a:pPr>
            <a:r>
              <a:rPr sz="2200" spc="-5" dirty="0">
                <a:latin typeface="Calibri"/>
                <a:cs typeface="Calibri"/>
              </a:rPr>
              <a:t>siedzeniowej </a:t>
            </a:r>
            <a:r>
              <a:rPr sz="2200" spc="0" dirty="0">
                <a:latin typeface="Calibri"/>
                <a:cs typeface="Calibri"/>
              </a:rPr>
              <a:t>42 </a:t>
            </a:r>
            <a:r>
              <a:rPr sz="2200" dirty="0">
                <a:latin typeface="Calibri"/>
                <a:cs typeface="Calibri"/>
              </a:rPr>
              <a:t>x </a:t>
            </a:r>
            <a:r>
              <a:rPr sz="2200" spc="0" dirty="0">
                <a:latin typeface="Calibri"/>
                <a:cs typeface="Calibri"/>
              </a:rPr>
              <a:t>42</a:t>
            </a:r>
            <a:r>
              <a:rPr sz="2200" spc="-155" dirty="0">
                <a:latin typeface="Calibri"/>
                <a:cs typeface="Calibri"/>
              </a:rPr>
              <a:t> </a:t>
            </a:r>
            <a:r>
              <a:rPr sz="2200" spc="0" dirty="0">
                <a:latin typeface="Calibri"/>
                <a:cs typeface="Calibri"/>
              </a:rPr>
              <a:t>cm.</a:t>
            </a:r>
            <a:endParaRPr sz="2200">
              <a:latin typeface="Calibri"/>
              <a:cs typeface="Calibri"/>
            </a:endParaRPr>
          </a:p>
          <a:p>
            <a:pPr marL="356870" marR="414655" indent="-344170">
              <a:lnSpc>
                <a:spcPct val="80100"/>
              </a:lnSpc>
              <a:spcBef>
                <a:spcPts val="52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dirty="0">
                <a:latin typeface="Calibri"/>
                <a:cs typeface="Calibri"/>
              </a:rPr>
              <a:t>Płyta </a:t>
            </a:r>
            <a:r>
              <a:rPr sz="2200" spc="-10" dirty="0">
                <a:latin typeface="Calibri"/>
                <a:cs typeface="Calibri"/>
              </a:rPr>
              <a:t>siedzeniowa </a:t>
            </a:r>
            <a:r>
              <a:rPr sz="2200" dirty="0">
                <a:latin typeface="Calibri"/>
                <a:cs typeface="Calibri"/>
              </a:rPr>
              <a:t>powinna </a:t>
            </a:r>
            <a:r>
              <a:rPr sz="2200" spc="-5" dirty="0">
                <a:latin typeface="Calibri"/>
                <a:cs typeface="Calibri"/>
              </a:rPr>
              <a:t>być </a:t>
            </a:r>
            <a:r>
              <a:rPr sz="2200" dirty="0">
                <a:latin typeface="Calibri"/>
                <a:cs typeface="Calibri"/>
              </a:rPr>
              <a:t>pokryta</a:t>
            </a:r>
            <a:r>
              <a:rPr sz="2200" spc="-16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grubą  </a:t>
            </a:r>
            <a:r>
              <a:rPr sz="2200" spc="-10" dirty="0">
                <a:latin typeface="Calibri"/>
                <a:cs typeface="Calibri"/>
              </a:rPr>
              <a:t>warstwą </a:t>
            </a:r>
            <a:r>
              <a:rPr sz="2200" spc="-5" dirty="0">
                <a:latin typeface="Calibri"/>
                <a:cs typeface="Calibri"/>
              </a:rPr>
              <a:t>miękkiego, </a:t>
            </a:r>
            <a:r>
              <a:rPr sz="2200" spc="-15" dirty="0">
                <a:latin typeface="Calibri"/>
                <a:cs typeface="Calibri"/>
              </a:rPr>
              <a:t>sprężystego, </a:t>
            </a:r>
            <a:r>
              <a:rPr sz="2200" dirty="0">
                <a:latin typeface="Calibri"/>
                <a:cs typeface="Calibri"/>
              </a:rPr>
              <a:t>najlepiej  </a:t>
            </a:r>
            <a:r>
              <a:rPr sz="2200" spc="-10" dirty="0">
                <a:latin typeface="Calibri"/>
                <a:cs typeface="Calibri"/>
              </a:rPr>
              <a:t>naturalnego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materiału.</a:t>
            </a:r>
            <a:endParaRPr sz="2200">
              <a:latin typeface="Calibri"/>
              <a:cs typeface="Calibri"/>
            </a:endParaRPr>
          </a:p>
          <a:p>
            <a:pPr marL="356870" marR="341630" indent="-344170">
              <a:lnSpc>
                <a:spcPts val="2110"/>
              </a:lnSpc>
              <a:spcBef>
                <a:spcPts val="51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10" dirty="0">
                <a:latin typeface="Calibri"/>
                <a:cs typeface="Calibri"/>
              </a:rPr>
              <a:t>Krzesło </a:t>
            </a:r>
            <a:r>
              <a:rPr sz="2200" dirty="0">
                <a:latin typeface="Calibri"/>
                <a:cs typeface="Calibri"/>
              </a:rPr>
              <a:t>musi </a:t>
            </a:r>
            <a:r>
              <a:rPr sz="2200" spc="-5" dirty="0">
                <a:latin typeface="Calibri"/>
                <a:cs typeface="Calibri"/>
              </a:rPr>
              <a:t>zapewniać maksymalną</a:t>
            </a:r>
            <a:r>
              <a:rPr sz="2200" spc="-1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swobodę  </a:t>
            </a:r>
            <a:r>
              <a:rPr sz="2200" spc="-20" dirty="0">
                <a:latin typeface="Calibri"/>
                <a:cs typeface="Calibri"/>
              </a:rPr>
              <a:t>ruchów.</a:t>
            </a:r>
            <a:endParaRPr sz="2200">
              <a:latin typeface="Calibri"/>
              <a:cs typeface="Calibri"/>
            </a:endParaRPr>
          </a:p>
          <a:p>
            <a:pPr marL="356870" indent="-344170">
              <a:lnSpc>
                <a:spcPts val="2375"/>
              </a:lnSpc>
              <a:spcBef>
                <a:spcPts val="2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10" dirty="0">
                <a:latin typeface="Calibri"/>
                <a:cs typeface="Calibri"/>
              </a:rPr>
              <a:t>Krzesło </a:t>
            </a:r>
            <a:r>
              <a:rPr sz="2200" dirty="0">
                <a:latin typeface="Calibri"/>
                <a:cs typeface="Calibri"/>
              </a:rPr>
              <a:t>powinno </a:t>
            </a:r>
            <a:r>
              <a:rPr sz="2200" spc="-5" dirty="0">
                <a:latin typeface="Calibri"/>
                <a:cs typeface="Calibri"/>
              </a:rPr>
              <a:t>posiadać </a:t>
            </a:r>
            <a:r>
              <a:rPr sz="2200" spc="-10" dirty="0">
                <a:latin typeface="Calibri"/>
                <a:cs typeface="Calibri"/>
              </a:rPr>
              <a:t>poręcze, </a:t>
            </a:r>
            <a:r>
              <a:rPr sz="2200" dirty="0">
                <a:latin typeface="Calibri"/>
                <a:cs typeface="Calibri"/>
              </a:rPr>
              <a:t>podpórki,</a:t>
            </a:r>
            <a:r>
              <a:rPr sz="2200" spc="-13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aby</a:t>
            </a:r>
            <a:endParaRPr sz="2200">
              <a:latin typeface="Calibri"/>
              <a:cs typeface="Calibri"/>
            </a:endParaRPr>
          </a:p>
          <a:p>
            <a:pPr marL="356870">
              <a:lnSpc>
                <a:spcPts val="2115"/>
              </a:lnSpc>
            </a:pPr>
            <a:r>
              <a:rPr sz="2200" dirty="0">
                <a:latin typeface="Calibri"/>
                <a:cs typeface="Calibri"/>
              </a:rPr>
              <a:t>można było </a:t>
            </a:r>
            <a:r>
              <a:rPr sz="2200" spc="-5" dirty="0">
                <a:latin typeface="Calibri"/>
                <a:cs typeface="Calibri"/>
              </a:rPr>
              <a:t>opierać </a:t>
            </a:r>
            <a:r>
              <a:rPr sz="2200" dirty="0">
                <a:latin typeface="Calibri"/>
                <a:cs typeface="Calibri"/>
              </a:rPr>
              <a:t>wygodnie </a:t>
            </a:r>
            <a:r>
              <a:rPr sz="2200" spc="-5" dirty="0">
                <a:latin typeface="Calibri"/>
                <a:cs typeface="Calibri"/>
              </a:rPr>
              <a:t>łokcie</a:t>
            </a:r>
            <a:r>
              <a:rPr sz="2200" spc="-18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odciążając</a:t>
            </a:r>
            <a:endParaRPr sz="2200">
              <a:latin typeface="Calibri"/>
              <a:cs typeface="Calibri"/>
            </a:endParaRPr>
          </a:p>
          <a:p>
            <a:pPr marL="356870">
              <a:lnSpc>
                <a:spcPts val="2375"/>
              </a:lnSpc>
            </a:pPr>
            <a:r>
              <a:rPr sz="2200" spc="-5" dirty="0">
                <a:latin typeface="Calibri"/>
                <a:cs typeface="Calibri"/>
              </a:rPr>
              <a:t>kręgosłup </a:t>
            </a:r>
            <a:r>
              <a:rPr sz="2200" spc="-10" dirty="0">
                <a:latin typeface="Calibri"/>
                <a:cs typeface="Calibri"/>
              </a:rPr>
              <a:t>oraz </a:t>
            </a:r>
            <a:r>
              <a:rPr sz="2200" dirty="0">
                <a:latin typeface="Calibri"/>
                <a:cs typeface="Calibri"/>
              </a:rPr>
              <a:t>mięśnie </a:t>
            </a:r>
            <a:r>
              <a:rPr sz="2200" spc="-5" dirty="0">
                <a:latin typeface="Calibri"/>
                <a:cs typeface="Calibri"/>
              </a:rPr>
              <a:t>ramion </a:t>
            </a:r>
            <a:r>
              <a:rPr sz="2200" dirty="0">
                <a:latin typeface="Calibri"/>
                <a:cs typeface="Calibri"/>
              </a:rPr>
              <a:t>i</a:t>
            </a:r>
            <a:r>
              <a:rPr sz="2200" spc="-1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karku.</a:t>
            </a:r>
            <a:endParaRPr sz="2200">
              <a:latin typeface="Calibri"/>
              <a:cs typeface="Calibri"/>
            </a:endParaRPr>
          </a:p>
          <a:p>
            <a:pPr marL="356870" indent="-344170">
              <a:lnSpc>
                <a:spcPts val="2375"/>
              </a:lnSpc>
              <a:spcBef>
                <a:spcPts val="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5" dirty="0">
                <a:latin typeface="Calibri"/>
                <a:cs typeface="Calibri"/>
              </a:rPr>
              <a:t>Powinno </a:t>
            </a:r>
            <a:r>
              <a:rPr sz="2200" spc="0" dirty="0">
                <a:latin typeface="Calibri"/>
                <a:cs typeface="Calibri"/>
              </a:rPr>
              <a:t>mieć </a:t>
            </a:r>
            <a:r>
              <a:rPr sz="2200" spc="-5" dirty="0">
                <a:latin typeface="Calibri"/>
                <a:cs typeface="Calibri"/>
              </a:rPr>
              <a:t>regulowane oparcie </a:t>
            </a:r>
            <a:r>
              <a:rPr sz="2200" dirty="0">
                <a:latin typeface="Calibri"/>
                <a:cs typeface="Calibri"/>
              </a:rPr>
              <a:t>i</a:t>
            </a:r>
            <a:r>
              <a:rPr sz="2200" spc="-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podpierać</a:t>
            </a:r>
            <a:endParaRPr sz="2200">
              <a:latin typeface="Calibri"/>
              <a:cs typeface="Calibri"/>
            </a:endParaRPr>
          </a:p>
          <a:p>
            <a:pPr marL="356870">
              <a:lnSpc>
                <a:spcPts val="2375"/>
              </a:lnSpc>
            </a:pPr>
            <a:r>
              <a:rPr sz="2200" spc="-5" dirty="0">
                <a:latin typeface="Calibri"/>
                <a:cs typeface="Calibri"/>
              </a:rPr>
              <a:t>kręgosłup </a:t>
            </a:r>
            <a:r>
              <a:rPr sz="2200" spc="0" dirty="0">
                <a:latin typeface="Calibri"/>
                <a:cs typeface="Calibri"/>
              </a:rPr>
              <a:t>w </a:t>
            </a:r>
            <a:r>
              <a:rPr sz="2200" spc="-5" dirty="0">
                <a:latin typeface="Calibri"/>
                <a:cs typeface="Calibri"/>
              </a:rPr>
              <a:t>odcinku</a:t>
            </a:r>
            <a:r>
              <a:rPr sz="2200" spc="-114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lędźwiowym.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0438" y="291795"/>
            <a:ext cx="264477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30" dirty="0">
                <a:latin typeface="Calibri"/>
                <a:cs typeface="Calibri"/>
              </a:rPr>
              <a:t>Krzesło</a:t>
            </a:r>
            <a:r>
              <a:rPr sz="4400" b="0" spc="-65" dirty="0">
                <a:latin typeface="Calibri"/>
                <a:cs typeface="Calibri"/>
              </a:rPr>
              <a:t> </a:t>
            </a:r>
            <a:r>
              <a:rPr sz="4400" b="0" spc="-10" dirty="0">
                <a:latin typeface="Calibri"/>
                <a:cs typeface="Calibri"/>
              </a:rPr>
              <a:t>cz.2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3014" y="1025728"/>
            <a:ext cx="8074659" cy="190563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indent="-344170">
              <a:lnSpc>
                <a:spcPts val="2375"/>
              </a:lnSpc>
              <a:spcBef>
                <a:spcPts val="11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5" dirty="0">
                <a:latin typeface="Calibri"/>
                <a:cs typeface="Calibri"/>
              </a:rPr>
              <a:t>Oparcie </a:t>
            </a:r>
            <a:r>
              <a:rPr sz="2200" dirty="0">
                <a:latin typeface="Calibri"/>
                <a:cs typeface="Calibri"/>
              </a:rPr>
              <a:t>winno </a:t>
            </a:r>
            <a:r>
              <a:rPr sz="2200" spc="0" dirty="0">
                <a:latin typeface="Calibri"/>
                <a:cs typeface="Calibri"/>
              </a:rPr>
              <a:t>mieć 850mm </a:t>
            </a:r>
            <a:r>
              <a:rPr sz="2200" spc="-5" dirty="0">
                <a:latin typeface="Calibri"/>
                <a:cs typeface="Calibri"/>
              </a:rPr>
              <a:t>wysokości </a:t>
            </a:r>
            <a:r>
              <a:rPr sz="2200" dirty="0">
                <a:latin typeface="Calibri"/>
                <a:cs typeface="Calibri"/>
              </a:rPr>
              <a:t>i </a:t>
            </a:r>
            <a:r>
              <a:rPr sz="2200" spc="0" dirty="0">
                <a:latin typeface="Calibri"/>
                <a:cs typeface="Calibri"/>
              </a:rPr>
              <a:t>300 </a:t>
            </a:r>
            <a:r>
              <a:rPr sz="2200" spc="5" dirty="0">
                <a:latin typeface="Calibri"/>
                <a:cs typeface="Calibri"/>
              </a:rPr>
              <a:t>mm </a:t>
            </a:r>
            <a:r>
              <a:rPr sz="2200" spc="-15" dirty="0">
                <a:latin typeface="Calibri"/>
                <a:cs typeface="Calibri"/>
              </a:rPr>
              <a:t>szerokości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-2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kąt</a:t>
            </a:r>
            <a:endParaRPr sz="2200">
              <a:latin typeface="Calibri"/>
              <a:cs typeface="Calibri"/>
            </a:endParaRPr>
          </a:p>
          <a:p>
            <a:pPr marL="356870">
              <a:lnSpc>
                <a:spcPts val="2375"/>
              </a:lnSpc>
            </a:pPr>
            <a:r>
              <a:rPr sz="2200" spc="-5" dirty="0">
                <a:latin typeface="Calibri"/>
                <a:cs typeface="Calibri"/>
              </a:rPr>
              <a:t>oparcia krzesła </a:t>
            </a:r>
            <a:r>
              <a:rPr sz="2200" dirty="0">
                <a:latin typeface="Calibri"/>
                <a:cs typeface="Calibri"/>
              </a:rPr>
              <a:t>nie </a:t>
            </a:r>
            <a:r>
              <a:rPr sz="2200" spc="-15" dirty="0">
                <a:latin typeface="Calibri"/>
                <a:cs typeface="Calibri"/>
              </a:rPr>
              <a:t>może </a:t>
            </a:r>
            <a:r>
              <a:rPr sz="2200" spc="-10" dirty="0">
                <a:latin typeface="Calibri"/>
                <a:cs typeface="Calibri"/>
              </a:rPr>
              <a:t>ulegać </a:t>
            </a:r>
            <a:r>
              <a:rPr sz="2200" dirty="0">
                <a:latin typeface="Calibri"/>
                <a:cs typeface="Calibri"/>
              </a:rPr>
              <a:t>zmianie pod wpływem </a:t>
            </a:r>
            <a:r>
              <a:rPr sz="2200" spc="-10" dirty="0">
                <a:latin typeface="Calibri"/>
                <a:cs typeface="Calibri"/>
              </a:rPr>
              <a:t>ciężaru</a:t>
            </a:r>
            <a:r>
              <a:rPr sz="2200" spc="-1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ciała.</a:t>
            </a:r>
            <a:endParaRPr sz="2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5" dirty="0">
                <a:latin typeface="Calibri"/>
                <a:cs typeface="Calibri"/>
              </a:rPr>
              <a:t>Zakres </a:t>
            </a:r>
            <a:r>
              <a:rPr sz="2200" dirty="0">
                <a:latin typeface="Calibri"/>
                <a:cs typeface="Calibri"/>
              </a:rPr>
              <a:t>ruchomości powinien </a:t>
            </a:r>
            <a:r>
              <a:rPr sz="2200" spc="0" dirty="0">
                <a:latin typeface="Calibri"/>
                <a:cs typeface="Calibri"/>
              </a:rPr>
              <a:t>wynosić </a:t>
            </a:r>
            <a:r>
              <a:rPr sz="2200" spc="-15" dirty="0">
                <a:latin typeface="Calibri"/>
                <a:cs typeface="Calibri"/>
              </a:rPr>
              <a:t>5</a:t>
            </a:r>
            <a:r>
              <a:rPr sz="2175" spc="-22" baseline="24904" dirty="0">
                <a:latin typeface="Calibri"/>
                <a:cs typeface="Calibri"/>
              </a:rPr>
              <a:t>0 </a:t>
            </a:r>
            <a:r>
              <a:rPr sz="2200" dirty="0">
                <a:latin typeface="Calibri"/>
                <a:cs typeface="Calibri"/>
              </a:rPr>
              <a:t>do </a:t>
            </a:r>
            <a:r>
              <a:rPr sz="2200" spc="-10" dirty="0">
                <a:latin typeface="Calibri"/>
                <a:cs typeface="Calibri"/>
              </a:rPr>
              <a:t>przodu </a:t>
            </a:r>
            <a:r>
              <a:rPr sz="2200" dirty="0">
                <a:latin typeface="Calibri"/>
                <a:cs typeface="Calibri"/>
              </a:rPr>
              <a:t>i do 30</a:t>
            </a:r>
            <a:r>
              <a:rPr sz="2175" baseline="24904" dirty="0">
                <a:latin typeface="Calibri"/>
                <a:cs typeface="Calibri"/>
              </a:rPr>
              <a:t>0 </a:t>
            </a:r>
            <a:r>
              <a:rPr sz="2200" dirty="0">
                <a:latin typeface="Calibri"/>
                <a:cs typeface="Calibri"/>
              </a:rPr>
              <a:t>do</a:t>
            </a:r>
            <a:r>
              <a:rPr sz="2200" spc="-254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tyłu.</a:t>
            </a:r>
            <a:endParaRPr sz="2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5" dirty="0">
                <a:latin typeface="Calibri"/>
                <a:cs typeface="Calibri"/>
              </a:rPr>
              <a:t>Zalecana głębokość siedziska </a:t>
            </a:r>
            <a:r>
              <a:rPr sz="2200" spc="0" dirty="0">
                <a:latin typeface="Calibri"/>
                <a:cs typeface="Calibri"/>
              </a:rPr>
              <a:t>od </a:t>
            </a:r>
            <a:r>
              <a:rPr sz="2200" dirty="0">
                <a:latin typeface="Calibri"/>
                <a:cs typeface="Calibri"/>
              </a:rPr>
              <a:t>380 do</a:t>
            </a:r>
            <a:r>
              <a:rPr sz="2200" spc="-185" dirty="0">
                <a:latin typeface="Calibri"/>
                <a:cs typeface="Calibri"/>
              </a:rPr>
              <a:t> </a:t>
            </a:r>
            <a:r>
              <a:rPr sz="2200" spc="0" dirty="0">
                <a:latin typeface="Calibri"/>
                <a:cs typeface="Calibri"/>
              </a:rPr>
              <a:t>400mm.</a:t>
            </a:r>
            <a:endParaRPr sz="2200">
              <a:latin typeface="Calibri"/>
              <a:cs typeface="Calibri"/>
            </a:endParaRPr>
          </a:p>
          <a:p>
            <a:pPr marL="356870" indent="-344170">
              <a:lnSpc>
                <a:spcPts val="2375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dirty="0">
                <a:latin typeface="Calibri"/>
                <a:cs typeface="Calibri"/>
              </a:rPr>
              <a:t>Za płytkie </a:t>
            </a:r>
            <a:r>
              <a:rPr sz="2200" spc="-5" dirty="0">
                <a:latin typeface="Calibri"/>
                <a:cs typeface="Calibri"/>
              </a:rPr>
              <a:t>krzesło </a:t>
            </a:r>
            <a:r>
              <a:rPr sz="2200" spc="-15" dirty="0">
                <a:latin typeface="Calibri"/>
                <a:cs typeface="Calibri"/>
              </a:rPr>
              <a:t>stwarza dyskomfort </a:t>
            </a:r>
            <a:r>
              <a:rPr sz="2200" dirty="0">
                <a:latin typeface="Calibri"/>
                <a:cs typeface="Calibri"/>
              </a:rPr>
              <a:t>ludziom </a:t>
            </a:r>
            <a:r>
              <a:rPr sz="2200" spc="0" dirty="0">
                <a:latin typeface="Calibri"/>
                <a:cs typeface="Calibri"/>
              </a:rPr>
              <a:t>wysokim</a:t>
            </a:r>
            <a:r>
              <a:rPr sz="2200" spc="-1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natomiast</a:t>
            </a:r>
            <a:endParaRPr sz="2200">
              <a:latin typeface="Calibri"/>
              <a:cs typeface="Calibri"/>
            </a:endParaRPr>
          </a:p>
          <a:p>
            <a:pPr marL="356870">
              <a:lnSpc>
                <a:spcPts val="2375"/>
              </a:lnSpc>
            </a:pPr>
            <a:r>
              <a:rPr sz="2200" spc="-5" dirty="0">
                <a:latin typeface="Calibri"/>
                <a:cs typeface="Calibri"/>
              </a:rPr>
              <a:t>krzesło </a:t>
            </a:r>
            <a:r>
              <a:rPr sz="2200" spc="-30" dirty="0">
                <a:latin typeface="Calibri"/>
                <a:cs typeface="Calibri"/>
              </a:rPr>
              <a:t>za </a:t>
            </a:r>
            <a:r>
              <a:rPr sz="2200" dirty="0">
                <a:latin typeface="Calibri"/>
                <a:cs typeface="Calibri"/>
              </a:rPr>
              <a:t>głębokie </a:t>
            </a:r>
            <a:r>
              <a:rPr sz="2200" spc="-10" dirty="0">
                <a:latin typeface="Calibri"/>
                <a:cs typeface="Calibri"/>
              </a:rPr>
              <a:t>stwarza </a:t>
            </a:r>
            <a:r>
              <a:rPr sz="2200" spc="-5" dirty="0">
                <a:latin typeface="Calibri"/>
                <a:cs typeface="Calibri"/>
              </a:rPr>
              <a:t>problemy </a:t>
            </a:r>
            <a:r>
              <a:rPr sz="2200" spc="-30" dirty="0">
                <a:latin typeface="Calibri"/>
                <a:cs typeface="Calibri"/>
              </a:rPr>
              <a:t>ze </a:t>
            </a:r>
            <a:r>
              <a:rPr sz="2200" spc="-10" dirty="0">
                <a:latin typeface="Calibri"/>
                <a:cs typeface="Calibri"/>
              </a:rPr>
              <a:t>wstawaniem </a:t>
            </a:r>
            <a:r>
              <a:rPr sz="2200" dirty="0">
                <a:latin typeface="Calibri"/>
                <a:cs typeface="Calibri"/>
              </a:rPr>
              <a:t>i siadaniem.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71876" y="2887725"/>
            <a:ext cx="3970274" cy="39702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43</a:t>
            </a:fld>
            <a:endParaRPr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21863" y="77165"/>
            <a:ext cx="264477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30" dirty="0">
                <a:latin typeface="Calibri"/>
                <a:cs typeface="Calibri"/>
              </a:rPr>
              <a:t>Krzesło</a:t>
            </a:r>
            <a:r>
              <a:rPr sz="4400" b="0" spc="-65" dirty="0">
                <a:latin typeface="Calibri"/>
                <a:cs typeface="Calibri"/>
              </a:rPr>
              <a:t> </a:t>
            </a:r>
            <a:r>
              <a:rPr sz="4400" b="0" spc="-10" dirty="0">
                <a:latin typeface="Calibri"/>
                <a:cs typeface="Calibri"/>
              </a:rPr>
              <a:t>cz.3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1691" y="748995"/>
            <a:ext cx="4556760" cy="44030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indent="-344170">
              <a:lnSpc>
                <a:spcPts val="2160"/>
              </a:lnSpc>
              <a:spcBef>
                <a:spcPts val="9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spc="-20" dirty="0">
                <a:latin typeface="Calibri"/>
                <a:cs typeface="Calibri"/>
              </a:rPr>
              <a:t>Praca </a:t>
            </a:r>
            <a:r>
              <a:rPr sz="2000" spc="-10" dirty="0">
                <a:latin typeface="Calibri"/>
                <a:cs typeface="Calibri"/>
              </a:rPr>
              <a:t>przy </a:t>
            </a:r>
            <a:r>
              <a:rPr sz="2000" spc="-20" dirty="0">
                <a:latin typeface="Calibri"/>
                <a:cs typeface="Calibri"/>
              </a:rPr>
              <a:t>komputerze jest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pracą</a:t>
            </a:r>
            <a:endParaRPr sz="2000">
              <a:latin typeface="Calibri"/>
              <a:cs typeface="Calibri"/>
            </a:endParaRPr>
          </a:p>
          <a:p>
            <a:pPr marL="356870">
              <a:lnSpc>
                <a:spcPts val="2160"/>
              </a:lnSpc>
            </a:pPr>
            <a:r>
              <a:rPr sz="2000" spc="-10" dirty="0">
                <a:latin typeface="Calibri"/>
                <a:cs typeface="Calibri"/>
              </a:rPr>
              <a:t>siedzącą </a:t>
            </a:r>
            <a:r>
              <a:rPr sz="2000" spc="-15" dirty="0">
                <a:latin typeface="Calibri"/>
                <a:cs typeface="Calibri"/>
              </a:rPr>
              <a:t>(wysiłek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statyczny).</a:t>
            </a:r>
            <a:endParaRPr sz="20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spc="-95" dirty="0">
                <a:latin typeface="Calibri"/>
                <a:cs typeface="Calibri"/>
              </a:rPr>
              <a:t>To </a:t>
            </a:r>
            <a:r>
              <a:rPr sz="2000" spc="-15" dirty="0">
                <a:latin typeface="Calibri"/>
                <a:cs typeface="Calibri"/>
              </a:rPr>
              <a:t>powód </a:t>
            </a:r>
            <a:r>
              <a:rPr sz="2000" spc="-10" dirty="0">
                <a:latin typeface="Calibri"/>
                <a:cs typeface="Calibri"/>
              </a:rPr>
              <a:t>obciążenia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mięśni.</a:t>
            </a:r>
            <a:endParaRPr sz="2000">
              <a:latin typeface="Calibri"/>
              <a:cs typeface="Calibri"/>
            </a:endParaRPr>
          </a:p>
          <a:p>
            <a:pPr marL="756285" marR="5080" lvl="1" indent="-286385">
              <a:lnSpc>
                <a:spcPct val="80100"/>
              </a:lnSpc>
              <a:spcBef>
                <a:spcPts val="40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600" spc="-10" dirty="0">
                <a:latin typeface="Calibri"/>
                <a:cs typeface="Calibri"/>
              </a:rPr>
              <a:t>Najbardziej obciążone </a:t>
            </a:r>
            <a:r>
              <a:rPr sz="1600" spc="-5" dirty="0">
                <a:latin typeface="Calibri"/>
                <a:cs typeface="Calibri"/>
              </a:rPr>
              <a:t>są mięśnie </a:t>
            </a:r>
            <a:r>
              <a:rPr sz="1600" spc="-10" dirty="0">
                <a:latin typeface="Calibri"/>
                <a:cs typeface="Calibri"/>
              </a:rPr>
              <a:t>utrzymujące  </a:t>
            </a:r>
            <a:r>
              <a:rPr sz="1600" spc="-5" dirty="0">
                <a:latin typeface="Calibri"/>
                <a:cs typeface="Calibri"/>
              </a:rPr>
              <a:t>ciało </a:t>
            </a:r>
            <a:r>
              <a:rPr sz="1600" spc="0" dirty="0">
                <a:latin typeface="Calibri"/>
                <a:cs typeface="Calibri"/>
              </a:rPr>
              <a:t>w </a:t>
            </a:r>
            <a:r>
              <a:rPr sz="1600" spc="-20" dirty="0">
                <a:latin typeface="Calibri"/>
                <a:cs typeface="Calibri"/>
              </a:rPr>
              <a:t>pozycji </a:t>
            </a:r>
            <a:r>
              <a:rPr sz="1600" spc="-5" dirty="0">
                <a:latin typeface="Calibri"/>
                <a:cs typeface="Calibri"/>
              </a:rPr>
              <a:t>siedzącej, mięśnie </a:t>
            </a:r>
            <a:r>
              <a:rPr sz="1600" spc="-10" dirty="0">
                <a:latin typeface="Calibri"/>
                <a:cs typeface="Calibri"/>
              </a:rPr>
              <a:t>stabilizujące  kręgosłup, </a:t>
            </a:r>
            <a:r>
              <a:rPr sz="1600" spc="-5" dirty="0">
                <a:latin typeface="Calibri"/>
                <a:cs typeface="Calibri"/>
              </a:rPr>
              <a:t>mięśnie </a:t>
            </a:r>
            <a:r>
              <a:rPr sz="1600" spc="-10" dirty="0">
                <a:latin typeface="Calibri"/>
                <a:cs typeface="Calibri"/>
              </a:rPr>
              <a:t>ramion </a:t>
            </a:r>
            <a:r>
              <a:rPr sz="1600" dirty="0">
                <a:latin typeface="Calibri"/>
                <a:cs typeface="Calibri"/>
              </a:rPr>
              <a:t>i </a:t>
            </a:r>
            <a:r>
              <a:rPr sz="1600" spc="-5" dirty="0">
                <a:latin typeface="Calibri"/>
                <a:cs typeface="Calibri"/>
              </a:rPr>
              <a:t>rąk </a:t>
            </a:r>
            <a:r>
              <a:rPr sz="1600" spc="-10" dirty="0">
                <a:latin typeface="Calibri"/>
                <a:cs typeface="Calibri"/>
              </a:rPr>
              <a:t>oraz </a:t>
            </a:r>
            <a:r>
              <a:rPr sz="1600" spc="-5" dirty="0">
                <a:latin typeface="Calibri"/>
                <a:cs typeface="Calibri"/>
              </a:rPr>
              <a:t>mięśnie  </a:t>
            </a:r>
            <a:r>
              <a:rPr sz="1600" spc="-15" dirty="0">
                <a:latin typeface="Calibri"/>
                <a:cs typeface="Calibri"/>
              </a:rPr>
              <a:t>karku </a:t>
            </a:r>
            <a:r>
              <a:rPr sz="1600" spc="-10" dirty="0">
                <a:latin typeface="Calibri"/>
                <a:cs typeface="Calibri"/>
              </a:rPr>
              <a:t>utrzymujące pionowo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głowę.</a:t>
            </a:r>
            <a:endParaRPr sz="1600">
              <a:latin typeface="Calibri"/>
              <a:cs typeface="Calibri"/>
            </a:endParaRPr>
          </a:p>
          <a:p>
            <a:pPr marL="756285" marR="64135" lvl="1" indent="-286385">
              <a:lnSpc>
                <a:spcPct val="80000"/>
              </a:lnSpc>
              <a:spcBef>
                <a:spcPts val="38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600" spc="-15" dirty="0">
                <a:latin typeface="Calibri"/>
                <a:cs typeface="Calibri"/>
              </a:rPr>
              <a:t>Przedłużony </a:t>
            </a:r>
            <a:r>
              <a:rPr sz="1600" spc="0" dirty="0">
                <a:latin typeface="Calibri"/>
                <a:cs typeface="Calibri"/>
              </a:rPr>
              <a:t>w </a:t>
            </a:r>
            <a:r>
              <a:rPr sz="1600" spc="-20" dirty="0">
                <a:latin typeface="Calibri"/>
                <a:cs typeface="Calibri"/>
              </a:rPr>
              <a:t>pozycji </a:t>
            </a:r>
            <a:r>
              <a:rPr sz="1600" spc="-10" dirty="0">
                <a:latin typeface="Calibri"/>
                <a:cs typeface="Calibri"/>
              </a:rPr>
              <a:t>siedzącej </a:t>
            </a:r>
            <a:r>
              <a:rPr sz="1600" spc="-5" dirty="0">
                <a:latin typeface="Calibri"/>
                <a:cs typeface="Calibri"/>
              </a:rPr>
              <a:t>nacisk mięśni  </a:t>
            </a:r>
            <a:r>
              <a:rPr sz="1600" dirty="0">
                <a:latin typeface="Calibri"/>
                <a:cs typeface="Calibri"/>
              </a:rPr>
              <a:t>na </a:t>
            </a:r>
            <a:r>
              <a:rPr sz="1600" spc="-10" dirty="0">
                <a:latin typeface="Calibri"/>
                <a:cs typeface="Calibri"/>
              </a:rPr>
              <a:t>naczynia </a:t>
            </a:r>
            <a:r>
              <a:rPr sz="1600" spc="-5" dirty="0">
                <a:latin typeface="Calibri"/>
                <a:cs typeface="Calibri"/>
              </a:rPr>
              <a:t>krwionośne </a:t>
            </a:r>
            <a:r>
              <a:rPr sz="1600" spc="-15" dirty="0">
                <a:latin typeface="Calibri"/>
                <a:cs typeface="Calibri"/>
              </a:rPr>
              <a:t>zmniejsza </a:t>
            </a:r>
            <a:r>
              <a:rPr sz="1600" spc="-10" dirty="0">
                <a:latin typeface="Calibri"/>
                <a:cs typeface="Calibri"/>
              </a:rPr>
              <a:t>przepływ  </a:t>
            </a:r>
            <a:r>
              <a:rPr sz="1600" spc="-5" dirty="0">
                <a:latin typeface="Calibri"/>
                <a:cs typeface="Calibri"/>
              </a:rPr>
              <a:t>krwi </a:t>
            </a:r>
            <a:r>
              <a:rPr sz="1600" spc="-20" dirty="0">
                <a:latin typeface="Calibri"/>
                <a:cs typeface="Calibri"/>
              </a:rPr>
              <a:t>przez </a:t>
            </a:r>
            <a:r>
              <a:rPr sz="1600" spc="-5" dirty="0">
                <a:latin typeface="Calibri"/>
                <a:cs typeface="Calibri"/>
              </a:rPr>
              <a:t>mięśnie. </a:t>
            </a:r>
            <a:r>
              <a:rPr sz="1600" spc="-15" dirty="0">
                <a:latin typeface="Calibri"/>
                <a:cs typeface="Calibri"/>
              </a:rPr>
              <a:t>Przyśpiesza </a:t>
            </a:r>
            <a:r>
              <a:rPr sz="1600" spc="-20" dirty="0">
                <a:latin typeface="Calibri"/>
                <a:cs typeface="Calibri"/>
              </a:rPr>
              <a:t>to </a:t>
            </a:r>
            <a:r>
              <a:rPr sz="1600" spc="-10" dirty="0">
                <a:latin typeface="Calibri"/>
                <a:cs typeface="Calibri"/>
              </a:rPr>
              <a:t>zmęczenie  mięśniowe.</a:t>
            </a:r>
            <a:endParaRPr sz="1600">
              <a:latin typeface="Calibri"/>
              <a:cs typeface="Calibri"/>
            </a:endParaRPr>
          </a:p>
          <a:p>
            <a:pPr marL="756285" marR="269240" lvl="1" indent="-286385">
              <a:lnSpc>
                <a:spcPct val="80100"/>
              </a:lnSpc>
              <a:spcBef>
                <a:spcPts val="38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600" dirty="0">
                <a:latin typeface="Calibri"/>
                <a:cs typeface="Calibri"/>
              </a:rPr>
              <a:t>Długo </a:t>
            </a:r>
            <a:r>
              <a:rPr sz="1600" spc="-10" dirty="0">
                <a:latin typeface="Calibri"/>
                <a:cs typeface="Calibri"/>
              </a:rPr>
              <a:t>utrzymywana </a:t>
            </a:r>
            <a:r>
              <a:rPr sz="1600" spc="-20" dirty="0">
                <a:latin typeface="Calibri"/>
                <a:cs typeface="Calibri"/>
              </a:rPr>
              <a:t>pozycja </a:t>
            </a:r>
            <a:r>
              <a:rPr sz="1600" spc="-10" dirty="0">
                <a:latin typeface="Calibri"/>
                <a:cs typeface="Calibri"/>
              </a:rPr>
              <a:t>siedząca </a:t>
            </a:r>
            <a:r>
              <a:rPr sz="1600" spc="-20" dirty="0">
                <a:latin typeface="Calibri"/>
                <a:cs typeface="Calibri"/>
              </a:rPr>
              <a:t>może  </a:t>
            </a:r>
            <a:r>
              <a:rPr sz="1600" spc="-10" dirty="0">
                <a:latin typeface="Calibri"/>
                <a:cs typeface="Calibri"/>
              </a:rPr>
              <a:t>doprowadzić </a:t>
            </a:r>
            <a:r>
              <a:rPr sz="1600" spc="-5" dirty="0">
                <a:latin typeface="Calibri"/>
                <a:cs typeface="Calibri"/>
              </a:rPr>
              <a:t>do </a:t>
            </a:r>
            <a:r>
              <a:rPr sz="1600" spc="-10" dirty="0">
                <a:latin typeface="Calibri"/>
                <a:cs typeface="Calibri"/>
              </a:rPr>
              <a:t>zwyrodnienia </a:t>
            </a:r>
            <a:r>
              <a:rPr sz="1600" spc="-35" dirty="0">
                <a:latin typeface="Calibri"/>
                <a:cs typeface="Calibri"/>
              </a:rPr>
              <a:t>stawów,  </a:t>
            </a:r>
            <a:r>
              <a:rPr sz="1600" spc="-10" dirty="0">
                <a:latin typeface="Calibri"/>
                <a:cs typeface="Calibri"/>
              </a:rPr>
              <a:t>zapalenia pochewek ścięgnistych, </a:t>
            </a:r>
            <a:r>
              <a:rPr sz="1600" spc="-5" dirty="0">
                <a:latin typeface="Calibri"/>
                <a:cs typeface="Calibri"/>
              </a:rPr>
              <a:t>bólów  mięśni </a:t>
            </a:r>
            <a:r>
              <a:rPr sz="1600" dirty="0">
                <a:latin typeface="Calibri"/>
                <a:cs typeface="Calibri"/>
              </a:rPr>
              <a:t>i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kręgosłupa.</a:t>
            </a:r>
            <a:endParaRPr sz="1600">
              <a:latin typeface="Calibri"/>
              <a:cs typeface="Calibri"/>
            </a:endParaRPr>
          </a:p>
          <a:p>
            <a:pPr marL="356870" marR="902969" indent="-344170">
              <a:lnSpc>
                <a:spcPts val="1920"/>
              </a:lnSpc>
              <a:spcBef>
                <a:spcPts val="44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spc="-15" dirty="0">
                <a:latin typeface="Calibri"/>
                <a:cs typeface="Calibri"/>
              </a:rPr>
              <a:t>Dobre krzesło </a:t>
            </a:r>
            <a:r>
              <a:rPr sz="2000" spc="-10" dirty="0">
                <a:latin typeface="Calibri"/>
                <a:cs typeface="Calibri"/>
              </a:rPr>
              <a:t>zapewnia </a:t>
            </a:r>
            <a:r>
              <a:rPr sz="2000" spc="-5" dirty="0">
                <a:latin typeface="Calibri"/>
                <a:cs typeface="Calibri"/>
              </a:rPr>
              <a:t>dobrą i  </a:t>
            </a:r>
            <a:r>
              <a:rPr sz="2000" spc="-15" dirty="0">
                <a:latin typeface="Calibri"/>
                <a:cs typeface="Calibri"/>
              </a:rPr>
              <a:t>prawidłową </a:t>
            </a:r>
            <a:r>
              <a:rPr sz="2000" spc="-25" dirty="0">
                <a:latin typeface="Calibri"/>
                <a:cs typeface="Calibri"/>
              </a:rPr>
              <a:t>postawę </a:t>
            </a:r>
            <a:r>
              <a:rPr sz="2000" spc="-10" dirty="0">
                <a:latin typeface="Calibri"/>
                <a:cs typeface="Calibri"/>
              </a:rPr>
              <a:t>przy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pracy,</a:t>
            </a:r>
            <a:endParaRPr sz="2000">
              <a:latin typeface="Calibri"/>
              <a:cs typeface="Calibri"/>
            </a:endParaRPr>
          </a:p>
          <a:p>
            <a:pPr marL="356870">
              <a:lnSpc>
                <a:spcPts val="1700"/>
              </a:lnSpc>
            </a:pPr>
            <a:r>
              <a:rPr sz="2000" spc="-20" dirty="0">
                <a:latin typeface="Calibri"/>
                <a:cs typeface="Calibri"/>
              </a:rPr>
              <a:t>zwłaszcza </a:t>
            </a:r>
            <a:r>
              <a:rPr sz="2000" spc="-15" dirty="0">
                <a:latin typeface="Calibri"/>
                <a:cs typeface="Calibri"/>
              </a:rPr>
              <a:t>krzesło </a:t>
            </a:r>
            <a:r>
              <a:rPr sz="2000" spc="-5" dirty="0">
                <a:latin typeface="Calibri"/>
                <a:cs typeface="Calibri"/>
              </a:rPr>
              <a:t>z podpórką dla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części</a:t>
            </a:r>
            <a:endParaRPr sz="2000">
              <a:latin typeface="Calibri"/>
              <a:cs typeface="Calibri"/>
            </a:endParaRPr>
          </a:p>
          <a:p>
            <a:pPr marL="356870">
              <a:lnSpc>
                <a:spcPts val="2160"/>
              </a:lnSpc>
            </a:pPr>
            <a:r>
              <a:rPr sz="2000" spc="-15" dirty="0">
                <a:latin typeface="Calibri"/>
                <a:cs typeface="Calibri"/>
              </a:rPr>
              <a:t>lędźwiowej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kręgosłupa.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021326" y="765175"/>
            <a:ext cx="3943350" cy="54768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44</a:t>
            </a:fld>
            <a:endParaRPr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11611" y="2781298"/>
            <a:ext cx="2856177" cy="4032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21863" y="77165"/>
            <a:ext cx="264477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30" dirty="0">
                <a:latin typeface="Calibri"/>
                <a:cs typeface="Calibri"/>
              </a:rPr>
              <a:t>Krzesło</a:t>
            </a:r>
            <a:r>
              <a:rPr sz="4400" b="0" spc="-65" dirty="0">
                <a:latin typeface="Calibri"/>
                <a:cs typeface="Calibri"/>
              </a:rPr>
              <a:t> </a:t>
            </a:r>
            <a:r>
              <a:rPr sz="4400" b="0" spc="-10" dirty="0">
                <a:latin typeface="Calibri"/>
                <a:cs typeface="Calibri"/>
              </a:rPr>
              <a:t>cz.4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1691" y="748995"/>
            <a:ext cx="8594090" cy="21113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indent="-344170">
              <a:lnSpc>
                <a:spcPts val="2160"/>
              </a:lnSpc>
              <a:spcBef>
                <a:spcPts val="9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spc="-10" dirty="0">
                <a:latin typeface="Calibri"/>
                <a:cs typeface="Calibri"/>
              </a:rPr>
              <a:t>Subiektywne </a:t>
            </a:r>
            <a:r>
              <a:rPr sz="2000" spc="-5" dirty="0">
                <a:latin typeface="Calibri"/>
                <a:cs typeface="Calibri"/>
              </a:rPr>
              <a:t>odczucie </a:t>
            </a:r>
            <a:r>
              <a:rPr sz="2000" spc="-15" dirty="0">
                <a:latin typeface="Calibri"/>
                <a:cs typeface="Calibri"/>
              </a:rPr>
              <a:t>jest bardzo </a:t>
            </a:r>
            <a:r>
              <a:rPr sz="2000" spc="-10" dirty="0">
                <a:latin typeface="Calibri"/>
                <a:cs typeface="Calibri"/>
              </a:rPr>
              <a:t>zindywidualizowane </a:t>
            </a:r>
            <a:r>
              <a:rPr sz="2000" spc="-5" dirty="0">
                <a:latin typeface="Calibri"/>
                <a:cs typeface="Calibri"/>
              </a:rPr>
              <a:t>i </a:t>
            </a:r>
            <a:r>
              <a:rPr sz="2000" spc="-15" dirty="0">
                <a:latin typeface="Calibri"/>
                <a:cs typeface="Calibri"/>
              </a:rPr>
              <a:t>dlatego </a:t>
            </a:r>
            <a:r>
              <a:rPr sz="2000" spc="-10" dirty="0">
                <a:latin typeface="Calibri"/>
                <a:cs typeface="Calibri"/>
              </a:rPr>
              <a:t>wybór</a:t>
            </a:r>
            <a:r>
              <a:rPr sz="2000" spc="2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krzesła</a:t>
            </a:r>
            <a:endParaRPr sz="2000">
              <a:latin typeface="Calibri"/>
              <a:cs typeface="Calibri"/>
            </a:endParaRPr>
          </a:p>
          <a:p>
            <a:pPr marL="356870">
              <a:lnSpc>
                <a:spcPts val="2160"/>
              </a:lnSpc>
            </a:pPr>
            <a:r>
              <a:rPr sz="2000" spc="-20" dirty="0">
                <a:latin typeface="Calibri"/>
                <a:cs typeface="Calibri"/>
              </a:rPr>
              <a:t>wymaga </a:t>
            </a:r>
            <a:r>
              <a:rPr sz="2000" spc="-10" dirty="0">
                <a:latin typeface="Calibri"/>
                <a:cs typeface="Calibri"/>
              </a:rPr>
              <a:t>podejścia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indywidualnego.</a:t>
            </a:r>
            <a:endParaRPr sz="2000">
              <a:latin typeface="Calibri"/>
              <a:cs typeface="Calibri"/>
            </a:endParaRPr>
          </a:p>
          <a:p>
            <a:pPr marL="356870" indent="-344170">
              <a:lnSpc>
                <a:spcPts val="216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spc="-15" dirty="0">
                <a:latin typeface="Calibri"/>
                <a:cs typeface="Calibri"/>
              </a:rPr>
              <a:t>Możliwość </a:t>
            </a:r>
            <a:r>
              <a:rPr sz="2000" spc="-20" dirty="0">
                <a:latin typeface="Calibri"/>
                <a:cs typeface="Calibri"/>
              </a:rPr>
              <a:t>przetestowania oferowanego </a:t>
            </a:r>
            <a:r>
              <a:rPr sz="2000" spc="-5" dirty="0">
                <a:latin typeface="Calibri"/>
                <a:cs typeface="Calibri"/>
              </a:rPr>
              <a:t>do </a:t>
            </a:r>
            <a:r>
              <a:rPr sz="2000" spc="-10" dirty="0">
                <a:latin typeface="Calibri"/>
                <a:cs typeface="Calibri"/>
              </a:rPr>
              <a:t>zakupu modelu. </a:t>
            </a:r>
            <a:r>
              <a:rPr sz="2000" spc="-5" dirty="0">
                <a:latin typeface="Calibri"/>
                <a:cs typeface="Calibri"/>
              </a:rPr>
              <a:t>Nie</a:t>
            </a:r>
            <a:r>
              <a:rPr sz="2000" spc="2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ogranicza</a:t>
            </a:r>
            <a:endParaRPr sz="2000">
              <a:latin typeface="Calibri"/>
              <a:cs typeface="Calibri"/>
            </a:endParaRPr>
          </a:p>
          <a:p>
            <a:pPr marL="356870">
              <a:lnSpc>
                <a:spcPts val="2160"/>
              </a:lnSpc>
            </a:pPr>
            <a:r>
              <a:rPr sz="2000" spc="-15" dirty="0">
                <a:latin typeface="Calibri"/>
                <a:cs typeface="Calibri"/>
              </a:rPr>
              <a:t>swobody </a:t>
            </a:r>
            <a:r>
              <a:rPr sz="2000" spc="-30" dirty="0">
                <a:latin typeface="Calibri"/>
                <a:cs typeface="Calibri"/>
              </a:rPr>
              <a:t>ruchów, </a:t>
            </a:r>
            <a:r>
              <a:rPr sz="2000" spc="-5" dirty="0">
                <a:latin typeface="Calibri"/>
                <a:cs typeface="Calibri"/>
              </a:rPr>
              <a:t>a </a:t>
            </a:r>
            <a:r>
              <a:rPr sz="2000" spc="-15" dirty="0">
                <a:latin typeface="Calibri"/>
                <a:cs typeface="Calibri"/>
              </a:rPr>
              <a:t>pozwala </a:t>
            </a:r>
            <a:r>
              <a:rPr sz="2000" spc="-5" dirty="0">
                <a:latin typeface="Calibri"/>
                <a:cs typeface="Calibri"/>
              </a:rPr>
              <a:t>na </a:t>
            </a:r>
            <a:r>
              <a:rPr sz="2000" spc="-15" dirty="0">
                <a:latin typeface="Calibri"/>
                <a:cs typeface="Calibri"/>
              </a:rPr>
              <a:t>siedzenie </a:t>
            </a:r>
            <a:r>
              <a:rPr sz="2000" spc="-5" dirty="0">
                <a:latin typeface="Calibri"/>
                <a:cs typeface="Calibri"/>
              </a:rPr>
              <a:t>dynamiczne z </a:t>
            </a:r>
            <a:r>
              <a:rPr sz="2000" spc="-20" dirty="0">
                <a:latin typeface="Calibri"/>
                <a:cs typeface="Calibri"/>
              </a:rPr>
              <a:t>częstą </a:t>
            </a:r>
            <a:r>
              <a:rPr sz="2000" spc="-10" dirty="0">
                <a:latin typeface="Calibri"/>
                <a:cs typeface="Calibri"/>
              </a:rPr>
              <a:t>zmianą</a:t>
            </a:r>
            <a:r>
              <a:rPr sz="2000" spc="3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pozycji.</a:t>
            </a:r>
            <a:endParaRPr sz="2000">
              <a:latin typeface="Calibri"/>
              <a:cs typeface="Calibri"/>
            </a:endParaRPr>
          </a:p>
          <a:p>
            <a:pPr marL="756285" lvl="1" indent="-286385">
              <a:lnSpc>
                <a:spcPts val="1945"/>
              </a:lnSpc>
              <a:spcBef>
                <a:spcPts val="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spc="-10" dirty="0">
                <a:latin typeface="Calibri"/>
                <a:cs typeface="Calibri"/>
              </a:rPr>
              <a:t>Odpowiednie </a:t>
            </a:r>
            <a:r>
              <a:rPr sz="1800" spc="-5" dirty="0">
                <a:latin typeface="Calibri"/>
                <a:cs typeface="Calibri"/>
              </a:rPr>
              <a:t>do ciała </a:t>
            </a:r>
            <a:r>
              <a:rPr sz="1800" spc="-10" dirty="0">
                <a:latin typeface="Calibri"/>
                <a:cs typeface="Calibri"/>
              </a:rPr>
              <a:t>rozmiary siedziska </a:t>
            </a:r>
            <a:r>
              <a:rPr sz="1800" spc="-15" dirty="0">
                <a:latin typeface="Calibri"/>
                <a:cs typeface="Calibri"/>
              </a:rPr>
              <a:t>oraz </a:t>
            </a:r>
            <a:r>
              <a:rPr sz="1800" spc="-5" dirty="0">
                <a:latin typeface="Calibri"/>
                <a:cs typeface="Calibri"/>
              </a:rPr>
              <a:t>właściwą odległość</a:t>
            </a:r>
            <a:r>
              <a:rPr sz="1800" spc="1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między</a:t>
            </a:r>
            <a:endParaRPr sz="1800">
              <a:latin typeface="Calibri"/>
              <a:cs typeface="Calibri"/>
            </a:endParaRPr>
          </a:p>
          <a:p>
            <a:pPr marL="116205" algn="ctr">
              <a:lnSpc>
                <a:spcPts val="1945"/>
              </a:lnSpc>
            </a:pPr>
            <a:r>
              <a:rPr sz="1800" spc="-10" dirty="0">
                <a:latin typeface="Calibri"/>
                <a:cs typeface="Calibri"/>
              </a:rPr>
              <a:t>podłokietnikami, </a:t>
            </a:r>
            <a:r>
              <a:rPr sz="1800" spc="-20" dirty="0">
                <a:latin typeface="Calibri"/>
                <a:cs typeface="Calibri"/>
              </a:rPr>
              <a:t>która </a:t>
            </a:r>
            <a:r>
              <a:rPr sz="1800" spc="-10" dirty="0">
                <a:latin typeface="Calibri"/>
                <a:cs typeface="Calibri"/>
              </a:rPr>
              <a:t>powinna </a:t>
            </a:r>
            <a:r>
              <a:rPr sz="1800" spc="-15" dirty="0">
                <a:latin typeface="Calibri"/>
                <a:cs typeface="Calibri"/>
              </a:rPr>
              <a:t>być większą </a:t>
            </a:r>
            <a:r>
              <a:rPr sz="1800" spc="-10" dirty="0">
                <a:latin typeface="Calibri"/>
                <a:cs typeface="Calibri"/>
              </a:rPr>
              <a:t>niż </a:t>
            </a:r>
            <a:r>
              <a:rPr sz="1800" spc="-15" dirty="0">
                <a:latin typeface="Calibri"/>
                <a:cs typeface="Calibri"/>
              </a:rPr>
              <a:t>największa </a:t>
            </a:r>
            <a:r>
              <a:rPr sz="1800" spc="-25" dirty="0">
                <a:latin typeface="Calibri"/>
                <a:cs typeface="Calibri"/>
              </a:rPr>
              <a:t>szerokość</a:t>
            </a:r>
            <a:r>
              <a:rPr sz="1800" spc="2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tułowia.</a:t>
            </a:r>
            <a:endParaRPr sz="1800">
              <a:latin typeface="Calibri"/>
              <a:cs typeface="Calibri"/>
            </a:endParaRPr>
          </a:p>
          <a:p>
            <a:pPr marL="756285" marR="5080" lvl="1" indent="-286385">
              <a:lnSpc>
                <a:spcPct val="80000"/>
              </a:lnSpc>
              <a:spcBef>
                <a:spcPts val="434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spc="-10" dirty="0">
                <a:latin typeface="Calibri"/>
                <a:cs typeface="Calibri"/>
              </a:rPr>
              <a:t>Posiada wysokie </a:t>
            </a:r>
            <a:r>
              <a:rPr sz="1800" dirty="0">
                <a:latin typeface="Calibri"/>
                <a:cs typeface="Calibri"/>
              </a:rPr>
              <a:t>i </a:t>
            </a:r>
            <a:r>
              <a:rPr sz="1800" spc="-10" dirty="0">
                <a:latin typeface="Calibri"/>
                <a:cs typeface="Calibri"/>
              </a:rPr>
              <a:t>odpowiednio wyprofilowane oparcie </a:t>
            </a:r>
            <a:r>
              <a:rPr sz="1800" spc="-5" dirty="0">
                <a:latin typeface="Calibri"/>
                <a:cs typeface="Calibri"/>
              </a:rPr>
              <a:t>odpowiadające </a:t>
            </a:r>
            <a:r>
              <a:rPr sz="1800" spc="-10" dirty="0">
                <a:latin typeface="Calibri"/>
                <a:cs typeface="Calibri"/>
              </a:rPr>
              <a:t>całej długości  pleców </a:t>
            </a:r>
            <a:r>
              <a:rPr sz="1800" dirty="0">
                <a:latin typeface="Calibri"/>
                <a:cs typeface="Calibri"/>
              </a:rPr>
              <a:t>z </a:t>
            </a:r>
            <a:r>
              <a:rPr sz="1800" spc="-5" dirty="0">
                <a:latin typeface="Calibri"/>
                <a:cs typeface="Calibri"/>
              </a:rPr>
              <a:t>mechanizmem pozwalającym na ciągłe </a:t>
            </a:r>
            <a:r>
              <a:rPr sz="1800" spc="-10" dirty="0">
                <a:latin typeface="Calibri"/>
                <a:cs typeface="Calibri"/>
              </a:rPr>
              <a:t>podparcie</a:t>
            </a:r>
            <a:r>
              <a:rPr sz="1800" spc="12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pleców.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1750" y="2997198"/>
            <a:ext cx="5619750" cy="381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45</a:t>
            </a:fld>
            <a:endParaRPr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02404" y="145237"/>
            <a:ext cx="1083310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b="0" spc="0" dirty="0">
                <a:latin typeface="Calibri"/>
                <a:cs typeface="Calibri"/>
              </a:rPr>
              <a:t>M</a:t>
            </a:r>
            <a:r>
              <a:rPr b="0" spc="-40" dirty="0">
                <a:latin typeface="Calibri"/>
                <a:cs typeface="Calibri"/>
              </a:rPr>
              <a:t>y</a:t>
            </a:r>
            <a:r>
              <a:rPr b="0" spc="-35" dirty="0">
                <a:latin typeface="Calibri"/>
                <a:cs typeface="Calibri"/>
              </a:rPr>
              <a:t>s</a:t>
            </a:r>
            <a:r>
              <a:rPr b="0" dirty="0">
                <a:latin typeface="Calibri"/>
                <a:cs typeface="Calibri"/>
              </a:rPr>
              <a:t>z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93014" y="945261"/>
            <a:ext cx="8399780" cy="2905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spc="-5" dirty="0">
                <a:latin typeface="Calibri"/>
                <a:cs typeface="Calibri"/>
              </a:rPr>
              <a:t>Osoby </a:t>
            </a:r>
            <a:r>
              <a:rPr sz="2500" spc="-15" dirty="0">
                <a:latin typeface="Calibri"/>
                <a:cs typeface="Calibri"/>
              </a:rPr>
              <a:t>często </a:t>
            </a:r>
            <a:r>
              <a:rPr sz="2500" spc="-20" dirty="0">
                <a:latin typeface="Calibri"/>
                <a:cs typeface="Calibri"/>
              </a:rPr>
              <a:t>korzystające </a:t>
            </a:r>
            <a:r>
              <a:rPr sz="2500" spc="-5" dirty="0">
                <a:latin typeface="Calibri"/>
                <a:cs typeface="Calibri"/>
              </a:rPr>
              <a:t>z </a:t>
            </a:r>
            <a:r>
              <a:rPr sz="2500" spc="-20" dirty="0">
                <a:latin typeface="Calibri"/>
                <a:cs typeface="Calibri"/>
              </a:rPr>
              <a:t>myszki </a:t>
            </a:r>
            <a:r>
              <a:rPr sz="2500" spc="-5" dirty="0">
                <a:latin typeface="Calibri"/>
                <a:cs typeface="Calibri"/>
              </a:rPr>
              <a:t>mogą </a:t>
            </a:r>
            <a:r>
              <a:rPr sz="2500" spc="-15" dirty="0">
                <a:latin typeface="Calibri"/>
                <a:cs typeface="Calibri"/>
              </a:rPr>
              <a:t>nadwerężyć</a:t>
            </a:r>
            <a:r>
              <a:rPr sz="2500" spc="10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dłoń.</a:t>
            </a:r>
            <a:endParaRPr sz="2500" dirty="0">
              <a:latin typeface="Calibri"/>
              <a:cs typeface="Calibri"/>
            </a:endParaRPr>
          </a:p>
          <a:p>
            <a:pPr marL="756285" lvl="1" indent="-286385">
              <a:lnSpc>
                <a:spcPts val="2375"/>
              </a:lnSpc>
              <a:spcBef>
                <a:spcPts val="1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200" spc="-5" dirty="0">
                <a:latin typeface="Calibri"/>
                <a:cs typeface="Calibri"/>
              </a:rPr>
              <a:t>Skutkiem </a:t>
            </a:r>
            <a:r>
              <a:rPr sz="2200" spc="-10" dirty="0">
                <a:latin typeface="Calibri"/>
                <a:cs typeface="Calibri"/>
              </a:rPr>
              <a:t>nadwerężenia </a:t>
            </a:r>
            <a:r>
              <a:rPr sz="2200" spc="-5" dirty="0">
                <a:latin typeface="Calibri"/>
                <a:cs typeface="Calibri"/>
              </a:rPr>
              <a:t>jest zmęczenie </a:t>
            </a:r>
            <a:r>
              <a:rPr sz="2200" dirty="0">
                <a:latin typeface="Calibri"/>
                <a:cs typeface="Calibri"/>
              </a:rPr>
              <a:t>lub </a:t>
            </a:r>
            <a:r>
              <a:rPr sz="2200" spc="-5" dirty="0">
                <a:latin typeface="Calibri"/>
                <a:cs typeface="Calibri"/>
              </a:rPr>
              <a:t>schorzenia</a:t>
            </a:r>
            <a:r>
              <a:rPr sz="2200" spc="-1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dłoni,</a:t>
            </a:r>
          </a:p>
          <a:p>
            <a:pPr marL="756285">
              <a:lnSpc>
                <a:spcPts val="2375"/>
              </a:lnSpc>
            </a:pPr>
            <a:r>
              <a:rPr sz="2200" spc="-5" dirty="0">
                <a:latin typeface="Calibri"/>
                <a:cs typeface="Calibri"/>
              </a:rPr>
              <a:t>ramienia </a:t>
            </a:r>
            <a:r>
              <a:rPr sz="2200" dirty="0">
                <a:latin typeface="Calibri"/>
                <a:cs typeface="Calibri"/>
              </a:rPr>
              <a:t>i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barku.</a:t>
            </a:r>
            <a:endParaRPr sz="2200" dirty="0">
              <a:latin typeface="Calibri"/>
              <a:cs typeface="Calibri"/>
            </a:endParaRPr>
          </a:p>
          <a:p>
            <a:pPr marL="756285" marR="5080" lvl="1" indent="-286385">
              <a:lnSpc>
                <a:spcPts val="2110"/>
              </a:lnSpc>
              <a:spcBef>
                <a:spcPts val="509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200" dirty="0">
                <a:latin typeface="Calibri"/>
                <a:cs typeface="Calibri"/>
              </a:rPr>
              <a:t>Długie </a:t>
            </a:r>
            <a:r>
              <a:rPr sz="2200" spc="-5" dirty="0">
                <a:latin typeface="Calibri"/>
                <a:cs typeface="Calibri"/>
              </a:rPr>
              <a:t>jednorodne </a:t>
            </a:r>
            <a:r>
              <a:rPr sz="2200" spc="-10" dirty="0">
                <a:latin typeface="Calibri"/>
                <a:cs typeface="Calibri"/>
              </a:rPr>
              <a:t>obciążenie </a:t>
            </a:r>
            <a:r>
              <a:rPr sz="2200" dirty="0">
                <a:latin typeface="Calibri"/>
                <a:cs typeface="Calibri"/>
              </a:rPr>
              <a:t>mechaniczne wywołuje </a:t>
            </a:r>
            <a:r>
              <a:rPr sz="2200" spc="-5" dirty="0">
                <a:latin typeface="Calibri"/>
                <a:cs typeface="Calibri"/>
              </a:rPr>
              <a:t>podrażnienie  </a:t>
            </a:r>
            <a:r>
              <a:rPr sz="2200" spc="-10" dirty="0">
                <a:latin typeface="Calibri"/>
                <a:cs typeface="Calibri"/>
              </a:rPr>
              <a:t>oraz </a:t>
            </a:r>
            <a:r>
              <a:rPr sz="2200" dirty="0">
                <a:latin typeface="Calibri"/>
                <a:cs typeface="Calibri"/>
              </a:rPr>
              <a:t>ból </a:t>
            </a:r>
            <a:r>
              <a:rPr sz="2200" spc="-10" dirty="0">
                <a:latin typeface="Calibri"/>
                <a:cs typeface="Calibri"/>
              </a:rPr>
              <a:t>przedramienia </a:t>
            </a:r>
            <a:r>
              <a:rPr sz="2200" dirty="0">
                <a:latin typeface="Calibri"/>
                <a:cs typeface="Calibri"/>
              </a:rPr>
              <a:t>i</a:t>
            </a:r>
            <a:r>
              <a:rPr sz="2200" spc="-8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nadgarstka.</a:t>
            </a:r>
            <a:endParaRPr sz="2200" dirty="0">
              <a:latin typeface="Calibri"/>
              <a:cs typeface="Calibri"/>
            </a:endParaRPr>
          </a:p>
          <a:p>
            <a:pPr marL="356870" marR="389255" indent="-344170">
              <a:lnSpc>
                <a:spcPts val="2400"/>
              </a:lnSpc>
              <a:spcBef>
                <a:spcPts val="59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spc="-15" dirty="0">
                <a:latin typeface="Calibri"/>
                <a:cs typeface="Calibri"/>
              </a:rPr>
              <a:t>Dlatego </a:t>
            </a:r>
            <a:r>
              <a:rPr sz="2500" spc="-10" dirty="0">
                <a:latin typeface="Calibri"/>
                <a:cs typeface="Calibri"/>
              </a:rPr>
              <a:t>cała </a:t>
            </a:r>
            <a:r>
              <a:rPr sz="2500" spc="-5" dirty="0">
                <a:latin typeface="Calibri"/>
                <a:cs typeface="Calibri"/>
              </a:rPr>
              <a:t>dłoń od </a:t>
            </a:r>
            <a:r>
              <a:rPr sz="2500" spc="-20" dirty="0">
                <a:latin typeface="Calibri"/>
                <a:cs typeface="Calibri"/>
              </a:rPr>
              <a:t>kciuka </a:t>
            </a:r>
            <a:r>
              <a:rPr sz="2500" spc="-5" dirty="0">
                <a:latin typeface="Calibri"/>
                <a:cs typeface="Calibri"/>
              </a:rPr>
              <a:t>po </a:t>
            </a:r>
            <a:r>
              <a:rPr sz="2500" spc="-25" dirty="0">
                <a:latin typeface="Calibri"/>
                <a:cs typeface="Calibri"/>
              </a:rPr>
              <a:t>końce </a:t>
            </a:r>
            <a:r>
              <a:rPr sz="2500" spc="-10" dirty="0">
                <a:latin typeface="Calibri"/>
                <a:cs typeface="Calibri"/>
              </a:rPr>
              <a:t>palców </a:t>
            </a:r>
            <a:r>
              <a:rPr sz="2500" spc="-5" dirty="0">
                <a:latin typeface="Calibri"/>
                <a:cs typeface="Calibri"/>
              </a:rPr>
              <a:t>powinna </a:t>
            </a:r>
            <a:r>
              <a:rPr sz="2500" spc="-15" dirty="0">
                <a:latin typeface="Calibri"/>
                <a:cs typeface="Calibri"/>
              </a:rPr>
              <a:t>leżeć  </a:t>
            </a:r>
            <a:r>
              <a:rPr sz="2500" spc="-10" dirty="0">
                <a:latin typeface="Calibri"/>
                <a:cs typeface="Calibri"/>
              </a:rPr>
              <a:t>wygodnie </a:t>
            </a:r>
            <a:r>
              <a:rPr sz="2500" spc="-5" dirty="0">
                <a:latin typeface="Calibri"/>
                <a:cs typeface="Calibri"/>
              </a:rPr>
              <a:t>na</a:t>
            </a:r>
            <a:r>
              <a:rPr sz="2500" spc="-25" dirty="0">
                <a:latin typeface="Calibri"/>
                <a:cs typeface="Calibri"/>
              </a:rPr>
              <a:t> </a:t>
            </a:r>
            <a:r>
              <a:rPr sz="2500" spc="-50" dirty="0">
                <a:latin typeface="Calibri"/>
                <a:cs typeface="Calibri"/>
              </a:rPr>
              <a:t>myszy.</a:t>
            </a:r>
            <a:endParaRPr sz="2500" dirty="0">
              <a:latin typeface="Calibri"/>
              <a:cs typeface="Calibri"/>
            </a:endParaRPr>
          </a:p>
          <a:p>
            <a:pPr marL="756285" lvl="1" indent="-286385">
              <a:lnSpc>
                <a:spcPts val="2380"/>
              </a:lnSpc>
              <a:spcBef>
                <a:spcPts val="3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200" spc="-10" dirty="0">
                <a:latin typeface="Calibri"/>
                <a:cs typeface="Calibri"/>
              </a:rPr>
              <a:t>Część myszki, </a:t>
            </a:r>
            <a:r>
              <a:rPr sz="2200" dirty="0">
                <a:latin typeface="Calibri"/>
                <a:cs typeface="Calibri"/>
              </a:rPr>
              <a:t>na </a:t>
            </a:r>
            <a:r>
              <a:rPr sz="2200" spc="-5" dirty="0">
                <a:latin typeface="Calibri"/>
                <a:cs typeface="Calibri"/>
              </a:rPr>
              <a:t>której </a:t>
            </a:r>
            <a:r>
              <a:rPr sz="2200" spc="-10" dirty="0">
                <a:latin typeface="Calibri"/>
                <a:cs typeface="Calibri"/>
              </a:rPr>
              <a:t>leży </a:t>
            </a:r>
            <a:r>
              <a:rPr sz="2200" spc="-15" dirty="0">
                <a:latin typeface="Calibri"/>
                <a:cs typeface="Calibri"/>
              </a:rPr>
              <a:t>ręka </a:t>
            </a:r>
            <a:r>
              <a:rPr sz="2200" dirty="0">
                <a:latin typeface="Calibri"/>
                <a:cs typeface="Calibri"/>
              </a:rPr>
              <a:t>winna </a:t>
            </a:r>
            <a:r>
              <a:rPr sz="2200" spc="-5" dirty="0">
                <a:latin typeface="Calibri"/>
                <a:cs typeface="Calibri"/>
              </a:rPr>
              <a:t>być </a:t>
            </a:r>
            <a:r>
              <a:rPr sz="2200" dirty="0">
                <a:latin typeface="Calibri"/>
                <a:cs typeface="Calibri"/>
              </a:rPr>
              <a:t>wypukła, a</a:t>
            </a:r>
            <a:r>
              <a:rPr sz="2200" spc="-1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przednia</a:t>
            </a:r>
            <a:endParaRPr sz="2200" dirty="0">
              <a:latin typeface="Calibri"/>
              <a:cs typeface="Calibri"/>
            </a:endParaRPr>
          </a:p>
          <a:p>
            <a:pPr marL="756285">
              <a:lnSpc>
                <a:spcPts val="2380"/>
              </a:lnSpc>
            </a:pPr>
            <a:r>
              <a:rPr sz="2200" spc="-10" dirty="0">
                <a:latin typeface="Calibri"/>
                <a:cs typeface="Calibri"/>
              </a:rPr>
              <a:t>część </a:t>
            </a:r>
            <a:r>
              <a:rPr sz="2200" dirty="0">
                <a:latin typeface="Calibri"/>
                <a:cs typeface="Calibri"/>
              </a:rPr>
              <a:t>musi </a:t>
            </a:r>
            <a:r>
              <a:rPr sz="2200" spc="-10" dirty="0">
                <a:latin typeface="Calibri"/>
                <a:cs typeface="Calibri"/>
              </a:rPr>
              <a:t>być </a:t>
            </a:r>
            <a:r>
              <a:rPr sz="2200" spc="-20" dirty="0">
                <a:latin typeface="Calibri"/>
                <a:cs typeface="Calibri"/>
              </a:rPr>
              <a:t>niższa </a:t>
            </a:r>
            <a:r>
              <a:rPr sz="2200" spc="0" dirty="0">
                <a:latin typeface="Calibri"/>
                <a:cs typeface="Calibri"/>
              </a:rPr>
              <a:t>od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tylnej.</a:t>
            </a:r>
          </a:p>
        </p:txBody>
      </p:sp>
      <p:sp>
        <p:nvSpPr>
          <p:cNvPr id="4" name="object 4"/>
          <p:cNvSpPr/>
          <p:nvPr/>
        </p:nvSpPr>
        <p:spPr>
          <a:xfrm>
            <a:off x="3071876" y="4000563"/>
            <a:ext cx="3474974" cy="26939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46</a:t>
            </a:fld>
            <a:endParaRPr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53636" y="154381"/>
            <a:ext cx="118173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20" dirty="0">
                <a:latin typeface="Calibri"/>
                <a:cs typeface="Calibri"/>
              </a:rPr>
              <a:t>M</a:t>
            </a:r>
            <a:r>
              <a:rPr sz="4400" b="0" spc="-55" dirty="0">
                <a:latin typeface="Calibri"/>
                <a:cs typeface="Calibri"/>
              </a:rPr>
              <a:t>y</a:t>
            </a:r>
            <a:r>
              <a:rPr sz="4400" b="0" spc="-50" dirty="0">
                <a:latin typeface="Calibri"/>
                <a:cs typeface="Calibri"/>
              </a:rPr>
              <a:t>s</a:t>
            </a:r>
            <a:r>
              <a:rPr sz="4400" b="0" spc="-5" dirty="0">
                <a:latin typeface="Calibri"/>
                <a:cs typeface="Calibri"/>
              </a:rPr>
              <a:t>z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4642" y="873709"/>
            <a:ext cx="8428355" cy="1317668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665480">
              <a:lnSpc>
                <a:spcPts val="2400"/>
              </a:lnSpc>
              <a:spcBef>
                <a:spcPts val="605"/>
              </a:spcBef>
              <a:tabLst>
                <a:tab pos="356870" algn="l"/>
                <a:tab pos="357505" algn="l"/>
              </a:tabLst>
            </a:pPr>
            <a:r>
              <a:rPr sz="2500" spc="-5" dirty="0">
                <a:latin typeface="Calibri"/>
                <a:cs typeface="Calibri"/>
              </a:rPr>
              <a:t>Z </a:t>
            </a:r>
            <a:r>
              <a:rPr sz="2500" spc="-10" dirty="0">
                <a:latin typeface="Calibri"/>
                <a:cs typeface="Calibri"/>
              </a:rPr>
              <a:t>upływem </a:t>
            </a:r>
            <a:r>
              <a:rPr sz="2500" spc="-15" dirty="0">
                <a:latin typeface="Calibri"/>
                <a:cs typeface="Calibri"/>
              </a:rPr>
              <a:t>czasu </a:t>
            </a:r>
            <a:r>
              <a:rPr sz="2500" spc="-20" dirty="0">
                <a:latin typeface="Calibri"/>
                <a:cs typeface="Calibri"/>
              </a:rPr>
              <a:t>kulka </a:t>
            </a:r>
            <a:r>
              <a:rPr sz="2500" spc="-25" dirty="0">
                <a:latin typeface="Calibri"/>
                <a:cs typeface="Calibri"/>
              </a:rPr>
              <a:t>myszki </a:t>
            </a:r>
            <a:r>
              <a:rPr sz="2500" spc="-15" dirty="0">
                <a:latin typeface="Calibri"/>
                <a:cs typeface="Calibri"/>
              </a:rPr>
              <a:t>obraca </a:t>
            </a:r>
            <a:r>
              <a:rPr sz="2500" spc="-5" dirty="0">
                <a:latin typeface="Calibri"/>
                <a:cs typeface="Calibri"/>
              </a:rPr>
              <a:t>się </a:t>
            </a:r>
            <a:r>
              <a:rPr sz="2500" spc="-20" dirty="0">
                <a:latin typeface="Calibri"/>
                <a:cs typeface="Calibri"/>
              </a:rPr>
              <a:t>gorzej </a:t>
            </a:r>
            <a:r>
              <a:rPr sz="2500" spc="-5" dirty="0">
                <a:latin typeface="Calibri"/>
                <a:cs typeface="Calibri"/>
              </a:rPr>
              <a:t>z </a:t>
            </a:r>
            <a:r>
              <a:rPr sz="2500" spc="-10" dirty="0">
                <a:latin typeface="Calibri"/>
                <a:cs typeface="Calibri"/>
              </a:rPr>
              <a:t>powodu  </a:t>
            </a:r>
            <a:r>
              <a:rPr sz="2500" spc="-15" dirty="0">
                <a:latin typeface="Calibri"/>
                <a:cs typeface="Calibri"/>
              </a:rPr>
              <a:t>nagromadzenia </a:t>
            </a:r>
            <a:r>
              <a:rPr sz="2500" spc="-5" dirty="0">
                <a:latin typeface="Calibri"/>
                <a:cs typeface="Calibri"/>
              </a:rPr>
              <a:t>się</a:t>
            </a:r>
            <a:r>
              <a:rPr sz="2500" spc="-15" dirty="0">
                <a:latin typeface="Calibri"/>
                <a:cs typeface="Calibri"/>
              </a:rPr>
              <a:t> kurzu.</a:t>
            </a:r>
            <a:endParaRPr sz="2500" dirty="0">
              <a:latin typeface="Calibri"/>
              <a:cs typeface="Calibri"/>
            </a:endParaRPr>
          </a:p>
          <a:p>
            <a:pPr marL="469900">
              <a:lnSpc>
                <a:spcPts val="2375"/>
              </a:lnSpc>
              <a:spcBef>
                <a:spcPts val="35"/>
              </a:spcBef>
              <a:tabLst>
                <a:tab pos="756285" algn="l"/>
              </a:tabLst>
            </a:pPr>
            <a:r>
              <a:rPr sz="2200" spc="0" dirty="0">
                <a:latin typeface="Arial"/>
                <a:cs typeface="Arial"/>
              </a:rPr>
              <a:t>–	</a:t>
            </a:r>
            <a:r>
              <a:rPr sz="2200" spc="-5" dirty="0">
                <a:latin typeface="Calibri"/>
                <a:cs typeface="Calibri"/>
              </a:rPr>
              <a:t>Mysz </a:t>
            </a:r>
            <a:r>
              <a:rPr sz="2200" spc="-10" dirty="0">
                <a:latin typeface="Calibri"/>
                <a:cs typeface="Calibri"/>
              </a:rPr>
              <a:t>należy </a:t>
            </a:r>
            <a:r>
              <a:rPr sz="2200" spc="-5" dirty="0">
                <a:latin typeface="Calibri"/>
                <a:cs typeface="Calibri"/>
              </a:rPr>
              <a:t>regularnie </a:t>
            </a:r>
            <a:r>
              <a:rPr sz="2200" spc="-10" dirty="0">
                <a:latin typeface="Calibri"/>
                <a:cs typeface="Calibri"/>
              </a:rPr>
              <a:t>rozkręcać </a:t>
            </a:r>
            <a:r>
              <a:rPr sz="2200" dirty="0">
                <a:latin typeface="Calibri"/>
                <a:cs typeface="Calibri"/>
              </a:rPr>
              <a:t>i </a:t>
            </a:r>
            <a:r>
              <a:rPr sz="2200" spc="-5" dirty="0">
                <a:latin typeface="Calibri"/>
                <a:cs typeface="Calibri"/>
              </a:rPr>
              <a:t>wyczyścić kurz</a:t>
            </a:r>
            <a:r>
              <a:rPr sz="2200" spc="-2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wewnątrz</a:t>
            </a:r>
            <a:endParaRPr sz="2200" dirty="0">
              <a:latin typeface="Calibri"/>
              <a:cs typeface="Calibri"/>
            </a:endParaRPr>
          </a:p>
          <a:p>
            <a:pPr marL="756285">
              <a:lnSpc>
                <a:spcPts val="2375"/>
              </a:lnSpc>
            </a:pPr>
            <a:r>
              <a:rPr sz="2200" spc="0" dirty="0">
                <a:latin typeface="Calibri"/>
                <a:cs typeface="Calibri"/>
              </a:rPr>
              <a:t>obudowy </a:t>
            </a:r>
            <a:r>
              <a:rPr sz="2200" spc="-10" dirty="0">
                <a:latin typeface="Calibri"/>
                <a:cs typeface="Calibri"/>
              </a:rPr>
              <a:t>oraz </a:t>
            </a:r>
            <a:r>
              <a:rPr sz="2200" dirty="0">
                <a:latin typeface="Calibri"/>
                <a:cs typeface="Calibri"/>
              </a:rPr>
              <a:t>samą </a:t>
            </a:r>
            <a:r>
              <a:rPr sz="2200" spc="-15" dirty="0">
                <a:latin typeface="Calibri"/>
                <a:cs typeface="Calibri"/>
              </a:rPr>
              <a:t>kulkę, </a:t>
            </a:r>
            <a:r>
              <a:rPr sz="2200" spc="-5" dirty="0">
                <a:latin typeface="Calibri"/>
                <a:cs typeface="Calibri"/>
              </a:rPr>
              <a:t>suchą </a:t>
            </a:r>
            <a:r>
              <a:rPr sz="2200" dirty="0">
                <a:latin typeface="Calibri"/>
                <a:cs typeface="Calibri"/>
              </a:rPr>
              <a:t>niepylącą</a:t>
            </a:r>
            <a:r>
              <a:rPr sz="2200" spc="-2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szmatką.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195576" y="3284537"/>
            <a:ext cx="4490974" cy="33686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47</a:t>
            </a:fld>
            <a:endParaRPr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0DB32D2-575F-4189-A232-2431358B9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212" y="190322"/>
            <a:ext cx="8583574" cy="615553"/>
          </a:xfrm>
        </p:spPr>
        <p:txBody>
          <a:bodyPr/>
          <a:lstStyle/>
          <a:p>
            <a:r>
              <a:rPr lang="pl-PL" dirty="0"/>
              <a:t>Mysz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C586954-BC84-418B-8496-3637EA545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7553" y="1206245"/>
            <a:ext cx="8168893" cy="1477328"/>
          </a:xfrm>
        </p:spPr>
        <p:txBody>
          <a:bodyPr/>
          <a:lstStyle/>
          <a:p>
            <a:r>
              <a:rPr lang="pl-PL" dirty="0"/>
              <a:t>Nowe myszy ergonomiczne służą odciążeniu mięśni nadgarstka ponieważ ręka spoczywa w naturalny sposób.</a:t>
            </a:r>
          </a:p>
        </p:txBody>
      </p:sp>
      <p:pic>
        <p:nvPicPr>
          <p:cNvPr id="2050" name="Picture 2" descr="Znalezione obrazy dla zapytania mysz ergonomiczna">
            <a:extLst>
              <a:ext uri="{FF2B5EF4-FFF2-40B4-BE49-F238E27FC236}">
                <a16:creationId xmlns:a16="http://schemas.microsoft.com/office/drawing/2014/main" id="{C71261F9-8F55-4583-8594-CF2EB0765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899" y="2667000"/>
            <a:ext cx="38862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13026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60165" y="464896"/>
            <a:ext cx="242697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5" dirty="0">
                <a:latin typeface="Calibri"/>
                <a:cs typeface="Calibri"/>
              </a:rPr>
              <a:t>Kl</a:t>
            </a:r>
            <a:r>
              <a:rPr sz="4400" b="0" spc="-30" dirty="0">
                <a:latin typeface="Calibri"/>
                <a:cs typeface="Calibri"/>
              </a:rPr>
              <a:t>a</a:t>
            </a:r>
            <a:r>
              <a:rPr sz="4400" b="0" spc="-5" dirty="0">
                <a:latin typeface="Calibri"/>
                <a:cs typeface="Calibri"/>
              </a:rPr>
              <a:t>wi</a:t>
            </a:r>
            <a:r>
              <a:rPr sz="4400" b="0" spc="-45" dirty="0">
                <a:latin typeface="Calibri"/>
                <a:cs typeface="Calibri"/>
              </a:rPr>
              <a:t>a</a:t>
            </a:r>
            <a:r>
              <a:rPr sz="4400" b="0" spc="-5" dirty="0">
                <a:latin typeface="Calibri"/>
                <a:cs typeface="Calibri"/>
              </a:rPr>
              <a:t>tu</a:t>
            </a:r>
            <a:r>
              <a:rPr sz="4400" b="0" spc="-114" dirty="0">
                <a:latin typeface="Calibri"/>
                <a:cs typeface="Calibri"/>
              </a:rPr>
              <a:t>r</a:t>
            </a:r>
            <a:r>
              <a:rPr sz="4400" b="0" spc="-5" dirty="0">
                <a:latin typeface="Calibri"/>
                <a:cs typeface="Calibri"/>
              </a:rPr>
              <a:t>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5965" y="1221993"/>
            <a:ext cx="7891145" cy="1097915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356870" marR="5080" indent="-344170" algn="just">
              <a:lnSpc>
                <a:spcPct val="80000"/>
              </a:lnSpc>
              <a:spcBef>
                <a:spcPts val="760"/>
              </a:spcBef>
              <a:buFont typeface="Arial"/>
              <a:buChar char="•"/>
              <a:tabLst>
                <a:tab pos="357505" algn="l"/>
              </a:tabLst>
            </a:pPr>
            <a:r>
              <a:rPr sz="2700" spc="0" dirty="0">
                <a:latin typeface="Calibri"/>
                <a:cs typeface="Calibri"/>
              </a:rPr>
              <a:t>Ma </a:t>
            </a:r>
            <a:r>
              <a:rPr sz="2700" spc="-5" dirty="0">
                <a:latin typeface="Calibri"/>
                <a:cs typeface="Calibri"/>
              </a:rPr>
              <a:t>bezpośredni </a:t>
            </a:r>
            <a:r>
              <a:rPr sz="2700" spc="0" dirty="0">
                <a:latin typeface="Calibri"/>
                <a:cs typeface="Calibri"/>
              </a:rPr>
              <a:t>wpływ </a:t>
            </a:r>
            <a:r>
              <a:rPr sz="2700" dirty="0">
                <a:latin typeface="Calibri"/>
                <a:cs typeface="Calibri"/>
              </a:rPr>
              <a:t>na wydajność i </a:t>
            </a:r>
            <a:r>
              <a:rPr sz="2700" spc="-25" dirty="0">
                <a:latin typeface="Calibri"/>
                <a:cs typeface="Calibri"/>
              </a:rPr>
              <a:t>komfort </a:t>
            </a:r>
            <a:r>
              <a:rPr sz="2700" spc="-40" dirty="0">
                <a:latin typeface="Calibri"/>
                <a:cs typeface="Calibri"/>
              </a:rPr>
              <a:t>pracy.  </a:t>
            </a:r>
            <a:r>
              <a:rPr sz="2700" spc="-15" dirty="0">
                <a:latin typeface="Calibri"/>
                <a:cs typeface="Calibri"/>
              </a:rPr>
              <a:t>Wpływa </a:t>
            </a:r>
            <a:r>
              <a:rPr sz="2700" spc="-20" dirty="0">
                <a:latin typeface="Calibri"/>
                <a:cs typeface="Calibri"/>
              </a:rPr>
              <a:t>także </a:t>
            </a:r>
            <a:r>
              <a:rPr sz="2700" dirty="0">
                <a:latin typeface="Calibri"/>
                <a:cs typeface="Calibri"/>
              </a:rPr>
              <a:t>na </a:t>
            </a:r>
            <a:r>
              <a:rPr sz="2700" spc="-10" dirty="0">
                <a:latin typeface="Calibri"/>
                <a:cs typeface="Calibri"/>
              </a:rPr>
              <a:t>zapobieganie </a:t>
            </a:r>
            <a:r>
              <a:rPr sz="2700" dirty="0">
                <a:latin typeface="Calibri"/>
                <a:cs typeface="Calibri"/>
              </a:rPr>
              <a:t>dolegliwościom</a:t>
            </a:r>
            <a:r>
              <a:rPr sz="2700" spc="-24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układu  </a:t>
            </a:r>
            <a:r>
              <a:rPr sz="2700" spc="-10" dirty="0">
                <a:latin typeface="Calibri"/>
                <a:cs typeface="Calibri"/>
              </a:rPr>
              <a:t>mięśniowo-szkieletowego.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47875" y="2324100"/>
            <a:ext cx="6291199" cy="45338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49</a:t>
            </a:fld>
            <a:endParaRPr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66846" y="240537"/>
            <a:ext cx="221488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dirty="0">
                <a:latin typeface="Calibri"/>
                <a:cs typeface="Calibri"/>
              </a:rPr>
              <a:t>Kl</a:t>
            </a:r>
            <a:r>
              <a:rPr b="0" spc="-30" dirty="0">
                <a:latin typeface="Calibri"/>
                <a:cs typeface="Calibri"/>
              </a:rPr>
              <a:t>a</a:t>
            </a:r>
            <a:r>
              <a:rPr b="0" spc="0" dirty="0">
                <a:latin typeface="Calibri"/>
                <a:cs typeface="Calibri"/>
              </a:rPr>
              <a:t>w</a:t>
            </a:r>
            <a:r>
              <a:rPr b="0" spc="-20" dirty="0">
                <a:latin typeface="Calibri"/>
                <a:cs typeface="Calibri"/>
              </a:rPr>
              <a:t>i</a:t>
            </a:r>
            <a:r>
              <a:rPr b="0" spc="-50" dirty="0">
                <a:latin typeface="Calibri"/>
                <a:cs typeface="Calibri"/>
              </a:rPr>
              <a:t>a</a:t>
            </a:r>
            <a:r>
              <a:rPr b="0" dirty="0">
                <a:latin typeface="Calibri"/>
                <a:cs typeface="Calibri"/>
              </a:rPr>
              <a:t>tu</a:t>
            </a:r>
            <a:r>
              <a:rPr b="0" spc="-70" dirty="0">
                <a:latin typeface="Calibri"/>
                <a:cs typeface="Calibri"/>
              </a:rPr>
              <a:t>r</a:t>
            </a:r>
            <a:r>
              <a:rPr b="0" dirty="0">
                <a:latin typeface="Calibri"/>
                <a:cs typeface="Calibri"/>
              </a:rPr>
              <a:t>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916889"/>
            <a:ext cx="8552180" cy="237998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356870" marR="5080" indent="-344170">
              <a:lnSpc>
                <a:spcPts val="2590"/>
              </a:lnSpc>
              <a:spcBef>
                <a:spcPts val="74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700" spc="-10" dirty="0">
                <a:latin typeface="Calibri"/>
                <a:cs typeface="Calibri"/>
              </a:rPr>
              <a:t>Klawiatura </a:t>
            </a:r>
            <a:r>
              <a:rPr sz="2700" dirty="0">
                <a:latin typeface="Calibri"/>
                <a:cs typeface="Calibri"/>
              </a:rPr>
              <a:t>powinna </a:t>
            </a:r>
            <a:r>
              <a:rPr sz="2700" spc="-15" dirty="0">
                <a:latin typeface="Calibri"/>
                <a:cs typeface="Calibri"/>
              </a:rPr>
              <a:t>być </a:t>
            </a:r>
            <a:r>
              <a:rPr sz="2700" spc="-5" dirty="0">
                <a:latin typeface="Calibri"/>
                <a:cs typeface="Calibri"/>
              </a:rPr>
              <a:t>usytuowaną </a:t>
            </a:r>
            <a:r>
              <a:rPr sz="2700" spc="5" dirty="0">
                <a:latin typeface="Calibri"/>
                <a:cs typeface="Calibri"/>
              </a:rPr>
              <a:t>w </a:t>
            </a:r>
            <a:r>
              <a:rPr sz="2700" dirty="0">
                <a:latin typeface="Calibri"/>
                <a:cs typeface="Calibri"/>
              </a:rPr>
              <a:t>linii </a:t>
            </a:r>
            <a:r>
              <a:rPr sz="2700" spc="-20" dirty="0">
                <a:latin typeface="Calibri"/>
                <a:cs typeface="Calibri"/>
              </a:rPr>
              <a:t>środkowej</a:t>
            </a:r>
            <a:r>
              <a:rPr sz="2700" spc="-330" dirty="0">
                <a:latin typeface="Calibri"/>
                <a:cs typeface="Calibri"/>
              </a:rPr>
              <a:t> </a:t>
            </a:r>
            <a:r>
              <a:rPr sz="2700" spc="0" dirty="0">
                <a:latin typeface="Calibri"/>
                <a:cs typeface="Calibri"/>
              </a:rPr>
              <a:t>ciała  </a:t>
            </a:r>
            <a:r>
              <a:rPr sz="2700" spc="-20" dirty="0">
                <a:latin typeface="Calibri"/>
                <a:cs typeface="Calibri"/>
              </a:rPr>
              <a:t>operatora.</a:t>
            </a:r>
            <a:endParaRPr sz="2700">
              <a:latin typeface="Calibri"/>
              <a:cs typeface="Calibri"/>
            </a:endParaRPr>
          </a:p>
          <a:p>
            <a:pPr marL="756285" lvl="1" indent="-286385">
              <a:lnSpc>
                <a:spcPts val="2590"/>
              </a:lnSpc>
              <a:spcBef>
                <a:spcPts val="40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15" dirty="0">
                <a:latin typeface="Calibri"/>
                <a:cs typeface="Calibri"/>
              </a:rPr>
              <a:t>Poprawne </a:t>
            </a:r>
            <a:r>
              <a:rPr sz="2400" spc="-10" dirty="0">
                <a:latin typeface="Calibri"/>
                <a:cs typeface="Calibri"/>
              </a:rPr>
              <a:t>ustawienie </a:t>
            </a:r>
            <a:r>
              <a:rPr sz="2400" dirty="0">
                <a:latin typeface="Calibri"/>
                <a:cs typeface="Calibri"/>
              </a:rPr>
              <a:t>dłoni i </a:t>
            </a:r>
            <a:r>
              <a:rPr sz="2400" spc="-10" dirty="0">
                <a:latin typeface="Calibri"/>
                <a:cs typeface="Calibri"/>
              </a:rPr>
              <a:t>przedramion podczas pracy</a:t>
            </a:r>
            <a:r>
              <a:rPr sz="2400" spc="-15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może</a:t>
            </a:r>
            <a:endParaRPr sz="2400">
              <a:latin typeface="Calibri"/>
              <a:cs typeface="Calibri"/>
            </a:endParaRPr>
          </a:p>
          <a:p>
            <a:pPr marL="756285">
              <a:lnSpc>
                <a:spcPts val="2590"/>
              </a:lnSpc>
            </a:pPr>
            <a:r>
              <a:rPr sz="2400" spc="-10" dirty="0">
                <a:latin typeface="Calibri"/>
                <a:cs typeface="Calibri"/>
              </a:rPr>
              <a:t>uchronić </a:t>
            </a:r>
            <a:r>
              <a:rPr sz="2400" spc="-15" dirty="0">
                <a:latin typeface="Calibri"/>
                <a:cs typeface="Calibri"/>
              </a:rPr>
              <a:t>pracownika </a:t>
            </a:r>
            <a:r>
              <a:rPr sz="2400" spc="-10" dirty="0">
                <a:latin typeface="Calibri"/>
                <a:cs typeface="Calibri"/>
              </a:rPr>
              <a:t>przed </a:t>
            </a:r>
            <a:r>
              <a:rPr sz="2400" spc="-5" dirty="0">
                <a:latin typeface="Calibri"/>
                <a:cs typeface="Calibri"/>
              </a:rPr>
              <a:t>przewlekłymi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schorzeniami.</a:t>
            </a:r>
            <a:endParaRPr sz="2400">
              <a:latin typeface="Calibri"/>
              <a:cs typeface="Calibri"/>
            </a:endParaRPr>
          </a:p>
          <a:p>
            <a:pPr marL="756285" lvl="1" indent="-286385">
              <a:lnSpc>
                <a:spcPts val="2590"/>
              </a:lnSpc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Calibri"/>
                <a:cs typeface="Calibri"/>
              </a:rPr>
              <a:t>W </a:t>
            </a:r>
            <a:r>
              <a:rPr sz="2400" spc="-10" dirty="0">
                <a:latin typeface="Calibri"/>
                <a:cs typeface="Calibri"/>
              </a:rPr>
              <a:t>zachowaniu właściwej </a:t>
            </a:r>
            <a:r>
              <a:rPr sz="2400" spc="-15" dirty="0">
                <a:latin typeface="Calibri"/>
                <a:cs typeface="Calibri"/>
              </a:rPr>
              <a:t>pozycji </a:t>
            </a:r>
            <a:r>
              <a:rPr sz="2400" spc="-10" dirty="0">
                <a:latin typeface="Calibri"/>
                <a:cs typeface="Calibri"/>
              </a:rPr>
              <a:t>pracy </a:t>
            </a:r>
            <a:r>
              <a:rPr sz="2400" dirty="0">
                <a:latin typeface="Calibri"/>
                <a:cs typeface="Calibri"/>
              </a:rPr>
              <a:t>mogą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pomagać</a:t>
            </a:r>
            <a:endParaRPr sz="2400">
              <a:latin typeface="Calibri"/>
              <a:cs typeface="Calibri"/>
            </a:endParaRPr>
          </a:p>
          <a:p>
            <a:pPr marL="756285" marR="202565">
              <a:lnSpc>
                <a:spcPts val="2300"/>
              </a:lnSpc>
              <a:spcBef>
                <a:spcPts val="275"/>
              </a:spcBef>
            </a:pPr>
            <a:r>
              <a:rPr sz="2400" spc="-10" dirty="0">
                <a:latin typeface="Calibri"/>
                <a:cs typeface="Calibri"/>
              </a:rPr>
              <a:t>wyprofilowane tak, </a:t>
            </a:r>
            <a:r>
              <a:rPr sz="2400" dirty="0">
                <a:latin typeface="Calibri"/>
                <a:cs typeface="Calibri"/>
              </a:rPr>
              <a:t>aby dłonie </a:t>
            </a:r>
            <a:r>
              <a:rPr sz="2400" spc="-10" dirty="0">
                <a:latin typeface="Calibri"/>
                <a:cs typeface="Calibri"/>
              </a:rPr>
              <a:t>leżały </a:t>
            </a:r>
            <a:r>
              <a:rPr sz="2400" dirty="0">
                <a:latin typeface="Calibri"/>
                <a:cs typeface="Calibri"/>
              </a:rPr>
              <a:t>na </a:t>
            </a:r>
            <a:r>
              <a:rPr sz="2400" spc="-15" dirty="0">
                <a:latin typeface="Calibri"/>
                <a:cs typeface="Calibri"/>
              </a:rPr>
              <a:t>klawiaturze </a:t>
            </a:r>
            <a:r>
              <a:rPr sz="2400" dirty="0">
                <a:latin typeface="Calibri"/>
                <a:cs typeface="Calibri"/>
              </a:rPr>
              <a:t>w </a:t>
            </a:r>
            <a:r>
              <a:rPr sz="2400" spc="-5" dirty="0">
                <a:latin typeface="Calibri"/>
                <a:cs typeface="Calibri"/>
              </a:rPr>
              <a:t>sposób  </a:t>
            </a:r>
            <a:r>
              <a:rPr sz="2400" spc="-30" dirty="0">
                <a:latin typeface="Calibri"/>
                <a:cs typeface="Calibri"/>
              </a:rPr>
              <a:t>naturalny, </a:t>
            </a:r>
            <a:r>
              <a:rPr sz="2400" spc="-10" dirty="0">
                <a:latin typeface="Calibri"/>
                <a:cs typeface="Calibri"/>
              </a:rPr>
              <a:t>klawiatury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ergonomiczne.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195576" y="3357562"/>
            <a:ext cx="4392549" cy="3330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50</a:t>
            </a:fld>
            <a:endParaRPr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66846" y="240537"/>
            <a:ext cx="221488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dirty="0">
                <a:latin typeface="Calibri"/>
                <a:cs typeface="Calibri"/>
              </a:rPr>
              <a:t>Kl</a:t>
            </a:r>
            <a:r>
              <a:rPr b="0" spc="-30" dirty="0">
                <a:latin typeface="Calibri"/>
                <a:cs typeface="Calibri"/>
              </a:rPr>
              <a:t>a</a:t>
            </a:r>
            <a:r>
              <a:rPr b="0" spc="0" dirty="0">
                <a:latin typeface="Calibri"/>
                <a:cs typeface="Calibri"/>
              </a:rPr>
              <a:t>w</a:t>
            </a:r>
            <a:r>
              <a:rPr b="0" spc="-20" dirty="0">
                <a:latin typeface="Calibri"/>
                <a:cs typeface="Calibri"/>
              </a:rPr>
              <a:t>i</a:t>
            </a:r>
            <a:r>
              <a:rPr b="0" spc="-50" dirty="0">
                <a:latin typeface="Calibri"/>
                <a:cs typeface="Calibri"/>
              </a:rPr>
              <a:t>a</a:t>
            </a:r>
            <a:r>
              <a:rPr b="0" dirty="0">
                <a:latin typeface="Calibri"/>
                <a:cs typeface="Calibri"/>
              </a:rPr>
              <a:t>tu</a:t>
            </a:r>
            <a:r>
              <a:rPr b="0" spc="-70" dirty="0">
                <a:latin typeface="Calibri"/>
                <a:cs typeface="Calibri"/>
              </a:rPr>
              <a:t>r</a:t>
            </a:r>
            <a:r>
              <a:rPr b="0" dirty="0">
                <a:latin typeface="Calibri"/>
                <a:cs typeface="Calibri"/>
              </a:rPr>
              <a:t>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739" y="916889"/>
            <a:ext cx="8426450" cy="1509395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356870" marR="144780" indent="-344170">
              <a:lnSpc>
                <a:spcPts val="2590"/>
              </a:lnSpc>
              <a:spcBef>
                <a:spcPts val="74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700" spc="-10" dirty="0">
                <a:latin typeface="Calibri"/>
                <a:cs typeface="Calibri"/>
              </a:rPr>
              <a:t>Posługiwanie </a:t>
            </a:r>
            <a:r>
              <a:rPr sz="2700" dirty="0">
                <a:latin typeface="Calibri"/>
                <a:cs typeface="Calibri"/>
              </a:rPr>
              <a:t>się </a:t>
            </a:r>
            <a:r>
              <a:rPr sz="2700" spc="0" dirty="0">
                <a:latin typeface="Calibri"/>
                <a:cs typeface="Calibri"/>
              </a:rPr>
              <a:t>tą </a:t>
            </a:r>
            <a:r>
              <a:rPr sz="2700" spc="-5" dirty="0">
                <a:latin typeface="Calibri"/>
                <a:cs typeface="Calibri"/>
              </a:rPr>
              <a:t>klawiaturą </a:t>
            </a:r>
            <a:r>
              <a:rPr sz="2700" spc="-10" dirty="0">
                <a:latin typeface="Calibri"/>
                <a:cs typeface="Calibri"/>
              </a:rPr>
              <a:t>jest zalecane </a:t>
            </a:r>
            <a:r>
              <a:rPr sz="2700" spc="-15" dirty="0">
                <a:latin typeface="Calibri"/>
                <a:cs typeface="Calibri"/>
              </a:rPr>
              <a:t>zwłaszcza</a:t>
            </a:r>
            <a:r>
              <a:rPr sz="2700" spc="-3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dla  osób, </a:t>
            </a:r>
            <a:r>
              <a:rPr sz="2700" spc="-15" dirty="0">
                <a:latin typeface="Calibri"/>
                <a:cs typeface="Calibri"/>
              </a:rPr>
              <a:t>które </a:t>
            </a:r>
            <a:r>
              <a:rPr sz="2700" spc="-5" dirty="0">
                <a:latin typeface="Calibri"/>
                <a:cs typeface="Calibri"/>
              </a:rPr>
              <a:t>opanowały pisanie </a:t>
            </a:r>
            <a:r>
              <a:rPr sz="2700" spc="0" dirty="0">
                <a:latin typeface="Calibri"/>
                <a:cs typeface="Calibri"/>
              </a:rPr>
              <a:t>10</a:t>
            </a:r>
            <a:r>
              <a:rPr sz="2700" spc="-24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palcami.</a:t>
            </a:r>
            <a:endParaRPr sz="2700">
              <a:latin typeface="Calibri"/>
              <a:cs typeface="Calibri"/>
            </a:endParaRPr>
          </a:p>
          <a:p>
            <a:pPr marL="356870" marR="5080" indent="-344170">
              <a:lnSpc>
                <a:spcPct val="8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700" spc="-15" dirty="0">
                <a:latin typeface="Calibri"/>
                <a:cs typeface="Calibri"/>
              </a:rPr>
              <a:t>Przed </a:t>
            </a:r>
            <a:r>
              <a:rPr sz="2700" spc="-10" dirty="0">
                <a:latin typeface="Calibri"/>
                <a:cs typeface="Calibri"/>
              </a:rPr>
              <a:t>zakupem </a:t>
            </a:r>
            <a:r>
              <a:rPr sz="2700" spc="-5" dirty="0">
                <a:latin typeface="Calibri"/>
                <a:cs typeface="Calibri"/>
              </a:rPr>
              <a:t>klawiaturę </a:t>
            </a:r>
            <a:r>
              <a:rPr sz="2700" spc="-10" dirty="0">
                <a:latin typeface="Calibri"/>
                <a:cs typeface="Calibri"/>
              </a:rPr>
              <a:t>należy </a:t>
            </a:r>
            <a:r>
              <a:rPr sz="2700" spc="-5" dirty="0">
                <a:latin typeface="Calibri"/>
                <a:cs typeface="Calibri"/>
              </a:rPr>
              <a:t>jednak wypróbować,</a:t>
            </a:r>
            <a:r>
              <a:rPr sz="2700" spc="-29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czy  </a:t>
            </a:r>
            <a:r>
              <a:rPr sz="2700" spc="-15" dirty="0">
                <a:latin typeface="Calibri"/>
                <a:cs typeface="Calibri"/>
              </a:rPr>
              <a:t>dany </a:t>
            </a:r>
            <a:r>
              <a:rPr sz="2700" dirty="0">
                <a:latin typeface="Calibri"/>
                <a:cs typeface="Calibri"/>
              </a:rPr>
              <a:t>model </a:t>
            </a:r>
            <a:r>
              <a:rPr sz="2700" spc="-10" dirty="0">
                <a:latin typeface="Calibri"/>
                <a:cs typeface="Calibri"/>
              </a:rPr>
              <a:t>jest </a:t>
            </a:r>
            <a:r>
              <a:rPr sz="2700" dirty="0">
                <a:latin typeface="Calibri"/>
                <a:cs typeface="Calibri"/>
              </a:rPr>
              <a:t>dla </a:t>
            </a:r>
            <a:r>
              <a:rPr sz="2700" spc="-5" dirty="0">
                <a:latin typeface="Calibri"/>
                <a:cs typeface="Calibri"/>
              </a:rPr>
              <a:t>nas </a:t>
            </a:r>
            <a:r>
              <a:rPr sz="2700" dirty="0">
                <a:latin typeface="Calibri"/>
                <a:cs typeface="Calibri"/>
              </a:rPr>
              <a:t>modelem</a:t>
            </a:r>
            <a:r>
              <a:rPr sz="2700" spc="-15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odpowiednim.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47875" y="2565400"/>
            <a:ext cx="6191250" cy="42925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51</a:t>
            </a:fld>
            <a:endParaRPr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33575" y="700087"/>
            <a:ext cx="5276850" cy="54578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52</a:t>
            </a:fld>
            <a:endParaRPr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76577" y="464896"/>
            <a:ext cx="599249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25" dirty="0">
                <a:latin typeface="Calibri"/>
                <a:cs typeface="Calibri"/>
              </a:rPr>
              <a:t>Prawidłowe ułożenie</a:t>
            </a:r>
            <a:r>
              <a:rPr sz="4400" b="0" spc="30" dirty="0">
                <a:latin typeface="Calibri"/>
                <a:cs typeface="Calibri"/>
              </a:rPr>
              <a:t> </a:t>
            </a:r>
            <a:r>
              <a:rPr sz="4400" b="0" spc="-10" dirty="0">
                <a:latin typeface="Calibri"/>
                <a:cs typeface="Calibri"/>
              </a:rPr>
              <a:t>dłoni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8267" y="1222705"/>
            <a:ext cx="8310245" cy="24491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indent="-344170">
              <a:lnSpc>
                <a:spcPts val="2375"/>
              </a:lnSpc>
              <a:spcBef>
                <a:spcPts val="11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10" dirty="0">
                <a:latin typeface="Calibri"/>
                <a:cs typeface="Calibri"/>
              </a:rPr>
              <a:t>Prawidłowe ułożenie podczas </a:t>
            </a:r>
            <a:r>
              <a:rPr sz="2200" spc="-5" dirty="0">
                <a:latin typeface="Calibri"/>
                <a:cs typeface="Calibri"/>
              </a:rPr>
              <a:t>obsługi </a:t>
            </a:r>
            <a:r>
              <a:rPr sz="2200" dirty="0">
                <a:latin typeface="Calibri"/>
                <a:cs typeface="Calibri"/>
              </a:rPr>
              <a:t>typowej </a:t>
            </a:r>
            <a:r>
              <a:rPr sz="2200" spc="-5" dirty="0">
                <a:latin typeface="Calibri"/>
                <a:cs typeface="Calibri"/>
              </a:rPr>
              <a:t>klawiatury </a:t>
            </a:r>
            <a:r>
              <a:rPr sz="2200" dirty="0">
                <a:latin typeface="Calibri"/>
                <a:cs typeface="Calibri"/>
              </a:rPr>
              <a:t>winno</a:t>
            </a:r>
            <a:r>
              <a:rPr sz="2200" spc="-16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być</a:t>
            </a:r>
            <a:endParaRPr sz="2200">
              <a:latin typeface="Calibri"/>
              <a:cs typeface="Calibri"/>
            </a:endParaRPr>
          </a:p>
          <a:p>
            <a:pPr marL="356870">
              <a:lnSpc>
                <a:spcPts val="2110"/>
              </a:lnSpc>
            </a:pPr>
            <a:r>
              <a:rPr sz="2200" spc="-5" dirty="0">
                <a:latin typeface="Calibri"/>
                <a:cs typeface="Calibri"/>
              </a:rPr>
              <a:t>takie </a:t>
            </a:r>
            <a:r>
              <a:rPr sz="2200" dirty="0">
                <a:latin typeface="Calibri"/>
                <a:cs typeface="Calibri"/>
              </a:rPr>
              <a:t>aby </a:t>
            </a:r>
            <a:r>
              <a:rPr sz="2200" spc="-5" dirty="0">
                <a:latin typeface="Calibri"/>
                <a:cs typeface="Calibri"/>
              </a:rPr>
              <a:t>kąt między ramieniem </a:t>
            </a:r>
            <a:r>
              <a:rPr sz="2200" dirty="0">
                <a:latin typeface="Calibri"/>
                <a:cs typeface="Calibri"/>
              </a:rPr>
              <a:t>a opartym </a:t>
            </a:r>
            <a:r>
              <a:rPr sz="2200" spc="-5" dirty="0">
                <a:latin typeface="Calibri"/>
                <a:cs typeface="Calibri"/>
              </a:rPr>
              <a:t>na</a:t>
            </a:r>
            <a:r>
              <a:rPr sz="2200" spc="-16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podłokietniku</a:t>
            </a:r>
            <a:endParaRPr sz="2200">
              <a:latin typeface="Calibri"/>
              <a:cs typeface="Calibri"/>
            </a:endParaRPr>
          </a:p>
          <a:p>
            <a:pPr marL="356870">
              <a:lnSpc>
                <a:spcPts val="2375"/>
              </a:lnSpc>
            </a:pPr>
            <a:r>
              <a:rPr sz="2200" spc="-10" dirty="0">
                <a:latin typeface="Calibri"/>
                <a:cs typeface="Calibri"/>
              </a:rPr>
              <a:t>przedramieniem </a:t>
            </a:r>
            <a:r>
              <a:rPr sz="2200" dirty="0">
                <a:latin typeface="Calibri"/>
                <a:cs typeface="Calibri"/>
              </a:rPr>
              <a:t>wynosił</a:t>
            </a:r>
            <a:r>
              <a:rPr sz="2200" spc="-120" dirty="0">
                <a:latin typeface="Calibri"/>
                <a:cs typeface="Calibri"/>
              </a:rPr>
              <a:t> </a:t>
            </a:r>
            <a:r>
              <a:rPr sz="2200" spc="5" dirty="0">
                <a:latin typeface="Calibri"/>
                <a:cs typeface="Calibri"/>
              </a:rPr>
              <a:t>90</a:t>
            </a:r>
            <a:r>
              <a:rPr sz="2175" spc="7" baseline="24904" dirty="0">
                <a:latin typeface="Calibri"/>
                <a:cs typeface="Calibri"/>
              </a:rPr>
              <a:t>0,</a:t>
            </a:r>
            <a:endParaRPr sz="2175" baseline="24904">
              <a:latin typeface="Calibri"/>
              <a:cs typeface="Calibri"/>
            </a:endParaRPr>
          </a:p>
          <a:p>
            <a:pPr marL="756285" lvl="1" indent="-286385">
              <a:lnSpc>
                <a:spcPts val="2395"/>
              </a:lnSpc>
              <a:spcBef>
                <a:spcPts val="1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15" dirty="0">
                <a:latin typeface="Calibri"/>
                <a:cs typeface="Calibri"/>
              </a:rPr>
              <a:t>Ułożenie </a:t>
            </a:r>
            <a:r>
              <a:rPr sz="2000" spc="-10" dirty="0">
                <a:latin typeface="Calibri"/>
                <a:cs typeface="Calibri"/>
              </a:rPr>
              <a:t>klawiatury </a:t>
            </a:r>
            <a:r>
              <a:rPr sz="2000" spc="-20" dirty="0">
                <a:latin typeface="Calibri"/>
                <a:cs typeface="Calibri"/>
              </a:rPr>
              <a:t>powyżej </a:t>
            </a:r>
            <a:r>
              <a:rPr sz="2000" spc="-15" dirty="0">
                <a:latin typeface="Calibri"/>
                <a:cs typeface="Calibri"/>
              </a:rPr>
              <a:t>łokcia spowodowuje </a:t>
            </a:r>
            <a:r>
              <a:rPr sz="2000" spc="-5" dirty="0">
                <a:latin typeface="Calibri"/>
                <a:cs typeface="Calibri"/>
              </a:rPr>
              <a:t>bóle </a:t>
            </a:r>
            <a:r>
              <a:rPr sz="2000" spc="-10" dirty="0">
                <a:latin typeface="Calibri"/>
                <a:cs typeface="Calibri"/>
              </a:rPr>
              <a:t>w obrębie</a:t>
            </a:r>
            <a:r>
              <a:rPr sz="2000" spc="26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ramion.</a:t>
            </a:r>
            <a:endParaRPr sz="2000">
              <a:latin typeface="Calibri"/>
              <a:cs typeface="Calibri"/>
            </a:endParaRPr>
          </a:p>
          <a:p>
            <a:pPr marL="356870" indent="-344170">
              <a:lnSpc>
                <a:spcPts val="2375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10" dirty="0">
                <a:latin typeface="Calibri"/>
                <a:cs typeface="Calibri"/>
              </a:rPr>
              <a:t>Ręce podczas </a:t>
            </a:r>
            <a:r>
              <a:rPr sz="2200" spc="-5" dirty="0">
                <a:latin typeface="Calibri"/>
                <a:cs typeface="Calibri"/>
              </a:rPr>
              <a:t>pisania na </a:t>
            </a:r>
            <a:r>
              <a:rPr sz="2200" spc="-10" dirty="0">
                <a:latin typeface="Calibri"/>
                <a:cs typeface="Calibri"/>
              </a:rPr>
              <a:t>klawiaturze powinny </a:t>
            </a:r>
            <a:r>
              <a:rPr sz="2200" spc="-5" dirty="0">
                <a:latin typeface="Calibri"/>
                <a:cs typeface="Calibri"/>
              </a:rPr>
              <a:t>być swobodne</a:t>
            </a:r>
            <a:r>
              <a:rPr sz="2200" spc="-1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oraz</a:t>
            </a:r>
            <a:endParaRPr sz="2200">
              <a:latin typeface="Calibri"/>
              <a:cs typeface="Calibri"/>
            </a:endParaRPr>
          </a:p>
          <a:p>
            <a:pPr marL="356870">
              <a:lnSpc>
                <a:spcPts val="2375"/>
              </a:lnSpc>
            </a:pPr>
            <a:r>
              <a:rPr sz="2200" spc="-10" dirty="0">
                <a:latin typeface="Calibri"/>
                <a:cs typeface="Calibri"/>
              </a:rPr>
              <a:t>powinny </a:t>
            </a:r>
            <a:r>
              <a:rPr sz="2200" spc="-5" dirty="0">
                <a:latin typeface="Calibri"/>
                <a:cs typeface="Calibri"/>
              </a:rPr>
              <a:t>posiadać możliwość oparcia </a:t>
            </a:r>
            <a:r>
              <a:rPr sz="2200" spc="-20" dirty="0">
                <a:latin typeface="Calibri"/>
                <a:cs typeface="Calibri"/>
              </a:rPr>
              <a:t>nadgarstków </a:t>
            </a:r>
            <a:r>
              <a:rPr sz="2200" spc="0" dirty="0">
                <a:latin typeface="Calibri"/>
                <a:cs typeface="Calibri"/>
              </a:rPr>
              <a:t>o</a:t>
            </a:r>
            <a:r>
              <a:rPr sz="2200" spc="-20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podkładkę.</a:t>
            </a:r>
            <a:endParaRPr sz="2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15" dirty="0">
                <a:latin typeface="Calibri"/>
                <a:cs typeface="Calibri"/>
              </a:rPr>
              <a:t>Ważne, </a:t>
            </a:r>
            <a:r>
              <a:rPr sz="2200" dirty="0">
                <a:latin typeface="Calibri"/>
                <a:cs typeface="Calibri"/>
              </a:rPr>
              <a:t>aby </a:t>
            </a:r>
            <a:r>
              <a:rPr sz="2200" spc="-15" dirty="0">
                <a:latin typeface="Calibri"/>
                <a:cs typeface="Calibri"/>
              </a:rPr>
              <a:t>ręka </a:t>
            </a:r>
            <a:r>
              <a:rPr sz="2200" dirty="0">
                <a:latin typeface="Calibri"/>
                <a:cs typeface="Calibri"/>
              </a:rPr>
              <a:t>nie </a:t>
            </a:r>
            <a:r>
              <a:rPr sz="2200" spc="-5" dirty="0">
                <a:latin typeface="Calibri"/>
                <a:cs typeface="Calibri"/>
              </a:rPr>
              <a:t>opierała się </a:t>
            </a:r>
            <a:r>
              <a:rPr sz="2200" dirty="0">
                <a:latin typeface="Calibri"/>
                <a:cs typeface="Calibri"/>
              </a:rPr>
              <a:t>o </a:t>
            </a:r>
            <a:r>
              <a:rPr sz="2200" spc="-20" dirty="0">
                <a:latin typeface="Calibri"/>
                <a:cs typeface="Calibri"/>
              </a:rPr>
              <a:t>kant </a:t>
            </a:r>
            <a:r>
              <a:rPr sz="2200" spc="-5" dirty="0">
                <a:latin typeface="Calibri"/>
                <a:cs typeface="Calibri"/>
              </a:rPr>
              <a:t>stołu na wysokości</a:t>
            </a:r>
            <a:r>
              <a:rPr sz="2200" spc="-16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nadgarstka.</a:t>
            </a:r>
            <a:endParaRPr sz="22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1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15" dirty="0">
                <a:latin typeface="Calibri"/>
                <a:cs typeface="Calibri"/>
              </a:rPr>
              <a:t>Możliwość </a:t>
            </a:r>
            <a:r>
              <a:rPr sz="2000" spc="-10" dirty="0">
                <a:latin typeface="Calibri"/>
                <a:cs typeface="Calibri"/>
              </a:rPr>
              <a:t>pogarbienia nerwu </a:t>
            </a:r>
            <a:r>
              <a:rPr sz="2000" spc="-15" dirty="0">
                <a:latin typeface="Calibri"/>
                <a:cs typeface="Calibri"/>
              </a:rPr>
              <a:t>przebiegającego </a:t>
            </a:r>
            <a:r>
              <a:rPr sz="2000" spc="-20" dirty="0">
                <a:latin typeface="Calibri"/>
                <a:cs typeface="Calibri"/>
              </a:rPr>
              <a:t>przez</a:t>
            </a:r>
            <a:r>
              <a:rPr sz="2000" spc="22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nadgarstek.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11476" y="3933825"/>
            <a:ext cx="5400675" cy="2924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53</a:t>
            </a:fld>
            <a:endParaRPr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76577" y="256158"/>
            <a:ext cx="5993130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b="0" spc="-25" dirty="0">
                <a:latin typeface="Calibri"/>
                <a:cs typeface="Calibri"/>
              </a:rPr>
              <a:t>Prawidłowe ułożenie</a:t>
            </a:r>
            <a:r>
              <a:rPr sz="4400" b="0" spc="30" dirty="0">
                <a:latin typeface="Calibri"/>
                <a:cs typeface="Calibri"/>
              </a:rPr>
              <a:t> </a:t>
            </a:r>
            <a:r>
              <a:rPr sz="4400" b="0" spc="-10" dirty="0">
                <a:latin typeface="Calibri"/>
                <a:cs typeface="Calibri"/>
              </a:rPr>
              <a:t>dłoni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1691" y="954405"/>
            <a:ext cx="8411845" cy="170433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10" dirty="0">
                <a:latin typeface="Calibri"/>
                <a:cs typeface="Calibri"/>
              </a:rPr>
              <a:t>Dobra klawiatura </a:t>
            </a:r>
            <a:r>
              <a:rPr sz="2200" dirty="0">
                <a:latin typeface="Calibri"/>
                <a:cs typeface="Calibri"/>
              </a:rPr>
              <a:t>nie powinna </a:t>
            </a:r>
            <a:r>
              <a:rPr sz="2200" spc="-5" dirty="0">
                <a:latin typeface="Calibri"/>
                <a:cs typeface="Calibri"/>
              </a:rPr>
              <a:t>być ani </a:t>
            </a:r>
            <a:r>
              <a:rPr sz="2200" spc="-30" dirty="0">
                <a:latin typeface="Calibri"/>
                <a:cs typeface="Calibri"/>
              </a:rPr>
              <a:t>za </a:t>
            </a:r>
            <a:r>
              <a:rPr sz="2200" spc="-10" dirty="0">
                <a:latin typeface="Calibri"/>
                <a:cs typeface="Calibri"/>
              </a:rPr>
              <a:t>twarda </a:t>
            </a:r>
            <a:r>
              <a:rPr sz="2200" spc="-5" dirty="0">
                <a:latin typeface="Calibri"/>
                <a:cs typeface="Calibri"/>
              </a:rPr>
              <a:t>ani </a:t>
            </a:r>
            <a:r>
              <a:rPr sz="2200" spc="-30" dirty="0">
                <a:latin typeface="Calibri"/>
                <a:cs typeface="Calibri"/>
              </a:rPr>
              <a:t>za</a:t>
            </a:r>
            <a:r>
              <a:rPr sz="2200" spc="-14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miękka.</a:t>
            </a:r>
            <a:endParaRPr sz="2200">
              <a:latin typeface="Calibri"/>
              <a:cs typeface="Calibri"/>
            </a:endParaRPr>
          </a:p>
          <a:p>
            <a:pPr marL="756285" marR="632460" lvl="1" indent="-286385">
              <a:lnSpc>
                <a:spcPts val="1920"/>
              </a:lnSpc>
              <a:spcBef>
                <a:spcPts val="47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5" dirty="0">
                <a:latin typeface="Calibri"/>
                <a:cs typeface="Calibri"/>
              </a:rPr>
              <a:t>Aby </a:t>
            </a:r>
            <a:r>
              <a:rPr sz="2000" spc="-10" dirty="0">
                <a:latin typeface="Calibri"/>
                <a:cs typeface="Calibri"/>
              </a:rPr>
              <a:t>zadbać </a:t>
            </a:r>
            <a:r>
              <a:rPr sz="2000" spc="-5" dirty="0">
                <a:latin typeface="Calibri"/>
                <a:cs typeface="Calibri"/>
              </a:rPr>
              <a:t>o </a:t>
            </a:r>
            <a:r>
              <a:rPr sz="2000" spc="-15" dirty="0">
                <a:latin typeface="Calibri"/>
                <a:cs typeface="Calibri"/>
              </a:rPr>
              <a:t>nadgarstki można </a:t>
            </a:r>
            <a:r>
              <a:rPr sz="2000" spc="-5" dirty="0">
                <a:latin typeface="Calibri"/>
                <a:cs typeface="Calibri"/>
              </a:rPr>
              <a:t>do </a:t>
            </a:r>
            <a:r>
              <a:rPr sz="2000" spc="-10" dirty="0">
                <a:latin typeface="Calibri"/>
                <a:cs typeface="Calibri"/>
              </a:rPr>
              <a:t>klawiatury </a:t>
            </a:r>
            <a:r>
              <a:rPr sz="2000" spc="-15" dirty="0">
                <a:latin typeface="Calibri"/>
                <a:cs typeface="Calibri"/>
              </a:rPr>
              <a:t>standardowej </a:t>
            </a:r>
            <a:r>
              <a:rPr sz="2000" spc="-10" dirty="0">
                <a:latin typeface="Calibri"/>
                <a:cs typeface="Calibri"/>
              </a:rPr>
              <a:t>dokupić  </a:t>
            </a:r>
            <a:r>
              <a:rPr sz="2000" spc="-25" dirty="0">
                <a:latin typeface="Calibri"/>
                <a:cs typeface="Calibri"/>
              </a:rPr>
              <a:t>podstawkę </a:t>
            </a:r>
            <a:r>
              <a:rPr sz="2000" spc="-15" dirty="0">
                <a:latin typeface="Calibri"/>
                <a:cs typeface="Calibri"/>
              </a:rPr>
              <a:t>dostosowana </a:t>
            </a:r>
            <a:r>
              <a:rPr sz="2000" spc="-5" dirty="0">
                <a:latin typeface="Calibri"/>
                <a:cs typeface="Calibri"/>
              </a:rPr>
              <a:t>do </a:t>
            </a:r>
            <a:r>
              <a:rPr sz="2000" spc="-20" dirty="0">
                <a:latin typeface="Calibri"/>
                <a:cs typeface="Calibri"/>
              </a:rPr>
              <a:t>wysokości</a:t>
            </a:r>
            <a:r>
              <a:rPr sz="2000" spc="1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klawiatury.</a:t>
            </a:r>
            <a:endParaRPr sz="2000">
              <a:latin typeface="Calibri"/>
              <a:cs typeface="Calibri"/>
            </a:endParaRPr>
          </a:p>
          <a:p>
            <a:pPr marL="756285" lvl="1" indent="-286385">
              <a:lnSpc>
                <a:spcPts val="2160"/>
              </a:lnSpc>
              <a:spcBef>
                <a:spcPts val="1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15" dirty="0">
                <a:latin typeface="Calibri"/>
                <a:cs typeface="Calibri"/>
              </a:rPr>
              <a:t>Dobre rezultaty </a:t>
            </a:r>
            <a:r>
              <a:rPr sz="2000" spc="-5" dirty="0">
                <a:latin typeface="Calibri"/>
                <a:cs typeface="Calibri"/>
              </a:rPr>
              <a:t>daje </a:t>
            </a:r>
            <a:r>
              <a:rPr sz="2000" spc="-15" dirty="0">
                <a:latin typeface="Calibri"/>
                <a:cs typeface="Calibri"/>
              </a:rPr>
              <a:t>stosowanie specjalnych </a:t>
            </a:r>
            <a:r>
              <a:rPr sz="2000" spc="-20" dirty="0">
                <a:latin typeface="Calibri"/>
                <a:cs typeface="Calibri"/>
              </a:rPr>
              <a:t>podstawek</a:t>
            </a:r>
            <a:r>
              <a:rPr sz="2000" spc="2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żelowych</a:t>
            </a:r>
            <a:endParaRPr sz="2000">
              <a:latin typeface="Calibri"/>
              <a:cs typeface="Calibri"/>
            </a:endParaRPr>
          </a:p>
          <a:p>
            <a:pPr marL="756285">
              <a:lnSpc>
                <a:spcPts val="1920"/>
              </a:lnSpc>
            </a:pPr>
            <a:r>
              <a:rPr sz="2000" spc="-20" dirty="0">
                <a:latin typeface="Calibri"/>
                <a:cs typeface="Calibri"/>
              </a:rPr>
              <a:t>umieszczone </a:t>
            </a:r>
            <a:r>
              <a:rPr sz="2000" spc="-15" dirty="0">
                <a:latin typeface="Calibri"/>
                <a:cs typeface="Calibri"/>
              </a:rPr>
              <a:t>przed </a:t>
            </a:r>
            <a:r>
              <a:rPr sz="2000" spc="-10" dirty="0">
                <a:latin typeface="Calibri"/>
                <a:cs typeface="Calibri"/>
              </a:rPr>
              <a:t>klawiaturą </a:t>
            </a:r>
            <a:r>
              <a:rPr sz="2000" spc="-5" dirty="0">
                <a:latin typeface="Calibri"/>
                <a:cs typeface="Calibri"/>
              </a:rPr>
              <a:t>i </a:t>
            </a:r>
            <a:r>
              <a:rPr sz="2000" spc="-25" dirty="0">
                <a:latin typeface="Calibri"/>
                <a:cs typeface="Calibri"/>
              </a:rPr>
              <a:t>myszką. </a:t>
            </a:r>
            <a:r>
              <a:rPr sz="2000" spc="-15" dirty="0">
                <a:latin typeface="Calibri"/>
                <a:cs typeface="Calibri"/>
              </a:rPr>
              <a:t>Prawidłowa </a:t>
            </a:r>
            <a:r>
              <a:rPr sz="2000" spc="-5" dirty="0">
                <a:latin typeface="Calibri"/>
                <a:cs typeface="Calibri"/>
              </a:rPr>
              <a:t>podkładka </a:t>
            </a:r>
            <a:r>
              <a:rPr sz="2000" spc="-20" dirty="0">
                <a:latin typeface="Calibri"/>
                <a:cs typeface="Calibri"/>
              </a:rPr>
              <a:t>żelowa</a:t>
            </a:r>
            <a:r>
              <a:rPr sz="2000" spc="3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jest</a:t>
            </a:r>
            <a:endParaRPr sz="2000">
              <a:latin typeface="Calibri"/>
              <a:cs typeface="Calibri"/>
            </a:endParaRPr>
          </a:p>
          <a:p>
            <a:pPr marL="756285">
              <a:lnSpc>
                <a:spcPts val="2160"/>
              </a:lnSpc>
            </a:pPr>
            <a:r>
              <a:rPr sz="2000" spc="-25" dirty="0">
                <a:latin typeface="Calibri"/>
                <a:cs typeface="Calibri"/>
              </a:rPr>
              <a:t>szeroka </a:t>
            </a:r>
            <a:r>
              <a:rPr sz="2000" spc="-5" dirty="0">
                <a:latin typeface="Calibri"/>
                <a:cs typeface="Calibri"/>
              </a:rPr>
              <a:t>od 5 do 10 cm i </a:t>
            </a:r>
            <a:r>
              <a:rPr sz="2000" spc="-10" dirty="0">
                <a:latin typeface="Calibri"/>
                <a:cs typeface="Calibri"/>
              </a:rPr>
              <a:t>zapewnia </a:t>
            </a:r>
            <a:r>
              <a:rPr sz="2000" spc="-15" dirty="0">
                <a:latin typeface="Calibri"/>
                <a:cs typeface="Calibri"/>
              </a:rPr>
              <a:t>swobodne </a:t>
            </a:r>
            <a:r>
              <a:rPr sz="2000" spc="-10" dirty="0">
                <a:latin typeface="Calibri"/>
                <a:cs typeface="Calibri"/>
              </a:rPr>
              <a:t>oparcie </a:t>
            </a:r>
            <a:r>
              <a:rPr sz="2000" spc="-5" dirty="0">
                <a:latin typeface="Calibri"/>
                <a:cs typeface="Calibri"/>
              </a:rPr>
              <a:t>dla</a:t>
            </a:r>
            <a:r>
              <a:rPr sz="2000" spc="11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nadgarstków.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28951" y="3141662"/>
            <a:ext cx="5715000" cy="3644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54</a:t>
            </a:fld>
            <a:endParaRPr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4801" y="642873"/>
            <a:ext cx="8351184" cy="45284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55</a:t>
            </a:fld>
            <a:endParaRPr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2707AA-C831-426F-BE0B-DA4B9DD96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212" y="190322"/>
            <a:ext cx="8583574" cy="615553"/>
          </a:xfrm>
        </p:spPr>
        <p:txBody>
          <a:bodyPr/>
          <a:lstStyle/>
          <a:p>
            <a:r>
              <a:rPr lang="pl-PL" dirty="0"/>
              <a:t>Klawiatura </a:t>
            </a:r>
            <a:r>
              <a:rPr lang="pl-PL" dirty="0" err="1"/>
              <a:t>Dvoraka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E36B9DB-D8A9-4682-B4C0-A89C3C5A3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7553" y="1206245"/>
            <a:ext cx="8168893" cy="984885"/>
          </a:xfrm>
        </p:spPr>
        <p:txBody>
          <a:bodyPr/>
          <a:lstStyle/>
          <a:p>
            <a:r>
              <a:rPr lang="pl-PL" dirty="0"/>
              <a:t>Opracowana w celu szybkiego i wygodnego pisania</a:t>
            </a:r>
          </a:p>
        </p:txBody>
      </p:sp>
      <p:pic>
        <p:nvPicPr>
          <p:cNvPr id="3074" name="Picture 2" descr="Znalezione obrazy dla zapytania klawiatura dvoraka">
            <a:extLst>
              <a:ext uri="{FF2B5EF4-FFF2-40B4-BE49-F238E27FC236}">
                <a16:creationId xmlns:a16="http://schemas.microsoft.com/office/drawing/2014/main" id="{25EDE34F-C723-47CF-82CB-BBE44F7BB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49" y="2971800"/>
            <a:ext cx="5905500" cy="252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272232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FB8771-3DC1-42F6-8D50-6ADA92F22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212" y="190322"/>
            <a:ext cx="8583574" cy="615553"/>
          </a:xfrm>
        </p:spPr>
        <p:txBody>
          <a:bodyPr/>
          <a:lstStyle/>
          <a:p>
            <a:r>
              <a:rPr lang="pl-PL" dirty="0"/>
              <a:t>Klawiatura profilowana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3E7BAF7-D333-45F7-A586-91C34060E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7553" y="1206245"/>
            <a:ext cx="8168893" cy="492443"/>
          </a:xfrm>
        </p:spPr>
        <p:txBody>
          <a:bodyPr/>
          <a:lstStyle/>
          <a:p>
            <a:r>
              <a:rPr lang="pl-PL" dirty="0"/>
              <a:t>Opracowana w celu zwiększenia komfortu</a:t>
            </a:r>
          </a:p>
        </p:txBody>
      </p:sp>
      <p:pic>
        <p:nvPicPr>
          <p:cNvPr id="4098" name="Picture 2" descr="Znalezione obrazy dla zapytania klawiatura profilowana">
            <a:extLst>
              <a:ext uri="{FF2B5EF4-FFF2-40B4-BE49-F238E27FC236}">
                <a16:creationId xmlns:a16="http://schemas.microsoft.com/office/drawing/2014/main" id="{BFAC9A6E-C516-4174-B217-FF16A4865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" y="1905000"/>
            <a:ext cx="7620000" cy="460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002009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88767" y="276809"/>
            <a:ext cx="3964304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b="0" spc="-35" dirty="0">
                <a:latin typeface="Calibri"/>
                <a:cs typeface="Calibri"/>
              </a:rPr>
              <a:t>Postawa </a:t>
            </a:r>
            <a:r>
              <a:rPr b="0" spc="-10" dirty="0">
                <a:latin typeface="Calibri"/>
                <a:cs typeface="Calibri"/>
              </a:rPr>
              <a:t>przy</a:t>
            </a:r>
            <a:r>
              <a:rPr b="0" spc="-120" dirty="0">
                <a:latin typeface="Calibri"/>
                <a:cs typeface="Calibri"/>
              </a:rPr>
              <a:t> </a:t>
            </a:r>
            <a:r>
              <a:rPr b="0" spc="-15" dirty="0">
                <a:latin typeface="Calibri"/>
                <a:cs typeface="Calibri"/>
              </a:rPr>
              <a:t>pracy</a:t>
            </a:r>
          </a:p>
        </p:txBody>
      </p:sp>
      <p:sp>
        <p:nvSpPr>
          <p:cNvPr id="3" name="object 3"/>
          <p:cNvSpPr/>
          <p:nvPr/>
        </p:nvSpPr>
        <p:spPr>
          <a:xfrm>
            <a:off x="684212" y="981138"/>
            <a:ext cx="7559675" cy="5665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58</a:t>
            </a:fld>
            <a:endParaRPr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93695" y="464896"/>
            <a:ext cx="435546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40" dirty="0">
                <a:latin typeface="Calibri"/>
                <a:cs typeface="Calibri"/>
              </a:rPr>
              <a:t>Postawa </a:t>
            </a:r>
            <a:r>
              <a:rPr sz="4400" b="0" spc="-20" dirty="0">
                <a:latin typeface="Calibri"/>
                <a:cs typeface="Calibri"/>
              </a:rPr>
              <a:t>przy</a:t>
            </a:r>
            <a:r>
              <a:rPr sz="4400" b="0" spc="-25" dirty="0">
                <a:latin typeface="Calibri"/>
                <a:cs typeface="Calibri"/>
              </a:rPr>
              <a:t> </a:t>
            </a:r>
            <a:r>
              <a:rPr sz="4400" b="0" spc="-30" dirty="0">
                <a:latin typeface="Calibri"/>
                <a:cs typeface="Calibri"/>
              </a:rPr>
              <a:t>pracy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07593" y="1229690"/>
            <a:ext cx="7660640" cy="2818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spc="-5" dirty="0">
                <a:latin typeface="Calibri"/>
                <a:cs typeface="Calibri"/>
              </a:rPr>
              <a:t>Zachowanie </a:t>
            </a:r>
            <a:r>
              <a:rPr sz="2400" spc="-15" dirty="0">
                <a:latin typeface="Calibri"/>
                <a:cs typeface="Calibri"/>
              </a:rPr>
              <a:t>prawidłowego </a:t>
            </a:r>
            <a:r>
              <a:rPr sz="2400" spc="-10" dirty="0">
                <a:latin typeface="Calibri"/>
                <a:cs typeface="Calibri"/>
              </a:rPr>
              <a:t>ustawienia </a:t>
            </a:r>
            <a:r>
              <a:rPr sz="2400" spc="-5" dirty="0">
                <a:latin typeface="Calibri"/>
                <a:cs typeface="Calibri"/>
              </a:rPr>
              <a:t>ciała </a:t>
            </a:r>
            <a:r>
              <a:rPr sz="2400" spc="-10" dirty="0">
                <a:latin typeface="Calibri"/>
                <a:cs typeface="Calibri"/>
              </a:rPr>
              <a:t>jest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kluczowym</a:t>
            </a:r>
            <a:endParaRPr sz="24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</a:pPr>
            <a:r>
              <a:rPr sz="2400" spc="-5" dirty="0">
                <a:latin typeface="Calibri"/>
                <a:cs typeface="Calibri"/>
              </a:rPr>
              <a:t>elementem </a:t>
            </a:r>
            <a:r>
              <a:rPr sz="2400" spc="-10" dirty="0">
                <a:latin typeface="Calibri"/>
                <a:cs typeface="Calibri"/>
              </a:rPr>
              <a:t>wpływającym </a:t>
            </a:r>
            <a:r>
              <a:rPr sz="2400" dirty="0">
                <a:latin typeface="Calibri"/>
                <a:cs typeface="Calibri"/>
              </a:rPr>
              <a:t>na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zdrowie.</a:t>
            </a:r>
            <a:endParaRPr sz="24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spc="-15" dirty="0">
                <a:latin typeface="Calibri"/>
                <a:cs typeface="Calibri"/>
              </a:rPr>
              <a:t>Pomagają </a:t>
            </a:r>
            <a:r>
              <a:rPr sz="2400" dirty="0">
                <a:latin typeface="Calibri"/>
                <a:cs typeface="Calibri"/>
              </a:rPr>
              <a:t>w </a:t>
            </a:r>
            <a:r>
              <a:rPr sz="2400" spc="-5" dirty="0">
                <a:latin typeface="Calibri"/>
                <a:cs typeface="Calibri"/>
              </a:rPr>
              <a:t>tym </a:t>
            </a:r>
            <a:r>
              <a:rPr sz="2400" spc="-10" dirty="0">
                <a:latin typeface="Calibri"/>
                <a:cs typeface="Calibri"/>
              </a:rPr>
              <a:t>dobrze zaprojektowane </a:t>
            </a:r>
            <a:r>
              <a:rPr sz="2400" dirty="0">
                <a:latin typeface="Calibri"/>
                <a:cs typeface="Calibri"/>
              </a:rPr>
              <a:t>meble, </a:t>
            </a:r>
            <a:r>
              <a:rPr sz="2400" spc="-5" dirty="0">
                <a:latin typeface="Calibri"/>
                <a:cs typeface="Calibri"/>
              </a:rPr>
              <a:t>ale</a:t>
            </a:r>
            <a:r>
              <a:rPr sz="2400" spc="-17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wiele</a:t>
            </a:r>
            <a:endParaRPr sz="24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</a:pPr>
            <a:r>
              <a:rPr sz="2400" spc="-15" dirty="0">
                <a:latin typeface="Calibri"/>
                <a:cs typeface="Calibri"/>
              </a:rPr>
              <a:t>zależy </a:t>
            </a:r>
            <a:r>
              <a:rPr sz="2400" dirty="0">
                <a:latin typeface="Calibri"/>
                <a:cs typeface="Calibri"/>
              </a:rPr>
              <a:t>od </a:t>
            </a:r>
            <a:r>
              <a:rPr sz="2400" spc="-20" dirty="0">
                <a:latin typeface="Calibri"/>
                <a:cs typeface="Calibri"/>
              </a:rPr>
              <a:t>samych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użytkowników.</a:t>
            </a:r>
            <a:endParaRPr sz="24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400" spc="-15" dirty="0">
                <a:latin typeface="Calibri"/>
                <a:cs typeface="Calibri"/>
              </a:rPr>
              <a:t>Prawidłowa </a:t>
            </a:r>
            <a:r>
              <a:rPr sz="2400" spc="-10" dirty="0">
                <a:latin typeface="Calibri"/>
                <a:cs typeface="Calibri"/>
              </a:rPr>
              <a:t>technika </a:t>
            </a:r>
            <a:r>
              <a:rPr sz="2400" dirty="0">
                <a:latin typeface="Calibri"/>
                <a:cs typeface="Calibri"/>
              </a:rPr>
              <a:t>pisania, </a:t>
            </a:r>
            <a:r>
              <a:rPr sz="2400" spc="-10" dirty="0">
                <a:latin typeface="Calibri"/>
                <a:cs typeface="Calibri"/>
              </a:rPr>
              <a:t>właściwa </a:t>
            </a:r>
            <a:r>
              <a:rPr sz="2400" spc="-15" dirty="0">
                <a:latin typeface="Calibri"/>
                <a:cs typeface="Calibri"/>
              </a:rPr>
              <a:t>prawidłowa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pozycja</a:t>
            </a:r>
            <a:endParaRPr sz="2400">
              <a:latin typeface="Calibri"/>
              <a:cs typeface="Calibri"/>
            </a:endParaRPr>
          </a:p>
          <a:p>
            <a:pPr marL="356870" marR="821055">
              <a:lnSpc>
                <a:spcPct val="98700"/>
              </a:lnSpc>
              <a:spcBef>
                <a:spcPts val="35"/>
              </a:spcBef>
            </a:pPr>
            <a:r>
              <a:rPr sz="2400" spc="-5" dirty="0">
                <a:latin typeface="Calibri"/>
                <a:cs typeface="Calibri"/>
              </a:rPr>
              <a:t>przy </a:t>
            </a:r>
            <a:r>
              <a:rPr sz="2400" spc="-40" dirty="0">
                <a:latin typeface="Calibri"/>
                <a:cs typeface="Calibri"/>
              </a:rPr>
              <a:t>pracy, </a:t>
            </a:r>
            <a:r>
              <a:rPr sz="2400" spc="-15" dirty="0">
                <a:latin typeface="Calibri"/>
                <a:cs typeface="Calibri"/>
              </a:rPr>
              <a:t>prawidłowe </a:t>
            </a:r>
            <a:r>
              <a:rPr sz="2400" spc="-10" dirty="0">
                <a:latin typeface="Calibri"/>
                <a:cs typeface="Calibri"/>
              </a:rPr>
              <a:t>ustawienie </a:t>
            </a:r>
            <a:r>
              <a:rPr sz="2400" dirty="0">
                <a:latin typeface="Calibri"/>
                <a:cs typeface="Calibri"/>
              </a:rPr>
              <a:t>mebli i </a:t>
            </a:r>
            <a:r>
              <a:rPr sz="2400" spc="-15" dirty="0">
                <a:latin typeface="Calibri"/>
                <a:cs typeface="Calibri"/>
              </a:rPr>
              <a:t>poprawne  </a:t>
            </a:r>
            <a:r>
              <a:rPr sz="2400" spc="-10" dirty="0">
                <a:latin typeface="Calibri"/>
                <a:cs typeface="Calibri"/>
              </a:rPr>
              <a:t>przyzwyczajenia </a:t>
            </a:r>
            <a:r>
              <a:rPr sz="2400" spc="-15" dirty="0">
                <a:latin typeface="Calibri"/>
                <a:cs typeface="Calibri"/>
              </a:rPr>
              <a:t>pracownika </a:t>
            </a:r>
            <a:r>
              <a:rPr sz="2400" spc="-5" dirty="0">
                <a:latin typeface="Calibri"/>
                <a:cs typeface="Calibri"/>
              </a:rPr>
              <a:t>są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najważniejsze</a:t>
            </a:r>
            <a:r>
              <a:rPr sz="3000" spc="-5" dirty="0">
                <a:latin typeface="Calibri"/>
                <a:cs typeface="Calibri"/>
              </a:rPr>
              <a:t>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339975" y="4159250"/>
            <a:ext cx="3925824" cy="26987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59</a:t>
            </a:fld>
            <a:endParaRPr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0112" y="1773237"/>
            <a:ext cx="6911975" cy="4727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60</a:t>
            </a:fld>
            <a:endParaRPr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317750" marR="5080" indent="-1409065">
              <a:lnSpc>
                <a:spcPct val="100000"/>
              </a:lnSpc>
              <a:spcBef>
                <a:spcPts val="110"/>
              </a:spcBef>
            </a:pPr>
            <a:r>
              <a:rPr b="0" spc="-30" dirty="0">
                <a:latin typeface="Calibri"/>
                <a:cs typeface="Calibri"/>
              </a:rPr>
              <a:t>Podstawowe </a:t>
            </a:r>
            <a:r>
              <a:rPr b="0" spc="-15" dirty="0">
                <a:latin typeface="Calibri"/>
                <a:cs typeface="Calibri"/>
              </a:rPr>
              <a:t>zasady</a:t>
            </a:r>
            <a:r>
              <a:rPr b="0" spc="-114" dirty="0">
                <a:latin typeface="Calibri"/>
                <a:cs typeface="Calibri"/>
              </a:rPr>
              <a:t> </a:t>
            </a:r>
            <a:r>
              <a:rPr b="0" spc="-15" dirty="0">
                <a:latin typeface="Calibri"/>
                <a:cs typeface="Calibri"/>
              </a:rPr>
              <a:t>prawidłowej  postawy </a:t>
            </a:r>
            <a:r>
              <a:rPr b="0" spc="-10" dirty="0">
                <a:latin typeface="Calibri"/>
                <a:cs typeface="Calibri"/>
              </a:rPr>
              <a:t>przy</a:t>
            </a:r>
            <a:r>
              <a:rPr b="0" spc="-90" dirty="0">
                <a:latin typeface="Calibri"/>
                <a:cs typeface="Calibri"/>
              </a:rPr>
              <a:t> </a:t>
            </a:r>
            <a:r>
              <a:rPr b="0" spc="-15" dirty="0">
                <a:latin typeface="Calibri"/>
                <a:cs typeface="Calibri"/>
              </a:rPr>
              <a:t>pracy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93014" y="1578940"/>
            <a:ext cx="8347075" cy="208597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56870" indent="-344170">
              <a:lnSpc>
                <a:spcPts val="1620"/>
              </a:lnSpc>
              <a:spcBef>
                <a:spcPts val="11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500" spc="-10" dirty="0">
                <a:latin typeface="Calibri"/>
                <a:cs typeface="Calibri"/>
              </a:rPr>
              <a:t>Trzymać </a:t>
            </a:r>
            <a:r>
              <a:rPr sz="1500" dirty="0">
                <a:latin typeface="Calibri"/>
                <a:cs typeface="Calibri"/>
              </a:rPr>
              <a:t>głowę </a:t>
            </a:r>
            <a:r>
              <a:rPr sz="1500" spc="-10" dirty="0">
                <a:latin typeface="Calibri"/>
                <a:cs typeface="Calibri"/>
              </a:rPr>
              <a:t>prosto, </a:t>
            </a:r>
            <a:r>
              <a:rPr sz="1500" dirty="0">
                <a:latin typeface="Calibri"/>
                <a:cs typeface="Calibri"/>
              </a:rPr>
              <a:t>by </a:t>
            </a:r>
            <a:r>
              <a:rPr sz="1500" spc="-5" dirty="0">
                <a:latin typeface="Calibri"/>
                <a:cs typeface="Calibri"/>
              </a:rPr>
              <a:t>szyja nie </a:t>
            </a:r>
            <a:r>
              <a:rPr sz="1500" spc="0" dirty="0">
                <a:latin typeface="Calibri"/>
                <a:cs typeface="Calibri"/>
              </a:rPr>
              <a:t>była</a:t>
            </a:r>
            <a:r>
              <a:rPr sz="1500" spc="-25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wygięta </a:t>
            </a:r>
            <a:r>
              <a:rPr sz="1500" dirty="0">
                <a:latin typeface="Calibri"/>
                <a:cs typeface="Calibri"/>
              </a:rPr>
              <a:t>i </a:t>
            </a:r>
            <a:r>
              <a:rPr sz="1500" spc="-5" dirty="0">
                <a:latin typeface="Calibri"/>
                <a:cs typeface="Calibri"/>
              </a:rPr>
              <a:t>nie powodowało </a:t>
            </a:r>
            <a:r>
              <a:rPr sz="1500" spc="-10" dirty="0">
                <a:latin typeface="Calibri"/>
                <a:cs typeface="Calibri"/>
              </a:rPr>
              <a:t>to </a:t>
            </a:r>
            <a:r>
              <a:rPr sz="1500" spc="-5" dirty="0">
                <a:latin typeface="Calibri"/>
                <a:cs typeface="Calibri"/>
              </a:rPr>
              <a:t>zniekształceń odcinka szyjnego</a:t>
            </a:r>
            <a:endParaRPr sz="1500">
              <a:latin typeface="Calibri"/>
              <a:cs typeface="Calibri"/>
            </a:endParaRPr>
          </a:p>
          <a:p>
            <a:pPr marL="356870">
              <a:lnSpc>
                <a:spcPts val="1620"/>
              </a:lnSpc>
            </a:pPr>
            <a:r>
              <a:rPr sz="1500" spc="-5" dirty="0">
                <a:latin typeface="Calibri"/>
                <a:cs typeface="Calibri"/>
              </a:rPr>
              <a:t>kręgosłupa.</a:t>
            </a:r>
            <a:endParaRPr sz="1500">
              <a:latin typeface="Calibri"/>
              <a:cs typeface="Calibri"/>
            </a:endParaRPr>
          </a:p>
          <a:p>
            <a:pPr marL="356870" marR="62230" indent="-344170">
              <a:lnSpc>
                <a:spcPct val="80100"/>
              </a:lnSpc>
              <a:spcBef>
                <a:spcPts val="35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500" spc="-5" dirty="0">
                <a:latin typeface="Calibri"/>
                <a:cs typeface="Calibri"/>
              </a:rPr>
              <a:t>Opierać się plecami </a:t>
            </a:r>
            <a:r>
              <a:rPr sz="1500" spc="0" dirty="0">
                <a:latin typeface="Calibri"/>
                <a:cs typeface="Calibri"/>
              </a:rPr>
              <a:t>o </a:t>
            </a:r>
            <a:r>
              <a:rPr sz="1500" spc="-5" dirty="0">
                <a:latin typeface="Calibri"/>
                <a:cs typeface="Calibri"/>
              </a:rPr>
              <a:t>oparcie </a:t>
            </a:r>
            <a:r>
              <a:rPr sz="1500" dirty="0">
                <a:latin typeface="Calibri"/>
                <a:cs typeface="Calibri"/>
              </a:rPr>
              <a:t>krzesła </a:t>
            </a:r>
            <a:r>
              <a:rPr sz="1500" spc="-5" dirty="0">
                <a:latin typeface="Calibri"/>
                <a:cs typeface="Calibri"/>
              </a:rPr>
              <a:t>(zmniejsza zmęczenie </a:t>
            </a:r>
            <a:r>
              <a:rPr sz="1500" dirty="0">
                <a:latin typeface="Calibri"/>
                <a:cs typeface="Calibri"/>
              </a:rPr>
              <a:t>kręgosłupa </a:t>
            </a:r>
            <a:r>
              <a:rPr sz="1500" spc="-5" dirty="0">
                <a:latin typeface="Calibri"/>
                <a:cs typeface="Calibri"/>
              </a:rPr>
              <a:t>szyjnego). </a:t>
            </a:r>
            <a:r>
              <a:rPr sz="1500" dirty="0">
                <a:latin typeface="Calibri"/>
                <a:cs typeface="Calibri"/>
              </a:rPr>
              <a:t>Ramiona </a:t>
            </a:r>
            <a:r>
              <a:rPr sz="1500" spc="-5" dirty="0">
                <a:latin typeface="Calibri"/>
                <a:cs typeface="Calibri"/>
              </a:rPr>
              <a:t>powinny  </a:t>
            </a:r>
            <a:r>
              <a:rPr sz="1500" dirty="0">
                <a:latin typeface="Calibri"/>
                <a:cs typeface="Calibri"/>
              </a:rPr>
              <a:t>zwisać </a:t>
            </a:r>
            <a:r>
              <a:rPr sz="1500" spc="-5" dirty="0">
                <a:latin typeface="Calibri"/>
                <a:cs typeface="Calibri"/>
              </a:rPr>
              <a:t>swobodnie. </a:t>
            </a:r>
            <a:r>
              <a:rPr sz="1500" spc="-10" dirty="0">
                <a:latin typeface="Calibri"/>
                <a:cs typeface="Calibri"/>
              </a:rPr>
              <a:t>Trzymać </a:t>
            </a:r>
            <a:r>
              <a:rPr sz="1500" spc="-5" dirty="0">
                <a:latin typeface="Calibri"/>
                <a:cs typeface="Calibri"/>
              </a:rPr>
              <a:t>łokcie przy </a:t>
            </a:r>
            <a:r>
              <a:rPr sz="1500" dirty="0">
                <a:latin typeface="Calibri"/>
                <a:cs typeface="Calibri"/>
              </a:rPr>
              <a:t>sobie </a:t>
            </a:r>
            <a:r>
              <a:rPr sz="1500" spc="-5" dirty="0">
                <a:latin typeface="Calibri"/>
                <a:cs typeface="Calibri"/>
              </a:rPr>
              <a:t>lub oparte </a:t>
            </a:r>
            <a:r>
              <a:rPr sz="1500" dirty="0">
                <a:latin typeface="Calibri"/>
                <a:cs typeface="Calibri"/>
              </a:rPr>
              <a:t>na </a:t>
            </a:r>
            <a:r>
              <a:rPr sz="1500" spc="-5" dirty="0">
                <a:latin typeface="Calibri"/>
                <a:cs typeface="Calibri"/>
              </a:rPr>
              <a:t>poręczach </a:t>
            </a:r>
            <a:r>
              <a:rPr sz="1500" spc="-15" dirty="0">
                <a:latin typeface="Calibri"/>
                <a:cs typeface="Calibri"/>
              </a:rPr>
              <a:t>fotela </a:t>
            </a:r>
            <a:r>
              <a:rPr sz="1500" spc="-5" dirty="0">
                <a:latin typeface="Calibri"/>
                <a:cs typeface="Calibri"/>
              </a:rPr>
              <a:t>(nie obciąża </a:t>
            </a:r>
            <a:r>
              <a:rPr sz="1500" spc="-10" dirty="0">
                <a:latin typeface="Calibri"/>
                <a:cs typeface="Calibri"/>
              </a:rPr>
              <a:t>to dodatkowo  </a:t>
            </a:r>
            <a:r>
              <a:rPr sz="1500" spc="-5" dirty="0">
                <a:latin typeface="Calibri"/>
                <a:cs typeface="Calibri"/>
              </a:rPr>
              <a:t>pleców).</a:t>
            </a:r>
            <a:endParaRPr sz="1500">
              <a:latin typeface="Calibri"/>
              <a:cs typeface="Calibri"/>
            </a:endParaRPr>
          </a:p>
          <a:p>
            <a:pPr marL="356870" marR="678815" indent="-344170">
              <a:lnSpc>
                <a:spcPct val="80000"/>
              </a:lnSpc>
              <a:spcBef>
                <a:spcPts val="36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500" spc="-5" dirty="0">
                <a:latin typeface="Calibri"/>
                <a:cs typeface="Calibri"/>
              </a:rPr>
              <a:t>Siedzieć ergonomicznie, regulować oparcie </a:t>
            </a:r>
            <a:r>
              <a:rPr sz="1500" dirty="0">
                <a:latin typeface="Calibri"/>
                <a:cs typeface="Calibri"/>
              </a:rPr>
              <a:t>i </a:t>
            </a:r>
            <a:r>
              <a:rPr sz="1500" spc="-5" dirty="0">
                <a:latin typeface="Calibri"/>
                <a:cs typeface="Calibri"/>
              </a:rPr>
              <a:t>wysokość </a:t>
            </a:r>
            <a:r>
              <a:rPr sz="1500" spc="-10" dirty="0">
                <a:latin typeface="Calibri"/>
                <a:cs typeface="Calibri"/>
              </a:rPr>
              <a:t>fotela. </a:t>
            </a:r>
            <a:r>
              <a:rPr sz="1500" spc="-5" dirty="0">
                <a:latin typeface="Calibri"/>
                <a:cs typeface="Calibri"/>
              </a:rPr>
              <a:t>Klawiaturę ustawić </a:t>
            </a:r>
            <a:r>
              <a:rPr sz="1500" spc="-15" dirty="0">
                <a:latin typeface="Calibri"/>
                <a:cs typeface="Calibri"/>
              </a:rPr>
              <a:t>nisko, </a:t>
            </a:r>
            <a:r>
              <a:rPr sz="1500" spc="0" dirty="0">
                <a:latin typeface="Calibri"/>
                <a:cs typeface="Calibri"/>
              </a:rPr>
              <a:t>aby </a:t>
            </a:r>
            <a:r>
              <a:rPr sz="1500" spc="-5" dirty="0">
                <a:latin typeface="Calibri"/>
                <a:cs typeface="Calibri"/>
              </a:rPr>
              <a:t>nie  powodować zgięcia </a:t>
            </a:r>
            <a:r>
              <a:rPr sz="1500" spc="0" dirty="0">
                <a:latin typeface="Calibri"/>
                <a:cs typeface="Calibri"/>
              </a:rPr>
              <a:t>rąk w</a:t>
            </a:r>
            <a:r>
              <a:rPr sz="1500" spc="-9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nadgarstkach.</a:t>
            </a:r>
            <a:endParaRPr sz="1500">
              <a:latin typeface="Calibri"/>
              <a:cs typeface="Calibri"/>
            </a:endParaRPr>
          </a:p>
          <a:p>
            <a:pPr marL="356870" indent="-344170">
              <a:lnSpc>
                <a:spcPts val="1620"/>
              </a:lnSpc>
              <a:spcBef>
                <a:spcPts val="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500" spc="-5" dirty="0">
                <a:latin typeface="Calibri"/>
                <a:cs typeface="Calibri"/>
              </a:rPr>
              <a:t>Regulować wysokość </a:t>
            </a:r>
            <a:r>
              <a:rPr sz="1500" spc="-10" dirty="0">
                <a:latin typeface="Calibri"/>
                <a:cs typeface="Calibri"/>
              </a:rPr>
              <a:t>fotela, </a:t>
            </a:r>
            <a:r>
              <a:rPr sz="1500" spc="-5" dirty="0">
                <a:latin typeface="Calibri"/>
                <a:cs typeface="Calibri"/>
              </a:rPr>
              <a:t>pamiętając, </a:t>
            </a:r>
            <a:r>
              <a:rPr sz="1500" spc="0" dirty="0">
                <a:latin typeface="Calibri"/>
                <a:cs typeface="Calibri"/>
              </a:rPr>
              <a:t>aby </a:t>
            </a:r>
            <a:r>
              <a:rPr sz="1500" spc="-5" dirty="0">
                <a:latin typeface="Calibri"/>
                <a:cs typeface="Calibri"/>
              </a:rPr>
              <a:t>stopy swobodnie opierały </a:t>
            </a:r>
            <a:r>
              <a:rPr sz="1500" dirty="0">
                <a:latin typeface="Calibri"/>
                <a:cs typeface="Calibri"/>
              </a:rPr>
              <a:t>się </a:t>
            </a:r>
            <a:r>
              <a:rPr sz="1500" spc="0" dirty="0">
                <a:latin typeface="Calibri"/>
                <a:cs typeface="Calibri"/>
              </a:rPr>
              <a:t>o </a:t>
            </a:r>
            <a:r>
              <a:rPr sz="1500" spc="-5" dirty="0">
                <a:latin typeface="Calibri"/>
                <a:cs typeface="Calibri"/>
              </a:rPr>
              <a:t>podłogę. </a:t>
            </a:r>
            <a:r>
              <a:rPr sz="1500" spc="0" dirty="0">
                <a:latin typeface="Calibri"/>
                <a:cs typeface="Calibri"/>
              </a:rPr>
              <a:t>Nogi </a:t>
            </a:r>
            <a:r>
              <a:rPr sz="1500" spc="-5" dirty="0">
                <a:latin typeface="Calibri"/>
                <a:cs typeface="Calibri"/>
              </a:rPr>
              <a:t>powinny</a:t>
            </a:r>
            <a:r>
              <a:rPr sz="1500" spc="-229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być</a:t>
            </a:r>
            <a:endParaRPr sz="1500">
              <a:latin typeface="Calibri"/>
              <a:cs typeface="Calibri"/>
            </a:endParaRPr>
          </a:p>
          <a:p>
            <a:pPr marL="356870">
              <a:lnSpc>
                <a:spcPts val="1620"/>
              </a:lnSpc>
            </a:pPr>
            <a:r>
              <a:rPr sz="1500" spc="-10" dirty="0">
                <a:latin typeface="Calibri"/>
                <a:cs typeface="Calibri"/>
              </a:rPr>
              <a:t>zgięte </a:t>
            </a:r>
            <a:r>
              <a:rPr sz="1500" spc="0" dirty="0">
                <a:latin typeface="Calibri"/>
                <a:cs typeface="Calibri"/>
              </a:rPr>
              <a:t>w </a:t>
            </a:r>
            <a:r>
              <a:rPr sz="1500" spc="-5" dirty="0">
                <a:latin typeface="Calibri"/>
                <a:cs typeface="Calibri"/>
              </a:rPr>
              <a:t>kolanach </a:t>
            </a:r>
            <a:r>
              <a:rPr sz="1500" dirty="0">
                <a:latin typeface="Calibri"/>
                <a:cs typeface="Calibri"/>
              </a:rPr>
              <a:t>pod </a:t>
            </a:r>
            <a:r>
              <a:rPr sz="1500" spc="-10" dirty="0">
                <a:latin typeface="Calibri"/>
                <a:cs typeface="Calibri"/>
              </a:rPr>
              <a:t>kątem</a:t>
            </a:r>
            <a:r>
              <a:rPr sz="1500" spc="-9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prostym.</a:t>
            </a:r>
            <a:endParaRPr sz="15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500" spc="-5" dirty="0">
                <a:latin typeface="Calibri"/>
                <a:cs typeface="Calibri"/>
              </a:rPr>
              <a:t>Stopy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trzymać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ustawione swobodnie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i</a:t>
            </a:r>
            <a:r>
              <a:rPr sz="1500" spc="1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płasko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na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podłodze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lub</a:t>
            </a:r>
            <a:r>
              <a:rPr sz="1500" spc="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na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odpowiedniej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podstawce</a:t>
            </a:r>
            <a:r>
              <a:rPr sz="1500" spc="-1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-</a:t>
            </a:r>
            <a:r>
              <a:rPr sz="1500" spc="-5" dirty="0">
                <a:latin typeface="Calibri"/>
                <a:cs typeface="Calibri"/>
              </a:rPr>
              <a:t> podnóżku.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57500" y="3719511"/>
            <a:ext cx="4643501" cy="30194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61</a:t>
            </a:fld>
            <a:endParaRPr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317750" marR="5080" indent="-1409065">
              <a:lnSpc>
                <a:spcPct val="100000"/>
              </a:lnSpc>
              <a:spcBef>
                <a:spcPts val="110"/>
              </a:spcBef>
            </a:pPr>
            <a:r>
              <a:rPr b="0" spc="-30" dirty="0">
                <a:latin typeface="Calibri"/>
                <a:cs typeface="Calibri"/>
              </a:rPr>
              <a:t>Podstawowe </a:t>
            </a:r>
            <a:r>
              <a:rPr b="0" spc="-15" dirty="0">
                <a:latin typeface="Calibri"/>
                <a:cs typeface="Calibri"/>
              </a:rPr>
              <a:t>zasady</a:t>
            </a:r>
            <a:r>
              <a:rPr b="0" spc="-114" dirty="0">
                <a:latin typeface="Calibri"/>
                <a:cs typeface="Calibri"/>
              </a:rPr>
              <a:t> </a:t>
            </a:r>
            <a:r>
              <a:rPr b="0" spc="-15" dirty="0">
                <a:latin typeface="Calibri"/>
                <a:cs typeface="Calibri"/>
              </a:rPr>
              <a:t>prawidłowej  postawy </a:t>
            </a:r>
            <a:r>
              <a:rPr b="0" spc="-10" dirty="0">
                <a:latin typeface="Calibri"/>
                <a:cs typeface="Calibri"/>
              </a:rPr>
              <a:t>przy</a:t>
            </a:r>
            <a:r>
              <a:rPr b="0" spc="-90" dirty="0">
                <a:latin typeface="Calibri"/>
                <a:cs typeface="Calibri"/>
              </a:rPr>
              <a:t> </a:t>
            </a:r>
            <a:r>
              <a:rPr b="0" spc="-15" dirty="0">
                <a:latin typeface="Calibri"/>
                <a:cs typeface="Calibri"/>
              </a:rPr>
              <a:t>pracy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93014" y="1569796"/>
            <a:ext cx="8372475" cy="2660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170">
              <a:lnSpc>
                <a:spcPts val="1945"/>
              </a:lnSpc>
              <a:spcBef>
                <a:spcPts val="10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800" spc="-10" dirty="0">
                <a:latin typeface="Calibri"/>
                <a:cs typeface="Calibri"/>
              </a:rPr>
              <a:t>Stale przysuwać się </a:t>
            </a:r>
            <a:r>
              <a:rPr sz="1800" spc="-5" dirty="0">
                <a:latin typeface="Calibri"/>
                <a:cs typeface="Calibri"/>
              </a:rPr>
              <a:t>jak </a:t>
            </a:r>
            <a:r>
              <a:rPr sz="1800" spc="-10" dirty="0">
                <a:latin typeface="Calibri"/>
                <a:cs typeface="Calibri"/>
              </a:rPr>
              <a:t>najbliżej </a:t>
            </a:r>
            <a:r>
              <a:rPr sz="1800" spc="-5" dirty="0">
                <a:latin typeface="Calibri"/>
                <a:cs typeface="Calibri"/>
              </a:rPr>
              <a:t>do oparcia </a:t>
            </a:r>
            <a:r>
              <a:rPr sz="1800" spc="-10" dirty="0">
                <a:latin typeface="Calibri"/>
                <a:cs typeface="Calibri"/>
              </a:rPr>
              <a:t>krzesła, </a:t>
            </a:r>
            <a:r>
              <a:rPr sz="1800" spc="-15" dirty="0">
                <a:latin typeface="Calibri"/>
                <a:cs typeface="Calibri"/>
              </a:rPr>
              <a:t>rozwierając </a:t>
            </a:r>
            <a:r>
              <a:rPr sz="1800" spc="-5" dirty="0">
                <a:latin typeface="Calibri"/>
                <a:cs typeface="Calibri"/>
              </a:rPr>
              <a:t>jak </a:t>
            </a:r>
            <a:r>
              <a:rPr sz="1800" spc="-15" dirty="0">
                <a:latin typeface="Calibri"/>
                <a:cs typeface="Calibri"/>
              </a:rPr>
              <a:t>najszerzej kolana</a:t>
            </a:r>
            <a:r>
              <a:rPr sz="1800" spc="3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</a:t>
            </a:r>
            <a:endParaRPr sz="1800">
              <a:latin typeface="Calibri"/>
              <a:cs typeface="Calibri"/>
            </a:endParaRPr>
          </a:p>
          <a:p>
            <a:pPr marL="356870">
              <a:lnSpc>
                <a:spcPts val="1945"/>
              </a:lnSpc>
            </a:pPr>
            <a:r>
              <a:rPr sz="1800" spc="-10" dirty="0">
                <a:latin typeface="Calibri"/>
                <a:cs typeface="Calibri"/>
              </a:rPr>
              <a:t>opierając się </a:t>
            </a:r>
            <a:r>
              <a:rPr sz="1800" dirty="0">
                <a:latin typeface="Calibri"/>
                <a:cs typeface="Calibri"/>
              </a:rPr>
              <a:t>o </a:t>
            </a:r>
            <a:r>
              <a:rPr sz="1800" spc="-5" dirty="0">
                <a:latin typeface="Calibri"/>
                <a:cs typeface="Calibri"/>
              </a:rPr>
              <a:t>podłogę cała </a:t>
            </a:r>
            <a:r>
              <a:rPr sz="1800" spc="-10" dirty="0">
                <a:latin typeface="Calibri"/>
                <a:cs typeface="Calibri"/>
              </a:rPr>
              <a:t>powierzchnia</a:t>
            </a:r>
            <a:r>
              <a:rPr sz="1800" spc="1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stóp.</a:t>
            </a:r>
            <a:endParaRPr sz="1800">
              <a:latin typeface="Calibri"/>
              <a:cs typeface="Calibri"/>
            </a:endParaRPr>
          </a:p>
          <a:p>
            <a:pPr marL="356870" marR="5080" indent="-344170">
              <a:lnSpc>
                <a:spcPct val="80100"/>
              </a:lnSpc>
              <a:spcBef>
                <a:spcPts val="43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800" spc="-15" dirty="0">
                <a:latin typeface="Calibri"/>
                <a:cs typeface="Calibri"/>
              </a:rPr>
              <a:t>Klawiatura </a:t>
            </a:r>
            <a:r>
              <a:rPr sz="1800" spc="-5" dirty="0">
                <a:latin typeface="Calibri"/>
                <a:cs typeface="Calibri"/>
              </a:rPr>
              <a:t>powinna </a:t>
            </a:r>
            <a:r>
              <a:rPr sz="1800" spc="-15" dirty="0">
                <a:latin typeface="Calibri"/>
                <a:cs typeface="Calibri"/>
              </a:rPr>
              <a:t>być ustawioną </a:t>
            </a:r>
            <a:r>
              <a:rPr sz="1800" spc="-5" dirty="0">
                <a:latin typeface="Calibri"/>
                <a:cs typeface="Calibri"/>
              </a:rPr>
              <a:t>na </a:t>
            </a:r>
            <a:r>
              <a:rPr sz="1800" spc="-10" dirty="0">
                <a:latin typeface="Calibri"/>
                <a:cs typeface="Calibri"/>
              </a:rPr>
              <a:t>nieślizgającej się powierzchni </a:t>
            </a:r>
            <a:r>
              <a:rPr sz="1800" dirty="0">
                <a:latin typeface="Calibri"/>
                <a:cs typeface="Calibri"/>
              </a:rPr>
              <a:t>i w </a:t>
            </a:r>
            <a:r>
              <a:rPr sz="1800" spc="-10" dirty="0">
                <a:latin typeface="Calibri"/>
                <a:cs typeface="Calibri"/>
              </a:rPr>
              <a:t>przypadku  </a:t>
            </a:r>
            <a:r>
              <a:rPr sz="1800" spc="-15" dirty="0">
                <a:latin typeface="Calibri"/>
                <a:cs typeface="Calibri"/>
              </a:rPr>
              <a:t>wysokości </a:t>
            </a:r>
            <a:r>
              <a:rPr sz="1800" spc="-10" dirty="0">
                <a:latin typeface="Calibri"/>
                <a:cs typeface="Calibri"/>
              </a:rPr>
              <a:t>klawiatury </a:t>
            </a:r>
            <a:r>
              <a:rPr sz="1800" spc="-20" dirty="0">
                <a:latin typeface="Calibri"/>
                <a:cs typeface="Calibri"/>
              </a:rPr>
              <a:t>większej </a:t>
            </a:r>
            <a:r>
              <a:rPr sz="1800" spc="-10" dirty="0">
                <a:latin typeface="Calibri"/>
                <a:cs typeface="Calibri"/>
              </a:rPr>
              <a:t>niż </a:t>
            </a:r>
            <a:r>
              <a:rPr sz="1800" dirty="0">
                <a:latin typeface="Calibri"/>
                <a:cs typeface="Calibri"/>
              </a:rPr>
              <a:t>3 cm, </a:t>
            </a:r>
            <a:r>
              <a:rPr sz="1800" spc="-10" dirty="0">
                <a:latin typeface="Calibri"/>
                <a:cs typeface="Calibri"/>
              </a:rPr>
              <a:t>należy </a:t>
            </a:r>
            <a:r>
              <a:rPr sz="1800" spc="-5" dirty="0">
                <a:latin typeface="Calibri"/>
                <a:cs typeface="Calibri"/>
              </a:rPr>
              <a:t>wyposażyć ją </a:t>
            </a:r>
            <a:r>
              <a:rPr sz="1800" dirty="0">
                <a:latin typeface="Calibri"/>
                <a:cs typeface="Calibri"/>
              </a:rPr>
              <a:t>w </a:t>
            </a:r>
            <a:r>
              <a:rPr sz="1800" spc="-5" dirty="0">
                <a:latin typeface="Calibri"/>
                <a:cs typeface="Calibri"/>
              </a:rPr>
              <a:t>odpowiednie podkładki  pod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nadgarstki.</a:t>
            </a:r>
            <a:endParaRPr sz="1800">
              <a:latin typeface="Calibri"/>
              <a:cs typeface="Calibri"/>
            </a:endParaRPr>
          </a:p>
          <a:p>
            <a:pPr marL="356870" marR="243840" indent="-344170">
              <a:lnSpc>
                <a:spcPts val="1730"/>
              </a:lnSpc>
              <a:spcBef>
                <a:spcPts val="41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800" spc="-5" dirty="0">
                <a:latin typeface="Calibri"/>
                <a:cs typeface="Calibri"/>
              </a:rPr>
              <a:t>Głowa </a:t>
            </a:r>
            <a:r>
              <a:rPr sz="1800" spc="-15" dirty="0">
                <a:latin typeface="Calibri"/>
                <a:cs typeface="Calibri"/>
              </a:rPr>
              <a:t>prosta, </a:t>
            </a:r>
            <a:r>
              <a:rPr sz="1800" spc="-5" dirty="0">
                <a:latin typeface="Calibri"/>
                <a:cs typeface="Calibri"/>
              </a:rPr>
              <a:t>mięśnie </a:t>
            </a:r>
            <a:r>
              <a:rPr sz="1800" spc="-10" dirty="0">
                <a:latin typeface="Calibri"/>
                <a:cs typeface="Calibri"/>
              </a:rPr>
              <a:t>karku rozluźnione, broda </a:t>
            </a:r>
            <a:r>
              <a:rPr sz="1800" spc="-20" dirty="0">
                <a:latin typeface="Calibri"/>
                <a:cs typeface="Calibri"/>
              </a:rPr>
              <a:t>lekko </a:t>
            </a:r>
            <a:r>
              <a:rPr sz="1800" spc="-15" dirty="0">
                <a:latin typeface="Calibri"/>
                <a:cs typeface="Calibri"/>
              </a:rPr>
              <a:t>przygięta </a:t>
            </a:r>
            <a:r>
              <a:rPr sz="1800" spc="-5" dirty="0">
                <a:latin typeface="Calibri"/>
                <a:cs typeface="Calibri"/>
              </a:rPr>
              <a:t>do klatki </a:t>
            </a:r>
            <a:r>
              <a:rPr sz="1800" spc="-10" dirty="0">
                <a:latin typeface="Calibri"/>
                <a:cs typeface="Calibri"/>
              </a:rPr>
              <a:t>piersiowej.  </a:t>
            </a:r>
            <a:r>
              <a:rPr sz="1800" spc="-15" dirty="0">
                <a:latin typeface="Calibri"/>
                <a:cs typeface="Calibri"/>
              </a:rPr>
              <a:t>Siedzisko </a:t>
            </a:r>
            <a:r>
              <a:rPr sz="1800" spc="-10" dirty="0">
                <a:latin typeface="Calibri"/>
                <a:cs typeface="Calibri"/>
              </a:rPr>
              <a:t>krzesła </a:t>
            </a:r>
            <a:r>
              <a:rPr sz="1800" spc="-5" dirty="0">
                <a:latin typeface="Calibri"/>
                <a:cs typeface="Calibri"/>
              </a:rPr>
              <a:t>powinno </a:t>
            </a:r>
            <a:r>
              <a:rPr sz="1800" spc="-10" dirty="0">
                <a:latin typeface="Calibri"/>
                <a:cs typeface="Calibri"/>
              </a:rPr>
              <a:t>zapewnić </a:t>
            </a:r>
            <a:r>
              <a:rPr sz="1800" spc="-5" dirty="0">
                <a:latin typeface="Calibri"/>
                <a:cs typeface="Calibri"/>
              </a:rPr>
              <a:t>oparcie do </a:t>
            </a:r>
            <a:r>
              <a:rPr sz="1800" dirty="0">
                <a:latin typeface="Calibri"/>
                <a:cs typeface="Calibri"/>
              </a:rPr>
              <a:t>połowy </a:t>
            </a:r>
            <a:r>
              <a:rPr sz="1800" spc="-10" dirty="0">
                <a:latin typeface="Calibri"/>
                <a:cs typeface="Calibri"/>
              </a:rPr>
              <a:t>łopatek siedzącego </a:t>
            </a:r>
            <a:r>
              <a:rPr sz="1800" spc="-15" dirty="0">
                <a:latin typeface="Calibri"/>
                <a:cs typeface="Calibri"/>
              </a:rPr>
              <a:t>oraz  </a:t>
            </a:r>
            <a:r>
              <a:rPr sz="1800" spc="-5" dirty="0">
                <a:latin typeface="Calibri"/>
                <a:cs typeface="Calibri"/>
              </a:rPr>
              <a:t>podpórką lędźwiową.</a:t>
            </a:r>
            <a:endParaRPr sz="1800">
              <a:latin typeface="Calibri"/>
              <a:cs typeface="Calibri"/>
            </a:endParaRPr>
          </a:p>
          <a:p>
            <a:pPr marL="356870" marR="40005" indent="-344170">
              <a:lnSpc>
                <a:spcPts val="1730"/>
              </a:lnSpc>
              <a:spcBef>
                <a:spcPts val="43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800" b="1" spc="-15" dirty="0">
                <a:latin typeface="Calibri"/>
                <a:cs typeface="Calibri"/>
              </a:rPr>
              <a:t>Po </a:t>
            </a:r>
            <a:r>
              <a:rPr sz="1800" b="1" spc="-10" dirty="0">
                <a:latin typeface="Calibri"/>
                <a:cs typeface="Calibri"/>
              </a:rPr>
              <a:t>każdej godzinie pracy </a:t>
            </a:r>
            <a:r>
              <a:rPr sz="1800" b="1" dirty="0">
                <a:latin typeface="Calibri"/>
                <a:cs typeface="Calibri"/>
              </a:rPr>
              <a:t>z </a:t>
            </a:r>
            <a:r>
              <a:rPr sz="1800" b="1" spc="-15" dirty="0">
                <a:latin typeface="Calibri"/>
                <a:cs typeface="Calibri"/>
              </a:rPr>
              <a:t>komputerem, </a:t>
            </a:r>
            <a:r>
              <a:rPr sz="1800" b="1" spc="-5" dirty="0">
                <a:latin typeface="Calibri"/>
                <a:cs typeface="Calibri"/>
              </a:rPr>
              <a:t>jego </a:t>
            </a:r>
            <a:r>
              <a:rPr sz="1800" b="1" spc="-10" dirty="0">
                <a:latin typeface="Calibri"/>
                <a:cs typeface="Calibri"/>
              </a:rPr>
              <a:t>użytkownik </a:t>
            </a:r>
            <a:r>
              <a:rPr sz="1800" b="1" spc="-5" dirty="0">
                <a:latin typeface="Calibri"/>
                <a:cs typeface="Calibri"/>
              </a:rPr>
              <a:t>powinien </a:t>
            </a:r>
            <a:r>
              <a:rPr sz="1800" b="1" spc="-10" dirty="0">
                <a:latin typeface="Calibri"/>
                <a:cs typeface="Calibri"/>
              </a:rPr>
              <a:t>robić </a:t>
            </a:r>
            <a:r>
              <a:rPr sz="1800" b="1" dirty="0">
                <a:latin typeface="Calibri"/>
                <a:cs typeface="Calibri"/>
              </a:rPr>
              <a:t>5 </a:t>
            </a:r>
            <a:r>
              <a:rPr sz="1800" b="1" spc="-5" dirty="0">
                <a:latin typeface="Calibri"/>
                <a:cs typeface="Calibri"/>
              </a:rPr>
              <a:t>minut  </a:t>
            </a:r>
            <a:r>
              <a:rPr sz="1800" b="1" spc="-15" dirty="0">
                <a:latin typeface="Calibri"/>
                <a:cs typeface="Calibri"/>
              </a:rPr>
              <a:t>przerwy, </a:t>
            </a:r>
            <a:r>
              <a:rPr sz="1800" b="1" dirty="0">
                <a:latin typeface="Calibri"/>
                <a:cs typeface="Calibri"/>
              </a:rPr>
              <a:t>w </a:t>
            </a:r>
            <a:r>
              <a:rPr sz="1800" b="1" spc="-5" dirty="0">
                <a:latin typeface="Calibri"/>
                <a:cs typeface="Calibri"/>
              </a:rPr>
              <a:t>czasie, </a:t>
            </a:r>
            <a:r>
              <a:rPr sz="1800" b="1" spc="-10" dirty="0">
                <a:latin typeface="Calibri"/>
                <a:cs typeface="Calibri"/>
              </a:rPr>
              <a:t>której powinien wykonywać ćwiczenia oddechowe, </a:t>
            </a:r>
            <a:r>
              <a:rPr sz="1800" b="1" spc="-5" dirty="0">
                <a:latin typeface="Calibri"/>
                <a:cs typeface="Calibri"/>
              </a:rPr>
              <a:t>masaż </a:t>
            </a:r>
            <a:r>
              <a:rPr sz="1800" b="1" spc="-10" dirty="0">
                <a:latin typeface="Calibri"/>
                <a:cs typeface="Calibri"/>
              </a:rPr>
              <a:t>palców  </a:t>
            </a:r>
            <a:r>
              <a:rPr sz="1800" b="1" dirty="0">
                <a:latin typeface="Calibri"/>
                <a:cs typeface="Calibri"/>
              </a:rPr>
              <a:t>rąk, </a:t>
            </a:r>
            <a:r>
              <a:rPr sz="1800" b="1" spc="-10" dirty="0">
                <a:latin typeface="Calibri"/>
                <a:cs typeface="Calibri"/>
              </a:rPr>
              <a:t>rozluźniać </a:t>
            </a:r>
            <a:r>
              <a:rPr sz="1800" b="1" spc="-5" dirty="0">
                <a:latin typeface="Calibri"/>
                <a:cs typeface="Calibri"/>
              </a:rPr>
              <a:t>mięśnie tułowia </a:t>
            </a:r>
            <a:r>
              <a:rPr sz="1800" b="1" spc="-10" dirty="0">
                <a:latin typeface="Calibri"/>
                <a:cs typeface="Calibri"/>
              </a:rPr>
              <a:t>oraz </a:t>
            </a:r>
            <a:r>
              <a:rPr sz="1800" b="1" spc="-5" dirty="0">
                <a:latin typeface="Calibri"/>
                <a:cs typeface="Calibri"/>
              </a:rPr>
              <a:t>masować </a:t>
            </a:r>
            <a:r>
              <a:rPr sz="1800" b="1" spc="-15" dirty="0">
                <a:latin typeface="Calibri"/>
                <a:cs typeface="Calibri"/>
              </a:rPr>
              <a:t>skórę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głowy.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714750" y="4286250"/>
            <a:ext cx="4178300" cy="25717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62</a:t>
            </a:fld>
            <a:endParaRPr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7875" y="1141412"/>
            <a:ext cx="5953125" cy="5600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63</a:t>
            </a:fld>
            <a:endParaRPr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64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63673" y="4408423"/>
            <a:ext cx="528955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PROBLEMY</a:t>
            </a:r>
            <a:r>
              <a:rPr spc="-130" dirty="0"/>
              <a:t> </a:t>
            </a:r>
            <a:r>
              <a:rPr spc="-30" dirty="0"/>
              <a:t>ZDROWOTNE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88642" y="464896"/>
            <a:ext cx="496887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25" dirty="0">
                <a:latin typeface="Calibri"/>
                <a:cs typeface="Calibri"/>
              </a:rPr>
              <a:t>Przyczyna</a:t>
            </a:r>
            <a:r>
              <a:rPr sz="4400" b="0" spc="-20" dirty="0">
                <a:latin typeface="Calibri"/>
                <a:cs typeface="Calibri"/>
              </a:rPr>
              <a:t> problemów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6244" y="1609420"/>
            <a:ext cx="7953375" cy="20739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marR="511175" indent="-34417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5" dirty="0">
                <a:latin typeface="Calibri"/>
                <a:cs typeface="Calibri"/>
              </a:rPr>
              <a:t>Ich </a:t>
            </a:r>
            <a:r>
              <a:rPr sz="3200" spc="-15" dirty="0">
                <a:latin typeface="Calibri"/>
                <a:cs typeface="Calibri"/>
              </a:rPr>
              <a:t>źródłem </a:t>
            </a:r>
            <a:r>
              <a:rPr sz="3200" spc="-20" dirty="0">
                <a:latin typeface="Calibri"/>
                <a:cs typeface="Calibri"/>
              </a:rPr>
              <a:t>jest </a:t>
            </a:r>
            <a:r>
              <a:rPr sz="3200" spc="-25" dirty="0">
                <a:latin typeface="Calibri"/>
                <a:cs typeface="Calibri"/>
              </a:rPr>
              <a:t>fakt, </a:t>
            </a:r>
            <a:r>
              <a:rPr sz="3200" spc="-40" dirty="0">
                <a:latin typeface="Calibri"/>
                <a:cs typeface="Calibri"/>
              </a:rPr>
              <a:t>że </a:t>
            </a:r>
            <a:r>
              <a:rPr sz="3200" spc="-10" dirty="0">
                <a:latin typeface="Calibri"/>
                <a:cs typeface="Calibri"/>
              </a:rPr>
              <a:t>człowiek </a:t>
            </a:r>
            <a:r>
              <a:rPr sz="3200" spc="-20" dirty="0">
                <a:latin typeface="Calibri"/>
                <a:cs typeface="Calibri"/>
              </a:rPr>
              <a:t>jest </a:t>
            </a:r>
            <a:r>
              <a:rPr sz="3200" spc="-15" dirty="0">
                <a:latin typeface="Calibri"/>
                <a:cs typeface="Calibri"/>
              </a:rPr>
              <a:t>istotą  </a:t>
            </a:r>
            <a:r>
              <a:rPr sz="3200" spc="-10" dirty="0">
                <a:latin typeface="Calibri"/>
                <a:cs typeface="Calibri"/>
              </a:rPr>
              <a:t>dynamiczną, </a:t>
            </a:r>
            <a:r>
              <a:rPr sz="3200" spc="-25" dirty="0">
                <a:latin typeface="Calibri"/>
                <a:cs typeface="Calibri"/>
              </a:rPr>
              <a:t>stworzoną </a:t>
            </a:r>
            <a:r>
              <a:rPr sz="3200" spc="-10" dirty="0">
                <a:latin typeface="Calibri"/>
                <a:cs typeface="Calibri"/>
              </a:rPr>
              <a:t>do</a:t>
            </a:r>
            <a:r>
              <a:rPr sz="3200" spc="1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ruchu.</a:t>
            </a:r>
            <a:endParaRPr sz="3200">
              <a:latin typeface="Calibri"/>
              <a:cs typeface="Calibri"/>
            </a:endParaRPr>
          </a:p>
          <a:p>
            <a:pPr marL="356870" marR="508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15" dirty="0">
                <a:latin typeface="Calibri"/>
                <a:cs typeface="Calibri"/>
              </a:rPr>
              <a:t>Długotrwałe </a:t>
            </a:r>
            <a:r>
              <a:rPr sz="3200" spc="-5" dirty="0">
                <a:latin typeface="Calibri"/>
                <a:cs typeface="Calibri"/>
              </a:rPr>
              <a:t>tkwienie </a:t>
            </a:r>
            <a:r>
              <a:rPr sz="3200" spc="-15" dirty="0">
                <a:latin typeface="Calibri"/>
                <a:cs typeface="Calibri"/>
              </a:rPr>
              <a:t>przy klawiaturze </a:t>
            </a:r>
            <a:r>
              <a:rPr sz="3200" spc="-5" dirty="0">
                <a:latin typeface="Calibri"/>
                <a:cs typeface="Calibri"/>
              </a:rPr>
              <a:t>nie </a:t>
            </a:r>
            <a:r>
              <a:rPr sz="3200" spc="-25" dirty="0">
                <a:latin typeface="Calibri"/>
                <a:cs typeface="Calibri"/>
              </a:rPr>
              <a:t>jest  </a:t>
            </a:r>
            <a:r>
              <a:rPr sz="3200" spc="-15" dirty="0">
                <a:latin typeface="Calibri"/>
                <a:cs typeface="Calibri"/>
              </a:rPr>
              <a:t>naszym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celem.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42937" y="4000563"/>
            <a:ext cx="7505700" cy="2626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65</a:t>
            </a:fld>
            <a:endParaRPr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4730" y="365072"/>
            <a:ext cx="8724957" cy="5790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66</a:t>
            </a:fld>
            <a:endParaRPr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10944" y="0"/>
            <a:ext cx="5811520" cy="12465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spc="-15" dirty="0"/>
              <a:t>RSI </a:t>
            </a:r>
            <a:r>
              <a:rPr b="0" spc="-10" dirty="0">
                <a:latin typeface="Calibri"/>
                <a:cs typeface="Calibri"/>
              </a:rPr>
              <a:t>(Repetitive </a:t>
            </a:r>
            <a:r>
              <a:rPr b="0" spc="-15" dirty="0">
                <a:latin typeface="Calibri"/>
                <a:cs typeface="Calibri"/>
              </a:rPr>
              <a:t>Strain</a:t>
            </a:r>
            <a:r>
              <a:rPr b="0" spc="-155" dirty="0">
                <a:latin typeface="Calibri"/>
                <a:cs typeface="Calibri"/>
              </a:rPr>
              <a:t> </a:t>
            </a:r>
            <a:r>
              <a:rPr b="0" spc="0" dirty="0">
                <a:latin typeface="Calibri"/>
                <a:cs typeface="Calibri"/>
              </a:rPr>
              <a:t>Injury)</a:t>
            </a:r>
          </a:p>
          <a:p>
            <a:pPr marL="5080" algn="ctr">
              <a:lnSpc>
                <a:spcPct val="100000"/>
              </a:lnSpc>
            </a:pPr>
            <a:r>
              <a:rPr spc="-10" dirty="0"/>
              <a:t>Zespół </a:t>
            </a:r>
            <a:r>
              <a:rPr dirty="0"/>
              <a:t>Cieśni</a:t>
            </a:r>
            <a:r>
              <a:rPr spc="-75" dirty="0"/>
              <a:t> </a:t>
            </a:r>
            <a:r>
              <a:rPr spc="-20" dirty="0"/>
              <a:t>Nadgarstka.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93014" y="1240281"/>
            <a:ext cx="8027670" cy="63055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356870" marR="5080" indent="-344170">
              <a:lnSpc>
                <a:spcPct val="80000"/>
              </a:lnSpc>
              <a:spcBef>
                <a:spcPts val="63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5" dirty="0">
                <a:latin typeface="Calibri"/>
                <a:cs typeface="Calibri"/>
              </a:rPr>
              <a:t>Zespół </a:t>
            </a:r>
            <a:r>
              <a:rPr sz="2200" dirty="0">
                <a:latin typeface="Calibri"/>
                <a:cs typeface="Calibri"/>
              </a:rPr>
              <a:t>cieśni </a:t>
            </a:r>
            <a:r>
              <a:rPr sz="2200" spc="-20" dirty="0">
                <a:latin typeface="Calibri"/>
                <a:cs typeface="Calibri"/>
              </a:rPr>
              <a:t>nadgarstka </a:t>
            </a:r>
            <a:r>
              <a:rPr sz="2200" spc="-5" dirty="0">
                <a:latin typeface="Calibri"/>
                <a:cs typeface="Calibri"/>
              </a:rPr>
              <a:t>jest wywoływany </a:t>
            </a:r>
            <a:r>
              <a:rPr sz="2200" spc="-20" dirty="0">
                <a:latin typeface="Calibri"/>
                <a:cs typeface="Calibri"/>
              </a:rPr>
              <a:t>przez </a:t>
            </a:r>
            <a:r>
              <a:rPr sz="2200" spc="-5" dirty="0">
                <a:latin typeface="Calibri"/>
                <a:cs typeface="Calibri"/>
              </a:rPr>
              <a:t>długotrwały ucisk  </a:t>
            </a:r>
            <a:r>
              <a:rPr sz="2200" spc="0" dirty="0">
                <a:latin typeface="Calibri"/>
                <a:cs typeface="Calibri"/>
              </a:rPr>
              <a:t>nerwu </a:t>
            </a:r>
            <a:r>
              <a:rPr sz="2200" spc="-10" dirty="0">
                <a:latin typeface="Calibri"/>
                <a:cs typeface="Calibri"/>
              </a:rPr>
              <a:t>pośrodkowego </a:t>
            </a:r>
            <a:r>
              <a:rPr sz="2200" dirty="0">
                <a:latin typeface="Calibri"/>
                <a:cs typeface="Calibri"/>
              </a:rPr>
              <a:t>(nerw </a:t>
            </a:r>
            <a:r>
              <a:rPr sz="2200" spc="-5" dirty="0">
                <a:latin typeface="Calibri"/>
                <a:cs typeface="Calibri"/>
              </a:rPr>
              <a:t>biegnący </a:t>
            </a:r>
            <a:r>
              <a:rPr sz="2200" spc="-15" dirty="0">
                <a:latin typeface="Calibri"/>
                <a:cs typeface="Calibri"/>
              </a:rPr>
              <a:t>wzdłuż </a:t>
            </a:r>
            <a:r>
              <a:rPr sz="2200" spc="-10" dirty="0">
                <a:latin typeface="Calibri"/>
                <a:cs typeface="Calibri"/>
              </a:rPr>
              <a:t>kanału </a:t>
            </a:r>
            <a:r>
              <a:rPr sz="2200" spc="0" dirty="0">
                <a:latin typeface="Calibri"/>
                <a:cs typeface="Calibri"/>
              </a:rPr>
              <a:t>w</a:t>
            </a:r>
            <a:r>
              <a:rPr sz="2200" spc="-9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nadgarstku).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643251" y="2071751"/>
            <a:ext cx="3786124" cy="27258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64642" y="4946141"/>
            <a:ext cx="8315325" cy="1368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200" spc="-5" dirty="0">
                <a:latin typeface="Calibri"/>
                <a:cs typeface="Calibri"/>
              </a:rPr>
              <a:t>Powodem jest długotrwała (wieloletnia) </a:t>
            </a:r>
            <a:r>
              <a:rPr sz="2200" spc="-15" dirty="0">
                <a:latin typeface="Calibri"/>
                <a:cs typeface="Calibri"/>
              </a:rPr>
              <a:t>praca </a:t>
            </a:r>
            <a:r>
              <a:rPr sz="2200" spc="0" dirty="0">
                <a:latin typeface="Calibri"/>
                <a:cs typeface="Calibri"/>
              </a:rPr>
              <a:t>w </a:t>
            </a:r>
            <a:r>
              <a:rPr sz="2200" spc="-5" dirty="0">
                <a:latin typeface="Calibri"/>
                <a:cs typeface="Calibri"/>
              </a:rPr>
              <a:t>siedzącej </a:t>
            </a:r>
            <a:r>
              <a:rPr sz="2200" spc="-10" dirty="0">
                <a:latin typeface="Calibri"/>
                <a:cs typeface="Calibri"/>
              </a:rPr>
              <a:t>pozycji  </a:t>
            </a:r>
            <a:r>
              <a:rPr sz="2200" spc="-5" dirty="0">
                <a:latin typeface="Calibri"/>
                <a:cs typeface="Calibri"/>
              </a:rPr>
              <a:t>powodująca </a:t>
            </a:r>
            <a:r>
              <a:rPr sz="2200" spc="-10" dirty="0">
                <a:latin typeface="Calibri"/>
                <a:cs typeface="Calibri"/>
              </a:rPr>
              <a:t>statyczne </a:t>
            </a:r>
            <a:r>
              <a:rPr sz="2200" spc="-5" dirty="0">
                <a:latin typeface="Calibri"/>
                <a:cs typeface="Calibri"/>
              </a:rPr>
              <a:t>obciążenie </a:t>
            </a:r>
            <a:r>
              <a:rPr sz="2200" dirty="0">
                <a:latin typeface="Calibri"/>
                <a:cs typeface="Calibri"/>
              </a:rPr>
              <a:t>mięśni i nacisk </a:t>
            </a:r>
            <a:r>
              <a:rPr sz="2200" spc="-5" dirty="0">
                <a:latin typeface="Calibri"/>
                <a:cs typeface="Calibri"/>
              </a:rPr>
              <a:t>na dyski</a:t>
            </a:r>
            <a:r>
              <a:rPr sz="2200" spc="-2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międzykręgowe  </a:t>
            </a:r>
            <a:r>
              <a:rPr sz="2200" spc="-10" dirty="0">
                <a:latin typeface="Calibri"/>
                <a:cs typeface="Calibri"/>
              </a:rPr>
              <a:t>oraz </a:t>
            </a:r>
            <a:r>
              <a:rPr sz="2200" spc="-15" dirty="0">
                <a:latin typeface="Calibri"/>
                <a:cs typeface="Calibri"/>
              </a:rPr>
              <a:t>praca </a:t>
            </a:r>
            <a:r>
              <a:rPr sz="2200" spc="-5" dirty="0">
                <a:latin typeface="Calibri"/>
                <a:cs typeface="Calibri"/>
              </a:rPr>
              <a:t>na nie ergonomicznej </a:t>
            </a:r>
            <a:r>
              <a:rPr sz="2200" spc="-10" dirty="0">
                <a:latin typeface="Calibri"/>
                <a:cs typeface="Calibri"/>
              </a:rPr>
              <a:t>klawiaturze bez </a:t>
            </a:r>
            <a:r>
              <a:rPr sz="2200" dirty="0">
                <a:latin typeface="Calibri"/>
                <a:cs typeface="Calibri"/>
              </a:rPr>
              <a:t>podkładki pod  </a:t>
            </a:r>
            <a:r>
              <a:rPr sz="2200" spc="-15" dirty="0">
                <a:latin typeface="Calibri"/>
                <a:cs typeface="Calibri"/>
              </a:rPr>
              <a:t>nadgarstki.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67</a:t>
            </a:fld>
            <a:endParaRPr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68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59127" y="83057"/>
            <a:ext cx="5919470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25" dirty="0"/>
              <a:t>Zespół </a:t>
            </a:r>
            <a:r>
              <a:rPr sz="4400" spc="-10" dirty="0"/>
              <a:t>Cieśni</a:t>
            </a:r>
            <a:r>
              <a:rPr sz="4400" dirty="0"/>
              <a:t> </a:t>
            </a:r>
            <a:r>
              <a:rPr sz="4400" spc="-25" dirty="0"/>
              <a:t>Nadgarstka.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93014" y="811530"/>
            <a:ext cx="8457565" cy="5632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5" dirty="0">
                <a:latin typeface="Calibri"/>
                <a:cs typeface="Calibri"/>
              </a:rPr>
              <a:t>Jego </a:t>
            </a:r>
            <a:r>
              <a:rPr sz="2200" dirty="0">
                <a:latin typeface="Calibri"/>
                <a:cs typeface="Calibri"/>
              </a:rPr>
              <a:t>objawy </a:t>
            </a:r>
            <a:r>
              <a:rPr sz="2200" spc="-10" dirty="0">
                <a:latin typeface="Calibri"/>
                <a:cs typeface="Calibri"/>
              </a:rPr>
              <a:t>to </a:t>
            </a:r>
            <a:r>
              <a:rPr sz="2200" spc="-5" dirty="0">
                <a:latin typeface="Calibri"/>
                <a:cs typeface="Calibri"/>
              </a:rPr>
              <a:t>przewlekły </a:t>
            </a:r>
            <a:r>
              <a:rPr sz="2200" dirty="0">
                <a:latin typeface="Calibri"/>
                <a:cs typeface="Calibri"/>
              </a:rPr>
              <a:t>ból </a:t>
            </a:r>
            <a:r>
              <a:rPr sz="2200" spc="-5" dirty="0">
                <a:latin typeface="Calibri"/>
                <a:cs typeface="Calibri"/>
              </a:rPr>
              <a:t>ramion, </a:t>
            </a:r>
            <a:r>
              <a:rPr sz="2200" spc="-10" dirty="0">
                <a:latin typeface="Calibri"/>
                <a:cs typeface="Calibri"/>
              </a:rPr>
              <a:t>przedramion, przegubów</a:t>
            </a:r>
            <a:r>
              <a:rPr sz="2200" spc="-9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dłoni.</a:t>
            </a:r>
            <a:endParaRPr sz="2200">
              <a:latin typeface="Calibri"/>
              <a:cs typeface="Calibri"/>
            </a:endParaRPr>
          </a:p>
          <a:p>
            <a:pPr marL="756285" marR="5080" lvl="1" indent="-286385">
              <a:lnSpc>
                <a:spcPct val="80000"/>
              </a:lnSpc>
              <a:spcBef>
                <a:spcPts val="49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15" dirty="0">
                <a:latin typeface="Calibri"/>
                <a:cs typeface="Calibri"/>
              </a:rPr>
              <a:t>Pierwszym </a:t>
            </a:r>
            <a:r>
              <a:rPr sz="2000" spc="-10" dirty="0">
                <a:latin typeface="Calibri"/>
                <a:cs typeface="Calibri"/>
              </a:rPr>
              <a:t>etapem choroby są zaburzenia odżywiania </a:t>
            </a:r>
            <a:r>
              <a:rPr sz="2000" spc="-5" dirty="0">
                <a:latin typeface="Calibri"/>
                <a:cs typeface="Calibri"/>
              </a:rPr>
              <a:t>nerwu, </a:t>
            </a:r>
            <a:r>
              <a:rPr sz="2000" spc="-20" dirty="0">
                <a:latin typeface="Calibri"/>
                <a:cs typeface="Calibri"/>
              </a:rPr>
              <a:t>co </a:t>
            </a:r>
            <a:r>
              <a:rPr sz="2000" spc="-10" dirty="0">
                <a:latin typeface="Calibri"/>
                <a:cs typeface="Calibri"/>
              </a:rPr>
              <a:t>powoduje  zasinienie. Zaburzenia najczęściej </a:t>
            </a:r>
            <a:r>
              <a:rPr sz="2000" spc="-5" dirty="0">
                <a:latin typeface="Calibri"/>
                <a:cs typeface="Calibri"/>
              </a:rPr>
              <a:t>dają o </a:t>
            </a:r>
            <a:r>
              <a:rPr sz="2000" spc="-10" dirty="0">
                <a:latin typeface="Calibri"/>
                <a:cs typeface="Calibri"/>
              </a:rPr>
              <a:t>sobie </a:t>
            </a:r>
            <a:r>
              <a:rPr sz="2000" spc="-5" dirty="0">
                <a:latin typeface="Calibri"/>
                <a:cs typeface="Calibri"/>
              </a:rPr>
              <a:t>znać </a:t>
            </a:r>
            <a:r>
              <a:rPr sz="2000" spc="-10" dirty="0">
                <a:latin typeface="Calibri"/>
                <a:cs typeface="Calibri"/>
              </a:rPr>
              <a:t>w </a:t>
            </a:r>
            <a:r>
              <a:rPr sz="2000" spc="-30" dirty="0">
                <a:latin typeface="Calibri"/>
                <a:cs typeface="Calibri"/>
              </a:rPr>
              <a:t>nocy. </a:t>
            </a:r>
            <a:r>
              <a:rPr sz="2000" spc="-15" dirty="0">
                <a:latin typeface="Calibri"/>
                <a:cs typeface="Calibri"/>
              </a:rPr>
              <a:t>Zazwyczaj  </a:t>
            </a:r>
            <a:r>
              <a:rPr sz="2000" spc="-10" dirty="0">
                <a:latin typeface="Calibri"/>
                <a:cs typeface="Calibri"/>
              </a:rPr>
              <a:t>powoduje </a:t>
            </a:r>
            <a:r>
              <a:rPr sz="2000" spc="-15" dirty="0">
                <a:latin typeface="Calibri"/>
                <a:cs typeface="Calibri"/>
              </a:rPr>
              <a:t>to lekceważenie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objawów.</a:t>
            </a:r>
            <a:endParaRPr sz="2000">
              <a:latin typeface="Calibri"/>
              <a:cs typeface="Calibri"/>
            </a:endParaRPr>
          </a:p>
          <a:p>
            <a:pPr marL="756285" lvl="1" indent="-286385">
              <a:lnSpc>
                <a:spcPts val="2395"/>
              </a:lnSpc>
              <a:spcBef>
                <a:spcPts val="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5" dirty="0">
                <a:latin typeface="Calibri"/>
                <a:cs typeface="Calibri"/>
              </a:rPr>
              <a:t>Dochodzi do </a:t>
            </a:r>
            <a:r>
              <a:rPr sz="2000" spc="-10" dirty="0">
                <a:latin typeface="Calibri"/>
                <a:cs typeface="Calibri"/>
              </a:rPr>
              <a:t>usztywnienia mięśni </a:t>
            </a:r>
            <a:r>
              <a:rPr sz="2000" spc="-35" dirty="0">
                <a:latin typeface="Calibri"/>
                <a:cs typeface="Calibri"/>
              </a:rPr>
              <a:t>pleców, </a:t>
            </a:r>
            <a:r>
              <a:rPr sz="2000" spc="-10" dirty="0">
                <a:latin typeface="Calibri"/>
                <a:cs typeface="Calibri"/>
              </a:rPr>
              <a:t>karku </a:t>
            </a:r>
            <a:r>
              <a:rPr sz="2000" spc="-5" dirty="0">
                <a:latin typeface="Calibri"/>
                <a:cs typeface="Calibri"/>
              </a:rPr>
              <a:t>i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rąk.</a:t>
            </a:r>
            <a:endParaRPr sz="2000">
              <a:latin typeface="Calibri"/>
              <a:cs typeface="Calibri"/>
            </a:endParaRPr>
          </a:p>
          <a:p>
            <a:pPr marL="356870" indent="-344170">
              <a:lnSpc>
                <a:spcPts val="2375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10" dirty="0">
                <a:latin typeface="Calibri"/>
                <a:cs typeface="Calibri"/>
              </a:rPr>
              <a:t>Kolejnymi </a:t>
            </a:r>
            <a:r>
              <a:rPr sz="2200" spc="-5" dirty="0">
                <a:latin typeface="Calibri"/>
                <a:cs typeface="Calibri"/>
              </a:rPr>
              <a:t>objawami jest występowanie drętwienia</a:t>
            </a:r>
            <a:r>
              <a:rPr sz="2200" spc="-2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palców</a:t>
            </a:r>
            <a:endParaRPr sz="2200">
              <a:latin typeface="Calibri"/>
              <a:cs typeface="Calibri"/>
            </a:endParaRPr>
          </a:p>
          <a:p>
            <a:pPr marL="356870">
              <a:lnSpc>
                <a:spcPts val="2375"/>
              </a:lnSpc>
            </a:pPr>
            <a:r>
              <a:rPr sz="2200" spc="-5" dirty="0">
                <a:latin typeface="Calibri"/>
                <a:cs typeface="Calibri"/>
              </a:rPr>
              <a:t>wskazujących, które </a:t>
            </a:r>
            <a:r>
              <a:rPr sz="2200" spc="-10" dirty="0">
                <a:latin typeface="Calibri"/>
                <a:cs typeface="Calibri"/>
              </a:rPr>
              <a:t>narastająco </a:t>
            </a:r>
            <a:r>
              <a:rPr sz="2200" dirty="0">
                <a:latin typeface="Calibri"/>
                <a:cs typeface="Calibri"/>
              </a:rPr>
              <a:t>obejmuje</a:t>
            </a:r>
            <a:r>
              <a:rPr sz="2200" spc="-2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barki.</a:t>
            </a:r>
            <a:endParaRPr sz="2200">
              <a:latin typeface="Calibri"/>
              <a:cs typeface="Calibri"/>
            </a:endParaRPr>
          </a:p>
          <a:p>
            <a:pPr marL="756285" marR="14604" lvl="1" indent="-286385">
              <a:lnSpc>
                <a:spcPct val="80000"/>
              </a:lnSpc>
              <a:spcBef>
                <a:spcPts val="484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20" dirty="0">
                <a:latin typeface="Calibri"/>
                <a:cs typeface="Calibri"/>
              </a:rPr>
              <a:t>Pogarszająca </a:t>
            </a:r>
            <a:r>
              <a:rPr sz="2000" spc="-10" dirty="0">
                <a:latin typeface="Calibri"/>
                <a:cs typeface="Calibri"/>
              </a:rPr>
              <a:t>się </a:t>
            </a:r>
            <a:r>
              <a:rPr sz="2000" spc="-15" dirty="0">
                <a:latin typeface="Calibri"/>
                <a:cs typeface="Calibri"/>
              </a:rPr>
              <a:t>sprawność </a:t>
            </a:r>
            <a:r>
              <a:rPr sz="2000" spc="-20" dirty="0">
                <a:latin typeface="Calibri"/>
                <a:cs typeface="Calibri"/>
              </a:rPr>
              <a:t>kończyn </a:t>
            </a:r>
            <a:r>
              <a:rPr sz="2000" spc="-15" dirty="0">
                <a:latin typeface="Calibri"/>
                <a:cs typeface="Calibri"/>
              </a:rPr>
              <a:t>górnych oraz zakres </a:t>
            </a:r>
            <a:r>
              <a:rPr sz="2000" spc="-5" dirty="0">
                <a:latin typeface="Calibri"/>
                <a:cs typeface="Calibri"/>
              </a:rPr>
              <a:t>ruchów i </a:t>
            </a:r>
            <a:r>
              <a:rPr sz="2000" spc="-10" dirty="0">
                <a:latin typeface="Calibri"/>
                <a:cs typeface="Calibri"/>
              </a:rPr>
              <a:t>słabnąca  </a:t>
            </a:r>
            <a:r>
              <a:rPr sz="2000" spc="-5" dirty="0">
                <a:latin typeface="Calibri"/>
                <a:cs typeface="Calibri"/>
              </a:rPr>
              <a:t>siła </a:t>
            </a:r>
            <a:r>
              <a:rPr sz="2000" spc="-10" dirty="0">
                <a:latin typeface="Calibri"/>
                <a:cs typeface="Calibri"/>
              </a:rPr>
              <a:t>chwytu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palców.</a:t>
            </a:r>
            <a:endParaRPr sz="2000">
              <a:latin typeface="Calibri"/>
              <a:cs typeface="Calibri"/>
            </a:endParaRPr>
          </a:p>
          <a:p>
            <a:pPr marL="756285" lvl="1" indent="-286385">
              <a:lnSpc>
                <a:spcPts val="2160"/>
              </a:lnSpc>
              <a:spcBef>
                <a:spcPts val="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15" dirty="0">
                <a:latin typeface="Calibri"/>
                <a:cs typeface="Calibri"/>
              </a:rPr>
              <a:t>Prowadzenie </a:t>
            </a:r>
            <a:r>
              <a:rPr sz="2000" spc="-10" dirty="0">
                <a:latin typeface="Calibri"/>
                <a:cs typeface="Calibri"/>
              </a:rPr>
              <a:t>samochodu </a:t>
            </a:r>
            <a:r>
              <a:rPr sz="2000" spc="-15" dirty="0">
                <a:latin typeface="Calibri"/>
                <a:cs typeface="Calibri"/>
              </a:rPr>
              <a:t>staje </a:t>
            </a:r>
            <a:r>
              <a:rPr sz="2000" spc="-10" dirty="0">
                <a:latin typeface="Calibri"/>
                <a:cs typeface="Calibri"/>
              </a:rPr>
              <a:t>się </a:t>
            </a:r>
            <a:r>
              <a:rPr sz="2000" spc="-15" dirty="0">
                <a:latin typeface="Calibri"/>
                <a:cs typeface="Calibri"/>
              </a:rPr>
              <a:t>niemożliwe </a:t>
            </a:r>
            <a:r>
              <a:rPr sz="2000" spc="-5" dirty="0">
                <a:latin typeface="Calibri"/>
                <a:cs typeface="Calibri"/>
              </a:rPr>
              <a:t>a do </a:t>
            </a:r>
            <a:r>
              <a:rPr sz="2000" spc="-15" dirty="0">
                <a:latin typeface="Calibri"/>
                <a:cs typeface="Calibri"/>
              </a:rPr>
              <a:t>rangi</a:t>
            </a:r>
            <a:r>
              <a:rPr sz="2000" spc="2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problemu</a:t>
            </a:r>
            <a:endParaRPr sz="2000">
              <a:latin typeface="Calibri"/>
              <a:cs typeface="Calibri"/>
            </a:endParaRPr>
          </a:p>
          <a:p>
            <a:pPr marR="368300" algn="ctr">
              <a:lnSpc>
                <a:spcPts val="2160"/>
              </a:lnSpc>
            </a:pPr>
            <a:r>
              <a:rPr sz="2000" spc="-5" dirty="0">
                <a:latin typeface="Calibri"/>
                <a:cs typeface="Calibri"/>
              </a:rPr>
              <a:t>dochodzi podniesienie </a:t>
            </a:r>
            <a:r>
              <a:rPr sz="2000" spc="-10" dirty="0">
                <a:latin typeface="Calibri"/>
                <a:cs typeface="Calibri"/>
              </a:rPr>
              <a:t>słuchawki </a:t>
            </a:r>
            <a:r>
              <a:rPr sz="2000" spc="-20" dirty="0">
                <a:latin typeface="Calibri"/>
                <a:cs typeface="Calibri"/>
              </a:rPr>
              <a:t>telefonu </a:t>
            </a:r>
            <a:r>
              <a:rPr sz="2000" spc="-15" dirty="0">
                <a:latin typeface="Calibri"/>
                <a:cs typeface="Calibri"/>
              </a:rPr>
              <a:t>czy </a:t>
            </a:r>
            <a:r>
              <a:rPr sz="2000" spc="-10" dirty="0">
                <a:latin typeface="Calibri"/>
                <a:cs typeface="Calibri"/>
              </a:rPr>
              <a:t>zjedzenie</a:t>
            </a:r>
            <a:r>
              <a:rPr sz="2000" spc="2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posiłku.</a:t>
            </a:r>
            <a:endParaRPr sz="2000">
              <a:latin typeface="Calibri"/>
              <a:cs typeface="Calibri"/>
            </a:endParaRPr>
          </a:p>
          <a:p>
            <a:pPr marL="356870" indent="-344170">
              <a:lnSpc>
                <a:spcPts val="264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b="1" spc="-10" dirty="0">
                <a:latin typeface="Calibri"/>
                <a:cs typeface="Calibri"/>
              </a:rPr>
              <a:t>Przyczyny</a:t>
            </a:r>
            <a:endParaRPr sz="22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15" dirty="0">
                <a:latin typeface="Calibri"/>
                <a:cs typeface="Calibri"/>
              </a:rPr>
              <a:t>obrzęk zapalny nerwów </a:t>
            </a:r>
            <a:r>
              <a:rPr sz="2000" spc="-5" dirty="0">
                <a:latin typeface="Calibri"/>
                <a:cs typeface="Calibri"/>
              </a:rPr>
              <a:t>i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tkanek,</a:t>
            </a:r>
            <a:endParaRPr sz="20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5" dirty="0">
                <a:latin typeface="Calibri"/>
                <a:cs typeface="Calibri"/>
              </a:rPr>
              <a:t>anomalie </a:t>
            </a:r>
            <a:r>
              <a:rPr sz="2000" spc="-20" dirty="0">
                <a:latin typeface="Calibri"/>
                <a:cs typeface="Calibri"/>
              </a:rPr>
              <a:t>rozwojowe,</a:t>
            </a:r>
            <a:endParaRPr sz="20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25" dirty="0">
                <a:latin typeface="Calibri"/>
                <a:cs typeface="Calibri"/>
              </a:rPr>
              <a:t>stany</a:t>
            </a:r>
            <a:r>
              <a:rPr sz="2000" spc="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zapalne,</a:t>
            </a:r>
            <a:endParaRPr sz="20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5" dirty="0">
                <a:latin typeface="Calibri"/>
                <a:cs typeface="Calibri"/>
              </a:rPr>
              <a:t>złe </a:t>
            </a:r>
            <a:r>
              <a:rPr sz="2000" spc="-10" dirty="0">
                <a:latin typeface="Calibri"/>
                <a:cs typeface="Calibri"/>
              </a:rPr>
              <a:t>wygojenie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kości,</a:t>
            </a:r>
            <a:endParaRPr sz="20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15" dirty="0">
                <a:latin typeface="Calibri"/>
                <a:cs typeface="Calibri"/>
              </a:rPr>
              <a:t>prace</a:t>
            </a:r>
            <a:r>
              <a:rPr sz="2000" spc="-10" dirty="0">
                <a:latin typeface="Calibri"/>
                <a:cs typeface="Calibri"/>
              </a:rPr>
              <a:t> ręczne,</a:t>
            </a:r>
            <a:endParaRPr sz="20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10" dirty="0">
                <a:latin typeface="Calibri"/>
                <a:cs typeface="Calibri"/>
              </a:rPr>
              <a:t>choroby (neuropatia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cukrzycowa),</a:t>
            </a:r>
            <a:endParaRPr sz="20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10" dirty="0">
                <a:latin typeface="Calibri"/>
                <a:cs typeface="Calibri"/>
              </a:rPr>
              <a:t>zacieśnienia </a:t>
            </a:r>
            <a:r>
              <a:rPr sz="2000" spc="-15" dirty="0">
                <a:latin typeface="Calibri"/>
                <a:cs typeface="Calibri"/>
              </a:rPr>
              <a:t>przestrzeni </a:t>
            </a:r>
            <a:r>
              <a:rPr sz="2000" spc="-10" dirty="0">
                <a:latin typeface="Calibri"/>
                <a:cs typeface="Calibri"/>
              </a:rPr>
              <a:t>kanału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nadgarstka.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59127" y="83057"/>
            <a:ext cx="5919470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25" dirty="0"/>
              <a:t>Zespół </a:t>
            </a:r>
            <a:r>
              <a:rPr sz="4400" spc="-10" dirty="0"/>
              <a:t>Cieśni</a:t>
            </a:r>
            <a:r>
              <a:rPr sz="4400" dirty="0"/>
              <a:t> </a:t>
            </a:r>
            <a:r>
              <a:rPr sz="4400" spc="-25" dirty="0"/>
              <a:t>Nadgarstka.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93014" y="897712"/>
            <a:ext cx="8277859" cy="3611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indent="-344170">
              <a:lnSpc>
                <a:spcPts val="1945"/>
              </a:lnSpc>
              <a:spcBef>
                <a:spcPts val="10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800" spc="-20" dirty="0">
                <a:latin typeface="Calibri"/>
                <a:cs typeface="Calibri"/>
              </a:rPr>
              <a:t>Efektem </a:t>
            </a:r>
            <a:r>
              <a:rPr sz="1800" spc="-10" dirty="0">
                <a:latin typeface="Calibri"/>
                <a:cs typeface="Calibri"/>
              </a:rPr>
              <a:t>schorzenia </a:t>
            </a:r>
            <a:r>
              <a:rPr sz="1800" spc="-15" dirty="0">
                <a:latin typeface="Calibri"/>
                <a:cs typeface="Calibri"/>
              </a:rPr>
              <a:t>jest </a:t>
            </a:r>
            <a:r>
              <a:rPr sz="1800" spc="-10" dirty="0">
                <a:latin typeface="Calibri"/>
                <a:cs typeface="Calibri"/>
              </a:rPr>
              <a:t>długotrwale </a:t>
            </a:r>
            <a:r>
              <a:rPr sz="1800" dirty="0">
                <a:latin typeface="Calibri"/>
                <a:cs typeface="Calibri"/>
              </a:rPr>
              <a:t>i </a:t>
            </a:r>
            <a:r>
              <a:rPr sz="1800" spc="-5" dirty="0">
                <a:latin typeface="Calibri"/>
                <a:cs typeface="Calibri"/>
              </a:rPr>
              <a:t>nieprzyjemne </a:t>
            </a:r>
            <a:r>
              <a:rPr sz="1800" spc="-15" dirty="0">
                <a:latin typeface="Calibri"/>
                <a:cs typeface="Calibri"/>
              </a:rPr>
              <a:t>leczenie </a:t>
            </a:r>
            <a:r>
              <a:rPr sz="1800" spc="-10" dirty="0">
                <a:latin typeface="Calibri"/>
                <a:cs typeface="Calibri"/>
              </a:rPr>
              <a:t>lub</a:t>
            </a:r>
            <a:r>
              <a:rPr sz="1800" spc="3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interwencja</a:t>
            </a:r>
            <a:endParaRPr sz="1800">
              <a:latin typeface="Calibri"/>
              <a:cs typeface="Calibri"/>
            </a:endParaRPr>
          </a:p>
          <a:p>
            <a:pPr marL="356870">
              <a:lnSpc>
                <a:spcPts val="1945"/>
              </a:lnSpc>
            </a:pPr>
            <a:r>
              <a:rPr sz="1800" spc="-10" dirty="0">
                <a:latin typeface="Calibri"/>
                <a:cs typeface="Calibri"/>
              </a:rPr>
              <a:t>chirurgiczna </a:t>
            </a:r>
            <a:r>
              <a:rPr sz="1800" dirty="0">
                <a:latin typeface="Calibri"/>
                <a:cs typeface="Calibri"/>
              </a:rPr>
              <a:t>i </a:t>
            </a:r>
            <a:r>
              <a:rPr sz="1800" spc="-5" dirty="0">
                <a:latin typeface="Calibri"/>
                <a:cs typeface="Calibri"/>
              </a:rPr>
              <a:t>długotrwała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rehabilitacja.</a:t>
            </a:r>
            <a:endParaRPr sz="18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1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500" dirty="0">
                <a:latin typeface="Calibri"/>
                <a:cs typeface="Calibri"/>
              </a:rPr>
              <a:t>Choroby z </a:t>
            </a:r>
            <a:r>
              <a:rPr sz="1500" spc="-5" dirty="0">
                <a:latin typeface="Calibri"/>
                <a:cs typeface="Calibri"/>
              </a:rPr>
              <a:t>tego zespołu </a:t>
            </a:r>
            <a:r>
              <a:rPr sz="1500" spc="0" dirty="0">
                <a:latin typeface="Calibri"/>
                <a:cs typeface="Calibri"/>
              </a:rPr>
              <a:t>są </a:t>
            </a:r>
            <a:r>
              <a:rPr sz="1500" spc="-10" dirty="0">
                <a:latin typeface="Calibri"/>
                <a:cs typeface="Calibri"/>
              </a:rPr>
              <a:t>często </a:t>
            </a:r>
            <a:r>
              <a:rPr sz="1500" spc="-5" dirty="0">
                <a:latin typeface="Calibri"/>
                <a:cs typeface="Calibri"/>
              </a:rPr>
              <a:t>mylnie diagnozowane, ponieważ wielu lekarzy nie słyszało </a:t>
            </a:r>
            <a:r>
              <a:rPr sz="1500" spc="0" dirty="0">
                <a:latin typeface="Calibri"/>
                <a:cs typeface="Calibri"/>
              </a:rPr>
              <a:t>o</a:t>
            </a:r>
            <a:r>
              <a:rPr sz="1500" spc="-23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RSI.</a:t>
            </a:r>
            <a:endParaRPr sz="1500">
              <a:latin typeface="Calibri"/>
              <a:cs typeface="Calibri"/>
            </a:endParaRPr>
          </a:p>
          <a:p>
            <a:pPr marL="756285" lvl="1" indent="-286385">
              <a:lnSpc>
                <a:spcPts val="1795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500" spc="0" dirty="0">
                <a:latin typeface="Calibri"/>
                <a:cs typeface="Calibri"/>
              </a:rPr>
              <a:t>Już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jest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uznane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za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chorobę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zawodową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dla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pracowników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biurowych.</a:t>
            </a:r>
            <a:endParaRPr sz="1500">
              <a:latin typeface="Calibri"/>
              <a:cs typeface="Calibri"/>
            </a:endParaRPr>
          </a:p>
          <a:p>
            <a:pPr marL="356870" indent="-344170">
              <a:lnSpc>
                <a:spcPts val="2155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800" b="1" spc="-10" dirty="0">
                <a:latin typeface="Calibri"/>
                <a:cs typeface="Calibri"/>
              </a:rPr>
              <a:t>Leczenie</a:t>
            </a:r>
            <a:endParaRPr sz="1800">
              <a:latin typeface="Calibri"/>
              <a:cs typeface="Calibri"/>
            </a:endParaRPr>
          </a:p>
          <a:p>
            <a:pPr marL="356870" indent="-344170">
              <a:lnSpc>
                <a:spcPts val="1945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800" spc="-10" dirty="0">
                <a:latin typeface="Calibri"/>
                <a:cs typeface="Calibri"/>
              </a:rPr>
              <a:t>Najlepszą metodą leczenia </a:t>
            </a:r>
            <a:r>
              <a:rPr sz="1800" spc="-15" dirty="0">
                <a:latin typeface="Calibri"/>
                <a:cs typeface="Calibri"/>
              </a:rPr>
              <a:t>jest </a:t>
            </a:r>
            <a:r>
              <a:rPr sz="1800" spc="-10" dirty="0">
                <a:latin typeface="Calibri"/>
                <a:cs typeface="Calibri"/>
              </a:rPr>
              <a:t>operacyjne przecięcie więzadła</a:t>
            </a:r>
            <a:r>
              <a:rPr sz="1800" spc="3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poprzecznego</a:t>
            </a:r>
            <a:endParaRPr sz="1800">
              <a:latin typeface="Calibri"/>
              <a:cs typeface="Calibri"/>
            </a:endParaRPr>
          </a:p>
          <a:p>
            <a:pPr marL="356870">
              <a:lnSpc>
                <a:spcPts val="1945"/>
              </a:lnSpc>
            </a:pPr>
            <a:r>
              <a:rPr sz="1800" spc="-15" dirty="0">
                <a:latin typeface="Calibri"/>
                <a:cs typeface="Calibri"/>
              </a:rPr>
              <a:t>nadgarstka.</a:t>
            </a:r>
            <a:endParaRPr sz="18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800" spc="-10" dirty="0">
                <a:latin typeface="Calibri"/>
                <a:cs typeface="Calibri"/>
              </a:rPr>
              <a:t>Niekiedy bezwzględnie należy </a:t>
            </a:r>
            <a:r>
              <a:rPr sz="1800" spc="-5" dirty="0">
                <a:latin typeface="Calibri"/>
                <a:cs typeface="Calibri"/>
              </a:rPr>
              <a:t>unieruchomić</a:t>
            </a:r>
            <a:r>
              <a:rPr sz="1800" spc="24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nadgarstek.</a:t>
            </a:r>
            <a:endParaRPr sz="18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800" spc="-15" dirty="0">
                <a:latin typeface="Calibri"/>
                <a:cs typeface="Calibri"/>
              </a:rPr>
              <a:t>Pacjentom </a:t>
            </a:r>
            <a:r>
              <a:rPr sz="1800" spc="-10" dirty="0">
                <a:latin typeface="Calibri"/>
                <a:cs typeface="Calibri"/>
              </a:rPr>
              <a:t>pomaga </a:t>
            </a:r>
            <a:r>
              <a:rPr sz="1800" spc="-15" dirty="0">
                <a:latin typeface="Calibri"/>
                <a:cs typeface="Calibri"/>
              </a:rPr>
              <a:t>fizykoterapia poprzez wykonywanie </a:t>
            </a:r>
            <a:r>
              <a:rPr sz="1800" spc="-10" dirty="0">
                <a:latin typeface="Calibri"/>
                <a:cs typeface="Calibri"/>
              </a:rPr>
              <a:t>ćwiczeń</a:t>
            </a:r>
            <a:r>
              <a:rPr sz="1800" spc="2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relaksujących.</a:t>
            </a:r>
            <a:endParaRPr sz="1800">
              <a:latin typeface="Calibri"/>
              <a:cs typeface="Calibri"/>
            </a:endParaRPr>
          </a:p>
          <a:p>
            <a:pPr marL="356870" indent="-344170">
              <a:lnSpc>
                <a:spcPts val="1945"/>
              </a:lnSpc>
              <a:spcBef>
                <a:spcPts val="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800" spc="-5" dirty="0">
                <a:latin typeface="Calibri"/>
                <a:cs typeface="Calibri"/>
              </a:rPr>
              <a:t>Chorzy przyjmują </a:t>
            </a:r>
            <a:r>
              <a:rPr sz="1800" spc="-10" dirty="0">
                <a:latin typeface="Calibri"/>
                <a:cs typeface="Calibri"/>
              </a:rPr>
              <a:t>witaminę </a:t>
            </a:r>
            <a:r>
              <a:rPr sz="1800" dirty="0">
                <a:latin typeface="Calibri"/>
                <a:cs typeface="Calibri"/>
              </a:rPr>
              <a:t>B6, </a:t>
            </a:r>
            <a:r>
              <a:rPr sz="1800" spc="-5" dirty="0">
                <a:latin typeface="Calibri"/>
                <a:cs typeface="Calibri"/>
              </a:rPr>
              <a:t>leki </a:t>
            </a:r>
            <a:r>
              <a:rPr sz="1800" spc="-10" dirty="0">
                <a:latin typeface="Calibri"/>
                <a:cs typeface="Calibri"/>
              </a:rPr>
              <a:t>moczopędne (zmniejsza obrzęk) lub</a:t>
            </a:r>
            <a:r>
              <a:rPr sz="1800" spc="204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leki</a:t>
            </a:r>
            <a:endParaRPr sz="1800">
              <a:latin typeface="Calibri"/>
              <a:cs typeface="Calibri"/>
            </a:endParaRPr>
          </a:p>
          <a:p>
            <a:pPr marL="356870">
              <a:lnSpc>
                <a:spcPts val="1945"/>
              </a:lnSpc>
            </a:pPr>
            <a:r>
              <a:rPr sz="1800" spc="-10" dirty="0">
                <a:latin typeface="Calibri"/>
                <a:cs typeface="Calibri"/>
              </a:rPr>
              <a:t>przeciwzapalne.</a:t>
            </a:r>
            <a:endParaRPr sz="18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800" spc="-10" dirty="0">
                <a:latin typeface="Calibri"/>
                <a:cs typeface="Calibri"/>
              </a:rPr>
              <a:t>Miejscowe wstrzykiwanie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hydrokortyzonu.</a:t>
            </a:r>
            <a:endParaRPr sz="18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800" spc="-15" dirty="0">
                <a:latin typeface="Calibri"/>
                <a:cs typeface="Calibri"/>
              </a:rPr>
              <a:t>Jonoforeza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sterydowa.</a:t>
            </a:r>
            <a:endParaRPr sz="18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1800" spc="-35" dirty="0">
                <a:latin typeface="Calibri"/>
                <a:cs typeface="Calibri"/>
              </a:rPr>
              <a:t>Terapia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ultradźwiękowa.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000625" y="4545076"/>
            <a:ext cx="2905125" cy="23129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69</a:t>
            </a:fld>
            <a:endParaRPr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5663" y="11379"/>
            <a:ext cx="279844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0" dirty="0"/>
              <a:t>Profilaktyka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21691" y="739851"/>
            <a:ext cx="8241030" cy="371347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indent="-344170">
              <a:lnSpc>
                <a:spcPts val="2375"/>
              </a:lnSpc>
              <a:spcBef>
                <a:spcPts val="11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5" dirty="0">
                <a:latin typeface="Calibri"/>
                <a:cs typeface="Calibri"/>
              </a:rPr>
              <a:t>Zapobieganie schorzeniu jest możliwe </a:t>
            </a:r>
            <a:r>
              <a:rPr sz="2200" spc="-15" dirty="0">
                <a:latin typeface="Calibri"/>
                <a:cs typeface="Calibri"/>
              </a:rPr>
              <a:t>przez </a:t>
            </a:r>
            <a:r>
              <a:rPr sz="2200" spc="-10" dirty="0">
                <a:latin typeface="Calibri"/>
                <a:cs typeface="Calibri"/>
              </a:rPr>
              <a:t>wykorzystanie </a:t>
            </a:r>
            <a:r>
              <a:rPr sz="2200" dirty="0">
                <a:latin typeface="Calibri"/>
                <a:cs typeface="Calibri"/>
              </a:rPr>
              <a:t>na</a:t>
            </a:r>
            <a:r>
              <a:rPr sz="2200" spc="-19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prostą</a:t>
            </a:r>
            <a:endParaRPr sz="2200">
              <a:latin typeface="Calibri"/>
              <a:cs typeface="Calibri"/>
            </a:endParaRPr>
          </a:p>
          <a:p>
            <a:pPr marL="356870">
              <a:lnSpc>
                <a:spcPts val="2375"/>
              </a:lnSpc>
            </a:pPr>
            <a:r>
              <a:rPr sz="2200" spc="-10" dirty="0">
                <a:latin typeface="Calibri"/>
                <a:cs typeface="Calibri"/>
              </a:rPr>
              <a:t>gimnastykę </a:t>
            </a:r>
            <a:r>
              <a:rPr sz="2200" spc="-5" dirty="0">
                <a:latin typeface="Calibri"/>
                <a:cs typeface="Calibri"/>
              </a:rPr>
              <a:t>przerw </a:t>
            </a:r>
            <a:r>
              <a:rPr sz="2200" spc="0" dirty="0">
                <a:latin typeface="Calibri"/>
                <a:cs typeface="Calibri"/>
              </a:rPr>
              <a:t>w</a:t>
            </a:r>
            <a:r>
              <a:rPr sz="2200" spc="-80" dirty="0">
                <a:latin typeface="Calibri"/>
                <a:cs typeface="Calibri"/>
              </a:rPr>
              <a:t> </a:t>
            </a:r>
            <a:r>
              <a:rPr sz="2200" spc="-35" dirty="0">
                <a:latin typeface="Calibri"/>
                <a:cs typeface="Calibri"/>
              </a:rPr>
              <a:t>pracy.</a:t>
            </a:r>
            <a:endParaRPr sz="22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1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900" spc="-15" dirty="0">
                <a:latin typeface="Calibri"/>
                <a:cs typeface="Calibri"/>
              </a:rPr>
              <a:t>Pamiętaj </a:t>
            </a:r>
            <a:r>
              <a:rPr sz="1900" spc="-5" dirty="0">
                <a:latin typeface="Calibri"/>
                <a:cs typeface="Calibri"/>
              </a:rPr>
              <a:t>o 5 </a:t>
            </a:r>
            <a:r>
              <a:rPr sz="1900" spc="-15" dirty="0">
                <a:latin typeface="Calibri"/>
                <a:cs typeface="Calibri"/>
              </a:rPr>
              <a:t>minutowej przerwie </a:t>
            </a:r>
            <a:r>
              <a:rPr sz="1900" spc="-20" dirty="0">
                <a:latin typeface="Calibri"/>
                <a:cs typeface="Calibri"/>
              </a:rPr>
              <a:t>co</a:t>
            </a:r>
            <a:r>
              <a:rPr sz="1900" spc="1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godzinę.</a:t>
            </a:r>
            <a:endParaRPr sz="19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900" spc="-30" dirty="0">
                <a:latin typeface="Calibri"/>
                <a:cs typeface="Calibri"/>
              </a:rPr>
              <a:t>Częste </a:t>
            </a:r>
            <a:r>
              <a:rPr sz="1900" spc="-5" dirty="0">
                <a:latin typeface="Calibri"/>
                <a:cs typeface="Calibri"/>
              </a:rPr>
              <a:t>zmienianie </a:t>
            </a:r>
            <a:r>
              <a:rPr sz="1900" spc="-20" dirty="0">
                <a:latin typeface="Calibri"/>
                <a:cs typeface="Calibri"/>
              </a:rPr>
              <a:t>wykonywanych </a:t>
            </a:r>
            <a:r>
              <a:rPr sz="1900" spc="-10" dirty="0">
                <a:latin typeface="Calibri"/>
                <a:cs typeface="Calibri"/>
              </a:rPr>
              <a:t>czynności. </a:t>
            </a:r>
            <a:r>
              <a:rPr sz="1900" spc="-5" dirty="0">
                <a:latin typeface="Calibri"/>
                <a:cs typeface="Calibri"/>
              </a:rPr>
              <a:t>Unikanie ciągle </a:t>
            </a:r>
            <a:r>
              <a:rPr sz="1900" spc="-25" dirty="0">
                <a:latin typeface="Calibri"/>
                <a:cs typeface="Calibri"/>
              </a:rPr>
              <a:t>tego</a:t>
            </a:r>
            <a:r>
              <a:rPr sz="1900" spc="229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samego.</a:t>
            </a:r>
            <a:endParaRPr sz="1900">
              <a:latin typeface="Calibri"/>
              <a:cs typeface="Calibri"/>
            </a:endParaRPr>
          </a:p>
          <a:p>
            <a:pPr marL="756285" lvl="1" indent="-286385">
              <a:lnSpc>
                <a:spcPts val="2055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900" spc="-20" dirty="0">
                <a:latin typeface="Calibri"/>
                <a:cs typeface="Calibri"/>
              </a:rPr>
              <a:t>Rozciąganie </a:t>
            </a:r>
            <a:r>
              <a:rPr sz="1900" spc="-5" dirty="0">
                <a:latin typeface="Calibri"/>
                <a:cs typeface="Calibri"/>
              </a:rPr>
              <a:t>i </a:t>
            </a:r>
            <a:r>
              <a:rPr sz="1900" spc="-15" dirty="0">
                <a:latin typeface="Calibri"/>
                <a:cs typeface="Calibri"/>
              </a:rPr>
              <a:t>gimnastykowanie nadgarstków </a:t>
            </a:r>
            <a:r>
              <a:rPr sz="1900" spc="-10" dirty="0">
                <a:latin typeface="Calibri"/>
                <a:cs typeface="Calibri"/>
              </a:rPr>
              <a:t>podczas</a:t>
            </a:r>
            <a:r>
              <a:rPr sz="1900" spc="5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wykonywania</a:t>
            </a:r>
            <a:endParaRPr sz="1900">
              <a:latin typeface="Calibri"/>
              <a:cs typeface="Calibri"/>
            </a:endParaRPr>
          </a:p>
          <a:p>
            <a:pPr marL="756285">
              <a:lnSpc>
                <a:spcPts val="2055"/>
              </a:lnSpc>
            </a:pPr>
            <a:r>
              <a:rPr sz="1900" spc="-15" dirty="0">
                <a:latin typeface="Calibri"/>
                <a:cs typeface="Calibri"/>
              </a:rPr>
              <a:t>jednostajnych</a:t>
            </a:r>
            <a:r>
              <a:rPr sz="1900" spc="-6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prac.</a:t>
            </a:r>
            <a:endParaRPr sz="1900">
              <a:latin typeface="Calibri"/>
              <a:cs typeface="Calibri"/>
            </a:endParaRPr>
          </a:p>
          <a:p>
            <a:pPr marL="756285" marR="323215" lvl="1" indent="-286385">
              <a:lnSpc>
                <a:spcPct val="80000"/>
              </a:lnSpc>
              <a:spcBef>
                <a:spcPts val="45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900" spc="-15" dirty="0">
                <a:latin typeface="Calibri"/>
                <a:cs typeface="Calibri"/>
              </a:rPr>
              <a:t>Rezygnacja </a:t>
            </a:r>
            <a:r>
              <a:rPr sz="1900" spc="-5" dirty="0">
                <a:latin typeface="Calibri"/>
                <a:cs typeface="Calibri"/>
              </a:rPr>
              <a:t>z palenia </a:t>
            </a:r>
            <a:r>
              <a:rPr sz="1900" spc="-20" dirty="0">
                <a:latin typeface="Calibri"/>
                <a:cs typeface="Calibri"/>
              </a:rPr>
              <a:t>papierosów, </a:t>
            </a:r>
            <a:r>
              <a:rPr sz="1900" spc="-10" dirty="0">
                <a:latin typeface="Calibri"/>
                <a:cs typeface="Calibri"/>
              </a:rPr>
              <a:t>ogranicz spożywanie alkoholu, </a:t>
            </a:r>
            <a:r>
              <a:rPr sz="1900" dirty="0">
                <a:latin typeface="Calibri"/>
                <a:cs typeface="Calibri"/>
              </a:rPr>
              <a:t>dbanie </a:t>
            </a:r>
            <a:r>
              <a:rPr sz="1900" spc="-5" dirty="0">
                <a:latin typeface="Calibri"/>
                <a:cs typeface="Calibri"/>
              </a:rPr>
              <a:t>o  </a:t>
            </a:r>
            <a:r>
              <a:rPr sz="1900" spc="-15" dirty="0">
                <a:latin typeface="Calibri"/>
                <a:cs typeface="Calibri"/>
              </a:rPr>
              <a:t>prawidłową</a:t>
            </a:r>
            <a:r>
              <a:rPr sz="1900" spc="-25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wagę.</a:t>
            </a:r>
            <a:endParaRPr sz="1900">
              <a:latin typeface="Calibri"/>
              <a:cs typeface="Calibri"/>
            </a:endParaRPr>
          </a:p>
          <a:p>
            <a:pPr marL="756285" lvl="1" indent="-286385">
              <a:lnSpc>
                <a:spcPts val="205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900" spc="-10" dirty="0">
                <a:latin typeface="Calibri"/>
                <a:cs typeface="Calibri"/>
              </a:rPr>
              <a:t>Zamiast </a:t>
            </a:r>
            <a:r>
              <a:rPr sz="1900" spc="-25" dirty="0">
                <a:latin typeface="Calibri"/>
                <a:cs typeface="Calibri"/>
              </a:rPr>
              <a:t>myszy </a:t>
            </a:r>
            <a:r>
              <a:rPr sz="1900" spc="-5" dirty="0">
                <a:latin typeface="Calibri"/>
                <a:cs typeface="Calibri"/>
              </a:rPr>
              <a:t>i </a:t>
            </a:r>
            <a:r>
              <a:rPr sz="1900" spc="-10" dirty="0">
                <a:latin typeface="Calibri"/>
                <a:cs typeface="Calibri"/>
              </a:rPr>
              <a:t>klawiatury używanie tabletu, </a:t>
            </a:r>
            <a:r>
              <a:rPr sz="1900" spc="-15" dirty="0">
                <a:latin typeface="Calibri"/>
                <a:cs typeface="Calibri"/>
              </a:rPr>
              <a:t>sterowania </a:t>
            </a:r>
            <a:r>
              <a:rPr sz="1900" spc="-5" dirty="0">
                <a:latin typeface="Calibri"/>
                <a:cs typeface="Calibri"/>
              </a:rPr>
              <a:t>głosem,</a:t>
            </a:r>
            <a:r>
              <a:rPr sz="1900" spc="20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sterowania</a:t>
            </a:r>
            <a:endParaRPr sz="1900">
              <a:latin typeface="Calibri"/>
              <a:cs typeface="Calibri"/>
            </a:endParaRPr>
          </a:p>
          <a:p>
            <a:pPr marL="756285">
              <a:lnSpc>
                <a:spcPts val="2045"/>
              </a:lnSpc>
            </a:pPr>
            <a:r>
              <a:rPr sz="1900" spc="-15" dirty="0">
                <a:latin typeface="Calibri"/>
                <a:cs typeface="Calibri"/>
              </a:rPr>
              <a:t>wzrokiem </a:t>
            </a:r>
            <a:r>
              <a:rPr sz="1900" spc="-5" dirty="0">
                <a:latin typeface="Calibri"/>
                <a:cs typeface="Calibri"/>
              </a:rPr>
              <a:t>lub </a:t>
            </a:r>
            <a:r>
              <a:rPr sz="1900" spc="-10" dirty="0">
                <a:latin typeface="Calibri"/>
                <a:cs typeface="Calibri"/>
              </a:rPr>
              <a:t>nożnej</a:t>
            </a:r>
            <a:r>
              <a:rPr sz="1900" spc="-20" dirty="0">
                <a:latin typeface="Calibri"/>
                <a:cs typeface="Calibri"/>
              </a:rPr>
              <a:t> myszki.</a:t>
            </a:r>
            <a:endParaRPr sz="1900">
              <a:latin typeface="Calibri"/>
              <a:cs typeface="Calibri"/>
            </a:endParaRPr>
          </a:p>
          <a:p>
            <a:pPr marL="356870" indent="-344170">
              <a:lnSpc>
                <a:spcPts val="2635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0" dirty="0">
                <a:latin typeface="Calibri"/>
                <a:cs typeface="Calibri"/>
              </a:rPr>
              <a:t>W </a:t>
            </a:r>
            <a:r>
              <a:rPr sz="2200" spc="-10" dirty="0">
                <a:latin typeface="Calibri"/>
                <a:cs typeface="Calibri"/>
              </a:rPr>
              <a:t>razie </a:t>
            </a:r>
            <a:r>
              <a:rPr sz="2200" spc="-15" dirty="0">
                <a:latin typeface="Calibri"/>
                <a:cs typeface="Calibri"/>
              </a:rPr>
              <a:t>zauważenia </a:t>
            </a:r>
            <a:r>
              <a:rPr sz="2200" spc="-10" dirty="0">
                <a:latin typeface="Calibri"/>
                <a:cs typeface="Calibri"/>
              </a:rPr>
              <a:t>niepokojących </a:t>
            </a:r>
            <a:r>
              <a:rPr sz="2200" spc="-30" dirty="0">
                <a:latin typeface="Calibri"/>
                <a:cs typeface="Calibri"/>
              </a:rPr>
              <a:t>objawów, </a:t>
            </a:r>
            <a:r>
              <a:rPr sz="2200" spc="-15" dirty="0">
                <a:latin typeface="Calibri"/>
                <a:cs typeface="Calibri"/>
              </a:rPr>
              <a:t>założenie </a:t>
            </a:r>
            <a:r>
              <a:rPr sz="2200" spc="-20" dirty="0">
                <a:latin typeface="Calibri"/>
                <a:cs typeface="Calibri"/>
              </a:rPr>
              <a:t>szyny </a:t>
            </a:r>
            <a:r>
              <a:rPr sz="2200" dirty="0">
                <a:latin typeface="Calibri"/>
                <a:cs typeface="Calibri"/>
              </a:rPr>
              <a:t>na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rękę.</a:t>
            </a:r>
            <a:endParaRPr sz="2200">
              <a:latin typeface="Calibri"/>
              <a:cs typeface="Calibri"/>
            </a:endParaRPr>
          </a:p>
          <a:p>
            <a:pPr marL="356870" indent="-344170">
              <a:lnSpc>
                <a:spcPts val="2375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dirty="0">
                <a:latin typeface="Calibri"/>
                <a:cs typeface="Calibri"/>
              </a:rPr>
              <a:t>Jeśli objawy nie </a:t>
            </a:r>
            <a:r>
              <a:rPr sz="2200" spc="-10" dirty="0">
                <a:latin typeface="Calibri"/>
                <a:cs typeface="Calibri"/>
              </a:rPr>
              <a:t>ustępują, </a:t>
            </a:r>
            <a:r>
              <a:rPr sz="2200" spc="-5" dirty="0">
                <a:latin typeface="Calibri"/>
                <a:cs typeface="Calibri"/>
              </a:rPr>
              <a:t>albo </a:t>
            </a:r>
            <a:r>
              <a:rPr sz="2200" spc="-20" dirty="0">
                <a:latin typeface="Calibri"/>
                <a:cs typeface="Calibri"/>
              </a:rPr>
              <a:t>pogarszają </a:t>
            </a:r>
            <a:r>
              <a:rPr sz="2200" spc="-5" dirty="0">
                <a:latin typeface="Calibri"/>
                <a:cs typeface="Calibri"/>
              </a:rPr>
              <a:t>się, </a:t>
            </a:r>
            <a:r>
              <a:rPr sz="2200" spc="-10" dirty="0">
                <a:latin typeface="Calibri"/>
                <a:cs typeface="Calibri"/>
              </a:rPr>
              <a:t>niezwłoczny </a:t>
            </a:r>
            <a:r>
              <a:rPr sz="2200" spc="-20" dirty="0">
                <a:latin typeface="Calibri"/>
                <a:cs typeface="Calibri"/>
              </a:rPr>
              <a:t>kontakt</a:t>
            </a:r>
            <a:r>
              <a:rPr sz="2200" spc="-9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z</a:t>
            </a:r>
            <a:endParaRPr sz="2200">
              <a:latin typeface="Calibri"/>
              <a:cs typeface="Calibri"/>
            </a:endParaRPr>
          </a:p>
          <a:p>
            <a:pPr marL="356870">
              <a:lnSpc>
                <a:spcPts val="2375"/>
              </a:lnSpc>
            </a:pPr>
            <a:r>
              <a:rPr sz="2200" spc="-10" dirty="0">
                <a:latin typeface="Calibri"/>
                <a:cs typeface="Calibri"/>
              </a:rPr>
              <a:t>lekarzem.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49228" y="4221224"/>
            <a:ext cx="2970822" cy="25637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70</a:t>
            </a:fld>
            <a:endParaRPr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35198" y="220167"/>
            <a:ext cx="267335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5" dirty="0">
                <a:latin typeface="Calibri"/>
                <a:cs typeface="Calibri"/>
              </a:rPr>
              <a:t>G</a:t>
            </a:r>
            <a:r>
              <a:rPr sz="4400" b="0" spc="-25" dirty="0">
                <a:latin typeface="Calibri"/>
                <a:cs typeface="Calibri"/>
              </a:rPr>
              <a:t>i</a:t>
            </a:r>
            <a:r>
              <a:rPr sz="4400" b="0" spc="-5" dirty="0">
                <a:latin typeface="Calibri"/>
                <a:cs typeface="Calibri"/>
              </a:rPr>
              <a:t>mna</a:t>
            </a:r>
            <a:r>
              <a:rPr sz="4400" b="0" spc="-45" dirty="0">
                <a:latin typeface="Calibri"/>
                <a:cs typeface="Calibri"/>
              </a:rPr>
              <a:t>s</a:t>
            </a:r>
            <a:r>
              <a:rPr sz="4400" b="0" spc="-5" dirty="0">
                <a:latin typeface="Calibri"/>
                <a:cs typeface="Calibri"/>
              </a:rPr>
              <a:t>ty</a:t>
            </a:r>
            <a:r>
              <a:rPr sz="4400" b="0" spc="-95" dirty="0">
                <a:latin typeface="Calibri"/>
                <a:cs typeface="Calibri"/>
              </a:rPr>
              <a:t>k</a:t>
            </a:r>
            <a:r>
              <a:rPr sz="4400" b="0" spc="-5" dirty="0">
                <a:latin typeface="Calibri"/>
                <a:cs typeface="Calibri"/>
              </a:rPr>
              <a:t>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4642" y="1080592"/>
            <a:ext cx="5114290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15" dirty="0">
                <a:latin typeface="Calibri"/>
                <a:cs typeface="Calibri"/>
              </a:rPr>
              <a:t>Kilka ćwiczeń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rozluźniających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00125" y="1714500"/>
            <a:ext cx="6429375" cy="49085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71</a:t>
            </a:fld>
            <a:endParaRPr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72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5200" y="464896"/>
            <a:ext cx="467169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15" dirty="0">
                <a:latin typeface="Calibri"/>
                <a:cs typeface="Calibri"/>
              </a:rPr>
              <a:t>Zespół </a:t>
            </a:r>
            <a:r>
              <a:rPr sz="4400" b="0" spc="-10" dirty="0">
                <a:latin typeface="Calibri"/>
                <a:cs typeface="Calibri"/>
              </a:rPr>
              <a:t>de</a:t>
            </a:r>
            <a:r>
              <a:rPr sz="4400" b="0" spc="-45" dirty="0">
                <a:latin typeface="Calibri"/>
                <a:cs typeface="Calibri"/>
              </a:rPr>
              <a:t> </a:t>
            </a:r>
            <a:r>
              <a:rPr sz="4400" b="0" spc="-10" dirty="0">
                <a:latin typeface="Calibri"/>
                <a:cs typeface="Calibri"/>
              </a:rPr>
              <a:t>Quervaina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6244" y="1609420"/>
            <a:ext cx="8044815" cy="30156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marR="250190" indent="-34417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15" dirty="0">
                <a:latin typeface="Calibri"/>
                <a:cs typeface="Calibri"/>
              </a:rPr>
              <a:t>Zespół </a:t>
            </a:r>
            <a:r>
              <a:rPr sz="3200" spc="-10" dirty="0">
                <a:latin typeface="Calibri"/>
                <a:cs typeface="Calibri"/>
              </a:rPr>
              <a:t>de </a:t>
            </a:r>
            <a:r>
              <a:rPr sz="3200" spc="-15" dirty="0">
                <a:latin typeface="Calibri"/>
                <a:cs typeface="Calibri"/>
              </a:rPr>
              <a:t>Quervaina </a:t>
            </a:r>
            <a:r>
              <a:rPr sz="3200" spc="-20" dirty="0">
                <a:latin typeface="Calibri"/>
                <a:cs typeface="Calibri"/>
              </a:rPr>
              <a:t>(kciuk </a:t>
            </a:r>
            <a:r>
              <a:rPr sz="3200" spc="-10" dirty="0">
                <a:latin typeface="Calibri"/>
                <a:cs typeface="Calibri"/>
              </a:rPr>
              <a:t>matki, </a:t>
            </a:r>
            <a:r>
              <a:rPr sz="3200" spc="-20" dirty="0">
                <a:latin typeface="Calibri"/>
                <a:cs typeface="Calibri"/>
              </a:rPr>
              <a:t>kciuk </a:t>
            </a:r>
            <a:r>
              <a:rPr sz="3200" dirty="0">
                <a:latin typeface="Calibri"/>
                <a:cs typeface="Calibri"/>
              </a:rPr>
              <a:t>SMS-  </a:t>
            </a:r>
            <a:r>
              <a:rPr sz="3200" spc="-25" dirty="0">
                <a:latin typeface="Calibri"/>
                <a:cs typeface="Calibri"/>
              </a:rPr>
              <a:t>owca)</a:t>
            </a:r>
            <a:endParaRPr sz="3200">
              <a:latin typeface="Calibri"/>
              <a:cs typeface="Calibri"/>
            </a:endParaRPr>
          </a:p>
          <a:p>
            <a:pPr marL="356870" marR="508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10" dirty="0">
                <a:latin typeface="Calibri"/>
                <a:cs typeface="Calibri"/>
              </a:rPr>
              <a:t>Ból </a:t>
            </a:r>
            <a:r>
              <a:rPr sz="3200" spc="-5" dirty="0">
                <a:latin typeface="Calibri"/>
                <a:cs typeface="Calibri"/>
              </a:rPr>
              <a:t>i </a:t>
            </a:r>
            <a:r>
              <a:rPr sz="3200" spc="-30" dirty="0">
                <a:latin typeface="Calibri"/>
                <a:cs typeface="Calibri"/>
              </a:rPr>
              <a:t>stan </a:t>
            </a:r>
            <a:r>
              <a:rPr sz="3200" spc="-20" dirty="0">
                <a:latin typeface="Calibri"/>
                <a:cs typeface="Calibri"/>
              </a:rPr>
              <a:t>zapalny </a:t>
            </a:r>
            <a:r>
              <a:rPr sz="3200" spc="-30" dirty="0">
                <a:latin typeface="Calibri"/>
                <a:cs typeface="Calibri"/>
              </a:rPr>
              <a:t>kciuka </a:t>
            </a:r>
            <a:r>
              <a:rPr sz="3200" spc="-5" dirty="0">
                <a:latin typeface="Calibri"/>
                <a:cs typeface="Calibri"/>
              </a:rPr>
              <a:t>z </a:t>
            </a:r>
            <a:r>
              <a:rPr sz="3200" spc="-20" dirty="0">
                <a:latin typeface="Calibri"/>
                <a:cs typeface="Calibri"/>
              </a:rPr>
              <a:t>powodu </a:t>
            </a:r>
            <a:r>
              <a:rPr sz="3200" spc="-15" dirty="0">
                <a:latin typeface="Calibri"/>
                <a:cs typeface="Calibri"/>
              </a:rPr>
              <a:t>sumujących  </a:t>
            </a:r>
            <a:r>
              <a:rPr sz="3200" spc="-5" dirty="0">
                <a:latin typeface="Calibri"/>
                <a:cs typeface="Calibri"/>
              </a:rPr>
              <a:t>się </a:t>
            </a:r>
            <a:r>
              <a:rPr sz="3200" spc="-35" dirty="0">
                <a:latin typeface="Calibri"/>
                <a:cs typeface="Calibri"/>
              </a:rPr>
              <a:t>urazów </a:t>
            </a:r>
            <a:r>
              <a:rPr sz="3200" spc="-10" dirty="0">
                <a:latin typeface="Calibri"/>
                <a:cs typeface="Calibri"/>
              </a:rPr>
              <a:t>ścięgien </a:t>
            </a:r>
            <a:r>
              <a:rPr sz="3200" spc="-5" dirty="0">
                <a:latin typeface="Calibri"/>
                <a:cs typeface="Calibri"/>
              </a:rPr>
              <a:t>i mięśni </a:t>
            </a:r>
            <a:r>
              <a:rPr sz="3200" spc="-15" dirty="0">
                <a:latin typeface="Calibri"/>
                <a:cs typeface="Calibri"/>
              </a:rPr>
              <a:t>tego</a:t>
            </a:r>
            <a:r>
              <a:rPr sz="3200" spc="10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palca.</a:t>
            </a:r>
            <a:endParaRPr sz="3200">
              <a:latin typeface="Calibri"/>
              <a:cs typeface="Calibri"/>
            </a:endParaRPr>
          </a:p>
          <a:p>
            <a:pPr marL="756285" marR="230504" indent="-287020">
              <a:lnSpc>
                <a:spcPct val="100000"/>
              </a:lnSpc>
              <a:spcBef>
                <a:spcPts val="690"/>
              </a:spcBef>
            </a:pPr>
            <a:r>
              <a:rPr sz="2800" spc="0" dirty="0">
                <a:latin typeface="Arial"/>
                <a:cs typeface="Arial"/>
              </a:rPr>
              <a:t>– </a:t>
            </a:r>
            <a:r>
              <a:rPr sz="2800" spc="-10" dirty="0">
                <a:latin typeface="Calibri"/>
                <a:cs typeface="Calibri"/>
              </a:rPr>
              <a:t>Wywołane </a:t>
            </a:r>
            <a:r>
              <a:rPr sz="2800" spc="-20" dirty="0">
                <a:latin typeface="Calibri"/>
                <a:cs typeface="Calibri"/>
              </a:rPr>
              <a:t>przez </a:t>
            </a:r>
            <a:r>
              <a:rPr sz="2800" spc="-5" dirty="0">
                <a:latin typeface="Calibri"/>
                <a:cs typeface="Calibri"/>
              </a:rPr>
              <a:t>monotonne </a:t>
            </a:r>
            <a:r>
              <a:rPr sz="2800" dirty="0">
                <a:latin typeface="Calibri"/>
                <a:cs typeface="Calibri"/>
              </a:rPr>
              <a:t>i </a:t>
            </a:r>
            <a:r>
              <a:rPr sz="2800" spc="-10" dirty="0">
                <a:latin typeface="Calibri"/>
                <a:cs typeface="Calibri"/>
              </a:rPr>
              <a:t>powtarzalne</a:t>
            </a:r>
            <a:r>
              <a:rPr sz="2800" spc="-28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ruchy  </a:t>
            </a:r>
            <a:r>
              <a:rPr sz="2800" spc="-25" dirty="0">
                <a:latin typeface="Calibri"/>
                <a:cs typeface="Calibri"/>
              </a:rPr>
              <a:t>kciuka </a:t>
            </a:r>
            <a:r>
              <a:rPr sz="2800" dirty="0">
                <a:latin typeface="Calibri"/>
                <a:cs typeface="Calibri"/>
              </a:rPr>
              <a:t>(Pisanie </a:t>
            </a:r>
            <a:r>
              <a:rPr sz="2800" spc="-5" dirty="0">
                <a:latin typeface="Calibri"/>
                <a:cs typeface="Calibri"/>
              </a:rPr>
              <a:t>na </a:t>
            </a:r>
            <a:r>
              <a:rPr sz="2800" spc="-10" dirty="0">
                <a:latin typeface="Calibri"/>
                <a:cs typeface="Calibri"/>
              </a:rPr>
              <a:t>ekranie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telefonu).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dirty="0"/>
              <a:t>73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29560" y="464896"/>
            <a:ext cx="3484879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5" dirty="0">
                <a:latin typeface="Calibri"/>
                <a:cs typeface="Calibri"/>
              </a:rPr>
              <a:t>Inne</a:t>
            </a:r>
            <a:r>
              <a:rPr sz="4400" b="0" spc="-75" dirty="0">
                <a:latin typeface="Calibri"/>
                <a:cs typeface="Calibri"/>
              </a:rPr>
              <a:t> </a:t>
            </a:r>
            <a:r>
              <a:rPr sz="4400" b="0" spc="-10" dirty="0">
                <a:latin typeface="Calibri"/>
                <a:cs typeface="Calibri"/>
              </a:rPr>
              <a:t>okreslenia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6244" y="1609420"/>
            <a:ext cx="600011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1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800" spc="-10" dirty="0">
                <a:latin typeface="Calibri"/>
                <a:cs typeface="Calibri"/>
              </a:rPr>
              <a:t>Kciuk </a:t>
            </a:r>
            <a:r>
              <a:rPr sz="2800" dirty="0">
                <a:latin typeface="Calibri"/>
                <a:cs typeface="Calibri"/>
              </a:rPr>
              <a:t>Black </a:t>
            </a:r>
            <a:r>
              <a:rPr sz="2800" spc="-25" dirty="0">
                <a:latin typeface="Calibri"/>
                <a:cs typeface="Calibri"/>
              </a:rPr>
              <a:t>Berry, </a:t>
            </a:r>
            <a:r>
              <a:rPr sz="2800" spc="-5" dirty="0">
                <a:latin typeface="Calibri"/>
                <a:cs typeface="Calibri"/>
              </a:rPr>
              <a:t>Nintendoitis,</a:t>
            </a:r>
            <a:r>
              <a:rPr sz="2800" spc="-1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Injurwii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54430" y="275970"/>
            <a:ext cx="723201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b="0" spc="-30" dirty="0">
                <a:latin typeface="Calibri"/>
                <a:cs typeface="Calibri"/>
              </a:rPr>
              <a:t>Przyczyny </a:t>
            </a:r>
            <a:r>
              <a:rPr sz="4400" b="0" spc="-20" dirty="0">
                <a:latin typeface="Calibri"/>
                <a:cs typeface="Calibri"/>
              </a:rPr>
              <a:t>zespołu </a:t>
            </a:r>
            <a:r>
              <a:rPr sz="4400" b="0" spc="-10" dirty="0">
                <a:latin typeface="Calibri"/>
                <a:cs typeface="Calibri"/>
              </a:rPr>
              <a:t>de</a:t>
            </a:r>
            <a:r>
              <a:rPr sz="4400" b="0" spc="25" dirty="0">
                <a:latin typeface="Calibri"/>
                <a:cs typeface="Calibri"/>
              </a:rPr>
              <a:t> </a:t>
            </a:r>
            <a:r>
              <a:rPr sz="4400" b="0" spc="-10" dirty="0">
                <a:latin typeface="Calibri"/>
                <a:cs typeface="Calibri"/>
              </a:rPr>
              <a:t>Quervaina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6639" y="853186"/>
            <a:ext cx="5886450" cy="576707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6870" marR="727075" indent="-344170">
              <a:lnSpc>
                <a:spcPts val="24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b="1" spc="-25" dirty="0">
                <a:latin typeface="Calibri"/>
                <a:cs typeface="Calibri"/>
              </a:rPr>
              <a:t>Częste </a:t>
            </a:r>
            <a:r>
              <a:rPr sz="2500" b="1" spc="-5" dirty="0">
                <a:latin typeface="Calibri"/>
                <a:cs typeface="Calibri"/>
              </a:rPr>
              <a:t>pisanie jedną </a:t>
            </a:r>
            <a:r>
              <a:rPr sz="2500" b="1" spc="-15" dirty="0">
                <a:latin typeface="Calibri"/>
                <a:cs typeface="Calibri"/>
              </a:rPr>
              <a:t>ręką </a:t>
            </a:r>
            <a:r>
              <a:rPr sz="2500" b="1" spc="-10" dirty="0">
                <a:latin typeface="Calibri"/>
                <a:cs typeface="Calibri"/>
              </a:rPr>
              <a:t>sms-ów </a:t>
            </a:r>
            <a:r>
              <a:rPr sz="2500" b="1" spc="-5" dirty="0">
                <a:latin typeface="Calibri"/>
                <a:cs typeface="Calibri"/>
              </a:rPr>
              <a:t>na  </a:t>
            </a:r>
            <a:r>
              <a:rPr sz="2500" b="1" spc="-15" dirty="0">
                <a:latin typeface="Calibri"/>
                <a:cs typeface="Calibri"/>
              </a:rPr>
              <a:t>telefonach</a:t>
            </a:r>
            <a:r>
              <a:rPr sz="2500" b="1" spc="-5" dirty="0">
                <a:latin typeface="Calibri"/>
                <a:cs typeface="Calibri"/>
              </a:rPr>
              <a:t> </a:t>
            </a:r>
            <a:r>
              <a:rPr sz="2500" b="1" spc="-15" dirty="0">
                <a:latin typeface="Calibri"/>
                <a:cs typeface="Calibri"/>
              </a:rPr>
              <a:t>komórkowych</a:t>
            </a:r>
            <a:r>
              <a:rPr sz="2500" spc="-15" dirty="0">
                <a:latin typeface="Calibri"/>
                <a:cs typeface="Calibri"/>
              </a:rPr>
              <a:t>.</a:t>
            </a:r>
            <a:endParaRPr sz="25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2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spc="-15" dirty="0">
                <a:latin typeface="Calibri"/>
                <a:cs typeface="Calibri"/>
              </a:rPr>
              <a:t>Praca</a:t>
            </a:r>
            <a:r>
              <a:rPr sz="2500" spc="-10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zawodowa</a:t>
            </a:r>
            <a:endParaRPr sz="2500">
              <a:latin typeface="Calibri"/>
              <a:cs typeface="Calibri"/>
            </a:endParaRPr>
          </a:p>
          <a:p>
            <a:pPr marL="756285" lvl="1" indent="-286385">
              <a:lnSpc>
                <a:spcPts val="2375"/>
              </a:lnSpc>
              <a:spcBef>
                <a:spcPts val="1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200" spc="-15" dirty="0">
                <a:latin typeface="Calibri"/>
                <a:cs typeface="Calibri"/>
              </a:rPr>
              <a:t>stolarstwo, </a:t>
            </a:r>
            <a:r>
              <a:rPr sz="2200" spc="-10" dirty="0">
                <a:latin typeface="Calibri"/>
                <a:cs typeface="Calibri"/>
              </a:rPr>
              <a:t>malarstwo, </a:t>
            </a:r>
            <a:r>
              <a:rPr sz="2200" spc="-15" dirty="0">
                <a:latin typeface="Calibri"/>
                <a:cs typeface="Calibri"/>
              </a:rPr>
              <a:t>gra </a:t>
            </a:r>
            <a:r>
              <a:rPr sz="2200" dirty="0">
                <a:latin typeface="Calibri"/>
                <a:cs typeface="Calibri"/>
              </a:rPr>
              <a:t>na</a:t>
            </a:r>
            <a:r>
              <a:rPr sz="2200" spc="-10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instrumentach,</a:t>
            </a:r>
            <a:endParaRPr sz="2200">
              <a:latin typeface="Calibri"/>
              <a:cs typeface="Calibri"/>
            </a:endParaRPr>
          </a:p>
          <a:p>
            <a:pPr marL="756285">
              <a:lnSpc>
                <a:spcPts val="2370"/>
              </a:lnSpc>
            </a:pPr>
            <a:r>
              <a:rPr sz="2200" spc="-10" dirty="0">
                <a:latin typeface="Calibri"/>
                <a:cs typeface="Calibri"/>
              </a:rPr>
              <a:t>pranie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ręczne</a:t>
            </a:r>
            <a:endParaRPr sz="2200">
              <a:latin typeface="Calibri"/>
              <a:cs typeface="Calibri"/>
            </a:endParaRPr>
          </a:p>
          <a:p>
            <a:pPr marL="356870" indent="-344170">
              <a:lnSpc>
                <a:spcPts val="2995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spc="-15" dirty="0">
                <a:latin typeface="Calibri"/>
                <a:cs typeface="Calibri"/>
              </a:rPr>
              <a:t>Uprawiany</a:t>
            </a:r>
            <a:r>
              <a:rPr sz="2500" spc="-2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sport</a:t>
            </a:r>
            <a:endParaRPr sz="2500">
              <a:latin typeface="Calibri"/>
              <a:cs typeface="Calibri"/>
            </a:endParaRPr>
          </a:p>
          <a:p>
            <a:pPr marL="756285" lvl="1" indent="-286385">
              <a:lnSpc>
                <a:spcPts val="2635"/>
              </a:lnSpc>
              <a:spcBef>
                <a:spcPts val="1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200" dirty="0">
                <a:latin typeface="Calibri"/>
                <a:cs typeface="Calibri"/>
              </a:rPr>
              <a:t>tenis</a:t>
            </a:r>
            <a:endParaRPr sz="2200">
              <a:latin typeface="Calibri"/>
              <a:cs typeface="Calibri"/>
            </a:endParaRPr>
          </a:p>
          <a:p>
            <a:pPr marL="356870" marR="408305" indent="-344170">
              <a:lnSpc>
                <a:spcPts val="2400"/>
              </a:lnSpc>
              <a:spcBef>
                <a:spcPts val="57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spc="-10" dirty="0">
                <a:latin typeface="Calibri"/>
                <a:cs typeface="Calibri"/>
              </a:rPr>
              <a:t>Schorzenie </a:t>
            </a:r>
            <a:r>
              <a:rPr sz="2500" spc="-15" dirty="0">
                <a:latin typeface="Calibri"/>
                <a:cs typeface="Calibri"/>
              </a:rPr>
              <a:t>często </a:t>
            </a:r>
            <a:r>
              <a:rPr sz="2500" spc="-20" dirty="0">
                <a:latin typeface="Calibri"/>
                <a:cs typeface="Calibri"/>
              </a:rPr>
              <a:t>rozwija </a:t>
            </a:r>
            <a:r>
              <a:rPr sz="2500" spc="-5" dirty="0">
                <a:latin typeface="Calibri"/>
                <a:cs typeface="Calibri"/>
              </a:rPr>
              <a:t>się u młodych  </a:t>
            </a:r>
            <a:r>
              <a:rPr sz="2500" spc="-10" dirty="0">
                <a:latin typeface="Calibri"/>
                <a:cs typeface="Calibri"/>
              </a:rPr>
              <a:t>matek, </a:t>
            </a:r>
            <a:r>
              <a:rPr sz="2500" spc="-20" dirty="0">
                <a:latin typeface="Calibri"/>
                <a:cs typeface="Calibri"/>
              </a:rPr>
              <a:t>które </a:t>
            </a:r>
            <a:r>
              <a:rPr sz="2500" spc="-15" dirty="0">
                <a:latin typeface="Calibri"/>
                <a:cs typeface="Calibri"/>
              </a:rPr>
              <a:t>bardzo często</a:t>
            </a:r>
            <a:r>
              <a:rPr sz="2500" spc="-1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podnoszą</a:t>
            </a:r>
            <a:endParaRPr sz="2500">
              <a:latin typeface="Calibri"/>
              <a:cs typeface="Calibri"/>
            </a:endParaRPr>
          </a:p>
          <a:p>
            <a:pPr marL="356870">
              <a:lnSpc>
                <a:spcPts val="2420"/>
              </a:lnSpc>
            </a:pPr>
            <a:r>
              <a:rPr sz="2500" spc="-5" dirty="0">
                <a:latin typeface="Calibri"/>
                <a:cs typeface="Calibri"/>
              </a:rPr>
              <a:t>niemowlę.</a:t>
            </a:r>
            <a:endParaRPr sz="2500">
              <a:latin typeface="Calibri"/>
              <a:cs typeface="Calibri"/>
            </a:endParaRPr>
          </a:p>
          <a:p>
            <a:pPr marL="356870" marR="434975" indent="-344170">
              <a:lnSpc>
                <a:spcPts val="2400"/>
              </a:lnSpc>
              <a:spcBef>
                <a:spcPts val="58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spc="-15" dirty="0">
                <a:latin typeface="Calibri"/>
                <a:cs typeface="Calibri"/>
              </a:rPr>
              <a:t>Urazy </a:t>
            </a:r>
            <a:r>
              <a:rPr sz="2500" spc="-5" dirty="0">
                <a:latin typeface="Calibri"/>
                <a:cs typeface="Calibri"/>
              </a:rPr>
              <a:t>i </a:t>
            </a:r>
            <a:r>
              <a:rPr sz="2500" spc="-10" dirty="0">
                <a:latin typeface="Calibri"/>
                <a:cs typeface="Calibri"/>
              </a:rPr>
              <a:t>zmiany </a:t>
            </a:r>
            <a:r>
              <a:rPr sz="2500" spc="-20" dirty="0">
                <a:latin typeface="Calibri"/>
                <a:cs typeface="Calibri"/>
              </a:rPr>
              <a:t>kostne </a:t>
            </a:r>
            <a:r>
              <a:rPr sz="2500" spc="-5" dirty="0">
                <a:latin typeface="Calibri"/>
                <a:cs typeface="Calibri"/>
              </a:rPr>
              <a:t>w obrębie </a:t>
            </a:r>
            <a:r>
              <a:rPr sz="2500" spc="-10" dirty="0">
                <a:latin typeface="Calibri"/>
                <a:cs typeface="Calibri"/>
              </a:rPr>
              <a:t>dalszej  </a:t>
            </a:r>
            <a:r>
              <a:rPr sz="2500" dirty="0">
                <a:latin typeface="Calibri"/>
                <a:cs typeface="Calibri"/>
              </a:rPr>
              <a:t>nasady </a:t>
            </a:r>
            <a:r>
              <a:rPr sz="2500" spc="-25" dirty="0">
                <a:latin typeface="Calibri"/>
                <a:cs typeface="Calibri"/>
              </a:rPr>
              <a:t>kości</a:t>
            </a:r>
            <a:r>
              <a:rPr sz="2500" spc="-3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promieniowej,</a:t>
            </a:r>
            <a:endParaRPr sz="2500">
              <a:latin typeface="Calibri"/>
              <a:cs typeface="Calibri"/>
            </a:endParaRPr>
          </a:p>
          <a:p>
            <a:pPr marL="356870" marR="344805" indent="-344170">
              <a:lnSpc>
                <a:spcPts val="2400"/>
              </a:lnSpc>
              <a:spcBef>
                <a:spcPts val="60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spc="-15" dirty="0">
                <a:latin typeface="Calibri"/>
                <a:cs typeface="Calibri"/>
              </a:rPr>
              <a:t>Powstanie </a:t>
            </a:r>
            <a:r>
              <a:rPr sz="2500" spc="-10" dirty="0">
                <a:latin typeface="Calibri"/>
                <a:cs typeface="Calibri"/>
              </a:rPr>
              <a:t>blizny </a:t>
            </a:r>
            <a:r>
              <a:rPr sz="2500" spc="-5" dirty="0">
                <a:latin typeface="Calibri"/>
                <a:cs typeface="Calibri"/>
              </a:rPr>
              <a:t>na </a:t>
            </a:r>
            <a:r>
              <a:rPr sz="2500" spc="-10" dirty="0">
                <a:latin typeface="Calibri"/>
                <a:cs typeface="Calibri"/>
              </a:rPr>
              <a:t>przebiegu pochewki  </a:t>
            </a:r>
            <a:r>
              <a:rPr sz="2500" spc="-5" dirty="0">
                <a:latin typeface="Calibri"/>
                <a:cs typeface="Calibri"/>
              </a:rPr>
              <a:t>ścięgnistej (np. po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urazie),</a:t>
            </a:r>
            <a:endParaRPr sz="2500">
              <a:latin typeface="Calibri"/>
              <a:cs typeface="Calibri"/>
            </a:endParaRPr>
          </a:p>
          <a:p>
            <a:pPr marL="356870" marR="102235" indent="-344170">
              <a:lnSpc>
                <a:spcPct val="80000"/>
              </a:lnSpc>
              <a:spcBef>
                <a:spcPts val="62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spc="-15" dirty="0">
                <a:latin typeface="Calibri"/>
                <a:cs typeface="Calibri"/>
              </a:rPr>
              <a:t>Proces zapalny </a:t>
            </a:r>
            <a:r>
              <a:rPr sz="2500" spc="-5" dirty="0">
                <a:latin typeface="Calibri"/>
                <a:cs typeface="Calibri"/>
              </a:rPr>
              <a:t>w </a:t>
            </a:r>
            <a:r>
              <a:rPr sz="2500" spc="-20" dirty="0">
                <a:latin typeface="Calibri"/>
                <a:cs typeface="Calibri"/>
              </a:rPr>
              <a:t>trakcie </a:t>
            </a:r>
            <a:r>
              <a:rPr sz="2500" spc="-10" dirty="0">
                <a:latin typeface="Calibri"/>
                <a:cs typeface="Calibri"/>
              </a:rPr>
              <a:t>reumatoidalnego  zapalenia </a:t>
            </a:r>
            <a:r>
              <a:rPr sz="2500" spc="-20" dirty="0">
                <a:latin typeface="Calibri"/>
                <a:cs typeface="Calibri"/>
              </a:rPr>
              <a:t>stawów </a:t>
            </a:r>
            <a:r>
              <a:rPr sz="2500" spc="-15" dirty="0">
                <a:latin typeface="Calibri"/>
                <a:cs typeface="Calibri"/>
              </a:rPr>
              <a:t>prowadzący </a:t>
            </a:r>
            <a:r>
              <a:rPr sz="2500" spc="-5" dirty="0">
                <a:latin typeface="Calibri"/>
                <a:cs typeface="Calibri"/>
              </a:rPr>
              <a:t>do  </a:t>
            </a:r>
            <a:r>
              <a:rPr sz="2500" spc="-15" dirty="0">
                <a:latin typeface="Calibri"/>
                <a:cs typeface="Calibri"/>
              </a:rPr>
              <a:t>powstawania </a:t>
            </a:r>
            <a:r>
              <a:rPr sz="2500" spc="-20" dirty="0">
                <a:latin typeface="Calibri"/>
                <a:cs typeface="Calibri"/>
              </a:rPr>
              <a:t>zrostów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pozapalnych.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33054" y="6428333"/>
            <a:ext cx="17780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74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227826" y="1052575"/>
            <a:ext cx="2701925" cy="3598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420354" y="6466509"/>
            <a:ext cx="2032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75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89431" y="275970"/>
            <a:ext cx="676211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b="0" spc="-10" dirty="0">
                <a:latin typeface="Calibri"/>
                <a:cs typeface="Calibri"/>
              </a:rPr>
              <a:t>Objawy </a:t>
            </a:r>
            <a:r>
              <a:rPr sz="4400" b="0" spc="-20" dirty="0">
                <a:latin typeface="Calibri"/>
                <a:cs typeface="Calibri"/>
              </a:rPr>
              <a:t>zespołu </a:t>
            </a:r>
            <a:r>
              <a:rPr sz="4400" b="0" spc="-10" dirty="0">
                <a:latin typeface="Calibri"/>
                <a:cs typeface="Calibri"/>
              </a:rPr>
              <a:t>de</a:t>
            </a:r>
            <a:r>
              <a:rPr sz="4400" b="0" spc="5" dirty="0">
                <a:latin typeface="Calibri"/>
                <a:cs typeface="Calibri"/>
              </a:rPr>
              <a:t> </a:t>
            </a:r>
            <a:r>
              <a:rPr sz="4400" b="0" spc="-10" dirty="0">
                <a:latin typeface="Calibri"/>
                <a:cs typeface="Calibri"/>
              </a:rPr>
              <a:t>Quervaina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6639" y="990041"/>
            <a:ext cx="8431530" cy="46107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marR="5080" indent="-344170" algn="just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7505" algn="l"/>
              </a:tabLst>
            </a:pPr>
            <a:r>
              <a:rPr sz="3200" spc="-10" dirty="0">
                <a:latin typeface="Calibri"/>
                <a:cs typeface="Calibri"/>
              </a:rPr>
              <a:t>Zapalenie </a:t>
            </a:r>
            <a:r>
              <a:rPr sz="3200" spc="-15" dirty="0">
                <a:latin typeface="Calibri"/>
                <a:cs typeface="Calibri"/>
              </a:rPr>
              <a:t>powoduje </a:t>
            </a:r>
            <a:r>
              <a:rPr sz="3200" spc="-10" dirty="0">
                <a:latin typeface="Calibri"/>
                <a:cs typeface="Calibri"/>
              </a:rPr>
              <a:t>ból </a:t>
            </a:r>
            <a:r>
              <a:rPr sz="3200" spc="-15" dirty="0">
                <a:latin typeface="Calibri"/>
                <a:cs typeface="Calibri"/>
              </a:rPr>
              <a:t>wyzwalający </a:t>
            </a:r>
            <a:r>
              <a:rPr sz="3200" spc="-5" dirty="0">
                <a:latin typeface="Calibri"/>
                <a:cs typeface="Calibri"/>
              </a:rPr>
              <a:t>się </a:t>
            </a:r>
            <a:r>
              <a:rPr sz="3200" spc="-15" dirty="0">
                <a:latin typeface="Calibri"/>
                <a:cs typeface="Calibri"/>
              </a:rPr>
              <a:t>podczas  </a:t>
            </a:r>
            <a:r>
              <a:rPr sz="3200" spc="-10" dirty="0">
                <a:latin typeface="Calibri"/>
                <a:cs typeface="Calibri"/>
              </a:rPr>
              <a:t>ruchów </a:t>
            </a:r>
            <a:r>
              <a:rPr sz="3200" spc="-30" dirty="0">
                <a:latin typeface="Calibri"/>
                <a:cs typeface="Calibri"/>
              </a:rPr>
              <a:t>kciuka </a:t>
            </a:r>
            <a:r>
              <a:rPr sz="3200" spc="-5" dirty="0">
                <a:latin typeface="Calibri"/>
                <a:cs typeface="Calibri"/>
              </a:rPr>
              <a:t>i </a:t>
            </a:r>
            <a:r>
              <a:rPr sz="3200" spc="-35" dirty="0">
                <a:latin typeface="Calibri"/>
                <a:cs typeface="Calibri"/>
              </a:rPr>
              <a:t>może </a:t>
            </a:r>
            <a:r>
              <a:rPr sz="3200" spc="-20" dirty="0">
                <a:latin typeface="Calibri"/>
                <a:cs typeface="Calibri"/>
              </a:rPr>
              <a:t>prowadzić </a:t>
            </a:r>
            <a:r>
              <a:rPr sz="3200" spc="-10" dirty="0">
                <a:latin typeface="Calibri"/>
                <a:cs typeface="Calibri"/>
              </a:rPr>
              <a:t>do zwłóknienia </a:t>
            </a:r>
            <a:r>
              <a:rPr sz="3200" spc="-5" dirty="0">
                <a:latin typeface="Calibri"/>
                <a:cs typeface="Calibri"/>
              </a:rPr>
              <a:t>i  </a:t>
            </a:r>
            <a:r>
              <a:rPr sz="3200" spc="-25" dirty="0">
                <a:latin typeface="Calibri"/>
                <a:cs typeface="Calibri"/>
              </a:rPr>
              <a:t>uszkodzenia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ścięgien.</a:t>
            </a:r>
            <a:endParaRPr sz="3200">
              <a:latin typeface="Calibri"/>
              <a:cs typeface="Calibri"/>
            </a:endParaRPr>
          </a:p>
          <a:p>
            <a:pPr marL="356870" marR="90424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25" dirty="0">
                <a:latin typeface="Calibri"/>
                <a:cs typeface="Calibri"/>
              </a:rPr>
              <a:t>Zaawansowany </a:t>
            </a:r>
            <a:r>
              <a:rPr sz="3200" spc="-20" dirty="0">
                <a:latin typeface="Calibri"/>
                <a:cs typeface="Calibri"/>
              </a:rPr>
              <a:t>proces </a:t>
            </a:r>
            <a:r>
              <a:rPr sz="3200" spc="-15" dirty="0">
                <a:latin typeface="Calibri"/>
                <a:cs typeface="Calibri"/>
              </a:rPr>
              <a:t>zapalny </a:t>
            </a:r>
            <a:r>
              <a:rPr sz="3200" spc="-25" dirty="0">
                <a:latin typeface="Calibri"/>
                <a:cs typeface="Calibri"/>
              </a:rPr>
              <a:t>prowadzi </a:t>
            </a:r>
            <a:r>
              <a:rPr sz="3200" spc="-10" dirty="0">
                <a:latin typeface="Calibri"/>
                <a:cs typeface="Calibri"/>
              </a:rPr>
              <a:t>do  </a:t>
            </a:r>
            <a:r>
              <a:rPr sz="3200" spc="-20" dirty="0">
                <a:latin typeface="Calibri"/>
                <a:cs typeface="Calibri"/>
              </a:rPr>
              <a:t>pogorszenia </a:t>
            </a:r>
            <a:r>
              <a:rPr sz="3200" spc="-15" dirty="0">
                <a:latin typeface="Calibri"/>
                <a:cs typeface="Calibri"/>
              </a:rPr>
              <a:t>sprawności</a:t>
            </a:r>
            <a:r>
              <a:rPr sz="3200" spc="5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ręki.</a:t>
            </a:r>
            <a:endParaRPr sz="3200">
              <a:latin typeface="Calibri"/>
              <a:cs typeface="Calibri"/>
            </a:endParaRPr>
          </a:p>
          <a:p>
            <a:pPr marL="356870" marR="873125" indent="-34417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10" dirty="0">
                <a:latin typeface="Calibri"/>
                <a:cs typeface="Calibri"/>
              </a:rPr>
              <a:t>Najbardziej </a:t>
            </a:r>
            <a:r>
              <a:rPr sz="3200" spc="-20" dirty="0">
                <a:latin typeface="Calibri"/>
                <a:cs typeface="Calibri"/>
              </a:rPr>
              <a:t>charakterystycznym </a:t>
            </a:r>
            <a:r>
              <a:rPr sz="3200" spc="-15" dirty="0">
                <a:latin typeface="Calibri"/>
                <a:cs typeface="Calibri"/>
              </a:rPr>
              <a:t>objawem  </a:t>
            </a:r>
            <a:r>
              <a:rPr sz="3200" spc="-10" dirty="0">
                <a:latin typeface="Calibri"/>
                <a:cs typeface="Calibri"/>
              </a:rPr>
              <a:t>zapalenia </a:t>
            </a:r>
            <a:r>
              <a:rPr sz="3200" spc="-20" dirty="0">
                <a:latin typeface="Calibri"/>
                <a:cs typeface="Calibri"/>
              </a:rPr>
              <a:t>jest </a:t>
            </a:r>
            <a:r>
              <a:rPr sz="3200" spc="-25" dirty="0">
                <a:latin typeface="Calibri"/>
                <a:cs typeface="Calibri"/>
              </a:rPr>
              <a:t>bardzo </a:t>
            </a:r>
            <a:r>
              <a:rPr sz="3200" spc="-15" dirty="0">
                <a:latin typeface="Calibri"/>
                <a:cs typeface="Calibri"/>
              </a:rPr>
              <a:t>silny </a:t>
            </a:r>
            <a:r>
              <a:rPr sz="3200" spc="-10" dirty="0">
                <a:latin typeface="Calibri"/>
                <a:cs typeface="Calibri"/>
              </a:rPr>
              <a:t>ból w </a:t>
            </a:r>
            <a:r>
              <a:rPr sz="3200" spc="-25" dirty="0">
                <a:latin typeface="Calibri"/>
                <a:cs typeface="Calibri"/>
              </a:rPr>
              <a:t>okolicy  nadgarstka. </a:t>
            </a:r>
            <a:r>
              <a:rPr sz="3200" spc="-10" dirty="0">
                <a:latin typeface="Calibri"/>
                <a:cs typeface="Calibri"/>
              </a:rPr>
              <a:t>Ścięgna </a:t>
            </a:r>
            <a:r>
              <a:rPr sz="3200" spc="-5" dirty="0">
                <a:latin typeface="Calibri"/>
                <a:cs typeface="Calibri"/>
              </a:rPr>
              <a:t>są </a:t>
            </a:r>
            <a:r>
              <a:rPr sz="3200" spc="-10" dirty="0">
                <a:latin typeface="Calibri"/>
                <a:cs typeface="Calibri"/>
              </a:rPr>
              <a:t>napięte, </a:t>
            </a:r>
            <a:r>
              <a:rPr sz="3200" spc="-5" dirty="0">
                <a:latin typeface="Calibri"/>
                <a:cs typeface="Calibri"/>
              </a:rPr>
              <a:t>a </a:t>
            </a:r>
            <a:r>
              <a:rPr sz="3200" spc="-20" dirty="0">
                <a:latin typeface="Calibri"/>
                <a:cs typeface="Calibri"/>
              </a:rPr>
              <a:t>pochewka  </a:t>
            </a:r>
            <a:r>
              <a:rPr sz="3200" spc="-15" dirty="0">
                <a:latin typeface="Calibri"/>
                <a:cs typeface="Calibri"/>
              </a:rPr>
              <a:t>wyraźnie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pogrubiona.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420354" y="6466509"/>
            <a:ext cx="2032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76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7682" y="246329"/>
            <a:ext cx="509143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15" dirty="0">
                <a:latin typeface="Calibri"/>
                <a:cs typeface="Calibri"/>
              </a:rPr>
              <a:t>Etymologia</a:t>
            </a:r>
            <a:r>
              <a:rPr sz="4400" b="0" spc="-30" dirty="0">
                <a:latin typeface="Calibri"/>
                <a:cs typeface="Calibri"/>
              </a:rPr>
              <a:t> </a:t>
            </a:r>
            <a:r>
              <a:rPr sz="4400" b="0" spc="-15" dirty="0">
                <a:latin typeface="Calibri"/>
                <a:cs typeface="Calibri"/>
              </a:rPr>
              <a:t>schorzenia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8267" y="941273"/>
            <a:ext cx="8402320" cy="4924425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356870" marR="127000" indent="-344170">
              <a:lnSpc>
                <a:spcPct val="90000"/>
              </a:lnSpc>
              <a:spcBef>
                <a:spcPts val="47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15" dirty="0">
                <a:latin typeface="Calibri"/>
                <a:cs typeface="Calibri"/>
              </a:rPr>
              <a:t>Zespół </a:t>
            </a:r>
            <a:r>
              <a:rPr sz="3200" spc="-10" dirty="0">
                <a:latin typeface="Calibri"/>
                <a:cs typeface="Calibri"/>
              </a:rPr>
              <a:t>de </a:t>
            </a:r>
            <a:r>
              <a:rPr sz="3200" spc="-15" dirty="0">
                <a:latin typeface="Calibri"/>
                <a:cs typeface="Calibri"/>
              </a:rPr>
              <a:t>Quervaina </a:t>
            </a:r>
            <a:r>
              <a:rPr sz="3200" spc="-10" dirty="0">
                <a:latin typeface="Calibri"/>
                <a:cs typeface="Calibri"/>
              </a:rPr>
              <a:t>to </a:t>
            </a:r>
            <a:r>
              <a:rPr sz="3200" i="1" spc="-30" dirty="0">
                <a:latin typeface="Calibri"/>
                <a:cs typeface="Calibri"/>
              </a:rPr>
              <a:t>stan </a:t>
            </a:r>
            <a:r>
              <a:rPr sz="3200" i="1" spc="-25" dirty="0">
                <a:latin typeface="Calibri"/>
                <a:cs typeface="Calibri"/>
              </a:rPr>
              <a:t>zapalny </a:t>
            </a:r>
            <a:r>
              <a:rPr sz="3200" i="1" spc="-15" dirty="0">
                <a:latin typeface="Calibri"/>
                <a:cs typeface="Calibri"/>
              </a:rPr>
              <a:t>pochewki  ścięgnistej </a:t>
            </a:r>
            <a:r>
              <a:rPr sz="3200" i="1" spc="-10" dirty="0">
                <a:latin typeface="Calibri"/>
                <a:cs typeface="Calibri"/>
              </a:rPr>
              <a:t>pierwszego przedziału </a:t>
            </a:r>
            <a:r>
              <a:rPr sz="3200" i="1" spc="-25" dirty="0">
                <a:latin typeface="Calibri"/>
                <a:cs typeface="Calibri"/>
              </a:rPr>
              <a:t>prostowników</a:t>
            </a:r>
            <a:r>
              <a:rPr sz="3200" spc="-25" dirty="0">
                <a:latin typeface="Calibri"/>
                <a:cs typeface="Calibri"/>
              </a:rPr>
              <a:t>,  </a:t>
            </a:r>
            <a:r>
              <a:rPr sz="3200" spc="-10" dirty="0">
                <a:latin typeface="Calibri"/>
                <a:cs typeface="Calibri"/>
              </a:rPr>
              <a:t>(mięśni </a:t>
            </a:r>
            <a:r>
              <a:rPr sz="3200" spc="-15" dirty="0">
                <a:latin typeface="Calibri"/>
                <a:cs typeface="Calibri"/>
              </a:rPr>
              <a:t>umożliwiających </a:t>
            </a:r>
            <a:r>
              <a:rPr sz="3200" spc="-25" dirty="0">
                <a:latin typeface="Calibri"/>
                <a:cs typeface="Calibri"/>
              </a:rPr>
              <a:t>prostowanie </a:t>
            </a:r>
            <a:r>
              <a:rPr sz="3200" spc="-30" dirty="0">
                <a:latin typeface="Calibri"/>
                <a:cs typeface="Calibri"/>
              </a:rPr>
              <a:t>stawu </a:t>
            </a:r>
            <a:r>
              <a:rPr sz="3200" spc="-10" dirty="0">
                <a:latin typeface="Calibri"/>
                <a:cs typeface="Calibri"/>
              </a:rPr>
              <a:t>w  </a:t>
            </a:r>
            <a:r>
              <a:rPr sz="3200" spc="-20" dirty="0">
                <a:latin typeface="Calibri"/>
                <a:cs typeface="Calibri"/>
              </a:rPr>
              <a:t>kończynach): </a:t>
            </a:r>
            <a:r>
              <a:rPr sz="3200" b="1" spc="-5" dirty="0">
                <a:latin typeface="Calibri"/>
                <a:cs typeface="Calibri"/>
              </a:rPr>
              <a:t>odwodziciel </a:t>
            </a:r>
            <a:r>
              <a:rPr sz="3200" b="1" spc="-10" dirty="0">
                <a:latin typeface="Calibri"/>
                <a:cs typeface="Calibri"/>
              </a:rPr>
              <a:t>długi </a:t>
            </a:r>
            <a:r>
              <a:rPr sz="3200" spc="-5" dirty="0">
                <a:latin typeface="Calibri"/>
                <a:cs typeface="Calibri"/>
              </a:rPr>
              <a:t>i</a:t>
            </a:r>
            <a:r>
              <a:rPr sz="3200" spc="135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prostownik</a:t>
            </a:r>
            <a:endParaRPr sz="3200">
              <a:latin typeface="Calibri"/>
              <a:cs typeface="Calibri"/>
            </a:endParaRPr>
          </a:p>
          <a:p>
            <a:pPr marL="356870">
              <a:lnSpc>
                <a:spcPts val="3454"/>
              </a:lnSpc>
            </a:pPr>
            <a:r>
              <a:rPr sz="3200" b="1" spc="-15" dirty="0">
                <a:latin typeface="Calibri"/>
                <a:cs typeface="Calibri"/>
              </a:rPr>
              <a:t>krótki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kciuka</a:t>
            </a:r>
            <a:r>
              <a:rPr sz="3200" spc="-20" dirty="0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  <a:p>
            <a:pPr marL="356870" marR="123825" indent="-344170">
              <a:lnSpc>
                <a:spcPct val="90000"/>
              </a:lnSpc>
              <a:spcBef>
                <a:spcPts val="77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15" dirty="0">
                <a:latin typeface="Calibri"/>
                <a:cs typeface="Calibri"/>
              </a:rPr>
              <a:t>Należy </a:t>
            </a:r>
            <a:r>
              <a:rPr sz="3200" spc="-10" dirty="0">
                <a:latin typeface="Calibri"/>
                <a:cs typeface="Calibri"/>
              </a:rPr>
              <a:t>do grupy </a:t>
            </a:r>
            <a:r>
              <a:rPr sz="3200" spc="-20" dirty="0">
                <a:latin typeface="Calibri"/>
                <a:cs typeface="Calibri"/>
              </a:rPr>
              <a:t>schorzeń </a:t>
            </a:r>
            <a:r>
              <a:rPr sz="3200" spc="-15" dirty="0">
                <a:latin typeface="Calibri"/>
                <a:cs typeface="Calibri"/>
              </a:rPr>
              <a:t>nazywanej  </a:t>
            </a:r>
            <a:r>
              <a:rPr sz="3200" spc="-20" dirty="0">
                <a:latin typeface="Calibri"/>
                <a:cs typeface="Calibri"/>
              </a:rPr>
              <a:t>entezopatiamie </a:t>
            </a:r>
            <a:r>
              <a:rPr sz="3200" spc="-15" dirty="0">
                <a:latin typeface="Calibri"/>
                <a:cs typeface="Calibri"/>
              </a:rPr>
              <a:t>(zmiany </a:t>
            </a:r>
            <a:r>
              <a:rPr sz="3200" spc="-20" dirty="0">
                <a:latin typeface="Calibri"/>
                <a:cs typeface="Calibri"/>
              </a:rPr>
              <a:t>chorobowe </a:t>
            </a:r>
            <a:r>
              <a:rPr sz="3200" spc="-25" dirty="0">
                <a:latin typeface="Calibri"/>
                <a:cs typeface="Calibri"/>
              </a:rPr>
              <a:t>przyczepów  </a:t>
            </a:r>
            <a:r>
              <a:rPr sz="3200" spc="-15" dirty="0">
                <a:latin typeface="Calibri"/>
                <a:cs typeface="Calibri"/>
              </a:rPr>
              <a:t>ścięgnistych </a:t>
            </a:r>
            <a:r>
              <a:rPr sz="3200" spc="-5" dirty="0">
                <a:latin typeface="Calibri"/>
                <a:cs typeface="Calibri"/>
              </a:rPr>
              <a:t>mięśnia </a:t>
            </a:r>
            <a:r>
              <a:rPr sz="3200" spc="-10" dirty="0">
                <a:latin typeface="Calibri"/>
                <a:cs typeface="Calibri"/>
              </a:rPr>
              <a:t>do</a:t>
            </a:r>
            <a:r>
              <a:rPr sz="3200" spc="5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kośćca).</a:t>
            </a:r>
            <a:endParaRPr sz="3200">
              <a:latin typeface="Calibri"/>
              <a:cs typeface="Calibri"/>
            </a:endParaRPr>
          </a:p>
          <a:p>
            <a:pPr marL="756285" marR="5080" indent="-287020">
              <a:lnSpc>
                <a:spcPct val="90000"/>
              </a:lnSpc>
              <a:spcBef>
                <a:spcPts val="690"/>
              </a:spcBef>
            </a:pPr>
            <a:r>
              <a:rPr sz="2800" spc="0" dirty="0">
                <a:latin typeface="Arial"/>
                <a:cs typeface="Arial"/>
              </a:rPr>
              <a:t>– </a:t>
            </a:r>
            <a:r>
              <a:rPr sz="2800" spc="-5" dirty="0">
                <a:latin typeface="Calibri"/>
                <a:cs typeface="Calibri"/>
              </a:rPr>
              <a:t>Zbyt </a:t>
            </a:r>
            <a:r>
              <a:rPr sz="2800" spc="-25" dirty="0">
                <a:latin typeface="Calibri"/>
                <a:cs typeface="Calibri"/>
              </a:rPr>
              <a:t>duże </a:t>
            </a:r>
            <a:r>
              <a:rPr sz="2800" spc="-5" dirty="0">
                <a:latin typeface="Calibri"/>
                <a:cs typeface="Calibri"/>
              </a:rPr>
              <a:t>napięcie </a:t>
            </a:r>
            <a:r>
              <a:rPr sz="2800" dirty="0">
                <a:latin typeface="Calibri"/>
                <a:cs typeface="Calibri"/>
              </a:rPr>
              <a:t>lub </a:t>
            </a:r>
            <a:r>
              <a:rPr sz="2800" spc="-10" dirty="0">
                <a:latin typeface="Calibri"/>
                <a:cs typeface="Calibri"/>
              </a:rPr>
              <a:t>obciążenie </a:t>
            </a:r>
            <a:r>
              <a:rPr sz="2800" spc="-25" dirty="0">
                <a:latin typeface="Calibri"/>
                <a:cs typeface="Calibri"/>
              </a:rPr>
              <a:t>kończyny </a:t>
            </a:r>
            <a:r>
              <a:rPr sz="2800" spc="-10" dirty="0">
                <a:latin typeface="Calibri"/>
                <a:cs typeface="Calibri"/>
              </a:rPr>
              <a:t>prowadzi  </a:t>
            </a:r>
            <a:r>
              <a:rPr sz="2800" spc="-5" dirty="0">
                <a:latin typeface="Calibri"/>
                <a:cs typeface="Calibri"/>
              </a:rPr>
              <a:t>do </a:t>
            </a:r>
            <a:r>
              <a:rPr sz="2800" dirty="0">
                <a:latin typeface="Calibri"/>
                <a:cs typeface="Calibri"/>
              </a:rPr>
              <a:t>"odrywania się" od </a:t>
            </a:r>
            <a:r>
              <a:rPr sz="2800" spc="-5" dirty="0">
                <a:latin typeface="Calibri"/>
                <a:cs typeface="Calibri"/>
              </a:rPr>
              <a:t>chrząstek </a:t>
            </a:r>
            <a:r>
              <a:rPr sz="2800" dirty="0">
                <a:latin typeface="Calibri"/>
                <a:cs typeface="Calibri"/>
              </a:rPr>
              <a:t>lub </a:t>
            </a:r>
            <a:r>
              <a:rPr sz="2800" spc="-15" dirty="0">
                <a:latin typeface="Calibri"/>
                <a:cs typeface="Calibri"/>
              </a:rPr>
              <a:t>pozbawionych  okostnej </a:t>
            </a:r>
            <a:r>
              <a:rPr sz="2800" spc="-20" dirty="0">
                <a:latin typeface="Calibri"/>
                <a:cs typeface="Calibri"/>
              </a:rPr>
              <a:t>kości </a:t>
            </a:r>
            <a:r>
              <a:rPr sz="2800" spc="-10" dirty="0">
                <a:latin typeface="Calibri"/>
                <a:cs typeface="Calibri"/>
              </a:rPr>
              <a:t>pojedynczych </a:t>
            </a:r>
            <a:r>
              <a:rPr sz="2800" dirty="0">
                <a:latin typeface="Calibri"/>
                <a:cs typeface="Calibri"/>
              </a:rPr>
              <a:t>włókien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ścięgna.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11400" y="464896"/>
            <a:ext cx="452247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15" dirty="0">
                <a:latin typeface="Calibri"/>
                <a:cs typeface="Calibri"/>
              </a:rPr>
              <a:t>Schemat</a:t>
            </a:r>
            <a:r>
              <a:rPr sz="4400" b="0" spc="-60" dirty="0">
                <a:latin typeface="Calibri"/>
                <a:cs typeface="Calibri"/>
              </a:rPr>
              <a:t> </a:t>
            </a:r>
            <a:r>
              <a:rPr sz="4400" b="0" spc="-15" dirty="0">
                <a:latin typeface="Calibri"/>
                <a:cs typeface="Calibri"/>
              </a:rPr>
              <a:t>schorzenia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4925" y="1341500"/>
            <a:ext cx="4321175" cy="41179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21175" y="1773301"/>
            <a:ext cx="4714875" cy="3562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420354" y="6466509"/>
            <a:ext cx="2032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77</a:t>
            </a:fld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420354" y="6466509"/>
            <a:ext cx="2032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78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27805" y="464896"/>
            <a:ext cx="208788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10" dirty="0">
                <a:latin typeface="Calibri"/>
                <a:cs typeface="Calibri"/>
              </a:rPr>
              <a:t>Di</a:t>
            </a:r>
            <a:r>
              <a:rPr sz="4400" b="0" dirty="0">
                <a:latin typeface="Calibri"/>
                <a:cs typeface="Calibri"/>
              </a:rPr>
              <a:t>a</a:t>
            </a:r>
            <a:r>
              <a:rPr sz="4400" b="0" spc="-5" dirty="0">
                <a:latin typeface="Calibri"/>
                <a:cs typeface="Calibri"/>
              </a:rPr>
              <a:t>gn</a:t>
            </a:r>
            <a:r>
              <a:rPr sz="4400" b="0" spc="-50" dirty="0">
                <a:latin typeface="Calibri"/>
                <a:cs typeface="Calibri"/>
              </a:rPr>
              <a:t>o</a:t>
            </a:r>
            <a:r>
              <a:rPr sz="4400" b="0" spc="-85" dirty="0">
                <a:latin typeface="Calibri"/>
                <a:cs typeface="Calibri"/>
              </a:rPr>
              <a:t>z</a:t>
            </a:r>
            <a:r>
              <a:rPr sz="4400" b="0" spc="-5" dirty="0">
                <a:latin typeface="Calibri"/>
                <a:cs typeface="Calibri"/>
              </a:rPr>
              <a:t>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6244" y="1525279"/>
            <a:ext cx="7634605" cy="395351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800" spc="-65" dirty="0">
                <a:latin typeface="Calibri"/>
                <a:cs typeface="Calibri"/>
              </a:rPr>
              <a:t>Test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Finkelsteina</a:t>
            </a:r>
            <a:endParaRPr sz="28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800" spc="-65" dirty="0">
                <a:latin typeface="Calibri"/>
                <a:cs typeface="Calibri"/>
              </a:rPr>
              <a:t>Test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Muckarda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4050">
              <a:latin typeface="Times New Roman"/>
              <a:cs typeface="Times New Roman"/>
            </a:endParaRPr>
          </a:p>
          <a:p>
            <a:pPr marL="356870" marR="1265555" indent="-344170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800" spc="0" dirty="0">
                <a:latin typeface="Calibri"/>
                <a:cs typeface="Calibri"/>
              </a:rPr>
              <a:t>Ból w </a:t>
            </a:r>
            <a:r>
              <a:rPr sz="2800" spc="-10" dirty="0">
                <a:latin typeface="Calibri"/>
                <a:cs typeface="Calibri"/>
              </a:rPr>
              <a:t>obrębie wyrostka rylcowatego</a:t>
            </a:r>
            <a:r>
              <a:rPr sz="2800" spc="-22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kości  </a:t>
            </a:r>
            <a:r>
              <a:rPr sz="2800" spc="-10" dirty="0">
                <a:latin typeface="Calibri"/>
                <a:cs typeface="Calibri"/>
              </a:rPr>
              <a:t>promieniowej </a:t>
            </a:r>
            <a:r>
              <a:rPr sz="2800" spc="-15" dirty="0">
                <a:latin typeface="Calibri"/>
                <a:cs typeface="Calibri"/>
              </a:rPr>
              <a:t>potwierdza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schorzenie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4050">
              <a:latin typeface="Times New Roman"/>
              <a:cs typeface="Times New Roman"/>
            </a:endParaRPr>
          </a:p>
          <a:p>
            <a:pPr marL="356870" marR="5080" indent="-344170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800" spc="-20" dirty="0">
                <a:latin typeface="Calibri"/>
                <a:cs typeface="Calibri"/>
              </a:rPr>
              <a:t>Wykonanie </a:t>
            </a:r>
            <a:r>
              <a:rPr sz="2800" dirty="0">
                <a:latin typeface="Calibri"/>
                <a:cs typeface="Calibri"/>
              </a:rPr>
              <a:t>USG i </a:t>
            </a:r>
            <a:r>
              <a:rPr sz="2800" spc="-30" dirty="0">
                <a:latin typeface="Calibri"/>
                <a:cs typeface="Calibri"/>
              </a:rPr>
              <a:t>RTG </a:t>
            </a:r>
            <a:r>
              <a:rPr sz="2800" spc="-15" dirty="0">
                <a:latin typeface="Calibri"/>
                <a:cs typeface="Calibri"/>
              </a:rPr>
              <a:t>pozwala </a:t>
            </a:r>
            <a:r>
              <a:rPr sz="2800" spc="-5" dirty="0">
                <a:latin typeface="Calibri"/>
                <a:cs typeface="Calibri"/>
              </a:rPr>
              <a:t>na wyeliminowanie  złamania </a:t>
            </a:r>
            <a:r>
              <a:rPr sz="2800" dirty="0">
                <a:latin typeface="Calibri"/>
                <a:cs typeface="Calibri"/>
              </a:rPr>
              <a:t>i </a:t>
            </a:r>
            <a:r>
              <a:rPr sz="2800" spc="-15" dirty="0">
                <a:latin typeface="Calibri"/>
                <a:cs typeface="Calibri"/>
              </a:rPr>
              <a:t>stłuczenia </a:t>
            </a:r>
            <a:r>
              <a:rPr sz="2800" spc="-25" dirty="0">
                <a:latin typeface="Calibri"/>
                <a:cs typeface="Calibri"/>
              </a:rPr>
              <a:t>jako </a:t>
            </a:r>
            <a:r>
              <a:rPr sz="2800" spc="-20" dirty="0">
                <a:latin typeface="Calibri"/>
                <a:cs typeface="Calibri"/>
              </a:rPr>
              <a:t>przyczyny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bólu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21610" y="232105"/>
            <a:ext cx="372681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114" dirty="0">
                <a:latin typeface="Calibri"/>
                <a:cs typeface="Calibri"/>
              </a:rPr>
              <a:t>Test</a:t>
            </a:r>
            <a:r>
              <a:rPr sz="4400" b="0" spc="-55" dirty="0">
                <a:latin typeface="Calibri"/>
                <a:cs typeface="Calibri"/>
              </a:rPr>
              <a:t> </a:t>
            </a:r>
            <a:r>
              <a:rPr sz="4400" b="0" spc="-30" dirty="0">
                <a:latin typeface="Calibri"/>
                <a:cs typeface="Calibri"/>
              </a:rPr>
              <a:t>Finkelsteina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592955" marR="5080" indent="-344170">
              <a:lnSpc>
                <a:spcPct val="100000"/>
              </a:lnSpc>
              <a:spcBef>
                <a:spcPts val="90"/>
              </a:spcBef>
              <a:buFont typeface="Arial"/>
              <a:buChar char="•"/>
              <a:tabLst>
                <a:tab pos="4592955" algn="l"/>
                <a:tab pos="4593590" algn="l"/>
              </a:tabLst>
            </a:pPr>
            <a:r>
              <a:rPr spc="-90" dirty="0"/>
              <a:t>Test </a:t>
            </a:r>
            <a:r>
              <a:rPr spc="-15" dirty="0"/>
              <a:t>polega </a:t>
            </a:r>
            <a:r>
              <a:rPr spc="-5" dirty="0"/>
              <a:t>na </a:t>
            </a:r>
            <a:r>
              <a:rPr spc="-10" dirty="0"/>
              <a:t>zgięciu  </a:t>
            </a:r>
            <a:r>
              <a:rPr spc="-25" dirty="0"/>
              <a:t>kciuka, </a:t>
            </a:r>
            <a:r>
              <a:rPr spc="-10" dirty="0"/>
              <a:t>objęcia </a:t>
            </a:r>
            <a:r>
              <a:rPr spc="-15" dirty="0"/>
              <a:t>go  </a:t>
            </a:r>
            <a:r>
              <a:rPr spc="-25" dirty="0"/>
              <a:t>pozostałymi </a:t>
            </a:r>
            <a:r>
              <a:rPr spc="-10" dirty="0"/>
              <a:t>palcami </a:t>
            </a:r>
            <a:r>
              <a:rPr spc="-5" dirty="0"/>
              <a:t>i  </a:t>
            </a:r>
            <a:r>
              <a:rPr spc="-10" dirty="0"/>
              <a:t>zgięciu na </a:t>
            </a:r>
            <a:r>
              <a:rPr spc="-20" dirty="0"/>
              <a:t>zewnątrz  </a:t>
            </a:r>
            <a:r>
              <a:rPr spc="-10" dirty="0"/>
              <a:t>dłoni.</a:t>
            </a:r>
          </a:p>
        </p:txBody>
      </p:sp>
      <p:sp>
        <p:nvSpPr>
          <p:cNvPr id="4" name="object 4"/>
          <p:cNvSpPr/>
          <p:nvPr/>
        </p:nvSpPr>
        <p:spPr>
          <a:xfrm>
            <a:off x="111125" y="907922"/>
            <a:ext cx="4316476" cy="36052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420354" y="6466509"/>
            <a:ext cx="2032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79</a:t>
            </a:fld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29254" y="232105"/>
            <a:ext cx="331216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110" dirty="0">
                <a:latin typeface="Calibri"/>
                <a:cs typeface="Calibri"/>
              </a:rPr>
              <a:t>Test</a:t>
            </a:r>
            <a:r>
              <a:rPr sz="4400" b="0" spc="-80" dirty="0">
                <a:latin typeface="Calibri"/>
                <a:cs typeface="Calibri"/>
              </a:rPr>
              <a:t> </a:t>
            </a:r>
            <a:r>
              <a:rPr sz="4400" b="0" spc="-30" dirty="0">
                <a:latin typeface="Calibri"/>
                <a:cs typeface="Calibri"/>
              </a:rPr>
              <a:t>Muckarda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8267" y="3655314"/>
            <a:ext cx="7176770" cy="14878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6870" marR="5080" indent="-344170">
              <a:lnSpc>
                <a:spcPct val="100000"/>
              </a:lnSpc>
              <a:spcBef>
                <a:spcPts val="9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90" dirty="0">
                <a:latin typeface="Calibri"/>
                <a:cs typeface="Calibri"/>
              </a:rPr>
              <a:t>Test </a:t>
            </a:r>
            <a:r>
              <a:rPr sz="3200" spc="-15" dirty="0">
                <a:latin typeface="Calibri"/>
                <a:cs typeface="Calibri"/>
              </a:rPr>
              <a:t>polega </a:t>
            </a:r>
            <a:r>
              <a:rPr sz="3200" spc="-5" dirty="0">
                <a:latin typeface="Calibri"/>
                <a:cs typeface="Calibri"/>
              </a:rPr>
              <a:t>na </a:t>
            </a:r>
            <a:r>
              <a:rPr sz="3200" spc="-25" dirty="0">
                <a:latin typeface="Calibri"/>
                <a:cs typeface="Calibri"/>
              </a:rPr>
              <a:t>wyprostowaniu </a:t>
            </a:r>
            <a:r>
              <a:rPr sz="3200" spc="-55" dirty="0">
                <a:latin typeface="Calibri"/>
                <a:cs typeface="Calibri"/>
              </a:rPr>
              <a:t>palców, </a:t>
            </a:r>
            <a:r>
              <a:rPr sz="3200" spc="-5" dirty="0">
                <a:latin typeface="Calibri"/>
                <a:cs typeface="Calibri"/>
              </a:rPr>
              <a:t>a  </a:t>
            </a:r>
            <a:r>
              <a:rPr sz="3200" spc="-15" dirty="0">
                <a:latin typeface="Calibri"/>
                <a:cs typeface="Calibri"/>
              </a:rPr>
              <a:t>następnie </a:t>
            </a:r>
            <a:r>
              <a:rPr sz="3200" spc="-10" dirty="0">
                <a:latin typeface="Calibri"/>
                <a:cs typeface="Calibri"/>
              </a:rPr>
              <a:t>zgięciu </a:t>
            </a:r>
            <a:r>
              <a:rPr sz="3200" spc="-5" dirty="0">
                <a:latin typeface="Calibri"/>
                <a:cs typeface="Calibri"/>
              </a:rPr>
              <a:t>ich </a:t>
            </a:r>
            <a:r>
              <a:rPr sz="3200" spc="-30" dirty="0">
                <a:latin typeface="Calibri"/>
                <a:cs typeface="Calibri"/>
              </a:rPr>
              <a:t>złożonych </a:t>
            </a:r>
            <a:r>
              <a:rPr sz="3200" spc="-35" dirty="0">
                <a:latin typeface="Calibri"/>
                <a:cs typeface="Calibri"/>
              </a:rPr>
              <a:t>razem, </a:t>
            </a:r>
            <a:r>
              <a:rPr sz="3200" spc="-10" dirty="0">
                <a:latin typeface="Calibri"/>
                <a:cs typeface="Calibri"/>
              </a:rPr>
              <a:t>na  </a:t>
            </a:r>
            <a:r>
              <a:rPr sz="3200" spc="-20" dirty="0">
                <a:latin typeface="Calibri"/>
                <a:cs typeface="Calibri"/>
              </a:rPr>
              <a:t>zewnątrz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dłoni.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46137" y="981075"/>
            <a:ext cx="7038975" cy="24193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93260" y="1274444"/>
            <a:ext cx="994410" cy="1089660"/>
          </a:xfrm>
          <a:custGeom>
            <a:avLst/>
            <a:gdLst/>
            <a:ahLst/>
            <a:cxnLst/>
            <a:rect l="l" t="t" r="r" b="b"/>
            <a:pathLst>
              <a:path w="994410" h="1089660">
                <a:moveTo>
                  <a:pt x="763186" y="76254"/>
                </a:moveTo>
                <a:lnTo>
                  <a:pt x="665861" y="89534"/>
                </a:lnTo>
                <a:lnTo>
                  <a:pt x="557656" y="108203"/>
                </a:lnTo>
                <a:lnTo>
                  <a:pt x="485266" y="123189"/>
                </a:lnTo>
                <a:lnTo>
                  <a:pt x="414019" y="140588"/>
                </a:lnTo>
                <a:lnTo>
                  <a:pt x="345693" y="160527"/>
                </a:lnTo>
                <a:lnTo>
                  <a:pt x="281939" y="183133"/>
                </a:lnTo>
                <a:lnTo>
                  <a:pt x="224789" y="208914"/>
                </a:lnTo>
                <a:lnTo>
                  <a:pt x="186309" y="230758"/>
                </a:lnTo>
                <a:lnTo>
                  <a:pt x="152526" y="255650"/>
                </a:lnTo>
                <a:lnTo>
                  <a:pt x="117728" y="291718"/>
                </a:lnTo>
                <a:lnTo>
                  <a:pt x="90042" y="329691"/>
                </a:lnTo>
                <a:lnTo>
                  <a:pt x="66675" y="370839"/>
                </a:lnTo>
                <a:lnTo>
                  <a:pt x="47751" y="414400"/>
                </a:lnTo>
                <a:lnTo>
                  <a:pt x="32385" y="460375"/>
                </a:lnTo>
                <a:lnTo>
                  <a:pt x="20574" y="508380"/>
                </a:lnTo>
                <a:lnTo>
                  <a:pt x="11811" y="558291"/>
                </a:lnTo>
                <a:lnTo>
                  <a:pt x="5587" y="609853"/>
                </a:lnTo>
                <a:lnTo>
                  <a:pt x="762" y="690244"/>
                </a:lnTo>
                <a:lnTo>
                  <a:pt x="0" y="744981"/>
                </a:lnTo>
                <a:lnTo>
                  <a:pt x="762" y="800862"/>
                </a:lnTo>
                <a:lnTo>
                  <a:pt x="3048" y="857757"/>
                </a:lnTo>
                <a:lnTo>
                  <a:pt x="6223" y="915162"/>
                </a:lnTo>
                <a:lnTo>
                  <a:pt x="10287" y="973074"/>
                </a:lnTo>
                <a:lnTo>
                  <a:pt x="19685" y="1089278"/>
                </a:lnTo>
                <a:lnTo>
                  <a:pt x="95758" y="1083182"/>
                </a:lnTo>
                <a:lnTo>
                  <a:pt x="86233" y="966977"/>
                </a:lnTo>
                <a:lnTo>
                  <a:pt x="82296" y="909827"/>
                </a:lnTo>
                <a:lnTo>
                  <a:pt x="79121" y="853313"/>
                </a:lnTo>
                <a:lnTo>
                  <a:pt x="76962" y="797940"/>
                </a:lnTo>
                <a:lnTo>
                  <a:pt x="76200" y="743965"/>
                </a:lnTo>
                <a:lnTo>
                  <a:pt x="76962" y="691260"/>
                </a:lnTo>
                <a:lnTo>
                  <a:pt x="79628" y="640460"/>
                </a:lnTo>
                <a:lnTo>
                  <a:pt x="84200" y="591946"/>
                </a:lnTo>
                <a:lnTo>
                  <a:pt x="91059" y="545338"/>
                </a:lnTo>
                <a:lnTo>
                  <a:pt x="100329" y="501141"/>
                </a:lnTo>
                <a:lnTo>
                  <a:pt x="112394" y="459739"/>
                </a:lnTo>
                <a:lnTo>
                  <a:pt x="127253" y="421258"/>
                </a:lnTo>
                <a:lnTo>
                  <a:pt x="145034" y="385699"/>
                </a:lnTo>
                <a:lnTo>
                  <a:pt x="166115" y="353567"/>
                </a:lnTo>
                <a:lnTo>
                  <a:pt x="196468" y="318388"/>
                </a:lnTo>
                <a:lnTo>
                  <a:pt x="228473" y="294258"/>
                </a:lnTo>
                <a:lnTo>
                  <a:pt x="284988" y="264540"/>
                </a:lnTo>
                <a:lnTo>
                  <a:pt x="339851" y="242824"/>
                </a:lnTo>
                <a:lnTo>
                  <a:pt x="401574" y="223138"/>
                </a:lnTo>
                <a:lnTo>
                  <a:pt x="468122" y="205485"/>
                </a:lnTo>
                <a:lnTo>
                  <a:pt x="573151" y="182879"/>
                </a:lnTo>
                <a:lnTo>
                  <a:pt x="643509" y="170306"/>
                </a:lnTo>
                <a:lnTo>
                  <a:pt x="745236" y="154939"/>
                </a:lnTo>
                <a:lnTo>
                  <a:pt x="770803" y="152042"/>
                </a:lnTo>
                <a:lnTo>
                  <a:pt x="763186" y="76254"/>
                </a:lnTo>
                <a:close/>
              </a:path>
              <a:path w="994410" h="1089660">
                <a:moveTo>
                  <a:pt x="944962" y="72008"/>
                </a:moveTo>
                <a:lnTo>
                  <a:pt x="800608" y="72008"/>
                </a:lnTo>
                <a:lnTo>
                  <a:pt x="809116" y="147700"/>
                </a:lnTo>
                <a:lnTo>
                  <a:pt x="770803" y="152042"/>
                </a:lnTo>
                <a:lnTo>
                  <a:pt x="778383" y="227456"/>
                </a:lnTo>
                <a:lnTo>
                  <a:pt x="994410" y="90804"/>
                </a:lnTo>
                <a:lnTo>
                  <a:pt x="944962" y="72008"/>
                </a:lnTo>
                <a:close/>
              </a:path>
              <a:path w="994410" h="1089660">
                <a:moveTo>
                  <a:pt x="800608" y="72008"/>
                </a:moveTo>
                <a:lnTo>
                  <a:pt x="763186" y="76254"/>
                </a:lnTo>
                <a:lnTo>
                  <a:pt x="770803" y="152042"/>
                </a:lnTo>
                <a:lnTo>
                  <a:pt x="809116" y="147700"/>
                </a:lnTo>
                <a:lnTo>
                  <a:pt x="800608" y="72008"/>
                </a:lnTo>
                <a:close/>
              </a:path>
              <a:path w="994410" h="1089660">
                <a:moveTo>
                  <a:pt x="755523" y="0"/>
                </a:moveTo>
                <a:lnTo>
                  <a:pt x="763186" y="76254"/>
                </a:lnTo>
                <a:lnTo>
                  <a:pt x="800608" y="72008"/>
                </a:lnTo>
                <a:lnTo>
                  <a:pt x="944962" y="72008"/>
                </a:lnTo>
                <a:lnTo>
                  <a:pt x="75552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420354" y="6466509"/>
            <a:ext cx="2032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80</a:t>
            </a:fld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420354" y="6466509"/>
            <a:ext cx="2032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81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94861" y="174193"/>
            <a:ext cx="195643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10" dirty="0">
                <a:latin typeface="Calibri"/>
                <a:cs typeface="Calibri"/>
              </a:rPr>
              <a:t>Lec</a:t>
            </a:r>
            <a:r>
              <a:rPr sz="4400" b="0" spc="-130" dirty="0">
                <a:latin typeface="Calibri"/>
                <a:cs typeface="Calibri"/>
              </a:rPr>
              <a:t>z</a:t>
            </a:r>
            <a:r>
              <a:rPr sz="4400" b="0" spc="-5" dirty="0">
                <a:latin typeface="Calibri"/>
                <a:cs typeface="Calibri"/>
              </a:rPr>
              <a:t>enie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590" y="891202"/>
            <a:ext cx="8210550" cy="538289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5" dirty="0">
                <a:latin typeface="Calibri"/>
                <a:cs typeface="Calibri"/>
              </a:rPr>
              <a:t>W </a:t>
            </a:r>
            <a:r>
              <a:rPr sz="3200" spc="-25" dirty="0">
                <a:latin typeface="Calibri"/>
                <a:cs typeface="Calibri"/>
              </a:rPr>
              <a:t>początkowej </a:t>
            </a:r>
            <a:r>
              <a:rPr sz="3200" spc="-15" dirty="0">
                <a:latin typeface="Calibri"/>
                <a:cs typeface="Calibri"/>
              </a:rPr>
              <a:t>fazie</a:t>
            </a:r>
            <a:r>
              <a:rPr sz="3200" spc="5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choroby:</a:t>
            </a:r>
            <a:endParaRPr sz="3200">
              <a:latin typeface="Calibri"/>
              <a:cs typeface="Calibri"/>
            </a:endParaRPr>
          </a:p>
          <a:p>
            <a:pPr marL="756285" marR="598805" lvl="1" indent="-286385">
              <a:lnSpc>
                <a:spcPct val="100000"/>
              </a:lnSpc>
              <a:spcBef>
                <a:spcPts val="69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10" dirty="0">
                <a:latin typeface="Calibri"/>
                <a:cs typeface="Calibri"/>
              </a:rPr>
              <a:t>Częściowe </a:t>
            </a:r>
            <a:r>
              <a:rPr sz="2800" spc="-5" dirty="0">
                <a:latin typeface="Calibri"/>
                <a:cs typeface="Calibri"/>
              </a:rPr>
              <a:t>unieruchomienie, łącznie </a:t>
            </a:r>
            <a:r>
              <a:rPr sz="2800" dirty="0">
                <a:latin typeface="Calibri"/>
                <a:cs typeface="Calibri"/>
              </a:rPr>
              <a:t>z </a:t>
            </a:r>
            <a:r>
              <a:rPr sz="2800" spc="-10" dirty="0">
                <a:latin typeface="Calibri"/>
                <a:cs typeface="Calibri"/>
              </a:rPr>
              <a:t>kciukiem,  </a:t>
            </a:r>
            <a:r>
              <a:rPr sz="2800" spc="-5" dirty="0">
                <a:latin typeface="Calibri"/>
                <a:cs typeface="Calibri"/>
              </a:rPr>
              <a:t>biegnące </a:t>
            </a:r>
            <a:r>
              <a:rPr sz="2800" dirty="0">
                <a:latin typeface="Calibri"/>
                <a:cs typeface="Calibri"/>
              </a:rPr>
              <a:t>od </a:t>
            </a:r>
            <a:r>
              <a:rPr sz="2800" spc="-15" dirty="0">
                <a:latin typeface="Calibri"/>
                <a:cs typeface="Calibri"/>
              </a:rPr>
              <a:t>przedramienia </a:t>
            </a:r>
            <a:r>
              <a:rPr sz="2800" dirty="0">
                <a:latin typeface="Calibri"/>
                <a:cs typeface="Calibri"/>
              </a:rPr>
              <a:t>do </a:t>
            </a:r>
            <a:r>
              <a:rPr sz="2800" spc="-10" dirty="0">
                <a:latin typeface="Calibri"/>
                <a:cs typeface="Calibri"/>
              </a:rPr>
              <a:t>II </a:t>
            </a:r>
            <a:r>
              <a:rPr sz="2800" dirty="0">
                <a:latin typeface="Calibri"/>
                <a:cs typeface="Calibri"/>
              </a:rPr>
              <a:t>lub V </a:t>
            </a:r>
            <a:r>
              <a:rPr sz="2800" spc="-20" dirty="0">
                <a:latin typeface="Calibri"/>
                <a:cs typeface="Calibri"/>
              </a:rPr>
              <a:t>kości  </a:t>
            </a:r>
            <a:r>
              <a:rPr sz="2800" spc="-15" dirty="0">
                <a:latin typeface="Calibri"/>
                <a:cs typeface="Calibri"/>
              </a:rPr>
              <a:t>śródręcza </a:t>
            </a:r>
            <a:r>
              <a:rPr sz="2800" spc="-20" dirty="0">
                <a:latin typeface="Calibri"/>
                <a:cs typeface="Calibri"/>
              </a:rPr>
              <a:t>(Orteza </a:t>
            </a:r>
            <a:r>
              <a:rPr sz="2800" dirty="0">
                <a:latin typeface="Calibri"/>
                <a:cs typeface="Calibri"/>
              </a:rPr>
              <a:t>na </a:t>
            </a:r>
            <a:r>
              <a:rPr sz="2800" spc="-5" dirty="0">
                <a:latin typeface="Calibri"/>
                <a:cs typeface="Calibri"/>
              </a:rPr>
              <a:t>2-3</a:t>
            </a:r>
            <a:r>
              <a:rPr sz="2800" spc="-10" dirty="0">
                <a:latin typeface="Calibri"/>
                <a:cs typeface="Calibri"/>
              </a:rPr>
              <a:t> tygodnie).</a:t>
            </a:r>
            <a:endParaRPr sz="2800">
              <a:latin typeface="Calibri"/>
              <a:cs typeface="Calibri"/>
            </a:endParaRPr>
          </a:p>
          <a:p>
            <a:pPr marL="756285" marR="259715" lvl="1" indent="-286385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5" dirty="0">
                <a:latin typeface="Calibri"/>
                <a:cs typeface="Calibri"/>
              </a:rPr>
              <a:t>Leki </a:t>
            </a:r>
            <a:r>
              <a:rPr sz="2800" spc="-15" dirty="0">
                <a:latin typeface="Calibri"/>
                <a:cs typeface="Calibri"/>
              </a:rPr>
              <a:t>przeciwzapalne </a:t>
            </a:r>
            <a:r>
              <a:rPr sz="2800" spc="-10" dirty="0">
                <a:latin typeface="Calibri"/>
                <a:cs typeface="Calibri"/>
              </a:rPr>
              <a:t>oraz </a:t>
            </a:r>
            <a:r>
              <a:rPr sz="2800" spc="-20" dirty="0">
                <a:latin typeface="Calibri"/>
                <a:cs typeface="Calibri"/>
              </a:rPr>
              <a:t>kortykosteroidy </a:t>
            </a:r>
            <a:r>
              <a:rPr sz="2800" spc="-10" dirty="0">
                <a:latin typeface="Calibri"/>
                <a:cs typeface="Calibri"/>
              </a:rPr>
              <a:t>(dożylno  </a:t>
            </a:r>
            <a:r>
              <a:rPr sz="2800" dirty="0">
                <a:latin typeface="Calibri"/>
                <a:cs typeface="Calibri"/>
              </a:rPr>
              <a:t>lub </a:t>
            </a:r>
            <a:r>
              <a:rPr sz="2800" spc="-25" dirty="0">
                <a:latin typeface="Calibri"/>
                <a:cs typeface="Calibri"/>
              </a:rPr>
              <a:t>za </a:t>
            </a:r>
            <a:r>
              <a:rPr sz="2800" spc="-5" dirty="0">
                <a:latin typeface="Calibri"/>
                <a:cs typeface="Calibri"/>
              </a:rPr>
              <a:t>pośrednictwem</a:t>
            </a:r>
            <a:r>
              <a:rPr sz="2800" spc="-15" dirty="0">
                <a:latin typeface="Calibri"/>
                <a:cs typeface="Calibri"/>
              </a:rPr>
              <a:t> jonoforezy).</a:t>
            </a:r>
            <a:endParaRPr sz="28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68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10" dirty="0">
                <a:latin typeface="Calibri"/>
                <a:cs typeface="Calibri"/>
              </a:rPr>
              <a:t>Fizjoterapia </a:t>
            </a:r>
            <a:r>
              <a:rPr sz="2800" dirty="0">
                <a:latin typeface="Calibri"/>
                <a:cs typeface="Calibri"/>
              </a:rPr>
              <a:t>i </a:t>
            </a:r>
            <a:r>
              <a:rPr sz="2800" spc="-10" dirty="0">
                <a:latin typeface="Calibri"/>
                <a:cs typeface="Calibri"/>
              </a:rPr>
              <a:t>ćwiczenia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rozluźniające</a:t>
            </a:r>
            <a:endParaRPr sz="28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75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5" dirty="0">
                <a:latin typeface="Calibri"/>
                <a:cs typeface="Calibri"/>
              </a:rPr>
              <a:t>W </a:t>
            </a:r>
            <a:r>
              <a:rPr sz="3200" spc="-15" dirty="0">
                <a:latin typeface="Calibri"/>
                <a:cs typeface="Calibri"/>
              </a:rPr>
              <a:t>przypadku poważnego</a:t>
            </a:r>
            <a:r>
              <a:rPr sz="3200" spc="10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stanu</a:t>
            </a:r>
            <a:endParaRPr sz="3200">
              <a:latin typeface="Calibri"/>
              <a:cs typeface="Calibri"/>
            </a:endParaRPr>
          </a:p>
          <a:p>
            <a:pPr marL="756285" marR="5080" lvl="1" indent="-286385" algn="just">
              <a:lnSpc>
                <a:spcPct val="100000"/>
              </a:lnSpc>
              <a:spcBef>
                <a:spcPts val="69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10" dirty="0">
                <a:latin typeface="Calibri"/>
                <a:cs typeface="Calibri"/>
              </a:rPr>
              <a:t>zabieg </a:t>
            </a:r>
            <a:r>
              <a:rPr sz="2800" spc="-15" dirty="0">
                <a:latin typeface="Calibri"/>
                <a:cs typeface="Calibri"/>
              </a:rPr>
              <a:t>operacyjny </a:t>
            </a:r>
            <a:r>
              <a:rPr sz="2800" spc="-10" dirty="0">
                <a:latin typeface="Calibri"/>
                <a:cs typeface="Calibri"/>
              </a:rPr>
              <a:t>polegający </a:t>
            </a:r>
            <a:r>
              <a:rPr sz="2800" dirty="0">
                <a:latin typeface="Calibri"/>
                <a:cs typeface="Calibri"/>
              </a:rPr>
              <a:t>na </a:t>
            </a:r>
            <a:r>
              <a:rPr sz="2800" spc="-5" dirty="0">
                <a:latin typeface="Calibri"/>
                <a:cs typeface="Calibri"/>
              </a:rPr>
              <a:t>nacięciu pochewki.  </a:t>
            </a:r>
            <a:r>
              <a:rPr sz="2800" spc="-20" dirty="0">
                <a:latin typeface="Calibri"/>
                <a:cs typeface="Calibri"/>
              </a:rPr>
              <a:t>Pozwala </a:t>
            </a:r>
            <a:r>
              <a:rPr sz="2800" dirty="0">
                <a:latin typeface="Calibri"/>
                <a:cs typeface="Calibri"/>
              </a:rPr>
              <a:t>on </a:t>
            </a:r>
            <a:r>
              <a:rPr sz="2800" spc="-15" dirty="0">
                <a:latin typeface="Calibri"/>
                <a:cs typeface="Calibri"/>
              </a:rPr>
              <a:t>całkowicie </a:t>
            </a:r>
            <a:r>
              <a:rPr sz="2800" spc="-5" dirty="0">
                <a:latin typeface="Calibri"/>
                <a:cs typeface="Calibri"/>
              </a:rPr>
              <a:t>wyeliminować </a:t>
            </a:r>
            <a:r>
              <a:rPr sz="2800" spc="-15" dirty="0">
                <a:latin typeface="Calibri"/>
                <a:cs typeface="Calibri"/>
              </a:rPr>
              <a:t>stan </a:t>
            </a:r>
            <a:r>
              <a:rPr sz="2800" spc="-20" dirty="0">
                <a:latin typeface="Calibri"/>
                <a:cs typeface="Calibri"/>
              </a:rPr>
              <a:t>zapalny </a:t>
            </a:r>
            <a:r>
              <a:rPr sz="2800" dirty="0">
                <a:latin typeface="Calibri"/>
                <a:cs typeface="Calibri"/>
              </a:rPr>
              <a:t>i  </a:t>
            </a:r>
            <a:r>
              <a:rPr sz="2800" spc="-10" dirty="0">
                <a:latin typeface="Calibri"/>
                <a:cs typeface="Calibri"/>
              </a:rPr>
              <a:t>prowadzi </a:t>
            </a:r>
            <a:r>
              <a:rPr sz="2800" dirty="0">
                <a:latin typeface="Calibri"/>
                <a:cs typeface="Calibri"/>
              </a:rPr>
              <a:t>do </a:t>
            </a:r>
            <a:r>
              <a:rPr sz="2800" spc="-5" dirty="0">
                <a:latin typeface="Calibri"/>
                <a:cs typeface="Calibri"/>
              </a:rPr>
              <a:t>pełnego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wyzdrowienia.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1170" y="464896"/>
            <a:ext cx="565975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40" dirty="0">
                <a:latin typeface="Calibri"/>
                <a:cs typeface="Calibri"/>
              </a:rPr>
              <a:t>Orteza</a:t>
            </a:r>
            <a:r>
              <a:rPr sz="4400" b="0" spc="5" dirty="0">
                <a:latin typeface="Calibri"/>
                <a:cs typeface="Calibri"/>
              </a:rPr>
              <a:t> </a:t>
            </a:r>
            <a:r>
              <a:rPr sz="4400" b="0" spc="-15" dirty="0">
                <a:latin typeface="Calibri"/>
                <a:cs typeface="Calibri"/>
              </a:rPr>
              <a:t>unieruchamiająca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27087" y="1989137"/>
            <a:ext cx="7143750" cy="3733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420354" y="6466509"/>
            <a:ext cx="2032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82</a:t>
            </a:fld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420354" y="6466509"/>
            <a:ext cx="2032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83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16910" y="464896"/>
            <a:ext cx="271208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40" dirty="0"/>
              <a:t>Ręka</a:t>
            </a:r>
            <a:r>
              <a:rPr sz="4400" spc="-70" dirty="0"/>
              <a:t> </a:t>
            </a:r>
            <a:r>
              <a:rPr sz="4400" spc="-10" dirty="0"/>
              <a:t>goryla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58267" y="1228801"/>
            <a:ext cx="8563610" cy="514985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356870" marR="464184" indent="-344170">
              <a:lnSpc>
                <a:spcPts val="3460"/>
              </a:lnSpc>
              <a:spcBef>
                <a:spcPts val="52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35" dirty="0">
                <a:latin typeface="Calibri"/>
                <a:cs typeface="Calibri"/>
              </a:rPr>
              <a:t>Ręka </a:t>
            </a:r>
            <a:r>
              <a:rPr sz="3200" spc="-10" dirty="0">
                <a:latin typeface="Calibri"/>
                <a:cs typeface="Calibri"/>
              </a:rPr>
              <a:t>goryla </a:t>
            </a:r>
            <a:r>
              <a:rPr sz="3200" spc="-5" dirty="0">
                <a:latin typeface="Calibri"/>
                <a:cs typeface="Calibri"/>
              </a:rPr>
              <a:t>to </a:t>
            </a:r>
            <a:r>
              <a:rPr sz="3200" spc="-10" dirty="0">
                <a:latin typeface="Calibri"/>
                <a:cs typeface="Calibri"/>
              </a:rPr>
              <a:t>dolegliwość pojawiająca się </a:t>
            </a:r>
            <a:r>
              <a:rPr sz="3200" spc="-15" dirty="0">
                <a:latin typeface="Calibri"/>
                <a:cs typeface="Calibri"/>
              </a:rPr>
              <a:t>przy  długotrwałej </a:t>
            </a:r>
            <a:r>
              <a:rPr sz="3200" spc="-25" dirty="0">
                <a:latin typeface="Calibri"/>
                <a:cs typeface="Calibri"/>
              </a:rPr>
              <a:t>pracy </a:t>
            </a:r>
            <a:r>
              <a:rPr sz="3200" spc="-5" dirty="0">
                <a:latin typeface="Calibri"/>
                <a:cs typeface="Calibri"/>
              </a:rPr>
              <a:t>z </a:t>
            </a:r>
            <a:r>
              <a:rPr sz="3200" spc="-10" dirty="0">
                <a:latin typeface="Calibri"/>
                <a:cs typeface="Calibri"/>
              </a:rPr>
              <a:t>pionowymi </a:t>
            </a:r>
            <a:r>
              <a:rPr sz="3200" spc="-20" dirty="0">
                <a:latin typeface="Calibri"/>
                <a:cs typeface="Calibri"/>
              </a:rPr>
              <a:t>monitorami  </a:t>
            </a:r>
            <a:r>
              <a:rPr sz="3200" spc="-25" dirty="0">
                <a:latin typeface="Calibri"/>
                <a:cs typeface="Calibri"/>
              </a:rPr>
              <a:t>dotykowymi.</a:t>
            </a:r>
            <a:endParaRPr sz="3200">
              <a:latin typeface="Calibri"/>
              <a:cs typeface="Calibri"/>
            </a:endParaRPr>
          </a:p>
          <a:p>
            <a:pPr marL="356870" indent="-344170">
              <a:lnSpc>
                <a:spcPts val="3650"/>
              </a:lnSpc>
              <a:spcBef>
                <a:spcPts val="33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10" dirty="0">
                <a:latin typeface="Calibri"/>
                <a:cs typeface="Calibri"/>
              </a:rPr>
              <a:t>Objawia się </a:t>
            </a:r>
            <a:r>
              <a:rPr sz="3200" spc="-25" dirty="0">
                <a:latin typeface="Calibri"/>
                <a:cs typeface="Calibri"/>
              </a:rPr>
              <a:t>poprzez </a:t>
            </a:r>
            <a:r>
              <a:rPr sz="3200" spc="-15" dirty="0">
                <a:latin typeface="Calibri"/>
                <a:cs typeface="Calibri"/>
              </a:rPr>
              <a:t>zmęczenie </a:t>
            </a:r>
            <a:r>
              <a:rPr sz="3200" spc="-5" dirty="0">
                <a:latin typeface="Calibri"/>
                <a:cs typeface="Calibri"/>
              </a:rPr>
              <a:t>i</a:t>
            </a:r>
            <a:r>
              <a:rPr sz="3200" spc="9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ból</a:t>
            </a:r>
            <a:endParaRPr sz="3200">
              <a:latin typeface="Calibri"/>
              <a:cs typeface="Calibri"/>
            </a:endParaRPr>
          </a:p>
          <a:p>
            <a:pPr marL="356870" marR="628650">
              <a:lnSpc>
                <a:spcPts val="3460"/>
              </a:lnSpc>
              <a:spcBef>
                <a:spcPts val="240"/>
              </a:spcBef>
            </a:pPr>
            <a:r>
              <a:rPr sz="3200" spc="-25" dirty="0">
                <a:latin typeface="Calibri"/>
                <a:cs typeface="Calibri"/>
              </a:rPr>
              <a:t>wyprostowanej </a:t>
            </a:r>
            <a:r>
              <a:rPr sz="3200" spc="-20" dirty="0">
                <a:latin typeface="Calibri"/>
                <a:cs typeface="Calibri"/>
              </a:rPr>
              <a:t>ręki. </a:t>
            </a:r>
            <a:r>
              <a:rPr sz="3200" spc="-10" dirty="0">
                <a:latin typeface="Calibri"/>
                <a:cs typeface="Calibri"/>
              </a:rPr>
              <a:t>Osoba </a:t>
            </a:r>
            <a:r>
              <a:rPr sz="3200" spc="-20" dirty="0">
                <a:latin typeface="Calibri"/>
                <a:cs typeface="Calibri"/>
              </a:rPr>
              <a:t>pracująca </a:t>
            </a:r>
            <a:r>
              <a:rPr sz="3200" spc="-25" dirty="0">
                <a:latin typeface="Calibri"/>
                <a:cs typeface="Calibri"/>
              </a:rPr>
              <a:t>traci </a:t>
            </a:r>
            <a:r>
              <a:rPr sz="3200" spc="-20" dirty="0">
                <a:latin typeface="Calibri"/>
                <a:cs typeface="Calibri"/>
              </a:rPr>
              <a:t>też  precyzję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45" dirty="0">
                <a:latin typeface="Calibri"/>
                <a:cs typeface="Calibri"/>
              </a:rPr>
              <a:t>ruchów.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800">
              <a:latin typeface="Times New Roman"/>
              <a:cs typeface="Times New Roman"/>
            </a:endParaRPr>
          </a:p>
          <a:p>
            <a:pPr marL="356870" marR="5080" indent="-344170" algn="just">
              <a:lnSpc>
                <a:spcPct val="90000"/>
              </a:lnSpc>
              <a:buFont typeface="Arial"/>
              <a:buChar char="•"/>
              <a:tabLst>
                <a:tab pos="357505" algn="l"/>
              </a:tabLst>
            </a:pPr>
            <a:r>
              <a:rPr sz="2800" spc="-25" dirty="0">
                <a:latin typeface="Calibri"/>
                <a:cs typeface="Calibri"/>
              </a:rPr>
              <a:t>„</a:t>
            </a:r>
            <a:r>
              <a:rPr sz="2800" i="1" spc="-25" dirty="0">
                <a:latin typeface="Calibri"/>
                <a:cs typeface="Calibri"/>
              </a:rPr>
              <a:t>Ręka </a:t>
            </a:r>
            <a:r>
              <a:rPr sz="2800" i="1" spc="-10" dirty="0">
                <a:latin typeface="Calibri"/>
                <a:cs typeface="Calibri"/>
              </a:rPr>
              <a:t>zaczyna być </a:t>
            </a:r>
            <a:r>
              <a:rPr sz="2800" i="1" spc="-5" dirty="0">
                <a:latin typeface="Calibri"/>
                <a:cs typeface="Calibri"/>
              </a:rPr>
              <a:t>obolała, </a:t>
            </a:r>
            <a:r>
              <a:rPr sz="2800" i="1" spc="-10" dirty="0">
                <a:latin typeface="Calibri"/>
                <a:cs typeface="Calibri"/>
              </a:rPr>
              <a:t>ogranicza </a:t>
            </a:r>
            <a:r>
              <a:rPr sz="2800" i="1" dirty="0">
                <a:latin typeface="Calibri"/>
                <a:cs typeface="Calibri"/>
              </a:rPr>
              <a:t>się </a:t>
            </a:r>
            <a:r>
              <a:rPr sz="2800" i="1" spc="-15" dirty="0">
                <a:latin typeface="Calibri"/>
                <a:cs typeface="Calibri"/>
              </a:rPr>
              <a:t>zakres</a:t>
            </a:r>
            <a:r>
              <a:rPr sz="2800" i="1" spc="60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jej  </a:t>
            </a:r>
            <a:r>
              <a:rPr sz="2800" i="1" spc="-25" dirty="0">
                <a:latin typeface="Calibri"/>
                <a:cs typeface="Calibri"/>
              </a:rPr>
              <a:t>ruchów, </a:t>
            </a:r>
            <a:r>
              <a:rPr sz="2800" i="1" spc="-5" dirty="0">
                <a:latin typeface="Calibri"/>
                <a:cs typeface="Calibri"/>
              </a:rPr>
              <a:t>jest </a:t>
            </a:r>
            <a:r>
              <a:rPr sz="2800" i="1" spc="-25" dirty="0">
                <a:latin typeface="Calibri"/>
                <a:cs typeface="Calibri"/>
              </a:rPr>
              <a:t>za </a:t>
            </a:r>
            <a:r>
              <a:rPr sz="2800" i="1" spc="-15" dirty="0">
                <a:latin typeface="Calibri"/>
                <a:cs typeface="Calibri"/>
              </a:rPr>
              <a:t>duża, </a:t>
            </a:r>
            <a:r>
              <a:rPr sz="2800" i="1" spc="-25" dirty="0">
                <a:latin typeface="Calibri"/>
                <a:cs typeface="Calibri"/>
              </a:rPr>
              <a:t>za </a:t>
            </a:r>
            <a:r>
              <a:rPr sz="2800" i="1" spc="-20" dirty="0">
                <a:latin typeface="Calibri"/>
                <a:cs typeface="Calibri"/>
              </a:rPr>
              <a:t>ciężka. </a:t>
            </a:r>
            <a:r>
              <a:rPr sz="2800" i="1" dirty="0">
                <a:latin typeface="Calibri"/>
                <a:cs typeface="Calibri"/>
              </a:rPr>
              <a:t>Osoba </a:t>
            </a:r>
            <a:r>
              <a:rPr sz="2800" i="1" spc="-20" dirty="0">
                <a:latin typeface="Calibri"/>
                <a:cs typeface="Calibri"/>
              </a:rPr>
              <a:t>korzystająca </a:t>
            </a:r>
            <a:r>
              <a:rPr sz="2800" i="1" spc="0" dirty="0">
                <a:latin typeface="Calibri"/>
                <a:cs typeface="Calibri"/>
              </a:rPr>
              <a:t>w </a:t>
            </a:r>
            <a:r>
              <a:rPr sz="2800" i="1" spc="-10" dirty="0">
                <a:latin typeface="Calibri"/>
                <a:cs typeface="Calibri"/>
              </a:rPr>
              <a:t>ten  </a:t>
            </a:r>
            <a:r>
              <a:rPr sz="2800" i="1" spc="-5" dirty="0">
                <a:latin typeface="Calibri"/>
                <a:cs typeface="Calibri"/>
              </a:rPr>
              <a:t>sposób </a:t>
            </a:r>
            <a:r>
              <a:rPr sz="2800" i="1" dirty="0">
                <a:latin typeface="Calibri"/>
                <a:cs typeface="Calibri"/>
              </a:rPr>
              <a:t>z </a:t>
            </a:r>
            <a:r>
              <a:rPr sz="2800" i="1" spc="-15" dirty="0">
                <a:latin typeface="Calibri"/>
                <a:cs typeface="Calibri"/>
              </a:rPr>
              <a:t>interfejsu </a:t>
            </a:r>
            <a:r>
              <a:rPr sz="2800" i="1" dirty="0">
                <a:latin typeface="Calibri"/>
                <a:cs typeface="Calibri"/>
              </a:rPr>
              <a:t>wygląda jak </a:t>
            </a:r>
            <a:r>
              <a:rPr sz="2800" i="1" spc="-5" dirty="0">
                <a:latin typeface="Calibri"/>
                <a:cs typeface="Calibri"/>
              </a:rPr>
              <a:t>goryl </a:t>
            </a:r>
            <a:r>
              <a:rPr sz="2800" i="1" spc="-15" dirty="0">
                <a:latin typeface="Calibri"/>
                <a:cs typeface="Calibri"/>
              </a:rPr>
              <a:t>podczas </a:t>
            </a:r>
            <a:r>
              <a:rPr sz="2800" i="1" spc="-5" dirty="0">
                <a:latin typeface="Calibri"/>
                <a:cs typeface="Calibri"/>
              </a:rPr>
              <a:t>pracy </a:t>
            </a:r>
            <a:r>
              <a:rPr sz="2800" i="1" dirty="0">
                <a:latin typeface="Calibri"/>
                <a:cs typeface="Calibri"/>
              </a:rPr>
              <a:t>na  </a:t>
            </a:r>
            <a:r>
              <a:rPr sz="2800" i="1" spc="-20" dirty="0">
                <a:latin typeface="Calibri"/>
                <a:cs typeface="Calibri"/>
              </a:rPr>
              <a:t>komputerze </a:t>
            </a:r>
            <a:r>
              <a:rPr sz="2800" i="1" dirty="0">
                <a:latin typeface="Calibri"/>
                <a:cs typeface="Calibri"/>
              </a:rPr>
              <a:t>i </a:t>
            </a:r>
            <a:r>
              <a:rPr sz="2800" i="1" spc="-5" dirty="0">
                <a:latin typeface="Calibri"/>
                <a:cs typeface="Calibri"/>
              </a:rPr>
              <a:t>jak </a:t>
            </a:r>
            <a:r>
              <a:rPr sz="2800" i="1" spc="0" dirty="0">
                <a:latin typeface="Calibri"/>
                <a:cs typeface="Calibri"/>
              </a:rPr>
              <a:t>goryl </a:t>
            </a:r>
            <a:r>
              <a:rPr sz="2800" i="1" spc="-5" dirty="0">
                <a:latin typeface="Calibri"/>
                <a:cs typeface="Calibri"/>
              </a:rPr>
              <a:t>czuje </a:t>
            </a:r>
            <a:r>
              <a:rPr sz="2800" i="1" dirty="0">
                <a:latin typeface="Calibri"/>
                <a:cs typeface="Calibri"/>
              </a:rPr>
              <a:t>się </a:t>
            </a:r>
            <a:r>
              <a:rPr sz="2800" i="1" spc="-10" dirty="0">
                <a:latin typeface="Calibri"/>
                <a:cs typeface="Calibri"/>
              </a:rPr>
              <a:t>później</a:t>
            </a:r>
            <a:r>
              <a:rPr sz="2800" spc="-10" dirty="0">
                <a:latin typeface="Calibri"/>
                <a:cs typeface="Calibri"/>
              </a:rPr>
              <a:t>” </a:t>
            </a:r>
            <a:r>
              <a:rPr sz="2800" dirty="0">
                <a:latin typeface="Calibri"/>
                <a:cs typeface="Calibri"/>
              </a:rPr>
              <a:t>– </a:t>
            </a:r>
            <a:r>
              <a:rPr sz="2800" spc="-10" dirty="0">
                <a:latin typeface="Calibri"/>
                <a:cs typeface="Calibri"/>
              </a:rPr>
              <a:t>tak </a:t>
            </a:r>
            <a:r>
              <a:rPr sz="2800" spc="-5" dirty="0">
                <a:latin typeface="Calibri"/>
                <a:cs typeface="Calibri"/>
              </a:rPr>
              <a:t>opisuje </a:t>
            </a:r>
            <a:r>
              <a:rPr sz="2800" spc="-30" dirty="0">
                <a:latin typeface="Calibri"/>
                <a:cs typeface="Calibri"/>
              </a:rPr>
              <a:t>to  </a:t>
            </a:r>
            <a:r>
              <a:rPr sz="2800" spc="-15" dirty="0">
                <a:latin typeface="Calibri"/>
                <a:cs typeface="Calibri"/>
              </a:rPr>
              <a:t>zjawisko </a:t>
            </a:r>
            <a:r>
              <a:rPr sz="2800" b="1" i="1" dirty="0">
                <a:latin typeface="Calibri"/>
                <a:cs typeface="Calibri"/>
              </a:rPr>
              <a:t>The </a:t>
            </a:r>
            <a:r>
              <a:rPr sz="2800" b="1" i="1" spc="-10" dirty="0">
                <a:latin typeface="Calibri"/>
                <a:cs typeface="Calibri"/>
              </a:rPr>
              <a:t>New </a:t>
            </a:r>
            <a:r>
              <a:rPr sz="2800" b="1" i="1" spc="-15" dirty="0">
                <a:latin typeface="Calibri"/>
                <a:cs typeface="Calibri"/>
              </a:rPr>
              <a:t>Hacker’s</a:t>
            </a:r>
            <a:r>
              <a:rPr sz="2800" b="1" i="1" spc="-60" dirty="0">
                <a:latin typeface="Calibri"/>
                <a:cs typeface="Calibri"/>
              </a:rPr>
              <a:t> </a:t>
            </a:r>
            <a:r>
              <a:rPr sz="2800" b="1" i="1" spc="0" dirty="0">
                <a:latin typeface="Calibri"/>
                <a:cs typeface="Calibri"/>
              </a:rPr>
              <a:t>Dictionary</a:t>
            </a:r>
            <a:r>
              <a:rPr sz="2800" spc="0" dirty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27958" y="203707"/>
            <a:ext cx="2713355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40" dirty="0"/>
              <a:t>Ręka</a:t>
            </a:r>
            <a:r>
              <a:rPr sz="4400" spc="-60" dirty="0"/>
              <a:t> </a:t>
            </a:r>
            <a:r>
              <a:rPr sz="4400" spc="-10" dirty="0"/>
              <a:t>goryla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250825" y="1052449"/>
            <a:ext cx="5524500" cy="4143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6639" y="5345074"/>
            <a:ext cx="8526145" cy="117983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indent="-344170">
              <a:lnSpc>
                <a:spcPts val="3075"/>
              </a:lnSpc>
              <a:spcBef>
                <a:spcPts val="11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700" spc="-5" dirty="0">
                <a:latin typeface="Calibri"/>
                <a:cs typeface="Calibri"/>
              </a:rPr>
              <a:t>Schorzenie </a:t>
            </a:r>
            <a:r>
              <a:rPr sz="2700" dirty="0">
                <a:latin typeface="Calibri"/>
                <a:cs typeface="Calibri"/>
              </a:rPr>
              <a:t>pojawia się </a:t>
            </a:r>
            <a:r>
              <a:rPr sz="2700" spc="-5" dirty="0">
                <a:latin typeface="Calibri"/>
                <a:cs typeface="Calibri"/>
              </a:rPr>
              <a:t>gdy monitor </a:t>
            </a:r>
            <a:r>
              <a:rPr sz="2700" spc="-10" dirty="0">
                <a:latin typeface="Calibri"/>
                <a:cs typeface="Calibri"/>
              </a:rPr>
              <a:t>jest </a:t>
            </a:r>
            <a:r>
              <a:rPr sz="2700" spc="-5" dirty="0">
                <a:latin typeface="Calibri"/>
                <a:cs typeface="Calibri"/>
              </a:rPr>
              <a:t>oddalony</a:t>
            </a:r>
            <a:r>
              <a:rPr sz="2700" spc="-254" dirty="0">
                <a:latin typeface="Calibri"/>
                <a:cs typeface="Calibri"/>
              </a:rPr>
              <a:t> </a:t>
            </a:r>
            <a:r>
              <a:rPr sz="2700" spc="0" dirty="0">
                <a:latin typeface="Calibri"/>
                <a:cs typeface="Calibri"/>
              </a:rPr>
              <a:t>o</a:t>
            </a:r>
            <a:endParaRPr sz="2700">
              <a:latin typeface="Calibri"/>
              <a:cs typeface="Calibri"/>
            </a:endParaRPr>
          </a:p>
          <a:p>
            <a:pPr marL="356870" marR="5080">
              <a:lnSpc>
                <a:spcPts val="2930"/>
              </a:lnSpc>
              <a:spcBef>
                <a:spcPts val="190"/>
              </a:spcBef>
            </a:pPr>
            <a:r>
              <a:rPr sz="2700" spc="-10" dirty="0">
                <a:latin typeface="Calibri"/>
                <a:cs typeface="Calibri"/>
              </a:rPr>
              <a:t>kilkadziesiąt </a:t>
            </a:r>
            <a:r>
              <a:rPr sz="2700" spc="0" dirty="0">
                <a:latin typeface="Calibri"/>
                <a:cs typeface="Calibri"/>
              </a:rPr>
              <a:t>cm od </a:t>
            </a:r>
            <a:r>
              <a:rPr sz="2700" dirty="0">
                <a:latin typeface="Calibri"/>
                <a:cs typeface="Calibri"/>
              </a:rPr>
              <a:t>człowieka. Gdy </a:t>
            </a:r>
            <a:r>
              <a:rPr sz="2700" spc="-10" dirty="0">
                <a:latin typeface="Calibri"/>
                <a:cs typeface="Calibri"/>
              </a:rPr>
              <a:t>ekran jest </a:t>
            </a:r>
            <a:r>
              <a:rPr sz="2700" spc="-20" dirty="0">
                <a:latin typeface="Calibri"/>
                <a:cs typeface="Calibri"/>
              </a:rPr>
              <a:t>blisko</a:t>
            </a:r>
            <a:r>
              <a:rPr sz="2700" spc="-21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(tablet,  smartfon) </a:t>
            </a:r>
            <a:r>
              <a:rPr sz="2700" dirty="0">
                <a:latin typeface="Calibri"/>
                <a:cs typeface="Calibri"/>
              </a:rPr>
              <a:t>nie </a:t>
            </a:r>
            <a:r>
              <a:rPr sz="2700" spc="-10" dirty="0">
                <a:latin typeface="Calibri"/>
                <a:cs typeface="Calibri"/>
              </a:rPr>
              <a:t>trzeba </a:t>
            </a:r>
            <a:r>
              <a:rPr sz="2700" dirty="0">
                <a:latin typeface="Calibri"/>
                <a:cs typeface="Calibri"/>
              </a:rPr>
              <a:t>trzymać </a:t>
            </a:r>
            <a:r>
              <a:rPr sz="2700" spc="-10" dirty="0">
                <a:latin typeface="Calibri"/>
                <a:cs typeface="Calibri"/>
              </a:rPr>
              <a:t>ręki </a:t>
            </a:r>
            <a:r>
              <a:rPr sz="2700" spc="5" dirty="0">
                <a:latin typeface="Calibri"/>
                <a:cs typeface="Calibri"/>
              </a:rPr>
              <a:t>w </a:t>
            </a:r>
            <a:r>
              <a:rPr sz="2700" spc="-5" dirty="0">
                <a:latin typeface="Calibri"/>
                <a:cs typeface="Calibri"/>
              </a:rPr>
              <a:t>nienaturalnej</a:t>
            </a:r>
            <a:r>
              <a:rPr sz="2700" spc="-24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pozycji.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56325" y="3500373"/>
            <a:ext cx="2619375" cy="17430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344154" y="6466509"/>
            <a:ext cx="2794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84</a:t>
            </a:fld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5287" y="2565400"/>
            <a:ext cx="6772275" cy="41052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92400" y="464896"/>
            <a:ext cx="376301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20" dirty="0">
                <a:latin typeface="Calibri"/>
                <a:cs typeface="Calibri"/>
              </a:rPr>
              <a:t>Przeciwdziałanie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44154" y="6466509"/>
            <a:ext cx="2794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85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9590" y="1107236"/>
            <a:ext cx="4502150" cy="119634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15" dirty="0">
                <a:latin typeface="Calibri"/>
                <a:cs typeface="Calibri"/>
              </a:rPr>
              <a:t>Przerwy </a:t>
            </a:r>
            <a:r>
              <a:rPr sz="3200" spc="-10" dirty="0">
                <a:latin typeface="Calibri"/>
                <a:cs typeface="Calibri"/>
              </a:rPr>
              <a:t>w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pracy</a:t>
            </a:r>
            <a:endParaRPr sz="3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25" dirty="0">
                <a:latin typeface="Calibri"/>
                <a:cs typeface="Calibri"/>
              </a:rPr>
              <a:t>Praca </a:t>
            </a:r>
            <a:r>
              <a:rPr sz="3200" spc="-5" dirty="0">
                <a:latin typeface="Calibri"/>
                <a:cs typeface="Calibri"/>
              </a:rPr>
              <a:t>na </a:t>
            </a:r>
            <a:r>
              <a:rPr sz="3200" spc="-10" dirty="0">
                <a:latin typeface="Calibri"/>
                <a:cs typeface="Calibri"/>
              </a:rPr>
              <a:t>leżącym </a:t>
            </a:r>
            <a:r>
              <a:rPr sz="3200" spc="-20" dirty="0">
                <a:latin typeface="Calibri"/>
                <a:cs typeface="Calibri"/>
              </a:rPr>
              <a:t>ekranie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344154" y="6466509"/>
            <a:ext cx="2794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86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4881" y="197307"/>
            <a:ext cx="8777605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b="0" spc="-15" dirty="0">
                <a:latin typeface="Calibri"/>
                <a:cs typeface="Calibri"/>
              </a:rPr>
              <a:t>Zwyrodnienia </a:t>
            </a:r>
            <a:r>
              <a:rPr b="0" spc="-10" dirty="0">
                <a:latin typeface="Calibri"/>
                <a:cs typeface="Calibri"/>
              </a:rPr>
              <a:t>odcinka szyjnego</a:t>
            </a:r>
            <a:r>
              <a:rPr b="0" spc="-15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kręgosłupa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8267" y="891270"/>
            <a:ext cx="8139430" cy="529463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20" dirty="0">
                <a:latin typeface="Calibri"/>
                <a:cs typeface="Calibri"/>
              </a:rPr>
              <a:t>Spondyloartroza</a:t>
            </a:r>
            <a:endParaRPr sz="3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35" dirty="0">
                <a:latin typeface="Calibri"/>
                <a:cs typeface="Calibri"/>
              </a:rPr>
              <a:t>iPostawa</a:t>
            </a:r>
            <a:endParaRPr sz="3200">
              <a:latin typeface="Calibri"/>
              <a:cs typeface="Calibri"/>
            </a:endParaRPr>
          </a:p>
          <a:p>
            <a:pPr marL="356870" marR="508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20" dirty="0">
                <a:latin typeface="Calibri"/>
                <a:cs typeface="Calibri"/>
              </a:rPr>
              <a:t>Choroba </a:t>
            </a:r>
            <a:r>
              <a:rPr sz="3200" spc="-15" dirty="0">
                <a:latin typeface="Calibri"/>
                <a:cs typeface="Calibri"/>
              </a:rPr>
              <a:t>degeneracyjna tkanek wchodzących </a:t>
            </a:r>
            <a:r>
              <a:rPr sz="3200" spc="-10" dirty="0">
                <a:latin typeface="Calibri"/>
                <a:cs typeface="Calibri"/>
              </a:rPr>
              <a:t>w  skład </a:t>
            </a:r>
            <a:r>
              <a:rPr sz="3200" spc="-15" dirty="0">
                <a:latin typeface="Calibri"/>
                <a:cs typeface="Calibri"/>
              </a:rPr>
              <a:t>połączenia </a:t>
            </a:r>
            <a:r>
              <a:rPr sz="3200" spc="-65" dirty="0">
                <a:latin typeface="Calibri"/>
                <a:cs typeface="Calibri"/>
              </a:rPr>
              <a:t>kręgów, </a:t>
            </a:r>
            <a:r>
              <a:rPr sz="3200" spc="-10" dirty="0">
                <a:latin typeface="Calibri"/>
                <a:cs typeface="Calibri"/>
              </a:rPr>
              <a:t>czyli</a:t>
            </a:r>
            <a:r>
              <a:rPr sz="3200" spc="16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krążka</a:t>
            </a:r>
            <a:endParaRPr sz="3200">
              <a:latin typeface="Calibri"/>
              <a:cs typeface="Calibri"/>
            </a:endParaRPr>
          </a:p>
          <a:p>
            <a:pPr marL="356870" marR="720725">
              <a:lnSpc>
                <a:spcPct val="100000"/>
              </a:lnSpc>
              <a:spcBef>
                <a:spcPts val="5"/>
              </a:spcBef>
            </a:pPr>
            <a:r>
              <a:rPr sz="3200" spc="-20" dirty="0">
                <a:latin typeface="Calibri"/>
                <a:cs typeface="Calibri"/>
              </a:rPr>
              <a:t>międzykręgowego </a:t>
            </a:r>
            <a:r>
              <a:rPr sz="3200" spc="-25" dirty="0">
                <a:latin typeface="Calibri"/>
                <a:cs typeface="Calibri"/>
              </a:rPr>
              <a:t>(dysku) </a:t>
            </a:r>
            <a:r>
              <a:rPr sz="3200" spc="-30" dirty="0">
                <a:latin typeface="Calibri"/>
                <a:cs typeface="Calibri"/>
              </a:rPr>
              <a:t>wraz </a:t>
            </a:r>
            <a:r>
              <a:rPr sz="3200" spc="-40" dirty="0">
                <a:latin typeface="Calibri"/>
                <a:cs typeface="Calibri"/>
              </a:rPr>
              <a:t>ze </a:t>
            </a:r>
            <a:r>
              <a:rPr sz="3200" spc="-30" dirty="0">
                <a:latin typeface="Calibri"/>
                <a:cs typeface="Calibri"/>
              </a:rPr>
              <a:t>stawami  </a:t>
            </a:r>
            <a:r>
              <a:rPr sz="3200" spc="-20" dirty="0">
                <a:latin typeface="Calibri"/>
                <a:cs typeface="Calibri"/>
              </a:rPr>
              <a:t>międzywyrostkowymi </a:t>
            </a:r>
            <a:r>
              <a:rPr sz="3200" spc="-25" dirty="0">
                <a:latin typeface="Calibri"/>
                <a:cs typeface="Calibri"/>
              </a:rPr>
              <a:t>kręgów</a:t>
            </a:r>
            <a:r>
              <a:rPr sz="3200" spc="13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szyjnych.</a:t>
            </a:r>
            <a:endParaRPr sz="3200">
              <a:latin typeface="Calibri"/>
              <a:cs typeface="Calibri"/>
            </a:endParaRPr>
          </a:p>
          <a:p>
            <a:pPr marL="356870" marR="862965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40" dirty="0">
                <a:latin typeface="Calibri"/>
                <a:cs typeface="Calibri"/>
              </a:rPr>
              <a:t>Efektem </a:t>
            </a:r>
            <a:r>
              <a:rPr sz="3200" spc="-20" dirty="0">
                <a:latin typeface="Calibri"/>
                <a:cs typeface="Calibri"/>
              </a:rPr>
              <a:t>jest </a:t>
            </a:r>
            <a:r>
              <a:rPr sz="3200" spc="-15" dirty="0">
                <a:latin typeface="Calibri"/>
                <a:cs typeface="Calibri"/>
              </a:rPr>
              <a:t>ostry </a:t>
            </a:r>
            <a:r>
              <a:rPr sz="3200" spc="-10" dirty="0">
                <a:latin typeface="Calibri"/>
                <a:cs typeface="Calibri"/>
              </a:rPr>
              <a:t>ból, obejmujący </a:t>
            </a:r>
            <a:r>
              <a:rPr sz="3200" spc="-25" dirty="0">
                <a:latin typeface="Calibri"/>
                <a:cs typeface="Calibri"/>
              </a:rPr>
              <a:t>okolice  </a:t>
            </a:r>
            <a:r>
              <a:rPr sz="3200" spc="-20" dirty="0">
                <a:latin typeface="Calibri"/>
                <a:cs typeface="Calibri"/>
              </a:rPr>
              <a:t>barku, </a:t>
            </a:r>
            <a:r>
              <a:rPr sz="3200" spc="-10" dirty="0">
                <a:latin typeface="Calibri"/>
                <a:cs typeface="Calibri"/>
              </a:rPr>
              <a:t>łopatki, dolną </a:t>
            </a:r>
            <a:r>
              <a:rPr sz="3200" spc="-20" dirty="0">
                <a:latin typeface="Calibri"/>
                <a:cs typeface="Calibri"/>
              </a:rPr>
              <a:t>część </a:t>
            </a:r>
            <a:r>
              <a:rPr sz="3200" spc="-30" dirty="0">
                <a:latin typeface="Calibri"/>
                <a:cs typeface="Calibri"/>
              </a:rPr>
              <a:t>karku.</a:t>
            </a:r>
            <a:r>
              <a:rPr sz="3200" spc="15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Mięśnie</a:t>
            </a:r>
            <a:endParaRPr sz="3200">
              <a:latin typeface="Calibri"/>
              <a:cs typeface="Calibri"/>
            </a:endParaRPr>
          </a:p>
          <a:p>
            <a:pPr marL="356870" marR="274955">
              <a:lnSpc>
                <a:spcPct val="100000"/>
              </a:lnSpc>
              <a:spcBef>
                <a:spcPts val="5"/>
              </a:spcBef>
            </a:pPr>
            <a:r>
              <a:rPr sz="3200" spc="-15" dirty="0">
                <a:latin typeface="Calibri"/>
                <a:cs typeface="Calibri"/>
              </a:rPr>
              <a:t>reagują </a:t>
            </a:r>
            <a:r>
              <a:rPr sz="3200" spc="-5" dirty="0">
                <a:latin typeface="Calibri"/>
                <a:cs typeface="Calibri"/>
              </a:rPr>
              <a:t>bólem </a:t>
            </a:r>
            <a:r>
              <a:rPr sz="3200" spc="-10" dirty="0">
                <a:latin typeface="Calibri"/>
                <a:cs typeface="Calibri"/>
              </a:rPr>
              <a:t>na dotyk, ból pojawia się </a:t>
            </a:r>
            <a:r>
              <a:rPr sz="3200" spc="-30" dirty="0">
                <a:latin typeface="Calibri"/>
                <a:cs typeface="Calibri"/>
              </a:rPr>
              <a:t>także  często </a:t>
            </a:r>
            <a:r>
              <a:rPr sz="3200" spc="-15" dirty="0">
                <a:latin typeface="Calibri"/>
                <a:cs typeface="Calibri"/>
              </a:rPr>
              <a:t>przy </a:t>
            </a:r>
            <a:r>
              <a:rPr sz="3200" spc="-30" dirty="0">
                <a:latin typeface="Calibri"/>
                <a:cs typeface="Calibri"/>
              </a:rPr>
              <a:t>każdym </a:t>
            </a:r>
            <a:r>
              <a:rPr sz="3200" spc="-10" dirty="0">
                <a:latin typeface="Calibri"/>
                <a:cs typeface="Calibri"/>
              </a:rPr>
              <a:t>ruchu </a:t>
            </a:r>
            <a:r>
              <a:rPr sz="3200" spc="-25" dirty="0">
                <a:latin typeface="Calibri"/>
                <a:cs typeface="Calibri"/>
              </a:rPr>
              <a:t>stawu</a:t>
            </a:r>
            <a:r>
              <a:rPr sz="3200" spc="15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barkowego.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344154" y="6466509"/>
            <a:ext cx="2794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87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9641" y="197307"/>
            <a:ext cx="1590040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b="0" spc="-5" dirty="0">
                <a:latin typeface="Calibri"/>
                <a:cs typeface="Calibri"/>
              </a:rPr>
              <a:t>Objawy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8267" y="935177"/>
            <a:ext cx="8331200" cy="49911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6870" indent="-344170">
              <a:lnSpc>
                <a:spcPts val="2375"/>
              </a:lnSpc>
              <a:spcBef>
                <a:spcPts val="11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dirty="0">
                <a:latin typeface="Calibri"/>
                <a:cs typeface="Calibri"/>
              </a:rPr>
              <a:t>Ból </a:t>
            </a:r>
            <a:r>
              <a:rPr sz="2200" spc="-15" dirty="0">
                <a:latin typeface="Calibri"/>
                <a:cs typeface="Calibri"/>
              </a:rPr>
              <a:t>szyi </a:t>
            </a:r>
            <a:r>
              <a:rPr sz="2200" spc="-5" dirty="0">
                <a:latin typeface="Calibri"/>
                <a:cs typeface="Calibri"/>
              </a:rPr>
              <a:t>promieniujący </a:t>
            </a:r>
            <a:r>
              <a:rPr sz="2200" dirty="0">
                <a:latin typeface="Calibri"/>
                <a:cs typeface="Calibri"/>
              </a:rPr>
              <a:t>do </a:t>
            </a:r>
            <a:r>
              <a:rPr sz="2200" spc="-20" dirty="0">
                <a:latin typeface="Calibri"/>
                <a:cs typeface="Calibri"/>
              </a:rPr>
              <a:t>kończyny </a:t>
            </a:r>
            <a:r>
              <a:rPr sz="2200" spc="0" dirty="0">
                <a:latin typeface="Calibri"/>
                <a:cs typeface="Calibri"/>
              </a:rPr>
              <a:t>– </a:t>
            </a:r>
            <a:r>
              <a:rPr sz="2200" dirty="0">
                <a:latin typeface="Calibri"/>
                <a:cs typeface="Calibri"/>
              </a:rPr>
              <a:t>rwa </a:t>
            </a:r>
            <a:r>
              <a:rPr sz="2200" spc="-5" dirty="0">
                <a:latin typeface="Calibri"/>
                <a:cs typeface="Calibri"/>
              </a:rPr>
              <a:t>ramienna </a:t>
            </a:r>
            <a:r>
              <a:rPr sz="2200" spc="0" dirty="0">
                <a:latin typeface="Calibri"/>
                <a:cs typeface="Calibri"/>
              </a:rPr>
              <a:t>– </a:t>
            </a:r>
            <a:r>
              <a:rPr sz="2200" spc="-5" dirty="0">
                <a:latin typeface="Calibri"/>
                <a:cs typeface="Calibri"/>
              </a:rPr>
              <a:t>drętwienie</a:t>
            </a:r>
            <a:r>
              <a:rPr sz="2200" spc="-11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lewej</a:t>
            </a:r>
            <a:endParaRPr sz="2200">
              <a:latin typeface="Calibri"/>
              <a:cs typeface="Calibri"/>
            </a:endParaRPr>
          </a:p>
          <a:p>
            <a:pPr marL="356870">
              <a:lnSpc>
                <a:spcPts val="2375"/>
              </a:lnSpc>
            </a:pPr>
            <a:r>
              <a:rPr sz="2200" spc="-5" dirty="0">
                <a:latin typeface="Calibri"/>
                <a:cs typeface="Calibri"/>
              </a:rPr>
              <a:t>ręki </a:t>
            </a:r>
            <a:r>
              <a:rPr sz="2200" dirty="0">
                <a:latin typeface="Calibri"/>
                <a:cs typeface="Calibri"/>
              </a:rPr>
              <a:t>lub </a:t>
            </a:r>
            <a:r>
              <a:rPr sz="2200" spc="-5" dirty="0">
                <a:latin typeface="Calibri"/>
                <a:cs typeface="Calibri"/>
              </a:rPr>
              <a:t>drętwienie </a:t>
            </a:r>
            <a:r>
              <a:rPr sz="2200" spc="-15" dirty="0">
                <a:latin typeface="Calibri"/>
                <a:cs typeface="Calibri"/>
              </a:rPr>
              <a:t>prawej</a:t>
            </a:r>
            <a:r>
              <a:rPr sz="2200" spc="-1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ręki;</a:t>
            </a:r>
            <a:endParaRPr sz="2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dirty="0">
                <a:latin typeface="Calibri"/>
                <a:cs typeface="Calibri"/>
              </a:rPr>
              <a:t>Ból </a:t>
            </a:r>
            <a:r>
              <a:rPr sz="2200" spc="-15" dirty="0">
                <a:latin typeface="Calibri"/>
                <a:cs typeface="Calibri"/>
              </a:rPr>
              <a:t>szyi </a:t>
            </a:r>
            <a:r>
              <a:rPr sz="2200" spc="0" dirty="0">
                <a:latin typeface="Calibri"/>
                <a:cs typeface="Calibri"/>
              </a:rPr>
              <a:t>od </a:t>
            </a:r>
            <a:r>
              <a:rPr sz="2200" dirty="0">
                <a:latin typeface="Calibri"/>
                <a:cs typeface="Calibri"/>
              </a:rPr>
              <a:t>tyłu </a:t>
            </a:r>
            <a:r>
              <a:rPr sz="2200" spc="-5" dirty="0">
                <a:latin typeface="Calibri"/>
                <a:cs typeface="Calibri"/>
              </a:rPr>
              <a:t>do</a:t>
            </a:r>
            <a:r>
              <a:rPr sz="2200" spc="-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czoła;</a:t>
            </a:r>
            <a:endParaRPr sz="2200">
              <a:latin typeface="Calibri"/>
              <a:cs typeface="Calibri"/>
            </a:endParaRPr>
          </a:p>
          <a:p>
            <a:pPr marL="356870" marR="364490" indent="-344170">
              <a:lnSpc>
                <a:spcPct val="80000"/>
              </a:lnSpc>
              <a:spcBef>
                <a:spcPts val="53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10" dirty="0">
                <a:latin typeface="Calibri"/>
                <a:cs typeface="Calibri"/>
              </a:rPr>
              <a:t>Zaburzenia </a:t>
            </a:r>
            <a:r>
              <a:rPr sz="2200" dirty="0">
                <a:latin typeface="Calibri"/>
                <a:cs typeface="Calibri"/>
              </a:rPr>
              <a:t>czucia </a:t>
            </a:r>
            <a:r>
              <a:rPr sz="2200" spc="0" dirty="0">
                <a:latin typeface="Calibri"/>
                <a:cs typeface="Calibri"/>
              </a:rPr>
              <a:t>w </a:t>
            </a:r>
            <a:r>
              <a:rPr sz="2200" spc="-5" dirty="0">
                <a:latin typeface="Calibri"/>
                <a:cs typeface="Calibri"/>
              </a:rPr>
              <a:t>obrębie </a:t>
            </a:r>
            <a:r>
              <a:rPr sz="2200" spc="-20" dirty="0">
                <a:latin typeface="Calibri"/>
                <a:cs typeface="Calibri"/>
              </a:rPr>
              <a:t>kończyny </a:t>
            </a:r>
            <a:r>
              <a:rPr sz="2200" dirty="0">
                <a:latin typeface="Calibri"/>
                <a:cs typeface="Calibri"/>
              </a:rPr>
              <a:t>– </a:t>
            </a:r>
            <a:r>
              <a:rPr sz="2200" spc="-10" dirty="0">
                <a:latin typeface="Calibri"/>
                <a:cs typeface="Calibri"/>
              </a:rPr>
              <a:t>czasem </a:t>
            </a:r>
            <a:r>
              <a:rPr sz="2200" dirty="0">
                <a:latin typeface="Calibri"/>
                <a:cs typeface="Calibri"/>
              </a:rPr>
              <a:t>niedowłady mięśni  </a:t>
            </a:r>
            <a:r>
              <a:rPr sz="2200" spc="-20" dirty="0">
                <a:latin typeface="Calibri"/>
                <a:cs typeface="Calibri"/>
              </a:rPr>
              <a:t>kończyny </a:t>
            </a:r>
            <a:r>
              <a:rPr sz="2200" spc="-5" dirty="0">
                <a:latin typeface="Calibri"/>
                <a:cs typeface="Calibri"/>
              </a:rPr>
              <a:t>górnej (długotrwały </a:t>
            </a:r>
            <a:r>
              <a:rPr sz="2200" dirty="0">
                <a:latin typeface="Calibri"/>
                <a:cs typeface="Calibri"/>
              </a:rPr>
              <a:t>ucisk), </a:t>
            </a:r>
            <a:r>
              <a:rPr sz="2200" spc="-5" dirty="0">
                <a:latin typeface="Calibri"/>
                <a:cs typeface="Calibri"/>
              </a:rPr>
              <a:t>osłabienie </a:t>
            </a:r>
            <a:r>
              <a:rPr sz="2200" dirty="0">
                <a:latin typeface="Calibri"/>
                <a:cs typeface="Calibri"/>
              </a:rPr>
              <a:t>chwytu </a:t>
            </a:r>
            <a:r>
              <a:rPr sz="2200" spc="0" dirty="0">
                <a:latin typeface="Calibri"/>
                <a:cs typeface="Calibri"/>
              </a:rPr>
              <a:t>w</a:t>
            </a:r>
            <a:r>
              <a:rPr sz="2200" spc="-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dłoniach;</a:t>
            </a:r>
            <a:endParaRPr sz="2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dirty="0">
                <a:latin typeface="Calibri"/>
                <a:cs typeface="Calibri"/>
              </a:rPr>
              <a:t>Kłopoty z </a:t>
            </a:r>
            <a:r>
              <a:rPr sz="2200" spc="-5" dirty="0">
                <a:latin typeface="Calibri"/>
                <a:cs typeface="Calibri"/>
              </a:rPr>
              <a:t>odchylaniem </a:t>
            </a:r>
            <a:r>
              <a:rPr sz="2200" spc="0" dirty="0">
                <a:latin typeface="Calibri"/>
                <a:cs typeface="Calibri"/>
              </a:rPr>
              <a:t>głowy w </a:t>
            </a:r>
            <a:r>
              <a:rPr sz="2200" spc="-15" dirty="0">
                <a:latin typeface="Calibri"/>
                <a:cs typeface="Calibri"/>
              </a:rPr>
              <a:t>różnych</a:t>
            </a:r>
            <a:r>
              <a:rPr sz="2200" spc="-23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kierunkach</a:t>
            </a:r>
            <a:endParaRPr sz="2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10" dirty="0">
                <a:latin typeface="Calibri"/>
                <a:cs typeface="Calibri"/>
              </a:rPr>
              <a:t>Uporczywe </a:t>
            </a:r>
            <a:r>
              <a:rPr sz="2200" dirty="0">
                <a:latin typeface="Calibri"/>
                <a:cs typeface="Calibri"/>
              </a:rPr>
              <a:t>bóle </a:t>
            </a:r>
            <a:r>
              <a:rPr sz="2200" spc="0" dirty="0">
                <a:latin typeface="Calibri"/>
                <a:cs typeface="Calibri"/>
              </a:rPr>
              <a:t>głowy </a:t>
            </a:r>
            <a:r>
              <a:rPr sz="2200" spc="-35" dirty="0">
                <a:latin typeface="Calibri"/>
                <a:cs typeface="Calibri"/>
              </a:rPr>
              <a:t>(tzw. </a:t>
            </a:r>
            <a:r>
              <a:rPr sz="2200" spc="-5" dirty="0">
                <a:latin typeface="Calibri"/>
                <a:cs typeface="Calibri"/>
              </a:rPr>
              <a:t>migrena</a:t>
            </a:r>
            <a:r>
              <a:rPr sz="2200" spc="-11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szyjna).</a:t>
            </a:r>
            <a:endParaRPr sz="2200">
              <a:latin typeface="Calibri"/>
              <a:cs typeface="Calibri"/>
            </a:endParaRPr>
          </a:p>
          <a:p>
            <a:pPr marL="356870" marR="57785" indent="-344170" algn="just">
              <a:lnSpc>
                <a:spcPts val="2110"/>
              </a:lnSpc>
              <a:spcBef>
                <a:spcPts val="515"/>
              </a:spcBef>
              <a:buFont typeface="Arial"/>
              <a:buChar char="•"/>
              <a:tabLst>
                <a:tab pos="357505" algn="l"/>
              </a:tabLst>
            </a:pPr>
            <a:r>
              <a:rPr sz="2200" spc="-5" dirty="0">
                <a:latin typeface="Calibri"/>
                <a:cs typeface="Calibri"/>
              </a:rPr>
              <a:t>Napadowe </a:t>
            </a:r>
            <a:r>
              <a:rPr sz="2200" dirty="0">
                <a:latin typeface="Calibri"/>
                <a:cs typeface="Calibri"/>
              </a:rPr>
              <a:t>bóle </a:t>
            </a:r>
            <a:r>
              <a:rPr sz="2200" spc="-25" dirty="0">
                <a:latin typeface="Calibri"/>
                <a:cs typeface="Calibri"/>
              </a:rPr>
              <a:t>głowy, </a:t>
            </a:r>
            <a:r>
              <a:rPr sz="2200" spc="-15" dirty="0">
                <a:latin typeface="Calibri"/>
                <a:cs typeface="Calibri"/>
              </a:rPr>
              <a:t>zawroty </a:t>
            </a:r>
            <a:r>
              <a:rPr sz="2200" spc="-25" dirty="0">
                <a:latin typeface="Calibri"/>
                <a:cs typeface="Calibri"/>
              </a:rPr>
              <a:t>głowy, </a:t>
            </a:r>
            <a:r>
              <a:rPr sz="2200" spc="-15" dirty="0">
                <a:latin typeface="Calibri"/>
                <a:cs typeface="Calibri"/>
              </a:rPr>
              <a:t>zaburzenia </a:t>
            </a:r>
            <a:r>
              <a:rPr sz="2200" spc="-5" dirty="0">
                <a:latin typeface="Calibri"/>
                <a:cs typeface="Calibri"/>
              </a:rPr>
              <a:t>równowagi, </a:t>
            </a:r>
            <a:r>
              <a:rPr sz="2200" spc="-10" dirty="0">
                <a:latin typeface="Calibri"/>
                <a:cs typeface="Calibri"/>
              </a:rPr>
              <a:t>szum </a:t>
            </a:r>
            <a:r>
              <a:rPr sz="2200" spc="0" dirty="0">
                <a:latin typeface="Calibri"/>
                <a:cs typeface="Calibri"/>
              </a:rPr>
              <a:t>w  </a:t>
            </a:r>
            <a:r>
              <a:rPr sz="2200" spc="-15" dirty="0">
                <a:latin typeface="Calibri"/>
                <a:cs typeface="Calibri"/>
              </a:rPr>
              <a:t>uszach, </a:t>
            </a:r>
            <a:r>
              <a:rPr sz="2200" spc="-5" dirty="0">
                <a:latin typeface="Calibri"/>
                <a:cs typeface="Calibri"/>
              </a:rPr>
              <a:t>oczopląs (ucisk na tętnice </a:t>
            </a:r>
            <a:r>
              <a:rPr sz="2200" spc="-10" dirty="0">
                <a:latin typeface="Calibri"/>
                <a:cs typeface="Calibri"/>
              </a:rPr>
              <a:t>kręgowe </a:t>
            </a:r>
            <a:r>
              <a:rPr sz="2200" dirty="0">
                <a:latin typeface="Calibri"/>
                <a:cs typeface="Calibri"/>
              </a:rPr>
              <a:t>i </a:t>
            </a:r>
            <a:r>
              <a:rPr sz="2200" spc="-10" dirty="0">
                <a:latin typeface="Calibri"/>
                <a:cs typeface="Calibri"/>
              </a:rPr>
              <a:t>zmiany </a:t>
            </a:r>
            <a:r>
              <a:rPr sz="2200" dirty="0">
                <a:latin typeface="Calibri"/>
                <a:cs typeface="Calibri"/>
              </a:rPr>
              <a:t>ukrwienia </a:t>
            </a:r>
            <a:r>
              <a:rPr sz="2200" spc="-10" dirty="0">
                <a:latin typeface="Calibri"/>
                <a:cs typeface="Calibri"/>
              </a:rPr>
              <a:t>mózgu)  </a:t>
            </a:r>
            <a:r>
              <a:rPr sz="2200" dirty="0">
                <a:latin typeface="Calibri"/>
                <a:cs typeface="Calibri"/>
              </a:rPr>
              <a:t>są </a:t>
            </a:r>
            <a:r>
              <a:rPr sz="2200" spc="-10" dirty="0">
                <a:latin typeface="Calibri"/>
                <a:cs typeface="Calibri"/>
              </a:rPr>
              <a:t>częstymi </a:t>
            </a:r>
            <a:r>
              <a:rPr sz="2200" spc="-5" dirty="0">
                <a:latin typeface="Calibri"/>
                <a:cs typeface="Calibri"/>
              </a:rPr>
              <a:t>objawami </a:t>
            </a:r>
            <a:r>
              <a:rPr sz="2200" spc="-10" dirty="0">
                <a:latin typeface="Calibri"/>
                <a:cs typeface="Calibri"/>
              </a:rPr>
              <a:t>zarówno </a:t>
            </a:r>
            <a:r>
              <a:rPr sz="2200" spc="-20" dirty="0">
                <a:latin typeface="Calibri"/>
                <a:cs typeface="Calibri"/>
              </a:rPr>
              <a:t>rano, </a:t>
            </a:r>
            <a:r>
              <a:rPr sz="2200" dirty="0">
                <a:latin typeface="Calibri"/>
                <a:cs typeface="Calibri"/>
              </a:rPr>
              <a:t>jak i</a:t>
            </a:r>
            <a:r>
              <a:rPr sz="2200" spc="-16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wieczorem;</a:t>
            </a:r>
            <a:endParaRPr sz="2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2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dirty="0">
                <a:latin typeface="Calibri"/>
                <a:cs typeface="Calibri"/>
              </a:rPr>
              <a:t>Nerwobóle i tiki</a:t>
            </a:r>
            <a:r>
              <a:rPr sz="2200" spc="-1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mięśniowe;</a:t>
            </a:r>
            <a:endParaRPr sz="2200">
              <a:latin typeface="Calibri"/>
              <a:cs typeface="Calibri"/>
            </a:endParaRPr>
          </a:p>
          <a:p>
            <a:pPr marL="356870" marR="676275" indent="-344170">
              <a:lnSpc>
                <a:spcPts val="2110"/>
              </a:lnSpc>
              <a:spcBef>
                <a:spcPts val="51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10" dirty="0">
                <a:latin typeface="Calibri"/>
                <a:cs typeface="Calibri"/>
              </a:rPr>
              <a:t>Zaburzenie widzenia, rozmywanie obrazu, </a:t>
            </a:r>
            <a:r>
              <a:rPr sz="2200" dirty="0">
                <a:latin typeface="Calibri"/>
                <a:cs typeface="Calibri"/>
              </a:rPr>
              <a:t>mroczki </a:t>
            </a:r>
            <a:r>
              <a:rPr sz="2200" spc="-15" dirty="0">
                <a:latin typeface="Calibri"/>
                <a:cs typeface="Calibri"/>
              </a:rPr>
              <a:t>przed </a:t>
            </a:r>
            <a:r>
              <a:rPr sz="2200" spc="-5" dirty="0">
                <a:latin typeface="Calibri"/>
                <a:cs typeface="Calibri"/>
              </a:rPr>
              <a:t>oczami,  </a:t>
            </a:r>
            <a:r>
              <a:rPr sz="2200" spc="-10" dirty="0">
                <a:latin typeface="Calibri"/>
                <a:cs typeface="Calibri"/>
              </a:rPr>
              <a:t>drżenie gałek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ocznych;</a:t>
            </a:r>
            <a:endParaRPr sz="2200">
              <a:latin typeface="Calibri"/>
              <a:cs typeface="Calibri"/>
            </a:endParaRPr>
          </a:p>
          <a:p>
            <a:pPr marL="356870" indent="-344170">
              <a:lnSpc>
                <a:spcPts val="2375"/>
              </a:lnSpc>
              <a:spcBef>
                <a:spcPts val="2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10" dirty="0">
                <a:latin typeface="Calibri"/>
                <a:cs typeface="Calibri"/>
              </a:rPr>
              <a:t>Sporadyczne </a:t>
            </a:r>
            <a:r>
              <a:rPr sz="2200" spc="-15" dirty="0">
                <a:latin typeface="Calibri"/>
                <a:cs typeface="Calibri"/>
              </a:rPr>
              <a:t>zaburzenia </a:t>
            </a:r>
            <a:r>
              <a:rPr sz="2200" spc="-10" dirty="0">
                <a:latin typeface="Calibri"/>
                <a:cs typeface="Calibri"/>
              </a:rPr>
              <a:t>przełykania </a:t>
            </a:r>
            <a:r>
              <a:rPr sz="2200" spc="-5" dirty="0">
                <a:latin typeface="Calibri"/>
                <a:cs typeface="Calibri"/>
              </a:rPr>
              <a:t>(ucisk na strukturę </a:t>
            </a:r>
            <a:r>
              <a:rPr sz="2200" spc="-10" dirty="0">
                <a:latin typeface="Calibri"/>
                <a:cs typeface="Calibri"/>
              </a:rPr>
              <a:t>przełyku</a:t>
            </a:r>
            <a:r>
              <a:rPr sz="2200" spc="-1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lub</a:t>
            </a:r>
            <a:endParaRPr sz="2200">
              <a:latin typeface="Calibri"/>
              <a:cs typeface="Calibri"/>
            </a:endParaRPr>
          </a:p>
          <a:p>
            <a:pPr marL="356870">
              <a:lnSpc>
                <a:spcPts val="2375"/>
              </a:lnSpc>
            </a:pPr>
            <a:r>
              <a:rPr sz="2200" spc="-10" dirty="0">
                <a:latin typeface="Calibri"/>
                <a:cs typeface="Calibri"/>
              </a:rPr>
              <a:t>dysfunkcja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unerwienia);</a:t>
            </a:r>
            <a:endParaRPr sz="22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10" dirty="0">
                <a:latin typeface="Calibri"/>
                <a:cs typeface="Calibri"/>
              </a:rPr>
              <a:t>Zaburzenia pracy serca (przy </a:t>
            </a:r>
            <a:r>
              <a:rPr sz="2200" spc="-5" dirty="0">
                <a:latin typeface="Calibri"/>
                <a:cs typeface="Calibri"/>
              </a:rPr>
              <a:t>ucisku na tętnice</a:t>
            </a:r>
            <a:r>
              <a:rPr sz="2200" spc="-1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szyjne).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344154" y="6466509"/>
            <a:ext cx="2794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88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69894" y="174193"/>
            <a:ext cx="220853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5" dirty="0">
                <a:latin typeface="Calibri"/>
                <a:cs typeface="Calibri"/>
              </a:rPr>
              <a:t>Pr</a:t>
            </a:r>
            <a:r>
              <a:rPr sz="4400" b="0" spc="-50" dirty="0">
                <a:latin typeface="Calibri"/>
                <a:cs typeface="Calibri"/>
              </a:rPr>
              <a:t>z</a:t>
            </a:r>
            <a:r>
              <a:rPr sz="4400" b="0" spc="-55" dirty="0">
                <a:latin typeface="Calibri"/>
                <a:cs typeface="Calibri"/>
              </a:rPr>
              <a:t>y</a:t>
            </a:r>
            <a:r>
              <a:rPr sz="4400" b="0" spc="-5" dirty="0">
                <a:latin typeface="Calibri"/>
                <a:cs typeface="Calibri"/>
              </a:rPr>
              <a:t>c</a:t>
            </a:r>
            <a:r>
              <a:rPr sz="4400" b="0" spc="-75" dirty="0">
                <a:latin typeface="Calibri"/>
                <a:cs typeface="Calibri"/>
              </a:rPr>
              <a:t>z</a:t>
            </a:r>
            <a:r>
              <a:rPr sz="4400" b="0" spc="-5" dirty="0">
                <a:latin typeface="Calibri"/>
                <a:cs typeface="Calibri"/>
              </a:rPr>
              <a:t>y</a:t>
            </a:r>
            <a:r>
              <a:rPr sz="4400" b="0" spc="-80" dirty="0">
                <a:latin typeface="Calibri"/>
                <a:cs typeface="Calibri"/>
              </a:rPr>
              <a:t>n</a:t>
            </a:r>
            <a:r>
              <a:rPr sz="4400" b="0" spc="-5" dirty="0">
                <a:latin typeface="Calibri"/>
                <a:cs typeface="Calibri"/>
              </a:rPr>
              <a:t>y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6639" y="862330"/>
            <a:ext cx="8409305" cy="547306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356870" marR="5080" indent="-344170">
              <a:lnSpc>
                <a:spcPct val="80000"/>
              </a:lnSpc>
              <a:spcBef>
                <a:spcPts val="63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5" dirty="0">
                <a:latin typeface="Calibri"/>
                <a:cs typeface="Calibri"/>
              </a:rPr>
              <a:t>Wielogodzinne </a:t>
            </a:r>
            <a:r>
              <a:rPr sz="2200" dirty="0">
                <a:latin typeface="Calibri"/>
                <a:cs typeface="Calibri"/>
              </a:rPr>
              <a:t>nieruchome </a:t>
            </a:r>
            <a:r>
              <a:rPr sz="2200" spc="-10" dirty="0">
                <a:latin typeface="Calibri"/>
                <a:cs typeface="Calibri"/>
              </a:rPr>
              <a:t>siedzenie, </a:t>
            </a:r>
            <a:r>
              <a:rPr sz="2200" spc="-5" dirty="0">
                <a:latin typeface="Calibri"/>
                <a:cs typeface="Calibri"/>
              </a:rPr>
              <a:t>które powoduje silne </a:t>
            </a:r>
            <a:r>
              <a:rPr sz="2200" dirty="0">
                <a:latin typeface="Calibri"/>
                <a:cs typeface="Calibri"/>
              </a:rPr>
              <a:t>napięcie </a:t>
            </a:r>
            <a:r>
              <a:rPr sz="2200" spc="0" dirty="0">
                <a:latin typeface="Calibri"/>
                <a:cs typeface="Calibri"/>
              </a:rPr>
              <a:t>w  </a:t>
            </a:r>
            <a:r>
              <a:rPr sz="2200" spc="-5" dirty="0">
                <a:latin typeface="Calibri"/>
                <a:cs typeface="Calibri"/>
              </a:rPr>
              <a:t>obrębie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szyi.</a:t>
            </a:r>
            <a:endParaRPr sz="2200">
              <a:latin typeface="Calibri"/>
              <a:cs typeface="Calibri"/>
            </a:endParaRPr>
          </a:p>
          <a:p>
            <a:pPr marL="756285" lvl="1" indent="-286385">
              <a:lnSpc>
                <a:spcPts val="2395"/>
              </a:lnSpc>
              <a:spcBef>
                <a:spcPts val="1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10" dirty="0">
                <a:latin typeface="Calibri"/>
                <a:cs typeface="Calibri"/>
              </a:rPr>
              <a:t>Niewłaściwa </a:t>
            </a:r>
            <a:r>
              <a:rPr sz="2000" spc="-15" dirty="0">
                <a:latin typeface="Calibri"/>
                <a:cs typeface="Calibri"/>
              </a:rPr>
              <a:t>pozycja </a:t>
            </a:r>
            <a:r>
              <a:rPr sz="2000" spc="-5" dirty="0">
                <a:latin typeface="Calibri"/>
                <a:cs typeface="Calibri"/>
              </a:rPr>
              <a:t>(na nieodpowiednim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krześle);</a:t>
            </a:r>
            <a:endParaRPr sz="2000">
              <a:latin typeface="Calibri"/>
              <a:cs typeface="Calibri"/>
            </a:endParaRPr>
          </a:p>
          <a:p>
            <a:pPr marL="356870" indent="-344170">
              <a:lnSpc>
                <a:spcPts val="2635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10" dirty="0">
                <a:latin typeface="Calibri"/>
                <a:cs typeface="Calibri"/>
              </a:rPr>
              <a:t>Przeciążenia </a:t>
            </a:r>
            <a:r>
              <a:rPr sz="2200" spc="-15" dirty="0">
                <a:latin typeface="Calibri"/>
                <a:cs typeface="Calibri"/>
              </a:rPr>
              <a:t>zawodowe </a:t>
            </a:r>
            <a:r>
              <a:rPr sz="2200" dirty="0">
                <a:latin typeface="Calibri"/>
                <a:cs typeface="Calibri"/>
              </a:rPr>
              <a:t>– </a:t>
            </a:r>
            <a:r>
              <a:rPr sz="2200" spc="-5" dirty="0">
                <a:latin typeface="Calibri"/>
                <a:cs typeface="Calibri"/>
              </a:rPr>
              <a:t>długotrwałe </a:t>
            </a:r>
            <a:r>
              <a:rPr sz="2200" spc="-10" dirty="0">
                <a:latin typeface="Calibri"/>
                <a:cs typeface="Calibri"/>
              </a:rPr>
              <a:t>obciążenia</a:t>
            </a:r>
            <a:r>
              <a:rPr sz="2200" spc="-1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statyczne:</a:t>
            </a:r>
            <a:endParaRPr sz="22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1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20" dirty="0">
                <a:latin typeface="Calibri"/>
                <a:cs typeface="Calibri"/>
              </a:rPr>
              <a:t>praca </a:t>
            </a:r>
            <a:r>
              <a:rPr sz="2000" spc="-15" dirty="0">
                <a:latin typeface="Calibri"/>
                <a:cs typeface="Calibri"/>
              </a:rPr>
              <a:t>biurowa przed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komputerem,</a:t>
            </a:r>
            <a:endParaRPr sz="2000">
              <a:latin typeface="Calibri"/>
              <a:cs typeface="Calibri"/>
            </a:endParaRPr>
          </a:p>
          <a:p>
            <a:pPr marL="811530" lvl="1" indent="-341630">
              <a:lnSpc>
                <a:spcPct val="100000"/>
              </a:lnSpc>
              <a:buFont typeface="Arial"/>
              <a:buChar char="–"/>
              <a:tabLst>
                <a:tab pos="810895" algn="l"/>
                <a:tab pos="812165" algn="l"/>
              </a:tabLst>
            </a:pPr>
            <a:r>
              <a:rPr sz="2000" spc="-15" dirty="0">
                <a:latin typeface="Calibri"/>
                <a:cs typeface="Calibri"/>
              </a:rPr>
              <a:t>stomatolog,</a:t>
            </a:r>
            <a:endParaRPr sz="2000">
              <a:latin typeface="Calibri"/>
              <a:cs typeface="Calibri"/>
            </a:endParaRPr>
          </a:p>
          <a:p>
            <a:pPr marL="756285" lvl="1" indent="-286385">
              <a:lnSpc>
                <a:spcPts val="2400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10" dirty="0">
                <a:latin typeface="Calibri"/>
                <a:cs typeface="Calibri"/>
              </a:rPr>
              <a:t>fryzjer;</a:t>
            </a:r>
            <a:endParaRPr sz="2000">
              <a:latin typeface="Calibri"/>
              <a:cs typeface="Calibri"/>
            </a:endParaRPr>
          </a:p>
          <a:p>
            <a:pPr marL="356870" marR="503555" indent="-344170">
              <a:lnSpc>
                <a:spcPct val="80000"/>
              </a:lnSpc>
              <a:spcBef>
                <a:spcPts val="52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dirty="0">
                <a:latin typeface="Calibri"/>
                <a:cs typeface="Calibri"/>
              </a:rPr>
              <a:t>Nieodpowiednie </a:t>
            </a:r>
            <a:r>
              <a:rPr sz="2200" spc="-10" dirty="0">
                <a:latin typeface="Calibri"/>
                <a:cs typeface="Calibri"/>
              </a:rPr>
              <a:t>obciążenia statyczne (spoczynkowe) </a:t>
            </a:r>
            <a:r>
              <a:rPr sz="2200" dirty="0">
                <a:latin typeface="Calibri"/>
                <a:cs typeface="Calibri"/>
              </a:rPr>
              <a:t>i dynamiczne  </a:t>
            </a:r>
            <a:r>
              <a:rPr sz="2200" spc="-10" dirty="0">
                <a:latin typeface="Calibri"/>
                <a:cs typeface="Calibri"/>
              </a:rPr>
              <a:t>(związane </a:t>
            </a:r>
            <a:r>
              <a:rPr sz="2200" dirty="0">
                <a:latin typeface="Calibri"/>
                <a:cs typeface="Calibri"/>
              </a:rPr>
              <a:t>z ruchem), </a:t>
            </a:r>
            <a:r>
              <a:rPr sz="2200" spc="-5" dirty="0">
                <a:latin typeface="Calibri"/>
                <a:cs typeface="Calibri"/>
              </a:rPr>
              <a:t>które </a:t>
            </a:r>
            <a:r>
              <a:rPr sz="2200" spc="-10" dirty="0">
                <a:latin typeface="Calibri"/>
                <a:cs typeface="Calibri"/>
              </a:rPr>
              <a:t>powstają </a:t>
            </a:r>
            <a:r>
              <a:rPr sz="2200" dirty="0">
                <a:latin typeface="Calibri"/>
                <a:cs typeface="Calibri"/>
              </a:rPr>
              <a:t>na </a:t>
            </a:r>
            <a:r>
              <a:rPr sz="2200" spc="-10" dirty="0">
                <a:latin typeface="Calibri"/>
                <a:cs typeface="Calibri"/>
              </a:rPr>
              <a:t>skutek nieprawidłowego  ustawienia </a:t>
            </a:r>
            <a:r>
              <a:rPr sz="2200" spc="-5" dirty="0">
                <a:latin typeface="Calibri"/>
                <a:cs typeface="Calibri"/>
              </a:rPr>
              <a:t>całego kręgosłupa (nieprawidłowej postawy</a:t>
            </a:r>
            <a:r>
              <a:rPr sz="2200" spc="-1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ciała);</a:t>
            </a:r>
            <a:endParaRPr sz="2200">
              <a:latin typeface="Calibri"/>
              <a:cs typeface="Calibri"/>
            </a:endParaRPr>
          </a:p>
          <a:p>
            <a:pPr marL="356870" indent="-344170">
              <a:lnSpc>
                <a:spcPts val="2375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5" dirty="0">
                <a:latin typeface="Calibri"/>
                <a:cs typeface="Calibri"/>
              </a:rPr>
              <a:t>Inne </a:t>
            </a:r>
            <a:r>
              <a:rPr sz="2200" spc="-10" dirty="0">
                <a:latin typeface="Calibri"/>
                <a:cs typeface="Calibri"/>
              </a:rPr>
              <a:t>schorzenia </a:t>
            </a:r>
            <a:r>
              <a:rPr sz="2200" spc="-5" dirty="0">
                <a:latin typeface="Calibri"/>
                <a:cs typeface="Calibri"/>
              </a:rPr>
              <a:t>narządu </a:t>
            </a:r>
            <a:r>
              <a:rPr sz="2200" dirty="0">
                <a:latin typeface="Calibri"/>
                <a:cs typeface="Calibri"/>
              </a:rPr>
              <a:t>ruchu z okresu </a:t>
            </a:r>
            <a:r>
              <a:rPr sz="2200" spc="-10" dirty="0">
                <a:latin typeface="Calibri"/>
                <a:cs typeface="Calibri"/>
              </a:rPr>
              <a:t>wzrastania: </a:t>
            </a:r>
            <a:r>
              <a:rPr sz="2200" spc="-15" dirty="0">
                <a:latin typeface="Calibri"/>
                <a:cs typeface="Calibri"/>
              </a:rPr>
              <a:t>skoliozy</a:t>
            </a:r>
            <a:r>
              <a:rPr sz="2200" spc="-19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(czyli</a:t>
            </a:r>
            <a:endParaRPr sz="2200">
              <a:latin typeface="Calibri"/>
              <a:cs typeface="Calibri"/>
            </a:endParaRPr>
          </a:p>
          <a:p>
            <a:pPr marL="356870">
              <a:lnSpc>
                <a:spcPts val="2375"/>
              </a:lnSpc>
            </a:pPr>
            <a:r>
              <a:rPr sz="2200" spc="-5" dirty="0">
                <a:latin typeface="Calibri"/>
                <a:cs typeface="Calibri"/>
              </a:rPr>
              <a:t>bocznego skrzywienie kręgosłupa) </a:t>
            </a:r>
            <a:r>
              <a:rPr sz="2200" spc="-10" dirty="0">
                <a:latin typeface="Calibri"/>
                <a:cs typeface="Calibri"/>
              </a:rPr>
              <a:t>oraz</a:t>
            </a:r>
            <a:r>
              <a:rPr sz="2200" spc="-9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płaskostopia;</a:t>
            </a:r>
            <a:endParaRPr sz="2200">
              <a:latin typeface="Calibri"/>
              <a:cs typeface="Calibri"/>
            </a:endParaRPr>
          </a:p>
          <a:p>
            <a:pPr marL="356870" marR="412750" indent="-344170">
              <a:lnSpc>
                <a:spcPct val="80100"/>
              </a:lnSpc>
              <a:spcBef>
                <a:spcPts val="52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spc="-15" dirty="0">
                <a:latin typeface="Calibri"/>
                <a:cs typeface="Calibri"/>
              </a:rPr>
              <a:t>Niekorzystny </a:t>
            </a:r>
            <a:r>
              <a:rPr sz="2200" dirty="0">
                <a:latin typeface="Calibri"/>
                <a:cs typeface="Calibri"/>
              </a:rPr>
              <a:t>wpływ </a:t>
            </a:r>
            <a:r>
              <a:rPr sz="2200" spc="-10" dirty="0">
                <a:latin typeface="Calibri"/>
                <a:cs typeface="Calibri"/>
              </a:rPr>
              <a:t>wcześniejszych </a:t>
            </a:r>
            <a:r>
              <a:rPr sz="2200" spc="-40" dirty="0">
                <a:latin typeface="Calibri"/>
                <a:cs typeface="Calibri"/>
              </a:rPr>
              <a:t>urazów, </a:t>
            </a:r>
            <a:r>
              <a:rPr sz="2200" spc="-15" dirty="0">
                <a:latin typeface="Calibri"/>
                <a:cs typeface="Calibri"/>
              </a:rPr>
              <a:t>także </a:t>
            </a:r>
            <a:r>
              <a:rPr sz="2200" spc="-5" dirty="0">
                <a:latin typeface="Calibri"/>
                <a:cs typeface="Calibri"/>
              </a:rPr>
              <a:t>liczne </a:t>
            </a:r>
            <a:r>
              <a:rPr sz="2200" spc="-10" dirty="0">
                <a:latin typeface="Calibri"/>
                <a:cs typeface="Calibri"/>
              </a:rPr>
              <a:t>mikrourazy  </a:t>
            </a:r>
            <a:r>
              <a:rPr sz="2200" spc="0" dirty="0">
                <a:latin typeface="Calibri"/>
                <a:cs typeface="Calibri"/>
              </a:rPr>
              <a:t>mogące </a:t>
            </a:r>
            <a:r>
              <a:rPr sz="2200" spc="-10" dirty="0">
                <a:latin typeface="Calibri"/>
                <a:cs typeface="Calibri"/>
              </a:rPr>
              <a:t>stać </a:t>
            </a:r>
            <a:r>
              <a:rPr sz="2200" dirty="0">
                <a:latin typeface="Calibri"/>
                <a:cs typeface="Calibri"/>
              </a:rPr>
              <a:t>się </a:t>
            </a:r>
            <a:r>
              <a:rPr sz="2200" spc="-10" dirty="0">
                <a:latin typeface="Calibri"/>
                <a:cs typeface="Calibri"/>
              </a:rPr>
              <a:t>przyczyną </a:t>
            </a:r>
            <a:r>
              <a:rPr sz="2200" dirty="0">
                <a:latin typeface="Calibri"/>
                <a:cs typeface="Calibri"/>
              </a:rPr>
              <a:t>choroby </a:t>
            </a:r>
            <a:r>
              <a:rPr sz="2200" spc="-10" dirty="0">
                <a:latin typeface="Calibri"/>
                <a:cs typeface="Calibri"/>
              </a:rPr>
              <a:t>(pasy bezpieczeństwa </a:t>
            </a:r>
            <a:r>
              <a:rPr sz="2200" spc="-5" dirty="0">
                <a:latin typeface="Calibri"/>
                <a:cs typeface="Calibri"/>
              </a:rPr>
              <a:t>nie dają  </a:t>
            </a:r>
            <a:r>
              <a:rPr sz="2200" spc="-10" dirty="0">
                <a:latin typeface="Calibri"/>
                <a:cs typeface="Calibri"/>
              </a:rPr>
              <a:t>ochrony odcinka szyjnego </a:t>
            </a:r>
            <a:r>
              <a:rPr sz="2200" spc="0" dirty="0">
                <a:latin typeface="Calibri"/>
                <a:cs typeface="Calibri"/>
              </a:rPr>
              <a:t>w </a:t>
            </a:r>
            <a:r>
              <a:rPr sz="2200" spc="-15" dirty="0">
                <a:latin typeface="Calibri"/>
                <a:cs typeface="Calibri"/>
              </a:rPr>
              <a:t>trakcie </a:t>
            </a:r>
            <a:r>
              <a:rPr sz="2200" spc="-5" dirty="0">
                <a:latin typeface="Calibri"/>
                <a:cs typeface="Calibri"/>
              </a:rPr>
              <a:t>wypadków</a:t>
            </a:r>
            <a:r>
              <a:rPr sz="2200" spc="-1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komunikacyjnych);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300">
              <a:latin typeface="Times New Roman"/>
              <a:cs typeface="Times New Roman"/>
            </a:endParaRPr>
          </a:p>
          <a:p>
            <a:pPr marL="356870" indent="-344170">
              <a:lnSpc>
                <a:spcPts val="2375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200" dirty="0">
                <a:latin typeface="Calibri"/>
                <a:cs typeface="Calibri"/>
              </a:rPr>
              <a:t>Osoby </a:t>
            </a:r>
            <a:r>
              <a:rPr sz="2200" spc="-5" dirty="0">
                <a:latin typeface="Calibri"/>
                <a:cs typeface="Calibri"/>
              </a:rPr>
              <a:t>skarżące </a:t>
            </a:r>
            <a:r>
              <a:rPr sz="2200" dirty="0">
                <a:latin typeface="Calibri"/>
                <a:cs typeface="Calibri"/>
              </a:rPr>
              <a:t>się na bóle </a:t>
            </a:r>
            <a:r>
              <a:rPr sz="2200" spc="-10" dirty="0">
                <a:latin typeface="Calibri"/>
                <a:cs typeface="Calibri"/>
              </a:rPr>
              <a:t>odcinka </a:t>
            </a:r>
            <a:r>
              <a:rPr sz="2200" spc="-5" dirty="0">
                <a:latin typeface="Calibri"/>
                <a:cs typeface="Calibri"/>
              </a:rPr>
              <a:t>lędźwiowego </a:t>
            </a:r>
            <a:r>
              <a:rPr sz="2200" spc="-15" dirty="0">
                <a:latin typeface="Calibri"/>
                <a:cs typeface="Calibri"/>
              </a:rPr>
              <a:t>często zgłaszają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także</a:t>
            </a:r>
            <a:endParaRPr sz="2200">
              <a:latin typeface="Calibri"/>
              <a:cs typeface="Calibri"/>
            </a:endParaRPr>
          </a:p>
          <a:p>
            <a:pPr marL="356870">
              <a:lnSpc>
                <a:spcPts val="2375"/>
              </a:lnSpc>
            </a:pPr>
            <a:r>
              <a:rPr sz="2200" dirty="0">
                <a:latin typeface="Calibri"/>
                <a:cs typeface="Calibri"/>
              </a:rPr>
              <a:t>dolegliwości </a:t>
            </a:r>
            <a:r>
              <a:rPr sz="2200" spc="0" dirty="0">
                <a:latin typeface="Calibri"/>
                <a:cs typeface="Calibri"/>
              </a:rPr>
              <a:t>w </a:t>
            </a:r>
            <a:r>
              <a:rPr sz="2200" spc="-5" dirty="0">
                <a:latin typeface="Calibri"/>
                <a:cs typeface="Calibri"/>
              </a:rPr>
              <a:t>obrębie</a:t>
            </a:r>
            <a:r>
              <a:rPr sz="2200" spc="-1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szyi.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344154" y="6466509"/>
            <a:ext cx="2794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89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36244" y="1609420"/>
            <a:ext cx="7879715" cy="39281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marR="5080" indent="-34417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20" dirty="0">
                <a:latin typeface="Calibri"/>
                <a:cs typeface="Calibri"/>
              </a:rPr>
              <a:t>Nazwa syndromu </a:t>
            </a:r>
            <a:r>
              <a:rPr sz="3200" spc="-10" dirty="0">
                <a:latin typeface="Calibri"/>
                <a:cs typeface="Calibri"/>
              </a:rPr>
              <a:t>bolącej </a:t>
            </a:r>
            <a:r>
              <a:rPr sz="3200" spc="-15" dirty="0">
                <a:latin typeface="Calibri"/>
                <a:cs typeface="Calibri"/>
              </a:rPr>
              <a:t>szyi </a:t>
            </a:r>
            <a:r>
              <a:rPr sz="3200" spc="-5" dirty="0">
                <a:latin typeface="Calibri"/>
                <a:cs typeface="Calibri"/>
              </a:rPr>
              <a:t>i </a:t>
            </a:r>
            <a:r>
              <a:rPr sz="3200" spc="-15" dirty="0">
                <a:latin typeface="Calibri"/>
                <a:cs typeface="Calibri"/>
              </a:rPr>
              <a:t>kręgosłupa. 84  </a:t>
            </a:r>
            <a:r>
              <a:rPr sz="3200" spc="-20" dirty="0">
                <a:latin typeface="Calibri"/>
                <a:cs typeface="Calibri"/>
              </a:rPr>
              <a:t>procent </a:t>
            </a:r>
            <a:r>
              <a:rPr sz="3200" spc="-5" dirty="0">
                <a:latin typeface="Calibri"/>
                <a:cs typeface="Calibri"/>
              </a:rPr>
              <a:t>ludzi między </a:t>
            </a:r>
            <a:r>
              <a:rPr sz="3200" spc="-15" dirty="0">
                <a:latin typeface="Calibri"/>
                <a:cs typeface="Calibri"/>
              </a:rPr>
              <a:t>18. </a:t>
            </a:r>
            <a:r>
              <a:rPr sz="3200" spc="-5" dirty="0">
                <a:latin typeface="Calibri"/>
                <a:cs typeface="Calibri"/>
              </a:rPr>
              <a:t>a </a:t>
            </a:r>
            <a:r>
              <a:rPr sz="3200" spc="-10" dirty="0">
                <a:latin typeface="Calibri"/>
                <a:cs typeface="Calibri"/>
              </a:rPr>
              <a:t>24. </a:t>
            </a:r>
            <a:r>
              <a:rPr sz="3200" spc="-20" dirty="0">
                <a:latin typeface="Calibri"/>
                <a:cs typeface="Calibri"/>
              </a:rPr>
              <a:t>rokiem życia  </a:t>
            </a:r>
            <a:r>
              <a:rPr sz="3200" spc="-25" dirty="0">
                <a:latin typeface="Calibri"/>
                <a:cs typeface="Calibri"/>
              </a:rPr>
              <a:t>skarży </a:t>
            </a:r>
            <a:r>
              <a:rPr sz="3200" spc="-10" dirty="0">
                <a:latin typeface="Calibri"/>
                <a:cs typeface="Calibri"/>
              </a:rPr>
              <a:t>się na </a:t>
            </a:r>
            <a:r>
              <a:rPr sz="3200" spc="-5" dirty="0">
                <a:latin typeface="Calibri"/>
                <a:cs typeface="Calibri"/>
              </a:rPr>
              <a:t>bóle </a:t>
            </a:r>
            <a:r>
              <a:rPr sz="3200" spc="-10" dirty="0">
                <a:latin typeface="Calibri"/>
                <a:cs typeface="Calibri"/>
              </a:rPr>
              <a:t>w </a:t>
            </a:r>
            <a:r>
              <a:rPr sz="3200" spc="-20" dirty="0">
                <a:latin typeface="Calibri"/>
                <a:cs typeface="Calibri"/>
              </a:rPr>
              <a:t>tych </a:t>
            </a:r>
            <a:r>
              <a:rPr sz="3200" spc="-10" dirty="0">
                <a:latin typeface="Calibri"/>
                <a:cs typeface="Calibri"/>
              </a:rPr>
              <a:t>miejscach. </a:t>
            </a:r>
            <a:r>
              <a:rPr sz="3200" spc="-25" dirty="0">
                <a:latin typeface="Calibri"/>
                <a:cs typeface="Calibri"/>
              </a:rPr>
              <a:t>Związek </a:t>
            </a:r>
            <a:r>
              <a:rPr sz="3200" spc="-5" dirty="0">
                <a:latin typeface="Calibri"/>
                <a:cs typeface="Calibri"/>
              </a:rPr>
              <a:t>z  ich </a:t>
            </a:r>
            <a:r>
              <a:rPr sz="3200" spc="-10" dirty="0">
                <a:latin typeface="Calibri"/>
                <a:cs typeface="Calibri"/>
              </a:rPr>
              <a:t>cierpieniem ma niewątpliwie więcej </a:t>
            </a:r>
            <a:r>
              <a:rPr sz="3200" spc="-5" dirty="0">
                <a:latin typeface="Calibri"/>
                <a:cs typeface="Calibri"/>
              </a:rPr>
              <a:t>niż  </a:t>
            </a:r>
            <a:r>
              <a:rPr sz="3200" spc="-10" dirty="0">
                <a:latin typeface="Calibri"/>
                <a:cs typeface="Calibri"/>
              </a:rPr>
              <a:t>osiem kwintylionów wiadomości </a:t>
            </a:r>
            <a:r>
              <a:rPr sz="3200" spc="-25" dirty="0">
                <a:latin typeface="Calibri"/>
                <a:cs typeface="Calibri"/>
              </a:rPr>
              <a:t>tekstowych,  </a:t>
            </a:r>
            <a:r>
              <a:rPr sz="3200" spc="-20" dirty="0">
                <a:latin typeface="Calibri"/>
                <a:cs typeface="Calibri"/>
              </a:rPr>
              <a:t>których </a:t>
            </a:r>
            <a:r>
              <a:rPr sz="3200" spc="-10" dirty="0">
                <a:latin typeface="Calibri"/>
                <a:cs typeface="Calibri"/>
              </a:rPr>
              <a:t>w sumie </a:t>
            </a:r>
            <a:r>
              <a:rPr sz="3200" spc="-15" dirty="0">
                <a:latin typeface="Calibri"/>
                <a:cs typeface="Calibri"/>
              </a:rPr>
              <a:t>wysyłają </a:t>
            </a:r>
            <a:r>
              <a:rPr sz="3200" spc="-30" dirty="0">
                <a:latin typeface="Calibri"/>
                <a:cs typeface="Calibri"/>
              </a:rPr>
              <a:t>przez</a:t>
            </a:r>
            <a:r>
              <a:rPr sz="3200" spc="8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rok.</a:t>
            </a:r>
            <a:endParaRPr sz="3200">
              <a:latin typeface="Calibri"/>
              <a:cs typeface="Calibri"/>
            </a:endParaRPr>
          </a:p>
          <a:p>
            <a:pPr marL="356870" marR="574040">
              <a:lnSpc>
                <a:spcPct val="100000"/>
              </a:lnSpc>
              <a:spcBef>
                <a:spcPts val="10"/>
              </a:spcBef>
            </a:pPr>
            <a:r>
              <a:rPr sz="3200" spc="-25" dirty="0">
                <a:latin typeface="Calibri"/>
                <a:cs typeface="Calibri"/>
              </a:rPr>
              <a:t>Opuszczona </a:t>
            </a:r>
            <a:r>
              <a:rPr sz="3200" spc="-10" dirty="0">
                <a:latin typeface="Calibri"/>
                <a:cs typeface="Calibri"/>
              </a:rPr>
              <a:t>w </a:t>
            </a:r>
            <a:r>
              <a:rPr sz="3200" spc="-20" dirty="0">
                <a:latin typeface="Calibri"/>
                <a:cs typeface="Calibri"/>
              </a:rPr>
              <a:t>nienaturalny </a:t>
            </a:r>
            <a:r>
              <a:rPr sz="3200" spc="-10" dirty="0">
                <a:latin typeface="Calibri"/>
                <a:cs typeface="Calibri"/>
              </a:rPr>
              <a:t>sposób </a:t>
            </a:r>
            <a:r>
              <a:rPr sz="3200" spc="-20" dirty="0">
                <a:latin typeface="Calibri"/>
                <a:cs typeface="Calibri"/>
              </a:rPr>
              <a:t>głowa,  </a:t>
            </a:r>
            <a:r>
              <a:rPr sz="3200" spc="-10" dirty="0">
                <a:latin typeface="Calibri"/>
                <a:cs typeface="Calibri"/>
              </a:rPr>
              <a:t>bezruch... </a:t>
            </a:r>
            <a:r>
              <a:rPr sz="3200" spc="-5" dirty="0">
                <a:latin typeface="Calibri"/>
                <a:cs typeface="Calibri"/>
              </a:rPr>
              <a:t>i </a:t>
            </a:r>
            <a:r>
              <a:rPr sz="3200" spc="-10" dirty="0">
                <a:latin typeface="Calibri"/>
                <a:cs typeface="Calibri"/>
              </a:rPr>
              <a:t>ból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45" dirty="0">
                <a:latin typeface="Calibri"/>
                <a:cs typeface="Calibri"/>
              </a:rPr>
              <a:t>gotowy.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54655" y="464896"/>
            <a:ext cx="423735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35" dirty="0">
                <a:latin typeface="Calibri"/>
                <a:cs typeface="Calibri"/>
              </a:rPr>
              <a:t>Geneza</a:t>
            </a:r>
            <a:r>
              <a:rPr sz="4400" b="0" spc="-25" dirty="0">
                <a:latin typeface="Calibri"/>
                <a:cs typeface="Calibri"/>
              </a:rPr>
              <a:t> </a:t>
            </a:r>
            <a:r>
              <a:rPr sz="4400" b="0" spc="-15" dirty="0">
                <a:latin typeface="Calibri"/>
                <a:cs typeface="Calibri"/>
              </a:rPr>
              <a:t>schorzenia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25437" y="2205037"/>
            <a:ext cx="5943600" cy="3524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6639" y="1301953"/>
            <a:ext cx="7999730" cy="95123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356870" marR="5080" indent="-344170">
              <a:lnSpc>
                <a:spcPts val="3460"/>
              </a:lnSpc>
              <a:spcBef>
                <a:spcPts val="525"/>
              </a:spcBef>
              <a:buFont typeface="Arial"/>
              <a:buChar char="•"/>
              <a:tabLst>
                <a:tab pos="445134" algn="l"/>
                <a:tab pos="446405" algn="l"/>
              </a:tabLst>
            </a:pPr>
            <a:r>
              <a:rPr sz="3200" spc="-5" dirty="0">
                <a:latin typeface="Calibri"/>
                <a:cs typeface="Calibri"/>
              </a:rPr>
              <a:t>Na </a:t>
            </a:r>
            <a:r>
              <a:rPr sz="3200" spc="-10" dirty="0">
                <a:latin typeface="Calibri"/>
                <a:cs typeface="Calibri"/>
              </a:rPr>
              <a:t>zwyrodnienie </a:t>
            </a:r>
            <a:r>
              <a:rPr sz="3200" spc="-15" dirty="0">
                <a:latin typeface="Calibri"/>
                <a:cs typeface="Calibri"/>
              </a:rPr>
              <a:t>odcinka </a:t>
            </a:r>
            <a:r>
              <a:rPr sz="3200" spc="-10" dirty="0">
                <a:latin typeface="Calibri"/>
                <a:cs typeface="Calibri"/>
              </a:rPr>
              <a:t>szyjnego </a:t>
            </a:r>
            <a:r>
              <a:rPr sz="3200" spc="-15" dirty="0">
                <a:latin typeface="Calibri"/>
                <a:cs typeface="Calibri"/>
              </a:rPr>
              <a:t>kręgosłupa  </a:t>
            </a:r>
            <a:r>
              <a:rPr sz="3200" spc="-25" dirty="0">
                <a:latin typeface="Calibri"/>
                <a:cs typeface="Calibri"/>
              </a:rPr>
              <a:t>pracujemy </a:t>
            </a:r>
            <a:r>
              <a:rPr sz="3200" spc="-10" dirty="0">
                <a:latin typeface="Calibri"/>
                <a:cs typeface="Calibri"/>
              </a:rPr>
              <a:t>od </a:t>
            </a:r>
            <a:r>
              <a:rPr sz="3200" spc="-15" dirty="0">
                <a:latin typeface="Calibri"/>
                <a:cs typeface="Calibri"/>
              </a:rPr>
              <a:t>najmłodszych</a:t>
            </a:r>
            <a:r>
              <a:rPr sz="3200" spc="10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lat.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44154" y="6466509"/>
            <a:ext cx="2794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90</a:t>
            </a:fld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344154" y="6466509"/>
            <a:ext cx="2794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91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73527" y="464896"/>
            <a:ext cx="400113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50" dirty="0"/>
              <a:t>Trochę</a:t>
            </a:r>
            <a:r>
              <a:rPr sz="4400" spc="-105" dirty="0"/>
              <a:t> </a:t>
            </a:r>
            <a:r>
              <a:rPr sz="4400" spc="-15" dirty="0"/>
              <a:t>obliczeń…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6244" y="1609420"/>
            <a:ext cx="7705725" cy="304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marR="130810" indent="-344170" algn="just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7505" algn="l"/>
              </a:tabLst>
            </a:pPr>
            <a:r>
              <a:rPr sz="3200" spc="-20" dirty="0">
                <a:latin typeface="Calibri"/>
                <a:cs typeface="Calibri"/>
              </a:rPr>
              <a:t>Głowa waży </a:t>
            </a:r>
            <a:r>
              <a:rPr sz="3200" spc="-15" dirty="0">
                <a:latin typeface="Calibri"/>
                <a:cs typeface="Calibri"/>
              </a:rPr>
              <a:t>ok. </a:t>
            </a:r>
            <a:r>
              <a:rPr sz="3200" spc="-5" dirty="0">
                <a:latin typeface="Calibri"/>
                <a:cs typeface="Calibri"/>
              </a:rPr>
              <a:t>5 </a:t>
            </a:r>
            <a:r>
              <a:rPr sz="3200" spc="-15" dirty="0">
                <a:latin typeface="Calibri"/>
                <a:cs typeface="Calibri"/>
              </a:rPr>
              <a:t>kg </a:t>
            </a:r>
            <a:r>
              <a:rPr sz="3200" spc="-5" dirty="0">
                <a:latin typeface="Calibri"/>
                <a:cs typeface="Calibri"/>
              </a:rPr>
              <a:t>- </a:t>
            </a:r>
            <a:r>
              <a:rPr sz="3200" spc="-15" dirty="0">
                <a:latin typeface="Calibri"/>
                <a:cs typeface="Calibri"/>
              </a:rPr>
              <a:t>pochylona </a:t>
            </a:r>
            <a:r>
              <a:rPr sz="3200" spc="-10" dirty="0">
                <a:latin typeface="Calibri"/>
                <a:cs typeface="Calibri"/>
              </a:rPr>
              <a:t>pod </a:t>
            </a:r>
            <a:r>
              <a:rPr sz="3200" spc="-15" dirty="0">
                <a:latin typeface="Calibri"/>
                <a:cs typeface="Calibri"/>
              </a:rPr>
              <a:t>kątem  60 </a:t>
            </a:r>
            <a:r>
              <a:rPr sz="3200" spc="-20" dirty="0">
                <a:latin typeface="Calibri"/>
                <a:cs typeface="Calibri"/>
              </a:rPr>
              <a:t>stopni </a:t>
            </a:r>
            <a:r>
              <a:rPr sz="3200" spc="-5" dirty="0">
                <a:latin typeface="Calibri"/>
                <a:cs typeface="Calibri"/>
              </a:rPr>
              <a:t>- </a:t>
            </a:r>
            <a:r>
              <a:rPr sz="3200" spc="-15" dirty="0">
                <a:latin typeface="Calibri"/>
                <a:cs typeface="Calibri"/>
              </a:rPr>
              <a:t>naciska </a:t>
            </a:r>
            <a:r>
              <a:rPr sz="3200" spc="-10" dirty="0">
                <a:latin typeface="Calibri"/>
                <a:cs typeface="Calibri"/>
              </a:rPr>
              <a:t>na </a:t>
            </a:r>
            <a:r>
              <a:rPr sz="3200" spc="-20" dirty="0">
                <a:latin typeface="Calibri"/>
                <a:cs typeface="Calibri"/>
              </a:rPr>
              <a:t>kręgosłup szyjny </a:t>
            </a:r>
            <a:r>
              <a:rPr sz="3200" spc="-5" dirty="0">
                <a:latin typeface="Calibri"/>
                <a:cs typeface="Calibri"/>
              </a:rPr>
              <a:t>z </a:t>
            </a:r>
            <a:r>
              <a:rPr sz="3200" spc="-10" dirty="0">
                <a:latin typeface="Calibri"/>
                <a:cs typeface="Calibri"/>
              </a:rPr>
              <a:t>siłą  27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kg.</a:t>
            </a:r>
            <a:endParaRPr sz="3200">
              <a:latin typeface="Calibri"/>
              <a:cs typeface="Calibri"/>
            </a:endParaRPr>
          </a:p>
          <a:p>
            <a:pPr marL="356870" marR="508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70" dirty="0">
                <a:latin typeface="Calibri"/>
                <a:cs typeface="Calibri"/>
              </a:rPr>
              <a:t>Taką </a:t>
            </a:r>
            <a:r>
              <a:rPr sz="3200" spc="-25" dirty="0">
                <a:latin typeface="Calibri"/>
                <a:cs typeface="Calibri"/>
              </a:rPr>
              <a:t>pozycję </a:t>
            </a:r>
            <a:r>
              <a:rPr sz="3200" spc="-10" dirty="0">
                <a:latin typeface="Calibri"/>
                <a:cs typeface="Calibri"/>
              </a:rPr>
              <a:t>utrzymuje </a:t>
            </a:r>
            <a:r>
              <a:rPr sz="3200" spc="-5" dirty="0">
                <a:latin typeface="Calibri"/>
                <a:cs typeface="Calibri"/>
              </a:rPr>
              <a:t>się </a:t>
            </a:r>
            <a:r>
              <a:rPr sz="3200" spc="-30" dirty="0">
                <a:latin typeface="Calibri"/>
                <a:cs typeface="Calibri"/>
              </a:rPr>
              <a:t>przez </a:t>
            </a:r>
            <a:r>
              <a:rPr sz="3200" spc="-5" dirty="0">
                <a:latin typeface="Calibri"/>
                <a:cs typeface="Calibri"/>
              </a:rPr>
              <a:t>dwie-cztery  </a:t>
            </a:r>
            <a:r>
              <a:rPr sz="3200" spc="-15" dirty="0">
                <a:latin typeface="Calibri"/>
                <a:cs typeface="Calibri"/>
              </a:rPr>
              <a:t>godziny </a:t>
            </a:r>
            <a:r>
              <a:rPr sz="3200" spc="-5" dirty="0">
                <a:latin typeface="Calibri"/>
                <a:cs typeface="Calibri"/>
              </a:rPr>
              <a:t>dziennie, </a:t>
            </a:r>
            <a:r>
              <a:rPr sz="3200" spc="-25" dirty="0">
                <a:latin typeface="Calibri"/>
                <a:cs typeface="Calibri"/>
              </a:rPr>
              <a:t>co </a:t>
            </a:r>
            <a:r>
              <a:rPr sz="3200" spc="-5" dirty="0">
                <a:latin typeface="Calibri"/>
                <a:cs typeface="Calibri"/>
              </a:rPr>
              <a:t>daje </a:t>
            </a:r>
            <a:r>
              <a:rPr sz="3200" spc="-15" dirty="0">
                <a:latin typeface="Calibri"/>
                <a:cs typeface="Calibri"/>
              </a:rPr>
              <a:t>rocznie </a:t>
            </a:r>
            <a:r>
              <a:rPr sz="3200" spc="-10" dirty="0">
                <a:latin typeface="Calibri"/>
                <a:cs typeface="Calibri"/>
              </a:rPr>
              <a:t>1,4 </a:t>
            </a:r>
            <a:r>
              <a:rPr sz="3200" spc="-15" dirty="0">
                <a:latin typeface="Calibri"/>
                <a:cs typeface="Calibri"/>
              </a:rPr>
              <a:t>tys.  </a:t>
            </a:r>
            <a:r>
              <a:rPr sz="3200" spc="-10" dirty="0">
                <a:latin typeface="Calibri"/>
                <a:cs typeface="Calibri"/>
              </a:rPr>
              <a:t>godzin </a:t>
            </a:r>
            <a:r>
              <a:rPr sz="3200" spc="-30" dirty="0">
                <a:latin typeface="Calibri"/>
                <a:cs typeface="Calibri"/>
              </a:rPr>
              <a:t>dodatkowego </a:t>
            </a:r>
            <a:r>
              <a:rPr sz="3200" spc="-15" dirty="0">
                <a:latin typeface="Calibri"/>
                <a:cs typeface="Calibri"/>
              </a:rPr>
              <a:t>nacisku </a:t>
            </a:r>
            <a:r>
              <a:rPr sz="3200" spc="-10" dirty="0">
                <a:latin typeface="Calibri"/>
                <a:cs typeface="Calibri"/>
              </a:rPr>
              <a:t>na</a:t>
            </a:r>
            <a:r>
              <a:rPr sz="3200" spc="16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kręgosłup.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13277" y="464896"/>
            <a:ext cx="291846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20" dirty="0">
                <a:latin typeface="Calibri"/>
                <a:cs typeface="Calibri"/>
              </a:rPr>
              <a:t>Rehabilitacja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23850" y="1484249"/>
            <a:ext cx="2257425" cy="3619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219700" y="1557400"/>
            <a:ext cx="3459099" cy="36718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344154" y="6466509"/>
            <a:ext cx="2794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92</a:t>
            </a:fld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344154" y="6466509"/>
            <a:ext cx="2794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93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05888" y="464896"/>
            <a:ext cx="433895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20" dirty="0"/>
              <a:t>Ekranowy</a:t>
            </a:r>
            <a:r>
              <a:rPr sz="4400" spc="-15" dirty="0"/>
              <a:t> </a:t>
            </a:r>
            <a:r>
              <a:rPr sz="4400" spc="-25" dirty="0"/>
              <a:t>bezdech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6244" y="1609420"/>
            <a:ext cx="7640320" cy="2951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marR="5080" indent="-34417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5" dirty="0">
                <a:latin typeface="Calibri"/>
                <a:cs typeface="Calibri"/>
              </a:rPr>
              <a:t>Brytyjscy </a:t>
            </a:r>
            <a:r>
              <a:rPr sz="3200" spc="-30" dirty="0">
                <a:latin typeface="Calibri"/>
                <a:cs typeface="Calibri"/>
              </a:rPr>
              <a:t>naukowcy </a:t>
            </a:r>
            <a:r>
              <a:rPr sz="3200" spc="-25" dirty="0">
                <a:latin typeface="Calibri"/>
                <a:cs typeface="Calibri"/>
              </a:rPr>
              <a:t>ostrzegają </a:t>
            </a:r>
            <a:r>
              <a:rPr sz="3200" spc="-20" dirty="0">
                <a:latin typeface="Calibri"/>
                <a:cs typeface="Calibri"/>
              </a:rPr>
              <a:t>przed  wstrzymywaniem </a:t>
            </a:r>
            <a:r>
              <a:rPr sz="3200" spc="-10" dirty="0">
                <a:latin typeface="Calibri"/>
                <a:cs typeface="Calibri"/>
              </a:rPr>
              <a:t>oddechu </a:t>
            </a:r>
            <a:r>
              <a:rPr sz="3200" spc="-15" dirty="0">
                <a:latin typeface="Calibri"/>
                <a:cs typeface="Calibri"/>
              </a:rPr>
              <a:t>podczas </a:t>
            </a:r>
            <a:r>
              <a:rPr sz="3200" spc="-10" dirty="0">
                <a:latin typeface="Calibri"/>
                <a:cs typeface="Calibri"/>
              </a:rPr>
              <a:t>pisania.  </a:t>
            </a:r>
            <a:r>
              <a:rPr sz="3200" spc="-25" dirty="0">
                <a:latin typeface="Calibri"/>
                <a:cs typeface="Calibri"/>
              </a:rPr>
              <a:t>Opuszczona </a:t>
            </a:r>
            <a:r>
              <a:rPr sz="3200" spc="-20" dirty="0">
                <a:latin typeface="Calibri"/>
                <a:cs typeface="Calibri"/>
              </a:rPr>
              <a:t>głowa </a:t>
            </a:r>
            <a:r>
              <a:rPr sz="3200" spc="-5" dirty="0">
                <a:latin typeface="Calibri"/>
                <a:cs typeface="Calibri"/>
              </a:rPr>
              <a:t>i </a:t>
            </a:r>
            <a:r>
              <a:rPr sz="3200" spc="-20" dirty="0">
                <a:latin typeface="Calibri"/>
                <a:cs typeface="Calibri"/>
              </a:rPr>
              <a:t>ramiona </a:t>
            </a:r>
            <a:r>
              <a:rPr sz="3200" spc="-30" dirty="0">
                <a:latin typeface="Calibri"/>
                <a:cs typeface="Calibri"/>
              </a:rPr>
              <a:t>oraz </a:t>
            </a:r>
            <a:r>
              <a:rPr sz="3200" spc="-20" dirty="0">
                <a:latin typeface="Calibri"/>
                <a:cs typeface="Calibri"/>
              </a:rPr>
              <a:t>niska  </a:t>
            </a:r>
            <a:r>
              <a:rPr sz="3200" spc="-25" dirty="0">
                <a:latin typeface="Calibri"/>
                <a:cs typeface="Calibri"/>
              </a:rPr>
              <a:t>pozycja obojczyków </a:t>
            </a:r>
            <a:r>
              <a:rPr sz="3200" spc="-15" dirty="0">
                <a:latin typeface="Calibri"/>
                <a:cs typeface="Calibri"/>
              </a:rPr>
              <a:t>powodują </a:t>
            </a:r>
            <a:r>
              <a:rPr sz="3200" spc="-10" dirty="0">
                <a:latin typeface="Calibri"/>
                <a:cs typeface="Calibri"/>
              </a:rPr>
              <a:t>do </a:t>
            </a:r>
            <a:r>
              <a:rPr sz="3200" spc="-25" dirty="0">
                <a:latin typeface="Calibri"/>
                <a:cs typeface="Calibri"/>
              </a:rPr>
              <a:t>tego, </a:t>
            </a:r>
            <a:r>
              <a:rPr sz="3200" spc="-40" dirty="0">
                <a:latin typeface="Calibri"/>
                <a:cs typeface="Calibri"/>
              </a:rPr>
              <a:t>że  </a:t>
            </a:r>
            <a:r>
              <a:rPr sz="3200" spc="-5" dirty="0">
                <a:latin typeface="Calibri"/>
                <a:cs typeface="Calibri"/>
              </a:rPr>
              <a:t>trudniej </a:t>
            </a:r>
            <a:r>
              <a:rPr sz="3200" spc="-10" dirty="0">
                <a:latin typeface="Calibri"/>
                <a:cs typeface="Calibri"/>
              </a:rPr>
              <a:t>nam wziąć </a:t>
            </a:r>
            <a:r>
              <a:rPr sz="3200" spc="-15" dirty="0">
                <a:latin typeface="Calibri"/>
                <a:cs typeface="Calibri"/>
              </a:rPr>
              <a:t>głębszy </a:t>
            </a:r>
            <a:r>
              <a:rPr sz="3200" spc="-10" dirty="0">
                <a:latin typeface="Calibri"/>
                <a:cs typeface="Calibri"/>
              </a:rPr>
              <a:t>oddech. </a:t>
            </a:r>
            <a:r>
              <a:rPr sz="3200" spc="-35" dirty="0">
                <a:latin typeface="Calibri"/>
                <a:cs typeface="Calibri"/>
              </a:rPr>
              <a:t>Wpływa  </a:t>
            </a:r>
            <a:r>
              <a:rPr sz="3200" spc="-15" dirty="0">
                <a:latin typeface="Calibri"/>
                <a:cs typeface="Calibri"/>
              </a:rPr>
              <a:t>to </a:t>
            </a:r>
            <a:r>
              <a:rPr sz="3200" spc="-10" dirty="0">
                <a:latin typeface="Calibri"/>
                <a:cs typeface="Calibri"/>
              </a:rPr>
              <a:t>na </a:t>
            </a:r>
            <a:r>
              <a:rPr sz="3200" spc="-30" dirty="0">
                <a:latin typeface="Calibri"/>
                <a:cs typeface="Calibri"/>
              </a:rPr>
              <a:t>kondycję </a:t>
            </a:r>
            <a:r>
              <a:rPr sz="3200" spc="-25" dirty="0">
                <a:latin typeface="Calibri"/>
                <a:cs typeface="Calibri"/>
              </a:rPr>
              <a:t>naszego</a:t>
            </a:r>
            <a:r>
              <a:rPr sz="3200" spc="8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serca.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344154" y="6466509"/>
            <a:ext cx="2794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94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1070" y="464896"/>
            <a:ext cx="766381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15" dirty="0"/>
              <a:t>Dolegliwości </a:t>
            </a:r>
            <a:r>
              <a:rPr sz="4400" spc="-20" dirty="0"/>
              <a:t>kręgosłupa </a:t>
            </a:r>
            <a:r>
              <a:rPr sz="4400" spc="-5" dirty="0"/>
              <a:t>i</a:t>
            </a:r>
            <a:r>
              <a:rPr sz="4400" spc="90" dirty="0"/>
              <a:t> </a:t>
            </a:r>
            <a:r>
              <a:rPr sz="4400" spc="-10" dirty="0"/>
              <a:t>pleców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93014" y="1223594"/>
            <a:ext cx="8554085" cy="4324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marR="980440" indent="-34417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000" spc="-10" dirty="0">
                <a:latin typeface="Calibri"/>
                <a:cs typeface="Calibri"/>
              </a:rPr>
              <a:t>Spowodowane </a:t>
            </a:r>
            <a:r>
              <a:rPr sz="3000" spc="-5" dirty="0">
                <a:latin typeface="Calibri"/>
                <a:cs typeface="Calibri"/>
              </a:rPr>
              <a:t>są </a:t>
            </a:r>
            <a:r>
              <a:rPr sz="3000" dirty="0">
                <a:latin typeface="Calibri"/>
                <a:cs typeface="Calibri"/>
              </a:rPr>
              <a:t>niewłaściwym </a:t>
            </a:r>
            <a:r>
              <a:rPr sz="3000" spc="-10" dirty="0">
                <a:latin typeface="Calibri"/>
                <a:cs typeface="Calibri"/>
              </a:rPr>
              <a:t>urządzeniem </a:t>
            </a:r>
            <a:r>
              <a:rPr sz="3000" dirty="0">
                <a:latin typeface="Calibri"/>
                <a:cs typeface="Calibri"/>
              </a:rPr>
              <a:t>i  </a:t>
            </a:r>
            <a:r>
              <a:rPr sz="3000" spc="-10" dirty="0">
                <a:latin typeface="Calibri"/>
                <a:cs typeface="Calibri"/>
              </a:rPr>
              <a:t>wyposażeniem </a:t>
            </a:r>
            <a:r>
              <a:rPr sz="3000" spc="-15" dirty="0">
                <a:latin typeface="Calibri"/>
                <a:cs typeface="Calibri"/>
              </a:rPr>
              <a:t>stanowiska </a:t>
            </a:r>
            <a:r>
              <a:rPr sz="3000" spc="-45" dirty="0">
                <a:latin typeface="Calibri"/>
                <a:cs typeface="Calibri"/>
              </a:rPr>
              <a:t>pracy, </a:t>
            </a:r>
            <a:r>
              <a:rPr sz="3000" spc="-5" dirty="0">
                <a:latin typeface="Calibri"/>
                <a:cs typeface="Calibri"/>
              </a:rPr>
              <a:t>ale</a:t>
            </a:r>
            <a:r>
              <a:rPr sz="3000" spc="0" dirty="0">
                <a:latin typeface="Calibri"/>
                <a:cs typeface="Calibri"/>
              </a:rPr>
              <a:t> </a:t>
            </a:r>
            <a:r>
              <a:rPr sz="3000" spc="-30" dirty="0">
                <a:latin typeface="Calibri"/>
                <a:cs typeface="Calibri"/>
              </a:rPr>
              <a:t>także</a:t>
            </a:r>
            <a:endParaRPr sz="3000">
              <a:latin typeface="Calibri"/>
              <a:cs typeface="Calibri"/>
            </a:endParaRPr>
          </a:p>
          <a:p>
            <a:pPr marL="356870" marR="379095">
              <a:lnSpc>
                <a:spcPct val="100000"/>
              </a:lnSpc>
              <a:spcBef>
                <a:spcPts val="5"/>
              </a:spcBef>
            </a:pPr>
            <a:r>
              <a:rPr sz="3000" spc="-10" dirty="0">
                <a:latin typeface="Calibri"/>
                <a:cs typeface="Calibri"/>
              </a:rPr>
              <a:t>samoczynnym </a:t>
            </a:r>
            <a:r>
              <a:rPr sz="3000" spc="-5" dirty="0">
                <a:latin typeface="Calibri"/>
                <a:cs typeface="Calibri"/>
              </a:rPr>
              <a:t>przyjmowaniem </a:t>
            </a:r>
            <a:r>
              <a:rPr sz="3000" spc="-25" dirty="0">
                <a:latin typeface="Calibri"/>
                <a:cs typeface="Calibri"/>
              </a:rPr>
              <a:t>przez </a:t>
            </a:r>
            <a:r>
              <a:rPr sz="3000" spc="-20" dirty="0">
                <a:latin typeface="Calibri"/>
                <a:cs typeface="Calibri"/>
              </a:rPr>
              <a:t>pracowników  </a:t>
            </a:r>
            <a:r>
              <a:rPr sz="3000" spc="-5" dirty="0">
                <a:latin typeface="Calibri"/>
                <a:cs typeface="Calibri"/>
              </a:rPr>
              <a:t>niewłaściwej </a:t>
            </a:r>
            <a:r>
              <a:rPr sz="3000" spc="-15" dirty="0">
                <a:latin typeface="Calibri"/>
                <a:cs typeface="Calibri"/>
              </a:rPr>
              <a:t>postawy </a:t>
            </a:r>
            <a:r>
              <a:rPr sz="3000" dirty="0">
                <a:latin typeface="Calibri"/>
                <a:cs typeface="Calibri"/>
              </a:rPr>
              <a:t>w </a:t>
            </a:r>
            <a:r>
              <a:rPr sz="3000" spc="-10" dirty="0">
                <a:latin typeface="Calibri"/>
                <a:cs typeface="Calibri"/>
              </a:rPr>
              <a:t>czasie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40" dirty="0">
                <a:latin typeface="Calibri"/>
                <a:cs typeface="Calibri"/>
              </a:rPr>
              <a:t>pracy.</a:t>
            </a:r>
            <a:endParaRPr sz="3000">
              <a:latin typeface="Calibri"/>
              <a:cs typeface="Calibri"/>
            </a:endParaRPr>
          </a:p>
          <a:p>
            <a:pPr marL="356870" marR="458470" indent="-34417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000" spc="-10" dirty="0">
                <a:latin typeface="Calibri"/>
                <a:cs typeface="Calibri"/>
              </a:rPr>
              <a:t>Objawami </a:t>
            </a:r>
            <a:r>
              <a:rPr sz="3000" spc="-5" dirty="0">
                <a:latin typeface="Calibri"/>
                <a:cs typeface="Calibri"/>
              </a:rPr>
              <a:t>są bóle kręgosłupa, </a:t>
            </a:r>
            <a:r>
              <a:rPr sz="3000" spc="-45" dirty="0">
                <a:latin typeface="Calibri"/>
                <a:cs typeface="Calibri"/>
              </a:rPr>
              <a:t>pleców, </a:t>
            </a:r>
            <a:r>
              <a:rPr sz="3000" spc="-15" dirty="0">
                <a:latin typeface="Calibri"/>
                <a:cs typeface="Calibri"/>
              </a:rPr>
              <a:t>dyskopatia,  </a:t>
            </a:r>
            <a:r>
              <a:rPr sz="3000" spc="-25" dirty="0">
                <a:latin typeface="Calibri"/>
                <a:cs typeface="Calibri"/>
              </a:rPr>
              <a:t>skurcze </a:t>
            </a:r>
            <a:r>
              <a:rPr sz="3000" dirty="0">
                <a:latin typeface="Calibri"/>
                <a:cs typeface="Calibri"/>
              </a:rPr>
              <a:t>mięśni </a:t>
            </a:r>
            <a:r>
              <a:rPr sz="3000" spc="-5" dirty="0">
                <a:latin typeface="Calibri"/>
                <a:cs typeface="Calibri"/>
              </a:rPr>
              <a:t>nóg </a:t>
            </a:r>
            <a:r>
              <a:rPr sz="3000" spc="-20" dirty="0">
                <a:latin typeface="Calibri"/>
                <a:cs typeface="Calibri"/>
              </a:rPr>
              <a:t>oraz </a:t>
            </a:r>
            <a:r>
              <a:rPr sz="3000" spc="-5" dirty="0">
                <a:latin typeface="Calibri"/>
                <a:cs typeface="Calibri"/>
              </a:rPr>
              <a:t>skrzywienie</a:t>
            </a:r>
            <a:r>
              <a:rPr sz="3000" spc="2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kręgosłupa.</a:t>
            </a:r>
            <a:endParaRPr sz="3000">
              <a:latin typeface="Calibri"/>
              <a:cs typeface="Calibri"/>
            </a:endParaRPr>
          </a:p>
          <a:p>
            <a:pPr marL="356870" marR="5080" indent="-344170">
              <a:lnSpc>
                <a:spcPct val="100000"/>
              </a:lnSpc>
              <a:spcBef>
                <a:spcPts val="72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000" spc="-5" dirty="0">
                <a:latin typeface="Calibri"/>
                <a:cs typeface="Calibri"/>
              </a:rPr>
              <a:t>Zapobieganie </a:t>
            </a:r>
            <a:r>
              <a:rPr sz="3000" spc="-10" dirty="0">
                <a:latin typeface="Calibri"/>
                <a:cs typeface="Calibri"/>
              </a:rPr>
              <a:t>schorzeniu jest </a:t>
            </a:r>
            <a:r>
              <a:rPr sz="3000" spc="-15" dirty="0">
                <a:latin typeface="Calibri"/>
                <a:cs typeface="Calibri"/>
              </a:rPr>
              <a:t>możliwe </a:t>
            </a:r>
            <a:r>
              <a:rPr sz="3000" spc="-20" dirty="0">
                <a:latin typeface="Calibri"/>
                <a:cs typeface="Calibri"/>
              </a:rPr>
              <a:t>przez  wykorzystanie </a:t>
            </a:r>
            <a:r>
              <a:rPr sz="3000" dirty="0">
                <a:latin typeface="Calibri"/>
                <a:cs typeface="Calibri"/>
              </a:rPr>
              <a:t>na </a:t>
            </a:r>
            <a:r>
              <a:rPr sz="3000" spc="-10" dirty="0">
                <a:latin typeface="Calibri"/>
                <a:cs typeface="Calibri"/>
              </a:rPr>
              <a:t>prostą gimnastykę przerw </a:t>
            </a:r>
            <a:r>
              <a:rPr sz="3000" dirty="0">
                <a:latin typeface="Calibri"/>
                <a:cs typeface="Calibri"/>
              </a:rPr>
              <a:t>w </a:t>
            </a:r>
            <a:r>
              <a:rPr sz="3000" spc="-15" dirty="0">
                <a:latin typeface="Calibri"/>
                <a:cs typeface="Calibri"/>
              </a:rPr>
              <a:t>pracy </a:t>
            </a:r>
            <a:r>
              <a:rPr sz="3000" dirty="0">
                <a:latin typeface="Calibri"/>
                <a:cs typeface="Calibri"/>
              </a:rPr>
              <a:t>i  </a:t>
            </a:r>
            <a:r>
              <a:rPr sz="3000" spc="-15" dirty="0">
                <a:latin typeface="Calibri"/>
                <a:cs typeface="Calibri"/>
              </a:rPr>
              <a:t>zwiększenie </a:t>
            </a:r>
            <a:r>
              <a:rPr sz="3000" dirty="0">
                <a:latin typeface="Calibri"/>
                <a:cs typeface="Calibri"/>
              </a:rPr>
              <a:t>ilości ruchu </a:t>
            </a:r>
            <a:r>
              <a:rPr sz="3000" spc="-25" dirty="0">
                <a:latin typeface="Calibri"/>
                <a:cs typeface="Calibri"/>
              </a:rPr>
              <a:t>poza</a:t>
            </a:r>
            <a:r>
              <a:rPr sz="3000" spc="-60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pracą.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344154" y="6466509"/>
            <a:ext cx="2794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95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988310" marR="5080" indent="-2976245">
              <a:lnSpc>
                <a:spcPct val="100000"/>
              </a:lnSpc>
              <a:spcBef>
                <a:spcPts val="110"/>
              </a:spcBef>
            </a:pPr>
            <a:r>
              <a:rPr spc="-5" dirty="0"/>
              <a:t>Impotencja, </a:t>
            </a:r>
            <a:r>
              <a:rPr dirty="0"/>
              <a:t>dolegliwości</a:t>
            </a:r>
            <a:r>
              <a:rPr spc="-125" dirty="0"/>
              <a:t> </a:t>
            </a:r>
            <a:r>
              <a:rPr spc="-5" dirty="0"/>
              <a:t>menstruacyjne  </a:t>
            </a:r>
            <a:r>
              <a:rPr dirty="0"/>
              <a:t>i</a:t>
            </a:r>
            <a:r>
              <a:rPr spc="-20" dirty="0"/>
              <a:t> </a:t>
            </a:r>
            <a:r>
              <a:rPr spc="-5" dirty="0"/>
              <a:t>poronienia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1691" y="1536268"/>
            <a:ext cx="8638540" cy="472186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356870" marR="127635" indent="-344170">
              <a:lnSpc>
                <a:spcPts val="2590"/>
              </a:lnSpc>
              <a:spcBef>
                <a:spcPts val="74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700" spc="-5" dirty="0">
                <a:latin typeface="Calibri"/>
                <a:cs typeface="Calibri"/>
              </a:rPr>
              <a:t>Długotrwała </a:t>
            </a:r>
            <a:r>
              <a:rPr sz="2700" spc="-15" dirty="0">
                <a:latin typeface="Calibri"/>
                <a:cs typeface="Calibri"/>
              </a:rPr>
              <a:t>praca </a:t>
            </a:r>
            <a:r>
              <a:rPr sz="2700" spc="-5" dirty="0">
                <a:latin typeface="Calibri"/>
                <a:cs typeface="Calibri"/>
              </a:rPr>
              <a:t>przy </a:t>
            </a:r>
            <a:r>
              <a:rPr sz="2700" spc="-20" dirty="0">
                <a:latin typeface="Calibri"/>
                <a:cs typeface="Calibri"/>
              </a:rPr>
              <a:t>komputerze, </a:t>
            </a:r>
            <a:r>
              <a:rPr sz="2700" spc="-15" dirty="0">
                <a:latin typeface="Calibri"/>
                <a:cs typeface="Calibri"/>
              </a:rPr>
              <a:t>często </a:t>
            </a:r>
            <a:r>
              <a:rPr sz="2700" spc="5" dirty="0">
                <a:latin typeface="Calibri"/>
                <a:cs typeface="Calibri"/>
              </a:rPr>
              <a:t>w</a:t>
            </a:r>
            <a:r>
              <a:rPr sz="2700" spc="-20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niewygodnej  </a:t>
            </a:r>
            <a:r>
              <a:rPr sz="2700" spc="-10" dirty="0">
                <a:latin typeface="Calibri"/>
                <a:cs typeface="Calibri"/>
              </a:rPr>
              <a:t>pozycji jest </a:t>
            </a:r>
            <a:r>
              <a:rPr sz="2700" dirty="0">
                <a:latin typeface="Calibri"/>
                <a:cs typeface="Calibri"/>
              </a:rPr>
              <a:t>kłopotliwa </a:t>
            </a:r>
            <a:r>
              <a:rPr sz="2700" spc="-15" dirty="0">
                <a:latin typeface="Calibri"/>
                <a:cs typeface="Calibri"/>
              </a:rPr>
              <a:t>zwłaszcza </a:t>
            </a:r>
            <a:r>
              <a:rPr sz="2700" dirty="0">
                <a:latin typeface="Calibri"/>
                <a:cs typeface="Calibri"/>
              </a:rPr>
              <a:t>dla </a:t>
            </a:r>
            <a:r>
              <a:rPr sz="2700" spc="-25" dirty="0">
                <a:latin typeface="Calibri"/>
                <a:cs typeface="Calibri"/>
              </a:rPr>
              <a:t>kobiet </a:t>
            </a:r>
            <a:r>
              <a:rPr sz="2700" spc="0" dirty="0">
                <a:latin typeface="Calibri"/>
                <a:cs typeface="Calibri"/>
              </a:rPr>
              <a:t>w</a:t>
            </a:r>
            <a:r>
              <a:rPr sz="2700" spc="-305" dirty="0">
                <a:latin typeface="Calibri"/>
                <a:cs typeface="Calibri"/>
              </a:rPr>
              <a:t> </a:t>
            </a:r>
            <a:r>
              <a:rPr sz="2700" spc="-30" dirty="0">
                <a:latin typeface="Calibri"/>
                <a:cs typeface="Calibri"/>
              </a:rPr>
              <a:t>ciąży.</a:t>
            </a:r>
            <a:endParaRPr sz="2700">
              <a:latin typeface="Calibri"/>
              <a:cs typeface="Calibri"/>
            </a:endParaRPr>
          </a:p>
          <a:p>
            <a:pPr marL="356870" marR="452120" indent="-344170">
              <a:lnSpc>
                <a:spcPts val="2590"/>
              </a:lnSpc>
              <a:spcBef>
                <a:spcPts val="65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700" spc="-10" dirty="0">
                <a:latin typeface="Calibri"/>
                <a:cs typeface="Calibri"/>
              </a:rPr>
              <a:t>Innym niebezpieczeństwem jest </a:t>
            </a:r>
            <a:r>
              <a:rPr sz="2700" spc="-5" dirty="0">
                <a:latin typeface="Calibri"/>
                <a:cs typeface="Calibri"/>
              </a:rPr>
              <a:t>promieniowanie  </a:t>
            </a:r>
            <a:r>
              <a:rPr sz="2700" spc="-10" dirty="0">
                <a:latin typeface="Calibri"/>
                <a:cs typeface="Calibri"/>
              </a:rPr>
              <a:t>rentgenowskie </a:t>
            </a:r>
            <a:r>
              <a:rPr sz="2700" dirty="0">
                <a:latin typeface="Calibri"/>
                <a:cs typeface="Calibri"/>
              </a:rPr>
              <a:t>wydzielane </a:t>
            </a:r>
            <a:r>
              <a:rPr sz="2700" spc="-20" dirty="0">
                <a:latin typeface="Calibri"/>
                <a:cs typeface="Calibri"/>
              </a:rPr>
              <a:t>przez </a:t>
            </a:r>
            <a:r>
              <a:rPr sz="2700" dirty="0">
                <a:latin typeface="Calibri"/>
                <a:cs typeface="Calibri"/>
              </a:rPr>
              <a:t>monitory</a:t>
            </a:r>
            <a:r>
              <a:rPr sz="2700" spc="-27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kineskopowe.</a:t>
            </a:r>
            <a:endParaRPr sz="2700">
              <a:latin typeface="Calibri"/>
              <a:cs typeface="Calibri"/>
            </a:endParaRPr>
          </a:p>
          <a:p>
            <a:pPr marL="756285" lvl="1" indent="-286385">
              <a:lnSpc>
                <a:spcPts val="2590"/>
              </a:lnSpc>
              <a:spcBef>
                <a:spcPts val="40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2400" spc="-15" dirty="0">
                <a:latin typeface="Calibri"/>
                <a:cs typeface="Calibri"/>
              </a:rPr>
              <a:t>Może </a:t>
            </a:r>
            <a:r>
              <a:rPr sz="2400" spc="-10" dirty="0">
                <a:latin typeface="Calibri"/>
                <a:cs typeface="Calibri"/>
              </a:rPr>
              <a:t>predysponować niektóre </a:t>
            </a:r>
            <a:r>
              <a:rPr sz="2400" dirty="0">
                <a:latin typeface="Calibri"/>
                <a:cs typeface="Calibri"/>
              </a:rPr>
              <a:t>z </a:t>
            </a:r>
            <a:r>
              <a:rPr sz="2400" spc="-20" dirty="0">
                <a:latin typeface="Calibri"/>
                <a:cs typeface="Calibri"/>
              </a:rPr>
              <a:t>kobiet </a:t>
            </a:r>
            <a:r>
              <a:rPr sz="2400" dirty="0">
                <a:latin typeface="Calibri"/>
                <a:cs typeface="Calibri"/>
              </a:rPr>
              <a:t>w </a:t>
            </a:r>
            <a:r>
              <a:rPr sz="2400" spc="-5" dirty="0">
                <a:latin typeface="Calibri"/>
                <a:cs typeface="Calibri"/>
              </a:rPr>
              <a:t>ciąży </a:t>
            </a:r>
            <a:r>
              <a:rPr sz="2400" dirty="0">
                <a:latin typeface="Calibri"/>
                <a:cs typeface="Calibri"/>
              </a:rPr>
              <a:t>do</a:t>
            </a:r>
            <a:r>
              <a:rPr sz="2400" spc="-1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samoistnego</a:t>
            </a:r>
            <a:endParaRPr sz="2400">
              <a:latin typeface="Calibri"/>
              <a:cs typeface="Calibri"/>
            </a:endParaRPr>
          </a:p>
          <a:p>
            <a:pPr marL="756285">
              <a:lnSpc>
                <a:spcPts val="2585"/>
              </a:lnSpc>
            </a:pPr>
            <a:r>
              <a:rPr sz="2400" spc="-5" dirty="0">
                <a:latin typeface="Calibri"/>
                <a:cs typeface="Calibri"/>
              </a:rPr>
              <a:t>poronienia, </a:t>
            </a:r>
            <a:r>
              <a:rPr sz="2400" dirty="0">
                <a:latin typeface="Calibri"/>
                <a:cs typeface="Calibri"/>
              </a:rPr>
              <a:t>lub do </a:t>
            </a:r>
            <a:r>
              <a:rPr sz="2400" spc="-10" dirty="0">
                <a:latin typeface="Calibri"/>
                <a:cs typeface="Calibri"/>
              </a:rPr>
              <a:t>zahamowania </a:t>
            </a:r>
            <a:r>
              <a:rPr sz="2400" spc="-20" dirty="0">
                <a:latin typeface="Calibri"/>
                <a:cs typeface="Calibri"/>
              </a:rPr>
              <a:t>rozwoju</a:t>
            </a:r>
            <a:r>
              <a:rPr sz="2400" spc="-1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płodu.</a:t>
            </a:r>
            <a:endParaRPr sz="2400">
              <a:latin typeface="Calibri"/>
              <a:cs typeface="Calibri"/>
            </a:endParaRPr>
          </a:p>
          <a:p>
            <a:pPr marL="356870" marR="261620" indent="-344170">
              <a:lnSpc>
                <a:spcPct val="80000"/>
              </a:lnSpc>
              <a:spcBef>
                <a:spcPts val="64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700" spc="-10" dirty="0">
                <a:latin typeface="Calibri"/>
                <a:cs typeface="Calibri"/>
              </a:rPr>
              <a:t>Zapobieganie to </a:t>
            </a:r>
            <a:r>
              <a:rPr sz="2700" spc="-20" dirty="0">
                <a:latin typeface="Calibri"/>
                <a:cs typeface="Calibri"/>
              </a:rPr>
              <a:t>zakaz </a:t>
            </a:r>
            <a:r>
              <a:rPr sz="2700" spc="-15" dirty="0">
                <a:latin typeface="Calibri"/>
                <a:cs typeface="Calibri"/>
              </a:rPr>
              <a:t>wykonywania </a:t>
            </a:r>
            <a:r>
              <a:rPr sz="2700" spc="-10" dirty="0">
                <a:latin typeface="Calibri"/>
                <a:cs typeface="Calibri"/>
              </a:rPr>
              <a:t>pracy </a:t>
            </a:r>
            <a:r>
              <a:rPr sz="2700" spc="-5" dirty="0">
                <a:latin typeface="Calibri"/>
                <a:cs typeface="Calibri"/>
              </a:rPr>
              <a:t>przy</a:t>
            </a:r>
            <a:r>
              <a:rPr sz="2700" spc="-14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monitorze  powyżej </a:t>
            </a:r>
            <a:r>
              <a:rPr sz="2700" spc="0" dirty="0">
                <a:latin typeface="Calibri"/>
                <a:cs typeface="Calibri"/>
              </a:rPr>
              <a:t>4 </a:t>
            </a:r>
            <a:r>
              <a:rPr sz="2700" spc="-5" dirty="0">
                <a:latin typeface="Calibri"/>
                <a:cs typeface="Calibri"/>
              </a:rPr>
              <a:t>godzin/dziennie </a:t>
            </a:r>
            <a:r>
              <a:rPr sz="2700" spc="-20" dirty="0">
                <a:latin typeface="Calibri"/>
                <a:cs typeface="Calibri"/>
              </a:rPr>
              <a:t>przez kobiety </a:t>
            </a:r>
            <a:r>
              <a:rPr sz="2700" spc="0" dirty="0">
                <a:latin typeface="Calibri"/>
                <a:cs typeface="Calibri"/>
              </a:rPr>
              <a:t>w</a:t>
            </a:r>
            <a:r>
              <a:rPr sz="2700" spc="-204" dirty="0">
                <a:latin typeface="Calibri"/>
                <a:cs typeface="Calibri"/>
              </a:rPr>
              <a:t> </a:t>
            </a:r>
            <a:r>
              <a:rPr sz="2700" spc="-30" dirty="0">
                <a:latin typeface="Calibri"/>
                <a:cs typeface="Calibri"/>
              </a:rPr>
              <a:t>ciąży.</a:t>
            </a:r>
            <a:endParaRPr sz="2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Char char="•"/>
            </a:pPr>
            <a:endParaRPr sz="3350">
              <a:latin typeface="Times New Roman"/>
              <a:cs typeface="Times New Roman"/>
            </a:endParaRPr>
          </a:p>
          <a:p>
            <a:pPr marL="356870" marR="31115" indent="-344170">
              <a:lnSpc>
                <a:spcPts val="2590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700" spc="-10" dirty="0">
                <a:latin typeface="Calibri"/>
                <a:cs typeface="Calibri"/>
              </a:rPr>
              <a:t>Panom zaleca </a:t>
            </a:r>
            <a:r>
              <a:rPr sz="2700" spc="-5" dirty="0">
                <a:latin typeface="Calibri"/>
                <a:cs typeface="Calibri"/>
              </a:rPr>
              <a:t>się, </a:t>
            </a:r>
            <a:r>
              <a:rPr sz="2700" spc="-15" dirty="0">
                <a:latin typeface="Calibri"/>
                <a:cs typeface="Calibri"/>
              </a:rPr>
              <a:t>by </a:t>
            </a:r>
            <a:r>
              <a:rPr sz="2700" dirty="0">
                <a:latin typeface="Calibri"/>
                <a:cs typeface="Calibri"/>
              </a:rPr>
              <a:t>nie </a:t>
            </a:r>
            <a:r>
              <a:rPr sz="2700" spc="-10" dirty="0">
                <a:latin typeface="Calibri"/>
                <a:cs typeface="Calibri"/>
              </a:rPr>
              <a:t>pracowali </a:t>
            </a:r>
            <a:r>
              <a:rPr sz="2700" dirty="0">
                <a:latin typeface="Calibri"/>
                <a:cs typeface="Calibri"/>
              </a:rPr>
              <a:t>z </a:t>
            </a:r>
            <a:r>
              <a:rPr sz="2700" spc="-5" dirty="0">
                <a:latin typeface="Calibri"/>
                <a:cs typeface="Calibri"/>
              </a:rPr>
              <a:t>laptopem </a:t>
            </a:r>
            <a:r>
              <a:rPr sz="2700" dirty="0">
                <a:latin typeface="Calibri"/>
                <a:cs typeface="Calibri"/>
              </a:rPr>
              <a:t>na </a:t>
            </a:r>
            <a:r>
              <a:rPr sz="2700" spc="-10" dirty="0">
                <a:latin typeface="Calibri"/>
                <a:cs typeface="Calibri"/>
              </a:rPr>
              <a:t>nogach</a:t>
            </a:r>
            <a:r>
              <a:rPr sz="2700" spc="-32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(a  </a:t>
            </a:r>
            <a:r>
              <a:rPr sz="2700" spc="-15" dirty="0">
                <a:latin typeface="Calibri"/>
                <a:cs typeface="Calibri"/>
              </a:rPr>
              <a:t>zwłaszcza </a:t>
            </a:r>
            <a:r>
              <a:rPr sz="2700" dirty="0">
                <a:latin typeface="Calibri"/>
                <a:cs typeface="Calibri"/>
              </a:rPr>
              <a:t>na</a:t>
            </a:r>
            <a:r>
              <a:rPr sz="2700" spc="-12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kroczu).</a:t>
            </a:r>
            <a:endParaRPr sz="2700">
              <a:latin typeface="Calibri"/>
              <a:cs typeface="Calibri"/>
            </a:endParaRPr>
          </a:p>
          <a:p>
            <a:pPr marL="756285" lvl="1" indent="-286385">
              <a:lnSpc>
                <a:spcPts val="2595"/>
              </a:lnSpc>
              <a:spcBef>
                <a:spcPts val="40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2400" spc="-15" dirty="0">
                <a:latin typeface="Calibri"/>
                <a:cs typeface="Calibri"/>
              </a:rPr>
              <a:t>Podwyższona temperatura </a:t>
            </a:r>
            <a:r>
              <a:rPr sz="2400" spc="-5" dirty="0">
                <a:latin typeface="Calibri"/>
                <a:cs typeface="Calibri"/>
              </a:rPr>
              <a:t>osłabia plemniki </a:t>
            </a:r>
            <a:r>
              <a:rPr sz="2400" dirty="0">
                <a:latin typeface="Calibri"/>
                <a:cs typeface="Calibri"/>
              </a:rPr>
              <a:t>i </a:t>
            </a:r>
            <a:r>
              <a:rPr sz="2400" spc="-15" dirty="0">
                <a:latin typeface="Calibri"/>
                <a:cs typeface="Calibri"/>
              </a:rPr>
              <a:t>może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doprowadzić</a:t>
            </a:r>
            <a:endParaRPr sz="2400">
              <a:latin typeface="Calibri"/>
              <a:cs typeface="Calibri"/>
            </a:endParaRPr>
          </a:p>
          <a:p>
            <a:pPr marL="756285">
              <a:lnSpc>
                <a:spcPts val="2595"/>
              </a:lnSpc>
            </a:pPr>
            <a:r>
              <a:rPr sz="2400" dirty="0">
                <a:latin typeface="Calibri"/>
                <a:cs typeface="Calibri"/>
              </a:rPr>
              <a:t>do niepłodności lub </a:t>
            </a:r>
            <a:r>
              <a:rPr sz="2400" spc="-10" dirty="0">
                <a:latin typeface="Calibri"/>
                <a:cs typeface="Calibri"/>
              </a:rPr>
              <a:t>zaburzeń</a:t>
            </a:r>
            <a:r>
              <a:rPr sz="2400" spc="-16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potencji.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344154" y="6466509"/>
            <a:ext cx="2794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96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26511" y="464896"/>
            <a:ext cx="3491229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10" dirty="0">
                <a:latin typeface="Calibri"/>
                <a:cs typeface="Calibri"/>
              </a:rPr>
              <a:t>Rumień</a:t>
            </a:r>
            <a:r>
              <a:rPr sz="4400" b="0" spc="-35" dirty="0">
                <a:latin typeface="Calibri"/>
                <a:cs typeface="Calibri"/>
              </a:rPr>
              <a:t> </a:t>
            </a:r>
            <a:r>
              <a:rPr sz="4400" b="0" spc="-20" dirty="0">
                <a:latin typeface="Calibri"/>
                <a:cs typeface="Calibri"/>
              </a:rPr>
              <a:t>cieplny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6244" y="1609420"/>
            <a:ext cx="7978140" cy="29668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marR="5080" indent="-34417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5" dirty="0">
                <a:latin typeface="Calibri"/>
                <a:cs typeface="Calibri"/>
              </a:rPr>
              <a:t>Inna </a:t>
            </a:r>
            <a:r>
              <a:rPr sz="3200" spc="-20" dirty="0">
                <a:latin typeface="Calibri"/>
                <a:cs typeface="Calibri"/>
              </a:rPr>
              <a:t>nazwa </a:t>
            </a:r>
            <a:r>
              <a:rPr sz="3200" spc="-15" dirty="0">
                <a:latin typeface="Calibri"/>
                <a:cs typeface="Calibri"/>
              </a:rPr>
              <a:t>tego </a:t>
            </a:r>
            <a:r>
              <a:rPr sz="3200" spc="-20" dirty="0">
                <a:latin typeface="Calibri"/>
                <a:cs typeface="Calibri"/>
              </a:rPr>
              <a:t>syndromu </a:t>
            </a:r>
            <a:r>
              <a:rPr sz="3200" spc="-10" dirty="0">
                <a:latin typeface="Calibri"/>
                <a:cs typeface="Calibri"/>
              </a:rPr>
              <a:t>to </a:t>
            </a:r>
            <a:r>
              <a:rPr sz="3200" spc="-25" dirty="0">
                <a:latin typeface="Calibri"/>
                <a:cs typeface="Calibri"/>
              </a:rPr>
              <a:t>"ztostowana  </a:t>
            </a:r>
            <a:r>
              <a:rPr sz="3200" spc="-40" dirty="0">
                <a:latin typeface="Calibri"/>
                <a:cs typeface="Calibri"/>
              </a:rPr>
              <a:t>skóra". </a:t>
            </a:r>
            <a:r>
              <a:rPr sz="3200" spc="-10" dirty="0">
                <a:latin typeface="Calibri"/>
                <a:cs typeface="Calibri"/>
              </a:rPr>
              <a:t>Do </a:t>
            </a:r>
            <a:r>
              <a:rPr sz="3200" spc="-15" dirty="0">
                <a:latin typeface="Calibri"/>
                <a:cs typeface="Calibri"/>
              </a:rPr>
              <a:t>miejscowych poparzeń </a:t>
            </a:r>
            <a:r>
              <a:rPr sz="3200" spc="-10" dirty="0">
                <a:latin typeface="Calibri"/>
                <a:cs typeface="Calibri"/>
              </a:rPr>
              <a:t>dochodzi,  kiedy </a:t>
            </a:r>
            <a:r>
              <a:rPr sz="3200" spc="-35" dirty="0">
                <a:latin typeface="Calibri"/>
                <a:cs typeface="Calibri"/>
              </a:rPr>
              <a:t>oprawa komputera </a:t>
            </a:r>
            <a:r>
              <a:rPr sz="3200" spc="-25" dirty="0">
                <a:latin typeface="Calibri"/>
                <a:cs typeface="Calibri"/>
              </a:rPr>
              <a:t>nagrzewa </a:t>
            </a:r>
            <a:r>
              <a:rPr sz="3200" spc="-5" dirty="0">
                <a:latin typeface="Calibri"/>
                <a:cs typeface="Calibri"/>
              </a:rPr>
              <a:t>się </a:t>
            </a:r>
            <a:r>
              <a:rPr sz="3200" spc="-10" dirty="0">
                <a:latin typeface="Calibri"/>
                <a:cs typeface="Calibri"/>
              </a:rPr>
              <a:t>do 43  </a:t>
            </a:r>
            <a:r>
              <a:rPr sz="3200" spc="-20" dirty="0">
                <a:latin typeface="Calibri"/>
                <a:cs typeface="Calibri"/>
              </a:rPr>
              <a:t>stopni </a:t>
            </a:r>
            <a:r>
              <a:rPr sz="3200" spc="-15" dirty="0">
                <a:latin typeface="Calibri"/>
                <a:cs typeface="Calibri"/>
              </a:rPr>
              <a:t>Celsjusza </a:t>
            </a:r>
            <a:r>
              <a:rPr sz="3200" spc="-10" dirty="0">
                <a:latin typeface="Calibri"/>
                <a:cs typeface="Calibri"/>
              </a:rPr>
              <a:t>(a </a:t>
            </a:r>
            <a:r>
              <a:rPr sz="3200" spc="-25" dirty="0">
                <a:latin typeface="Calibri"/>
                <a:cs typeface="Calibri"/>
              </a:rPr>
              <a:t>niektóre </a:t>
            </a:r>
            <a:r>
              <a:rPr sz="3200" spc="-20" dirty="0">
                <a:latin typeface="Calibri"/>
                <a:cs typeface="Calibri"/>
              </a:rPr>
              <a:t>potrafią </a:t>
            </a:r>
            <a:r>
              <a:rPr sz="3200" spc="-10" dirty="0">
                <a:latin typeface="Calibri"/>
                <a:cs typeface="Calibri"/>
              </a:rPr>
              <a:t>osiągnąć  </a:t>
            </a:r>
            <a:r>
              <a:rPr sz="3200" spc="-25" dirty="0">
                <a:latin typeface="Calibri"/>
                <a:cs typeface="Calibri"/>
              </a:rPr>
              <a:t>temperaturę </a:t>
            </a:r>
            <a:r>
              <a:rPr sz="3200" spc="-15" dirty="0">
                <a:latin typeface="Calibri"/>
                <a:cs typeface="Calibri"/>
              </a:rPr>
              <a:t>51 stopni). </a:t>
            </a:r>
            <a:r>
              <a:rPr sz="3200" spc="-5" dirty="0">
                <a:latin typeface="Calibri"/>
                <a:cs typeface="Calibri"/>
              </a:rPr>
              <a:t>Na udach </a:t>
            </a:r>
            <a:r>
              <a:rPr sz="3200" spc="-10" dirty="0">
                <a:latin typeface="Calibri"/>
                <a:cs typeface="Calibri"/>
              </a:rPr>
              <a:t>pojawiają  </a:t>
            </a:r>
            <a:r>
              <a:rPr sz="3200" spc="-5" dirty="0">
                <a:latin typeface="Calibri"/>
                <a:cs typeface="Calibri"/>
              </a:rPr>
              <a:t>się </a:t>
            </a:r>
            <a:r>
              <a:rPr sz="3200" spc="-10" dirty="0">
                <a:latin typeface="Calibri"/>
                <a:cs typeface="Calibri"/>
              </a:rPr>
              <a:t>wtedy </a:t>
            </a:r>
            <a:r>
              <a:rPr sz="3200" spc="-20" dirty="0">
                <a:latin typeface="Calibri"/>
                <a:cs typeface="Calibri"/>
              </a:rPr>
              <a:t>czerwone </a:t>
            </a:r>
            <a:r>
              <a:rPr sz="3200" spc="-55" dirty="0">
                <a:latin typeface="Calibri"/>
                <a:cs typeface="Calibri"/>
              </a:rPr>
              <a:t>plamy. 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344154" y="6466509"/>
            <a:ext cx="2794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97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67433" y="399033"/>
            <a:ext cx="6012180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b="0" spc="-30" dirty="0">
                <a:latin typeface="Calibri"/>
                <a:cs typeface="Calibri"/>
              </a:rPr>
              <a:t>Narażenie </a:t>
            </a:r>
            <a:r>
              <a:rPr sz="4400" b="0" spc="-10" dirty="0">
                <a:latin typeface="Calibri"/>
                <a:cs typeface="Calibri"/>
              </a:rPr>
              <a:t>narządu</a:t>
            </a:r>
            <a:r>
              <a:rPr sz="4400" b="0" spc="50" dirty="0">
                <a:latin typeface="Calibri"/>
                <a:cs typeface="Calibri"/>
              </a:rPr>
              <a:t> </a:t>
            </a:r>
            <a:r>
              <a:rPr sz="4400" b="0" spc="-35" dirty="0">
                <a:latin typeface="Calibri"/>
                <a:cs typeface="Calibri"/>
              </a:rPr>
              <a:t>wzroku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4642" y="1231137"/>
            <a:ext cx="8362315" cy="499872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6870" marR="1328420" indent="-344170">
              <a:lnSpc>
                <a:spcPts val="24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spc="-5" dirty="0">
                <a:latin typeface="Calibri"/>
                <a:cs typeface="Calibri"/>
              </a:rPr>
              <a:t>Z badań </a:t>
            </a:r>
            <a:r>
              <a:rPr sz="2500" spc="-10" dirty="0">
                <a:latin typeface="Calibri"/>
                <a:cs typeface="Calibri"/>
              </a:rPr>
              <a:t>wynika, </a:t>
            </a:r>
            <a:r>
              <a:rPr sz="2500" spc="-30" dirty="0">
                <a:latin typeface="Calibri"/>
                <a:cs typeface="Calibri"/>
              </a:rPr>
              <a:t>że </a:t>
            </a:r>
            <a:r>
              <a:rPr sz="2500" spc="-5" dirty="0">
                <a:latin typeface="Calibri"/>
                <a:cs typeface="Calibri"/>
              </a:rPr>
              <a:t>96 na 100 osób </a:t>
            </a:r>
            <a:r>
              <a:rPr sz="2500" spc="-10" dirty="0">
                <a:latin typeface="Calibri"/>
                <a:cs typeface="Calibri"/>
              </a:rPr>
              <a:t>pracujących </a:t>
            </a:r>
            <a:r>
              <a:rPr sz="2500" spc="-15" dirty="0">
                <a:latin typeface="Calibri"/>
                <a:cs typeface="Calibri"/>
              </a:rPr>
              <a:t>przy  </a:t>
            </a:r>
            <a:r>
              <a:rPr sz="2500" spc="-20" dirty="0">
                <a:latin typeface="Calibri"/>
                <a:cs typeface="Calibri"/>
              </a:rPr>
              <a:t>komputerach </a:t>
            </a:r>
            <a:r>
              <a:rPr sz="2500" spc="-5" dirty="0">
                <a:latin typeface="Calibri"/>
                <a:cs typeface="Calibri"/>
              </a:rPr>
              <a:t>ma dolegliwości narządu </a:t>
            </a:r>
            <a:r>
              <a:rPr sz="2500" spc="-25" dirty="0">
                <a:latin typeface="Calibri"/>
                <a:cs typeface="Calibri"/>
              </a:rPr>
              <a:t>wzroku.</a:t>
            </a:r>
            <a:endParaRPr sz="2500">
              <a:latin typeface="Calibri"/>
              <a:cs typeface="Calibri"/>
            </a:endParaRPr>
          </a:p>
          <a:p>
            <a:pPr marL="756285" marR="5080" lvl="1" indent="-286385">
              <a:lnSpc>
                <a:spcPct val="80000"/>
              </a:lnSpc>
              <a:spcBef>
                <a:spcPts val="56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200" spc="-20" dirty="0">
                <a:latin typeface="Calibri"/>
                <a:cs typeface="Calibri"/>
              </a:rPr>
              <a:t>Po </a:t>
            </a:r>
            <a:r>
              <a:rPr sz="2200" spc="-5" dirty="0">
                <a:latin typeface="Calibri"/>
                <a:cs typeface="Calibri"/>
              </a:rPr>
              <a:t>długotrwałej </a:t>
            </a:r>
            <a:r>
              <a:rPr sz="2200" spc="-35" dirty="0">
                <a:latin typeface="Calibri"/>
                <a:cs typeface="Calibri"/>
              </a:rPr>
              <a:t>pracy, </a:t>
            </a:r>
            <a:r>
              <a:rPr sz="2200" spc="-10" dirty="0">
                <a:latin typeface="Calibri"/>
                <a:cs typeface="Calibri"/>
              </a:rPr>
              <a:t>większość operatorów </a:t>
            </a:r>
            <a:r>
              <a:rPr sz="2200" spc="-15" dirty="0">
                <a:latin typeface="Calibri"/>
                <a:cs typeface="Calibri"/>
              </a:rPr>
              <a:t>skarży </a:t>
            </a:r>
            <a:r>
              <a:rPr sz="2200" spc="-5" dirty="0">
                <a:latin typeface="Calibri"/>
                <a:cs typeface="Calibri"/>
              </a:rPr>
              <a:t>się na </a:t>
            </a:r>
            <a:r>
              <a:rPr sz="2200" spc="-10" dirty="0">
                <a:latin typeface="Calibri"/>
                <a:cs typeface="Calibri"/>
              </a:rPr>
              <a:t>łzawiące  </a:t>
            </a:r>
            <a:r>
              <a:rPr sz="2200" dirty="0">
                <a:latin typeface="Calibri"/>
                <a:cs typeface="Calibri"/>
              </a:rPr>
              <a:t>i </a:t>
            </a:r>
            <a:r>
              <a:rPr sz="2200" spc="-5" dirty="0">
                <a:latin typeface="Calibri"/>
                <a:cs typeface="Calibri"/>
              </a:rPr>
              <a:t>przekrwione </a:t>
            </a:r>
            <a:r>
              <a:rPr sz="2200" spc="-40" dirty="0">
                <a:latin typeface="Calibri"/>
                <a:cs typeface="Calibri"/>
              </a:rPr>
              <a:t>oczy, </a:t>
            </a:r>
            <a:r>
              <a:rPr sz="2200" spc="-5" dirty="0">
                <a:latin typeface="Calibri"/>
                <a:cs typeface="Calibri"/>
              </a:rPr>
              <a:t>zaczerwienione </a:t>
            </a:r>
            <a:r>
              <a:rPr sz="2200" dirty="0">
                <a:latin typeface="Calibri"/>
                <a:cs typeface="Calibri"/>
              </a:rPr>
              <a:t>spojówki, </a:t>
            </a:r>
            <a:r>
              <a:rPr sz="2200" spc="-5" dirty="0">
                <a:latin typeface="Calibri"/>
                <a:cs typeface="Calibri"/>
              </a:rPr>
              <a:t>uczucie pieczenia </a:t>
            </a:r>
            <a:r>
              <a:rPr sz="2200" dirty="0">
                <a:latin typeface="Calibri"/>
                <a:cs typeface="Calibri"/>
              </a:rPr>
              <a:t>i  </a:t>
            </a:r>
            <a:r>
              <a:rPr sz="2200" spc="-10" dirty="0">
                <a:latin typeface="Calibri"/>
                <a:cs typeface="Calibri"/>
              </a:rPr>
              <a:t>szczypania, </a:t>
            </a:r>
            <a:r>
              <a:rPr sz="2200" dirty="0">
                <a:latin typeface="Calibri"/>
                <a:cs typeface="Calibri"/>
              </a:rPr>
              <a:t>bóle </a:t>
            </a:r>
            <a:r>
              <a:rPr sz="2200" spc="0" dirty="0">
                <a:latin typeface="Calibri"/>
                <a:cs typeface="Calibri"/>
              </a:rPr>
              <a:t>głowy </a:t>
            </a:r>
            <a:r>
              <a:rPr sz="2200" spc="-5" dirty="0">
                <a:latin typeface="Calibri"/>
                <a:cs typeface="Calibri"/>
              </a:rPr>
              <a:t>senność, apatię. </a:t>
            </a:r>
            <a:r>
              <a:rPr sz="2200" spc="-10" dirty="0">
                <a:latin typeface="Calibri"/>
                <a:cs typeface="Calibri"/>
              </a:rPr>
              <a:t>Większość też </a:t>
            </a:r>
            <a:r>
              <a:rPr sz="2200" spc="-5" dirty="0">
                <a:latin typeface="Calibri"/>
                <a:cs typeface="Calibri"/>
              </a:rPr>
              <a:t>podaje  </a:t>
            </a:r>
            <a:r>
              <a:rPr sz="2200" dirty="0">
                <a:latin typeface="Calibri"/>
                <a:cs typeface="Calibri"/>
              </a:rPr>
              <a:t>objawy </a:t>
            </a:r>
            <a:r>
              <a:rPr sz="2200" spc="-15" dirty="0">
                <a:latin typeface="Calibri"/>
                <a:cs typeface="Calibri"/>
              </a:rPr>
              <a:t>zaburzenia </a:t>
            </a:r>
            <a:r>
              <a:rPr sz="2200" spc="-10" dirty="0">
                <a:latin typeface="Calibri"/>
                <a:cs typeface="Calibri"/>
              </a:rPr>
              <a:t>widzenia oraz </a:t>
            </a:r>
            <a:r>
              <a:rPr sz="2200" spc="-15" dirty="0">
                <a:latin typeface="Calibri"/>
                <a:cs typeface="Calibri"/>
              </a:rPr>
              <a:t>wrażenie </a:t>
            </a:r>
            <a:r>
              <a:rPr sz="2200" spc="-10" dirty="0">
                <a:latin typeface="Calibri"/>
                <a:cs typeface="Calibri"/>
              </a:rPr>
              <a:t>suchych</a:t>
            </a:r>
            <a:r>
              <a:rPr sz="2200" spc="-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oczu.</a:t>
            </a:r>
            <a:endParaRPr sz="2200">
              <a:latin typeface="Calibri"/>
              <a:cs typeface="Calibri"/>
            </a:endParaRPr>
          </a:p>
          <a:p>
            <a:pPr marL="756285" marR="74295" lvl="1" indent="-286385" algn="just">
              <a:lnSpc>
                <a:spcPts val="2110"/>
              </a:lnSpc>
              <a:spcBef>
                <a:spcPts val="515"/>
              </a:spcBef>
              <a:buFont typeface="Arial"/>
              <a:buChar char="–"/>
              <a:tabLst>
                <a:tab pos="756920" algn="l"/>
              </a:tabLst>
            </a:pPr>
            <a:r>
              <a:rPr sz="2200" spc="-15" dirty="0">
                <a:latin typeface="Calibri"/>
                <a:cs typeface="Calibri"/>
              </a:rPr>
              <a:t>Podczas </a:t>
            </a:r>
            <a:r>
              <a:rPr sz="2200" spc="0" dirty="0">
                <a:latin typeface="Calibri"/>
                <a:cs typeface="Calibri"/>
              </a:rPr>
              <a:t>8 </a:t>
            </a:r>
            <a:r>
              <a:rPr sz="2200" spc="-5" dirty="0">
                <a:latin typeface="Calibri"/>
                <a:cs typeface="Calibri"/>
              </a:rPr>
              <a:t>godzin wpatrywania </a:t>
            </a:r>
            <a:r>
              <a:rPr sz="2200" dirty="0">
                <a:latin typeface="Calibri"/>
                <a:cs typeface="Calibri"/>
              </a:rPr>
              <a:t>się </a:t>
            </a:r>
            <a:r>
              <a:rPr sz="2200" spc="0" dirty="0">
                <a:latin typeface="Calibri"/>
                <a:cs typeface="Calibri"/>
              </a:rPr>
              <a:t>w </a:t>
            </a:r>
            <a:r>
              <a:rPr sz="2200" spc="-5" dirty="0">
                <a:latin typeface="Calibri"/>
                <a:cs typeface="Calibri"/>
              </a:rPr>
              <a:t>monitor oczy wykonują </a:t>
            </a:r>
            <a:r>
              <a:rPr sz="2200" spc="-10" dirty="0">
                <a:latin typeface="Calibri"/>
                <a:cs typeface="Calibri"/>
              </a:rPr>
              <a:t>około  </a:t>
            </a:r>
            <a:r>
              <a:rPr sz="2200" dirty="0">
                <a:latin typeface="Calibri"/>
                <a:cs typeface="Calibri"/>
              </a:rPr>
              <a:t>30 </a:t>
            </a:r>
            <a:r>
              <a:rPr sz="2200" spc="-5" dirty="0">
                <a:latin typeface="Calibri"/>
                <a:cs typeface="Calibri"/>
              </a:rPr>
              <a:t>tys. </a:t>
            </a:r>
            <a:r>
              <a:rPr sz="2200" spc="-20" dirty="0">
                <a:latin typeface="Calibri"/>
                <a:cs typeface="Calibri"/>
              </a:rPr>
              <a:t>ruchów. </a:t>
            </a:r>
            <a:r>
              <a:rPr sz="2200" dirty="0">
                <a:latin typeface="Calibri"/>
                <a:cs typeface="Calibri"/>
              </a:rPr>
              <a:t>Są </a:t>
            </a:r>
            <a:r>
              <a:rPr sz="2200" spc="-5" dirty="0">
                <a:latin typeface="Calibri"/>
                <a:cs typeface="Calibri"/>
              </a:rPr>
              <a:t>suche, </a:t>
            </a:r>
            <a:r>
              <a:rPr sz="2200" dirty="0">
                <a:latin typeface="Calibri"/>
                <a:cs typeface="Calibri"/>
              </a:rPr>
              <a:t>piekące i </a:t>
            </a:r>
            <a:r>
              <a:rPr sz="2200" spc="-5" dirty="0">
                <a:latin typeface="Calibri"/>
                <a:cs typeface="Calibri"/>
              </a:rPr>
              <a:t>przekrwione. </a:t>
            </a:r>
            <a:r>
              <a:rPr sz="2200" spc="-10" dirty="0">
                <a:latin typeface="Calibri"/>
                <a:cs typeface="Calibri"/>
              </a:rPr>
              <a:t>Przy </a:t>
            </a:r>
            <a:r>
              <a:rPr sz="2200" spc="-5" dirty="0">
                <a:latin typeface="Calibri"/>
                <a:cs typeface="Calibri"/>
              </a:rPr>
              <a:t>dodatkowym  skumulowaniu </a:t>
            </a:r>
            <a:r>
              <a:rPr sz="2200" spc="-15" dirty="0">
                <a:latin typeface="Calibri"/>
                <a:cs typeface="Calibri"/>
              </a:rPr>
              <a:t>braku </a:t>
            </a:r>
            <a:r>
              <a:rPr sz="2200" spc="-5" dirty="0">
                <a:latin typeface="Calibri"/>
                <a:cs typeface="Calibri"/>
              </a:rPr>
              <a:t>ostrości, </a:t>
            </a:r>
            <a:r>
              <a:rPr sz="2200" dirty="0">
                <a:latin typeface="Calibri"/>
                <a:cs typeface="Calibri"/>
              </a:rPr>
              <a:t>nadmiernej </a:t>
            </a:r>
            <a:r>
              <a:rPr sz="2200" spc="-10" dirty="0">
                <a:latin typeface="Calibri"/>
                <a:cs typeface="Calibri"/>
              </a:rPr>
              <a:t>jaskrawości</a:t>
            </a:r>
            <a:r>
              <a:rPr sz="2200" spc="-27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oraz</a:t>
            </a:r>
            <a:endParaRPr sz="2200">
              <a:latin typeface="Calibri"/>
              <a:cs typeface="Calibri"/>
            </a:endParaRPr>
          </a:p>
          <a:p>
            <a:pPr marL="756285">
              <a:lnSpc>
                <a:spcPts val="1870"/>
              </a:lnSpc>
            </a:pPr>
            <a:r>
              <a:rPr sz="2200" spc="-5" dirty="0">
                <a:latin typeface="Calibri"/>
                <a:cs typeface="Calibri"/>
              </a:rPr>
              <a:t>migotania </a:t>
            </a:r>
            <a:r>
              <a:rPr sz="2200" spc="-10" dirty="0">
                <a:latin typeface="Calibri"/>
                <a:cs typeface="Calibri"/>
              </a:rPr>
              <a:t>obrazu monitora, </a:t>
            </a:r>
            <a:r>
              <a:rPr sz="2200" spc="-5" dirty="0">
                <a:latin typeface="Calibri"/>
                <a:cs typeface="Calibri"/>
              </a:rPr>
              <a:t>spada </a:t>
            </a:r>
            <a:r>
              <a:rPr sz="2200" spc="-10" dirty="0">
                <a:latin typeface="Calibri"/>
                <a:cs typeface="Calibri"/>
              </a:rPr>
              <a:t>częstotliwość</a:t>
            </a:r>
            <a:r>
              <a:rPr sz="2200" spc="-2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mrugania</a:t>
            </a:r>
            <a:endParaRPr sz="2200">
              <a:latin typeface="Calibri"/>
              <a:cs typeface="Calibri"/>
            </a:endParaRPr>
          </a:p>
          <a:p>
            <a:pPr marL="756285">
              <a:lnSpc>
                <a:spcPts val="2370"/>
              </a:lnSpc>
            </a:pPr>
            <a:r>
              <a:rPr sz="2200" spc="-5" dirty="0">
                <a:latin typeface="Calibri"/>
                <a:cs typeface="Calibri"/>
              </a:rPr>
              <a:t>powiekami </a:t>
            </a:r>
            <a:r>
              <a:rPr sz="2200" dirty="0">
                <a:latin typeface="Calibri"/>
                <a:cs typeface="Calibri"/>
              </a:rPr>
              <a:t>i </a:t>
            </a:r>
            <a:r>
              <a:rPr sz="2200" spc="-10" dirty="0">
                <a:latin typeface="Calibri"/>
                <a:cs typeface="Calibri"/>
              </a:rPr>
              <a:t>zwilżania</a:t>
            </a:r>
            <a:r>
              <a:rPr sz="2200" spc="-9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oczu.</a:t>
            </a:r>
            <a:endParaRPr sz="2200">
              <a:latin typeface="Calibri"/>
              <a:cs typeface="Calibri"/>
            </a:endParaRPr>
          </a:p>
          <a:p>
            <a:pPr marL="356870" indent="-344170">
              <a:lnSpc>
                <a:spcPts val="2995"/>
              </a:lnSpc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spc="-20" dirty="0">
                <a:latin typeface="Calibri"/>
                <a:cs typeface="Calibri"/>
              </a:rPr>
              <a:t>Powody </a:t>
            </a:r>
            <a:r>
              <a:rPr sz="2500" spc="-10" dirty="0">
                <a:latin typeface="Calibri"/>
                <a:cs typeface="Calibri"/>
              </a:rPr>
              <a:t>zmęczenia</a:t>
            </a:r>
            <a:r>
              <a:rPr sz="2500" spc="-35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wzroku</a:t>
            </a:r>
            <a:endParaRPr sz="25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15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200" spc="-10" dirty="0">
                <a:latin typeface="Calibri"/>
                <a:cs typeface="Calibri"/>
              </a:rPr>
              <a:t>Wpatrywanie </a:t>
            </a:r>
            <a:r>
              <a:rPr sz="2200" spc="-5" dirty="0">
                <a:latin typeface="Calibri"/>
                <a:cs typeface="Calibri"/>
              </a:rPr>
              <a:t>się </a:t>
            </a:r>
            <a:r>
              <a:rPr sz="2200" spc="-10" dirty="0">
                <a:latin typeface="Calibri"/>
                <a:cs typeface="Calibri"/>
              </a:rPr>
              <a:t>długo </a:t>
            </a:r>
            <a:r>
              <a:rPr sz="2200" spc="0" dirty="0">
                <a:latin typeface="Calibri"/>
                <a:cs typeface="Calibri"/>
              </a:rPr>
              <a:t>w </a:t>
            </a:r>
            <a:r>
              <a:rPr sz="2200" spc="-5" dirty="0">
                <a:latin typeface="Calibri"/>
                <a:cs typeface="Calibri"/>
              </a:rPr>
              <a:t>ten </a:t>
            </a:r>
            <a:r>
              <a:rPr sz="2200" dirty="0">
                <a:latin typeface="Calibri"/>
                <a:cs typeface="Calibri"/>
              </a:rPr>
              <a:t>sam obiekt</a:t>
            </a:r>
            <a:r>
              <a:rPr sz="2200" spc="-10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(monitor)</a:t>
            </a:r>
            <a:endParaRPr sz="2200">
              <a:latin typeface="Calibri"/>
              <a:cs typeface="Calibri"/>
            </a:endParaRPr>
          </a:p>
          <a:p>
            <a:pPr marL="756285" lvl="1" indent="-286385">
              <a:lnSpc>
                <a:spcPts val="2635"/>
              </a:lnSpc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200" spc="-20" dirty="0">
                <a:latin typeface="Calibri"/>
                <a:cs typeface="Calibri"/>
              </a:rPr>
              <a:t>Rzadsze </a:t>
            </a:r>
            <a:r>
              <a:rPr sz="2200" spc="-10" dirty="0">
                <a:latin typeface="Calibri"/>
                <a:cs typeface="Calibri"/>
              </a:rPr>
              <a:t>mruganie </a:t>
            </a:r>
            <a:r>
              <a:rPr sz="2200" spc="-5" dirty="0">
                <a:latin typeface="Calibri"/>
                <a:cs typeface="Calibri"/>
              </a:rPr>
              <a:t>powiekami </a:t>
            </a:r>
            <a:r>
              <a:rPr sz="2200" spc="-15" dirty="0">
                <a:latin typeface="Calibri"/>
                <a:cs typeface="Calibri"/>
              </a:rPr>
              <a:t>wysusza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rogówkę</a:t>
            </a:r>
            <a:endParaRPr sz="2200">
              <a:latin typeface="Calibri"/>
              <a:cs typeface="Calibri"/>
            </a:endParaRPr>
          </a:p>
          <a:p>
            <a:pPr marL="356870" marR="984250" indent="-344170">
              <a:lnSpc>
                <a:spcPts val="2400"/>
              </a:lnSpc>
              <a:spcBef>
                <a:spcPts val="57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500" spc="-15" dirty="0">
                <a:latin typeface="Calibri"/>
                <a:cs typeface="Calibri"/>
              </a:rPr>
              <a:t>Syndrom </a:t>
            </a:r>
            <a:r>
              <a:rPr sz="2500" spc="-10" dirty="0">
                <a:latin typeface="Calibri"/>
                <a:cs typeface="Calibri"/>
              </a:rPr>
              <a:t>Sicca </a:t>
            </a:r>
            <a:r>
              <a:rPr sz="2500" spc="-5" dirty="0">
                <a:latin typeface="Calibri"/>
                <a:cs typeface="Calibri"/>
              </a:rPr>
              <a:t>– </a:t>
            </a:r>
            <a:r>
              <a:rPr sz="2500" spc="-15" dirty="0">
                <a:latin typeface="Calibri"/>
                <a:cs typeface="Calibri"/>
              </a:rPr>
              <a:t>wysychanie </a:t>
            </a:r>
            <a:r>
              <a:rPr sz="2500" spc="-5" dirty="0">
                <a:latin typeface="Calibri"/>
                <a:cs typeface="Calibri"/>
              </a:rPr>
              <a:t>i zmętnienie </a:t>
            </a:r>
            <a:r>
              <a:rPr sz="2500" spc="-20" dirty="0">
                <a:latin typeface="Calibri"/>
                <a:cs typeface="Calibri"/>
              </a:rPr>
              <a:t>rogówki oraz  </a:t>
            </a:r>
            <a:r>
              <a:rPr sz="2500" spc="-10" dirty="0">
                <a:latin typeface="Calibri"/>
                <a:cs typeface="Calibri"/>
              </a:rPr>
              <a:t>stopniowa </a:t>
            </a:r>
            <a:r>
              <a:rPr sz="2500" spc="-20" dirty="0">
                <a:latin typeface="Calibri"/>
                <a:cs typeface="Calibri"/>
              </a:rPr>
              <a:t>utrata</a:t>
            </a:r>
            <a:r>
              <a:rPr sz="2500" spc="-95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wzroku.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344154" y="6466509"/>
            <a:ext cx="2794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98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9858" y="6172"/>
            <a:ext cx="7474584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10" dirty="0"/>
              <a:t>Przeciwdziałanie </a:t>
            </a:r>
            <a:r>
              <a:rPr dirty="0"/>
              <a:t>osłabieniu</a:t>
            </a:r>
            <a:r>
              <a:rPr spc="-85" dirty="0"/>
              <a:t> </a:t>
            </a:r>
            <a:r>
              <a:rPr spc="-25" dirty="0"/>
              <a:t>wzroku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93014" y="670609"/>
            <a:ext cx="8526145" cy="582612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spc="-10" dirty="0">
                <a:latin typeface="Calibri"/>
                <a:cs typeface="Calibri"/>
              </a:rPr>
              <a:t>Odpowiednie </a:t>
            </a:r>
            <a:r>
              <a:rPr sz="2000" spc="-20" dirty="0">
                <a:latin typeface="Calibri"/>
                <a:cs typeface="Calibri"/>
              </a:rPr>
              <a:t>wykorzystanie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monitorów</a:t>
            </a:r>
            <a:endParaRPr sz="20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440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1800" spc="-10" dirty="0">
                <a:latin typeface="Calibri"/>
                <a:cs typeface="Calibri"/>
              </a:rPr>
              <a:t>Monitor </a:t>
            </a:r>
            <a:r>
              <a:rPr sz="1800" dirty="0">
                <a:latin typeface="Calibri"/>
                <a:cs typeface="Calibri"/>
              </a:rPr>
              <a:t>o </a:t>
            </a:r>
            <a:r>
              <a:rPr sz="1800" spc="-5" dirty="0">
                <a:latin typeface="Calibri"/>
                <a:cs typeface="Calibri"/>
              </a:rPr>
              <a:t>właściwych </a:t>
            </a:r>
            <a:r>
              <a:rPr sz="1800" spc="-10" dirty="0">
                <a:latin typeface="Calibri"/>
                <a:cs typeface="Calibri"/>
              </a:rPr>
              <a:t>gabarytach (przekątna </a:t>
            </a:r>
            <a:r>
              <a:rPr sz="1800" dirty="0">
                <a:latin typeface="Calibri"/>
                <a:cs typeface="Calibri"/>
              </a:rPr>
              <a:t>17 </a:t>
            </a:r>
            <a:r>
              <a:rPr sz="1800" spc="-5" dirty="0">
                <a:latin typeface="Calibri"/>
                <a:cs typeface="Calibri"/>
              </a:rPr>
              <a:t>do </a:t>
            </a:r>
            <a:r>
              <a:rPr sz="1800" dirty="0">
                <a:latin typeface="Calibri"/>
                <a:cs typeface="Calibri"/>
              </a:rPr>
              <a:t>23</a:t>
            </a:r>
            <a:r>
              <a:rPr sz="1800" spc="1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cali).</a:t>
            </a:r>
            <a:endParaRPr sz="18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430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1800" spc="-15" dirty="0">
                <a:latin typeface="Calibri"/>
                <a:cs typeface="Calibri"/>
              </a:rPr>
              <a:t>Ustawienie niższej </a:t>
            </a:r>
            <a:r>
              <a:rPr sz="1800" spc="-5" dirty="0">
                <a:latin typeface="Calibri"/>
                <a:cs typeface="Calibri"/>
              </a:rPr>
              <a:t>jasności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obrazu</a:t>
            </a:r>
            <a:endParaRPr sz="18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1800" spc="-20" dirty="0">
                <a:latin typeface="Calibri"/>
                <a:cs typeface="Calibri"/>
              </a:rPr>
              <a:t>Zwiększenie </a:t>
            </a:r>
            <a:r>
              <a:rPr sz="1800" spc="-25" dirty="0">
                <a:latin typeface="Calibri"/>
                <a:cs typeface="Calibri"/>
              </a:rPr>
              <a:t>kontrastu</a:t>
            </a:r>
            <a:r>
              <a:rPr sz="1800" spc="1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obrazu</a:t>
            </a:r>
            <a:endParaRPr sz="18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1800" spc="-25" dirty="0">
                <a:latin typeface="Calibri"/>
                <a:cs typeface="Calibri"/>
              </a:rPr>
              <a:t>Wyższa </a:t>
            </a:r>
            <a:r>
              <a:rPr sz="1800" spc="-10" dirty="0">
                <a:latin typeface="Calibri"/>
                <a:cs typeface="Calibri"/>
              </a:rPr>
              <a:t>częstotliwość odświeżania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monitora</a:t>
            </a:r>
            <a:endParaRPr sz="1800">
              <a:latin typeface="Calibri"/>
              <a:cs typeface="Calibri"/>
            </a:endParaRPr>
          </a:p>
          <a:p>
            <a:pPr marL="1155700" lvl="2" indent="-228600">
              <a:lnSpc>
                <a:spcPct val="100000"/>
              </a:lnSpc>
              <a:spcBef>
                <a:spcPts val="395"/>
              </a:spcBef>
              <a:buFont typeface="Arial"/>
              <a:buChar char="•"/>
              <a:tabLst>
                <a:tab pos="1155700" algn="l"/>
                <a:tab pos="1156335" algn="l"/>
              </a:tabLst>
            </a:pPr>
            <a:r>
              <a:rPr sz="1600" spc="-10" dirty="0">
                <a:latin typeface="Calibri"/>
                <a:cs typeface="Calibri"/>
              </a:rPr>
              <a:t>Kineskopowy </a:t>
            </a:r>
            <a:r>
              <a:rPr sz="1600" spc="-15" dirty="0">
                <a:latin typeface="Calibri"/>
                <a:cs typeface="Calibri"/>
              </a:rPr>
              <a:t>co </a:t>
            </a:r>
            <a:r>
              <a:rPr sz="1600" spc="-5" dirty="0">
                <a:latin typeface="Calibri"/>
                <a:cs typeface="Calibri"/>
              </a:rPr>
              <a:t>najmniej </a:t>
            </a:r>
            <a:r>
              <a:rPr sz="1600" dirty="0">
                <a:latin typeface="Calibri"/>
                <a:cs typeface="Calibri"/>
              </a:rPr>
              <a:t>85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Hz.</a:t>
            </a:r>
            <a:endParaRPr sz="1600">
              <a:latin typeface="Calibri"/>
              <a:cs typeface="Calibri"/>
            </a:endParaRPr>
          </a:p>
          <a:p>
            <a:pPr marL="1155700" lvl="2" indent="-228600">
              <a:lnSpc>
                <a:spcPct val="100000"/>
              </a:lnSpc>
              <a:spcBef>
                <a:spcPts val="380"/>
              </a:spcBef>
              <a:buFont typeface="Arial"/>
              <a:buChar char="•"/>
              <a:tabLst>
                <a:tab pos="1155700" algn="l"/>
                <a:tab pos="1156335" algn="l"/>
              </a:tabLst>
            </a:pPr>
            <a:r>
              <a:rPr sz="1600" spc="-10" dirty="0">
                <a:latin typeface="Calibri"/>
                <a:cs typeface="Calibri"/>
              </a:rPr>
              <a:t>LCD </a:t>
            </a:r>
            <a:r>
              <a:rPr sz="1600" dirty="0">
                <a:latin typeface="Calibri"/>
                <a:cs typeface="Calibri"/>
              </a:rPr>
              <a:t>minimum 60</a:t>
            </a:r>
            <a:r>
              <a:rPr sz="1600" spc="-9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Hz.</a:t>
            </a:r>
            <a:endParaRPr sz="16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425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1800" spc="-5" dirty="0">
                <a:latin typeface="Calibri"/>
                <a:cs typeface="Calibri"/>
              </a:rPr>
              <a:t>Używanie </a:t>
            </a:r>
            <a:r>
              <a:rPr sz="1800" spc="-10" dirty="0">
                <a:latin typeface="Calibri"/>
                <a:cs typeface="Calibri"/>
              </a:rPr>
              <a:t>czcionki ekranowej </a:t>
            </a:r>
            <a:r>
              <a:rPr sz="1800" spc="-5" dirty="0">
                <a:latin typeface="Calibri"/>
                <a:cs typeface="Calibri"/>
              </a:rPr>
              <a:t>nie </a:t>
            </a:r>
            <a:r>
              <a:rPr sz="1800" spc="-15" dirty="0">
                <a:latin typeface="Calibri"/>
                <a:cs typeface="Calibri"/>
              </a:rPr>
              <a:t>mniejszej </a:t>
            </a:r>
            <a:r>
              <a:rPr sz="1800" spc="-5" dirty="0">
                <a:latin typeface="Calibri"/>
                <a:cs typeface="Calibri"/>
              </a:rPr>
              <a:t>niż </a:t>
            </a:r>
            <a:r>
              <a:rPr sz="1800" dirty="0">
                <a:latin typeface="Calibri"/>
                <a:cs typeface="Calibri"/>
              </a:rPr>
              <a:t>8 </a:t>
            </a:r>
            <a:r>
              <a:rPr sz="1800" spc="-10" dirty="0">
                <a:latin typeface="Calibri"/>
                <a:cs typeface="Calibri"/>
              </a:rPr>
              <a:t>punktów </a:t>
            </a:r>
            <a:r>
              <a:rPr sz="1800" spc="-5" dirty="0">
                <a:latin typeface="Calibri"/>
                <a:cs typeface="Calibri"/>
              </a:rPr>
              <a:t>(zalecane </a:t>
            </a:r>
            <a:r>
              <a:rPr sz="1800" dirty="0">
                <a:latin typeface="Calibri"/>
                <a:cs typeface="Calibri"/>
              </a:rPr>
              <a:t>11</a:t>
            </a:r>
            <a:r>
              <a:rPr sz="1800" spc="1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-12)</a:t>
            </a:r>
            <a:endParaRPr sz="18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1800" spc="-15" dirty="0">
                <a:latin typeface="Calibri"/>
                <a:cs typeface="Calibri"/>
              </a:rPr>
              <a:t>Praca </a:t>
            </a:r>
            <a:r>
              <a:rPr sz="1800" spc="-5" dirty="0">
                <a:latin typeface="Calibri"/>
                <a:cs typeface="Calibri"/>
              </a:rPr>
              <a:t>na </a:t>
            </a:r>
            <a:r>
              <a:rPr sz="1800" spc="-10" dirty="0">
                <a:latin typeface="Calibri"/>
                <a:cs typeface="Calibri"/>
              </a:rPr>
              <a:t>czytelnej czcionce </a:t>
            </a:r>
            <a:r>
              <a:rPr sz="1800" spc="-5" dirty="0">
                <a:latin typeface="Calibri"/>
                <a:cs typeface="Calibri"/>
              </a:rPr>
              <a:t>(Arial, </a:t>
            </a:r>
            <a:r>
              <a:rPr sz="1800" dirty="0">
                <a:latin typeface="Calibri"/>
                <a:cs typeface="Calibri"/>
              </a:rPr>
              <a:t>Times </a:t>
            </a:r>
            <a:r>
              <a:rPr sz="1800" spc="-5" dirty="0">
                <a:latin typeface="Calibri"/>
                <a:cs typeface="Calibri"/>
              </a:rPr>
              <a:t>New </a:t>
            </a:r>
            <a:r>
              <a:rPr sz="1800" spc="-10" dirty="0">
                <a:latin typeface="Calibri"/>
                <a:cs typeface="Calibri"/>
              </a:rPr>
              <a:t>Roman, </a:t>
            </a:r>
            <a:r>
              <a:rPr sz="1800" spc="-5" dirty="0">
                <a:latin typeface="Calibri"/>
                <a:cs typeface="Calibri"/>
              </a:rPr>
              <a:t>Calibri,</a:t>
            </a:r>
            <a:r>
              <a:rPr sz="1800" spc="204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Apollonia)</a:t>
            </a:r>
            <a:endParaRPr sz="18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47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spc="-15" dirty="0">
                <a:latin typeface="Calibri"/>
                <a:cs typeface="Calibri"/>
              </a:rPr>
              <a:t>Lepsza organizacja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pracy</a:t>
            </a:r>
            <a:endParaRPr sz="20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440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1800" spc="-10" dirty="0">
                <a:latin typeface="Calibri"/>
                <a:cs typeface="Calibri"/>
              </a:rPr>
              <a:t>Robienie przerw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8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pracy</a:t>
            </a:r>
            <a:endParaRPr sz="18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430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1800" spc="-20" dirty="0">
                <a:latin typeface="Calibri"/>
                <a:cs typeface="Calibri"/>
              </a:rPr>
              <a:t>Częstsze </a:t>
            </a:r>
            <a:r>
              <a:rPr sz="1800" spc="-10" dirty="0">
                <a:latin typeface="Calibri"/>
                <a:cs typeface="Calibri"/>
              </a:rPr>
              <a:t>mruganie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powiekami</a:t>
            </a:r>
            <a:endParaRPr sz="18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47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000" spc="-15" dirty="0">
                <a:latin typeface="Calibri"/>
                <a:cs typeface="Calibri"/>
              </a:rPr>
              <a:t>Gimnastyka</a:t>
            </a:r>
            <a:r>
              <a:rPr sz="2000" spc="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oczna</a:t>
            </a:r>
            <a:endParaRPr sz="20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440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1800" spc="-5" dirty="0">
                <a:latin typeface="Calibri"/>
                <a:cs typeface="Calibri"/>
              </a:rPr>
              <a:t>Mocne </a:t>
            </a:r>
            <a:r>
              <a:rPr sz="1800" spc="-10" dirty="0">
                <a:latin typeface="Calibri"/>
                <a:cs typeface="Calibri"/>
              </a:rPr>
              <a:t>zaciskanie </a:t>
            </a:r>
            <a:r>
              <a:rPr sz="1800" spc="-5" dirty="0">
                <a:latin typeface="Calibri"/>
                <a:cs typeface="Calibri"/>
              </a:rPr>
              <a:t>powiek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0" dirty="0">
                <a:latin typeface="Calibri"/>
                <a:cs typeface="Calibri"/>
              </a:rPr>
              <a:t>potem </a:t>
            </a:r>
            <a:r>
              <a:rPr sz="1800" dirty="0">
                <a:latin typeface="Calibri"/>
                <a:cs typeface="Calibri"/>
              </a:rPr>
              <a:t>mocne </a:t>
            </a:r>
            <a:r>
              <a:rPr sz="1800" spc="-10" dirty="0">
                <a:latin typeface="Calibri"/>
                <a:cs typeface="Calibri"/>
              </a:rPr>
              <a:t>otwieranie </a:t>
            </a:r>
            <a:r>
              <a:rPr sz="1800" dirty="0">
                <a:latin typeface="Calibri"/>
                <a:cs typeface="Calibri"/>
              </a:rPr>
              <a:t>oczu w </a:t>
            </a:r>
            <a:r>
              <a:rPr sz="1800" spc="-5" dirty="0">
                <a:latin typeface="Calibri"/>
                <a:cs typeface="Calibri"/>
              </a:rPr>
              <a:t>czasie </a:t>
            </a:r>
            <a:r>
              <a:rPr sz="1800" spc="-10" dirty="0">
                <a:latin typeface="Calibri"/>
                <a:cs typeface="Calibri"/>
              </a:rPr>
              <a:t>odchodzenia</a:t>
            </a:r>
            <a:r>
              <a:rPr sz="1800" spc="2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od</a:t>
            </a:r>
            <a:endParaRPr sz="1800">
              <a:latin typeface="Calibri"/>
              <a:cs typeface="Calibri"/>
            </a:endParaRPr>
          </a:p>
          <a:p>
            <a:pPr marL="756285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monitora.</a:t>
            </a:r>
            <a:endParaRPr sz="1800">
              <a:latin typeface="Calibri"/>
              <a:cs typeface="Calibri"/>
            </a:endParaRPr>
          </a:p>
          <a:p>
            <a:pPr marL="756285" marR="375920" lvl="1" indent="-286385">
              <a:lnSpc>
                <a:spcPct val="100000"/>
              </a:lnSpc>
              <a:spcBef>
                <a:spcPts val="430"/>
              </a:spcBef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1800" spc="-5" dirty="0">
                <a:latin typeface="Calibri"/>
                <a:cs typeface="Calibri"/>
              </a:rPr>
              <a:t>Zamknięcie </a:t>
            </a:r>
            <a:r>
              <a:rPr sz="1800" dirty="0">
                <a:latin typeface="Calibri"/>
                <a:cs typeface="Calibri"/>
              </a:rPr>
              <a:t>oczu i </a:t>
            </a:r>
            <a:r>
              <a:rPr sz="1800" spc="-20" dirty="0">
                <a:latin typeface="Calibri"/>
                <a:cs typeface="Calibri"/>
              </a:rPr>
              <a:t>szczelne </a:t>
            </a:r>
            <a:r>
              <a:rPr sz="1800" spc="-5" dirty="0">
                <a:latin typeface="Calibri"/>
                <a:cs typeface="Calibri"/>
              </a:rPr>
              <a:t>zasłonięcie ich dłońmi </a:t>
            </a:r>
            <a:r>
              <a:rPr sz="1800" spc="-10" dirty="0">
                <a:latin typeface="Calibri"/>
                <a:cs typeface="Calibri"/>
              </a:rPr>
              <a:t>przy jednoczesnym naciskaniu  </a:t>
            </a:r>
            <a:r>
              <a:rPr sz="1800" spc="-15" dirty="0">
                <a:latin typeface="Calibri"/>
                <a:cs typeface="Calibri"/>
              </a:rPr>
              <a:t>nadgarstkami </a:t>
            </a:r>
            <a:r>
              <a:rPr sz="1800" spc="-5" dirty="0">
                <a:latin typeface="Calibri"/>
                <a:cs typeface="Calibri"/>
              </a:rPr>
              <a:t>na </a:t>
            </a:r>
            <a:r>
              <a:rPr sz="1800" spc="-10" dirty="0">
                <a:latin typeface="Calibri"/>
                <a:cs typeface="Calibri"/>
              </a:rPr>
              <a:t>gałki </a:t>
            </a:r>
            <a:r>
              <a:rPr sz="1800" dirty="0">
                <a:latin typeface="Calibri"/>
                <a:cs typeface="Calibri"/>
              </a:rPr>
              <a:t>oczu. </a:t>
            </a:r>
            <a:r>
              <a:rPr sz="1800" spc="-10" dirty="0">
                <a:latin typeface="Calibri"/>
                <a:cs typeface="Calibri"/>
              </a:rPr>
              <a:t>Należy się skupić się </a:t>
            </a:r>
            <a:r>
              <a:rPr sz="1800" dirty="0">
                <a:latin typeface="Calibri"/>
                <a:cs typeface="Calibri"/>
              </a:rPr>
              <a:t>i </a:t>
            </a:r>
            <a:r>
              <a:rPr sz="1800" spc="-15" dirty="0">
                <a:latin typeface="Calibri"/>
                <a:cs typeface="Calibri"/>
              </a:rPr>
              <a:t>zaczekać </a:t>
            </a:r>
            <a:r>
              <a:rPr sz="1800" dirty="0">
                <a:latin typeface="Calibri"/>
                <a:cs typeface="Calibri"/>
              </a:rPr>
              <a:t>aż </a:t>
            </a:r>
            <a:r>
              <a:rPr sz="1800" spc="-5" dirty="0">
                <a:latin typeface="Calibri"/>
                <a:cs typeface="Calibri"/>
              </a:rPr>
              <a:t>znikną </a:t>
            </a:r>
            <a:r>
              <a:rPr sz="1800" spc="-15" dirty="0">
                <a:latin typeface="Calibri"/>
                <a:cs typeface="Calibri"/>
              </a:rPr>
              <a:t>wszystkie  występujące kolorowe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plamy.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344154" y="6466509"/>
            <a:ext cx="2794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99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81504" y="464896"/>
            <a:ext cx="438467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25" dirty="0">
                <a:latin typeface="Calibri"/>
                <a:cs typeface="Calibri"/>
              </a:rPr>
              <a:t>Omamy</a:t>
            </a:r>
            <a:r>
              <a:rPr sz="4400" b="0" spc="-50" dirty="0">
                <a:latin typeface="Calibri"/>
                <a:cs typeface="Calibri"/>
              </a:rPr>
              <a:t> </a:t>
            </a:r>
            <a:r>
              <a:rPr sz="4400" b="0" spc="-20" dirty="0">
                <a:latin typeface="Calibri"/>
                <a:cs typeface="Calibri"/>
              </a:rPr>
              <a:t>wibracyjne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6244" y="1609420"/>
            <a:ext cx="7172325" cy="3439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marR="5080" indent="-34417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15" dirty="0">
                <a:latin typeface="Calibri"/>
                <a:cs typeface="Calibri"/>
              </a:rPr>
              <a:t>Czujesz, </a:t>
            </a:r>
            <a:r>
              <a:rPr sz="3200" spc="-45" dirty="0">
                <a:latin typeface="Calibri"/>
                <a:cs typeface="Calibri"/>
              </a:rPr>
              <a:t>że </a:t>
            </a:r>
            <a:r>
              <a:rPr sz="3200" spc="-15" dirty="0">
                <a:latin typeface="Calibri"/>
                <a:cs typeface="Calibri"/>
              </a:rPr>
              <a:t>twój </a:t>
            </a:r>
            <a:r>
              <a:rPr sz="3200" spc="-20" dirty="0">
                <a:latin typeface="Calibri"/>
                <a:cs typeface="Calibri"/>
              </a:rPr>
              <a:t>telefon </a:t>
            </a:r>
            <a:r>
              <a:rPr sz="3200" spc="-5" dirty="0">
                <a:latin typeface="Calibri"/>
                <a:cs typeface="Calibri"/>
              </a:rPr>
              <a:t>wibruje, a </a:t>
            </a:r>
            <a:r>
              <a:rPr sz="3200" spc="-15" dirty="0">
                <a:latin typeface="Calibri"/>
                <a:cs typeface="Calibri"/>
              </a:rPr>
              <a:t>nikt </a:t>
            </a:r>
            <a:r>
              <a:rPr sz="3200" spc="-10" dirty="0">
                <a:latin typeface="Calibri"/>
                <a:cs typeface="Calibri"/>
              </a:rPr>
              <a:t>do  </a:t>
            </a:r>
            <a:r>
              <a:rPr sz="3200" spc="-5" dirty="0">
                <a:latin typeface="Calibri"/>
                <a:cs typeface="Calibri"/>
              </a:rPr>
              <a:t>ciebie nie </a:t>
            </a:r>
            <a:r>
              <a:rPr sz="3200" spc="-15" dirty="0">
                <a:latin typeface="Calibri"/>
                <a:cs typeface="Calibri"/>
              </a:rPr>
              <a:t>dzwoni? </a:t>
            </a:r>
            <a:r>
              <a:rPr sz="3200" spc="-10" dirty="0">
                <a:latin typeface="Calibri"/>
                <a:cs typeface="Calibri"/>
              </a:rPr>
              <a:t>Siedmiu na </a:t>
            </a:r>
            <a:r>
              <a:rPr sz="3200" spc="-5" dirty="0">
                <a:latin typeface="Calibri"/>
                <a:cs typeface="Calibri"/>
              </a:rPr>
              <a:t>dziesięciu  </a:t>
            </a:r>
            <a:r>
              <a:rPr sz="3200" spc="-10" dirty="0">
                <a:latin typeface="Calibri"/>
                <a:cs typeface="Calibri"/>
              </a:rPr>
              <a:t>posiadaczy </a:t>
            </a:r>
            <a:r>
              <a:rPr sz="3200" spc="-40" dirty="0">
                <a:latin typeface="Calibri"/>
                <a:cs typeface="Calibri"/>
              </a:rPr>
              <a:t>komórek </a:t>
            </a:r>
            <a:r>
              <a:rPr sz="3200" spc="-25" dirty="0">
                <a:latin typeface="Calibri"/>
                <a:cs typeface="Calibri"/>
              </a:rPr>
              <a:t>miewa </a:t>
            </a:r>
            <a:r>
              <a:rPr sz="3200" spc="-10" dirty="0">
                <a:latin typeface="Calibri"/>
                <a:cs typeface="Calibri"/>
              </a:rPr>
              <a:t>podobne  </a:t>
            </a:r>
            <a:r>
              <a:rPr sz="3200" spc="-20" dirty="0">
                <a:latin typeface="Calibri"/>
                <a:cs typeface="Calibri"/>
              </a:rPr>
              <a:t>przewidzenia. </a:t>
            </a:r>
            <a:r>
              <a:rPr sz="3200" spc="-10" dirty="0">
                <a:latin typeface="Calibri"/>
                <a:cs typeface="Calibri"/>
              </a:rPr>
              <a:t>Czym </a:t>
            </a:r>
            <a:r>
              <a:rPr sz="3200" spc="-15" dirty="0">
                <a:latin typeface="Calibri"/>
                <a:cs typeface="Calibri"/>
              </a:rPr>
              <a:t>to </a:t>
            </a:r>
            <a:r>
              <a:rPr sz="3200" spc="-40" dirty="0">
                <a:latin typeface="Calibri"/>
                <a:cs typeface="Calibri"/>
              </a:rPr>
              <a:t>może </a:t>
            </a:r>
            <a:r>
              <a:rPr sz="3200" spc="-35" dirty="0">
                <a:latin typeface="Calibri"/>
                <a:cs typeface="Calibri"/>
              </a:rPr>
              <a:t>skutkować?  </a:t>
            </a:r>
            <a:r>
              <a:rPr sz="3200" spc="-15" dirty="0">
                <a:latin typeface="Calibri"/>
                <a:cs typeface="Calibri"/>
              </a:rPr>
              <a:t>Niepotrzebnym </a:t>
            </a:r>
            <a:r>
              <a:rPr sz="3200" spc="-20" dirty="0">
                <a:latin typeface="Calibri"/>
                <a:cs typeface="Calibri"/>
              </a:rPr>
              <a:t>stresowaniem </a:t>
            </a:r>
            <a:r>
              <a:rPr sz="3200" spc="-10" dirty="0">
                <a:latin typeface="Calibri"/>
                <a:cs typeface="Calibri"/>
              </a:rPr>
              <a:t>się,  </a:t>
            </a:r>
            <a:r>
              <a:rPr sz="3200" spc="-25" dirty="0">
                <a:latin typeface="Calibri"/>
                <a:cs typeface="Calibri"/>
              </a:rPr>
              <a:t>dekoncentrowaniem </a:t>
            </a:r>
            <a:r>
              <a:rPr sz="3200" spc="-10" dirty="0">
                <a:latin typeface="Calibri"/>
                <a:cs typeface="Calibri"/>
              </a:rPr>
              <a:t>(ciągłe </a:t>
            </a:r>
            <a:r>
              <a:rPr sz="3200" spc="-25" dirty="0">
                <a:latin typeface="Calibri"/>
                <a:cs typeface="Calibri"/>
              </a:rPr>
              <a:t>sprawdzanie  ekranu) </a:t>
            </a:r>
            <a:r>
              <a:rPr sz="3200" spc="-5" dirty="0">
                <a:latin typeface="Calibri"/>
                <a:cs typeface="Calibri"/>
              </a:rPr>
              <a:t>i </a:t>
            </a:r>
            <a:r>
              <a:rPr sz="3200" spc="-15" dirty="0">
                <a:latin typeface="Calibri"/>
                <a:cs typeface="Calibri"/>
              </a:rPr>
              <a:t>ogólną</a:t>
            </a:r>
            <a:r>
              <a:rPr sz="3200" spc="8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irytacją.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344154" y="6466509"/>
            <a:ext cx="2794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100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69767" y="464896"/>
            <a:ext cx="320294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15" dirty="0">
                <a:latin typeface="Calibri"/>
                <a:cs typeface="Calibri"/>
              </a:rPr>
              <a:t>Cybermigrena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6244" y="1609420"/>
            <a:ext cx="8063230" cy="4415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marR="5080" indent="-34417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25" dirty="0">
                <a:latin typeface="Calibri"/>
                <a:cs typeface="Calibri"/>
              </a:rPr>
              <a:t>Podobno, </a:t>
            </a:r>
            <a:r>
              <a:rPr sz="3200" spc="-30" dirty="0">
                <a:latin typeface="Calibri"/>
                <a:cs typeface="Calibri"/>
              </a:rPr>
              <a:t>żeby </a:t>
            </a:r>
            <a:r>
              <a:rPr sz="3200" spc="-25" dirty="0">
                <a:latin typeface="Calibri"/>
                <a:cs typeface="Calibri"/>
              </a:rPr>
              <a:t>grafika </a:t>
            </a:r>
            <a:r>
              <a:rPr sz="3200" spc="-10" dirty="0">
                <a:latin typeface="Calibri"/>
                <a:cs typeface="Calibri"/>
              </a:rPr>
              <a:t>na </a:t>
            </a:r>
            <a:r>
              <a:rPr sz="3200" spc="-5" dirty="0">
                <a:latin typeface="Calibri"/>
                <a:cs typeface="Calibri"/>
              </a:rPr>
              <a:t>iPhone?ach i </a:t>
            </a:r>
            <a:r>
              <a:rPr sz="3200" spc="-15" dirty="0">
                <a:latin typeface="Calibri"/>
                <a:cs typeface="Calibri"/>
              </a:rPr>
              <a:t>iPadach  </a:t>
            </a:r>
            <a:r>
              <a:rPr sz="3200" spc="-20" dirty="0">
                <a:latin typeface="Calibri"/>
                <a:cs typeface="Calibri"/>
              </a:rPr>
              <a:t>dawała </a:t>
            </a:r>
            <a:r>
              <a:rPr sz="3200" spc="-35" dirty="0">
                <a:latin typeface="Calibri"/>
                <a:cs typeface="Calibri"/>
              </a:rPr>
              <a:t>efekt </a:t>
            </a:r>
            <a:r>
              <a:rPr sz="3200" spc="-20" dirty="0">
                <a:latin typeface="Calibri"/>
                <a:cs typeface="Calibri"/>
              </a:rPr>
              <a:t>trójwymiarowości, </a:t>
            </a:r>
            <a:r>
              <a:rPr sz="3200" spc="-15" dirty="0">
                <a:latin typeface="Calibri"/>
                <a:cs typeface="Calibri"/>
              </a:rPr>
              <a:t>obiekty</a:t>
            </a:r>
            <a:r>
              <a:rPr sz="3200" spc="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na</a:t>
            </a:r>
            <a:endParaRPr sz="32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</a:pPr>
            <a:r>
              <a:rPr sz="3200" spc="-20" dirty="0">
                <a:latin typeface="Calibri"/>
                <a:cs typeface="Calibri"/>
              </a:rPr>
              <a:t>ekranach </a:t>
            </a:r>
            <a:r>
              <a:rPr sz="3200" spc="-15" dirty="0">
                <a:latin typeface="Calibri"/>
                <a:cs typeface="Calibri"/>
              </a:rPr>
              <a:t>poruszają </a:t>
            </a:r>
            <a:r>
              <a:rPr sz="3200" spc="-5" dirty="0">
                <a:latin typeface="Calibri"/>
                <a:cs typeface="Calibri"/>
              </a:rPr>
              <a:t>się tym </a:t>
            </a:r>
            <a:r>
              <a:rPr sz="3200" spc="-10" dirty="0">
                <a:latin typeface="Calibri"/>
                <a:cs typeface="Calibri"/>
              </a:rPr>
              <a:t>wolniej,</a:t>
            </a:r>
            <a:r>
              <a:rPr sz="3200" spc="8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im</a:t>
            </a:r>
            <a:endParaRPr sz="3200">
              <a:latin typeface="Calibri"/>
              <a:cs typeface="Calibri"/>
            </a:endParaRPr>
          </a:p>
          <a:p>
            <a:pPr marL="356870" marR="606425">
              <a:lnSpc>
                <a:spcPct val="100000"/>
              </a:lnSpc>
              <a:spcBef>
                <a:spcPts val="5"/>
              </a:spcBef>
            </a:pPr>
            <a:r>
              <a:rPr sz="3200" spc="-5" dirty="0">
                <a:latin typeface="Calibri"/>
                <a:cs typeface="Calibri"/>
              </a:rPr>
              <a:t>"głębiej" </a:t>
            </a:r>
            <a:r>
              <a:rPr sz="3200" spc="-10" dirty="0">
                <a:latin typeface="Calibri"/>
                <a:cs typeface="Calibri"/>
              </a:rPr>
              <a:t>się znajdują. Jeśli </a:t>
            </a:r>
            <a:r>
              <a:rPr sz="3200" spc="-20" dirty="0">
                <a:latin typeface="Calibri"/>
                <a:cs typeface="Calibri"/>
              </a:rPr>
              <a:t>rozumiecie, </a:t>
            </a:r>
            <a:r>
              <a:rPr sz="3200" spc="-5" dirty="0">
                <a:latin typeface="Calibri"/>
                <a:cs typeface="Calibri"/>
              </a:rPr>
              <a:t>o </a:t>
            </a:r>
            <a:r>
              <a:rPr sz="3200" spc="-25" dirty="0">
                <a:latin typeface="Calibri"/>
                <a:cs typeface="Calibri"/>
              </a:rPr>
              <a:t>co  </a:t>
            </a:r>
            <a:r>
              <a:rPr sz="3200" spc="-5" dirty="0">
                <a:latin typeface="Calibri"/>
                <a:cs typeface="Calibri"/>
              </a:rPr>
              <a:t>chodzi </a:t>
            </a:r>
            <a:r>
              <a:rPr sz="3200" spc="-15" dirty="0">
                <a:latin typeface="Calibri"/>
                <a:cs typeface="Calibri"/>
              </a:rPr>
              <a:t>to świetnie, </a:t>
            </a:r>
            <a:r>
              <a:rPr sz="3200" spc="-35" dirty="0">
                <a:latin typeface="Calibri"/>
                <a:cs typeface="Calibri"/>
              </a:rPr>
              <a:t>my </a:t>
            </a:r>
            <a:r>
              <a:rPr sz="3200" spc="-5" dirty="0">
                <a:latin typeface="Calibri"/>
                <a:cs typeface="Calibri"/>
              </a:rPr>
              <a:t>nie </a:t>
            </a:r>
            <a:r>
              <a:rPr sz="3200" spc="-10" dirty="0">
                <a:latin typeface="Calibri"/>
                <a:cs typeface="Calibri"/>
              </a:rPr>
              <a:t>do </a:t>
            </a:r>
            <a:r>
              <a:rPr sz="3200" spc="-35" dirty="0">
                <a:latin typeface="Calibri"/>
                <a:cs typeface="Calibri"/>
              </a:rPr>
              <a:t>końca.</a:t>
            </a:r>
            <a:r>
              <a:rPr sz="3200" spc="15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W</a:t>
            </a:r>
            <a:endParaRPr sz="3200">
              <a:latin typeface="Calibri"/>
              <a:cs typeface="Calibri"/>
            </a:endParaRPr>
          </a:p>
          <a:p>
            <a:pPr marL="356870" marR="131445">
              <a:lnSpc>
                <a:spcPct val="100000"/>
              </a:lnSpc>
            </a:pPr>
            <a:r>
              <a:rPr sz="3200" spc="-30" dirty="0">
                <a:latin typeface="Calibri"/>
                <a:cs typeface="Calibri"/>
              </a:rPr>
              <a:t>każdym </a:t>
            </a:r>
            <a:r>
              <a:rPr sz="3200" spc="-20" dirty="0">
                <a:latin typeface="Calibri"/>
                <a:cs typeface="Calibri"/>
              </a:rPr>
              <a:t>razie </a:t>
            </a:r>
            <a:r>
              <a:rPr sz="3200" spc="-25" dirty="0">
                <a:latin typeface="Calibri"/>
                <a:cs typeface="Calibri"/>
              </a:rPr>
              <a:t>zastosowanie </a:t>
            </a:r>
            <a:r>
              <a:rPr sz="3200" spc="-15" dirty="0">
                <a:latin typeface="Calibri"/>
                <a:cs typeface="Calibri"/>
              </a:rPr>
              <a:t>tego triku </a:t>
            </a:r>
            <a:r>
              <a:rPr sz="3200" spc="-10" dirty="0">
                <a:latin typeface="Calibri"/>
                <a:cs typeface="Calibri"/>
              </a:rPr>
              <a:t>ma dość  </a:t>
            </a:r>
            <a:r>
              <a:rPr sz="3200" spc="-15" dirty="0">
                <a:latin typeface="Calibri"/>
                <a:cs typeface="Calibri"/>
              </a:rPr>
              <a:t>nieprzyjemny </a:t>
            </a:r>
            <a:r>
              <a:rPr sz="3200" spc="-5" dirty="0">
                <a:latin typeface="Calibri"/>
                <a:cs typeface="Calibri"/>
              </a:rPr>
              <a:t>dla </a:t>
            </a:r>
            <a:r>
              <a:rPr sz="3200" spc="-30" dirty="0">
                <a:latin typeface="Calibri"/>
                <a:cs typeface="Calibri"/>
              </a:rPr>
              <a:t>zdrowia </a:t>
            </a:r>
            <a:r>
              <a:rPr sz="3200" spc="-35" dirty="0">
                <a:latin typeface="Calibri"/>
                <a:cs typeface="Calibri"/>
              </a:rPr>
              <a:t>efekt </a:t>
            </a:r>
            <a:r>
              <a:rPr sz="3200" spc="-15" dirty="0">
                <a:latin typeface="Calibri"/>
                <a:cs typeface="Calibri"/>
              </a:rPr>
              <a:t>uboczny </a:t>
            </a:r>
            <a:r>
              <a:rPr sz="3200" spc="-5" dirty="0">
                <a:latin typeface="Calibri"/>
                <a:cs typeface="Calibri"/>
              </a:rPr>
              <a:t>-  </a:t>
            </a:r>
            <a:r>
              <a:rPr sz="3200" spc="-10" dirty="0">
                <a:latin typeface="Calibri"/>
                <a:cs typeface="Calibri"/>
              </a:rPr>
              <a:t>wywołuje </a:t>
            </a:r>
            <a:r>
              <a:rPr sz="3200" spc="-50" dirty="0">
                <a:latin typeface="Calibri"/>
                <a:cs typeface="Calibri"/>
              </a:rPr>
              <a:t>migreny, </a:t>
            </a:r>
            <a:r>
              <a:rPr sz="3200" spc="-25" dirty="0">
                <a:latin typeface="Calibri"/>
                <a:cs typeface="Calibri"/>
              </a:rPr>
              <a:t>zawroty </a:t>
            </a:r>
            <a:r>
              <a:rPr sz="3200" spc="-5" dirty="0">
                <a:latin typeface="Calibri"/>
                <a:cs typeface="Calibri"/>
              </a:rPr>
              <a:t>głowy i </a:t>
            </a:r>
            <a:r>
              <a:rPr sz="3200" spc="-15" dirty="0">
                <a:latin typeface="Calibri"/>
                <a:cs typeface="Calibri"/>
              </a:rPr>
              <a:t>powoduje  </a:t>
            </a:r>
            <a:r>
              <a:rPr sz="3200" spc="-10" dirty="0">
                <a:latin typeface="Calibri"/>
                <a:cs typeface="Calibri"/>
              </a:rPr>
              <a:t>nudności.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344154" y="6466509"/>
            <a:ext cx="2794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101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0668" y="6589801"/>
            <a:ext cx="2230120" cy="431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135"/>
              </a:lnSpc>
            </a:pPr>
            <a:r>
              <a:rPr sz="3200" spc="-10" dirty="0">
                <a:latin typeface="Calibri"/>
                <a:cs typeface="Calibri"/>
              </a:rPr>
              <a:t>nudnościami.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90061" y="464896"/>
            <a:ext cx="256349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5" dirty="0">
                <a:latin typeface="Calibri"/>
                <a:cs typeface="Calibri"/>
              </a:rPr>
              <a:t>Nomo</a:t>
            </a:r>
            <a:r>
              <a:rPr sz="4400" b="0" spc="-90" dirty="0">
                <a:latin typeface="Calibri"/>
                <a:cs typeface="Calibri"/>
              </a:rPr>
              <a:t>f</a:t>
            </a:r>
            <a:r>
              <a:rPr sz="4400" b="0" spc="-10" dirty="0">
                <a:latin typeface="Calibri"/>
                <a:cs typeface="Calibri"/>
              </a:rPr>
              <a:t>obia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6244" y="1609420"/>
            <a:ext cx="8036559" cy="49034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marR="107950" indent="-34417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3200" spc="-15" dirty="0">
                <a:latin typeface="Calibri"/>
                <a:cs typeface="Calibri"/>
              </a:rPr>
              <a:t>Nomofobia </a:t>
            </a:r>
            <a:r>
              <a:rPr sz="3200" spc="-10" dirty="0">
                <a:latin typeface="Calibri"/>
                <a:cs typeface="Calibri"/>
              </a:rPr>
              <a:t>pochodzi od angielskiego </a:t>
            </a:r>
            <a:r>
              <a:rPr sz="3200" spc="0" dirty="0">
                <a:latin typeface="Calibri"/>
                <a:cs typeface="Calibri"/>
              </a:rPr>
              <a:t>"no-  </a:t>
            </a:r>
            <a:r>
              <a:rPr sz="3200" spc="-10" dirty="0">
                <a:latin typeface="Calibri"/>
                <a:cs typeface="Calibri"/>
              </a:rPr>
              <a:t>mobile-phone phobia", </a:t>
            </a:r>
            <a:r>
              <a:rPr sz="3200" spc="-30" dirty="0">
                <a:latin typeface="Calibri"/>
                <a:cs typeface="Calibri"/>
              </a:rPr>
              <a:t>które </a:t>
            </a:r>
            <a:r>
              <a:rPr sz="3200" spc="-20" dirty="0">
                <a:latin typeface="Calibri"/>
                <a:cs typeface="Calibri"/>
              </a:rPr>
              <a:t>oznacza </a:t>
            </a:r>
            <a:r>
              <a:rPr sz="3200" spc="-30" dirty="0">
                <a:latin typeface="Calibri"/>
                <a:cs typeface="Calibri"/>
              </a:rPr>
              <a:t>strach  </a:t>
            </a:r>
            <a:r>
              <a:rPr sz="3200" spc="-20" dirty="0">
                <a:latin typeface="Calibri"/>
                <a:cs typeface="Calibri"/>
              </a:rPr>
              <a:t>przed brakiem telefonu </a:t>
            </a:r>
            <a:r>
              <a:rPr sz="3200" spc="-35" dirty="0">
                <a:latin typeface="Calibri"/>
                <a:cs typeface="Calibri"/>
              </a:rPr>
              <a:t>komórkowego.  </a:t>
            </a:r>
            <a:r>
              <a:rPr sz="3200" spc="-15" dirty="0">
                <a:latin typeface="Calibri"/>
                <a:cs typeface="Calibri"/>
              </a:rPr>
              <a:t>Problem </a:t>
            </a:r>
            <a:r>
              <a:rPr sz="3200" spc="-5" dirty="0">
                <a:latin typeface="Calibri"/>
                <a:cs typeface="Calibri"/>
              </a:rPr>
              <a:t>- choć </a:t>
            </a:r>
            <a:r>
              <a:rPr sz="3200" spc="-15" dirty="0">
                <a:latin typeface="Calibri"/>
                <a:cs typeface="Calibri"/>
              </a:rPr>
              <a:t>wydaje </a:t>
            </a:r>
            <a:r>
              <a:rPr sz="3200" spc="-5" dirty="0">
                <a:latin typeface="Calibri"/>
                <a:cs typeface="Calibri"/>
              </a:rPr>
              <a:t>się </a:t>
            </a:r>
            <a:r>
              <a:rPr sz="3200" spc="-25" dirty="0">
                <a:latin typeface="Calibri"/>
                <a:cs typeface="Calibri"/>
              </a:rPr>
              <a:t>zabawny </a:t>
            </a:r>
            <a:r>
              <a:rPr sz="3200" spc="-5" dirty="0">
                <a:latin typeface="Calibri"/>
                <a:cs typeface="Calibri"/>
              </a:rPr>
              <a:t>- </a:t>
            </a:r>
            <a:r>
              <a:rPr sz="3200" spc="-20" dirty="0">
                <a:latin typeface="Calibri"/>
                <a:cs typeface="Calibri"/>
              </a:rPr>
              <a:t>jest </a:t>
            </a:r>
            <a:r>
              <a:rPr sz="3200" spc="-10" dirty="0">
                <a:latin typeface="Calibri"/>
                <a:cs typeface="Calibri"/>
              </a:rPr>
              <a:t>dość  </a:t>
            </a:r>
            <a:r>
              <a:rPr sz="3200" spc="-50" dirty="0">
                <a:latin typeface="Calibri"/>
                <a:cs typeface="Calibri"/>
              </a:rPr>
              <a:t>poważny. </a:t>
            </a:r>
            <a:r>
              <a:rPr sz="3200" spc="-10" dirty="0">
                <a:latin typeface="Calibri"/>
                <a:cs typeface="Calibri"/>
              </a:rPr>
              <a:t>Jak </a:t>
            </a:r>
            <a:r>
              <a:rPr sz="3200" spc="-15" dirty="0">
                <a:latin typeface="Calibri"/>
                <a:cs typeface="Calibri"/>
              </a:rPr>
              <a:t>wynika </a:t>
            </a:r>
            <a:r>
              <a:rPr sz="3200" spc="-5" dirty="0">
                <a:latin typeface="Calibri"/>
                <a:cs typeface="Calibri"/>
              </a:rPr>
              <a:t>z </a:t>
            </a:r>
            <a:r>
              <a:rPr sz="3200" spc="-10" dirty="0">
                <a:latin typeface="Calibri"/>
                <a:cs typeface="Calibri"/>
              </a:rPr>
              <a:t>badań, na</a:t>
            </a:r>
            <a:r>
              <a:rPr sz="3200" spc="17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tę</a:t>
            </a:r>
            <a:endParaRPr sz="3200">
              <a:latin typeface="Calibri"/>
              <a:cs typeface="Calibri"/>
            </a:endParaRPr>
          </a:p>
          <a:p>
            <a:pPr marL="356870" marR="603250">
              <a:lnSpc>
                <a:spcPct val="100000"/>
              </a:lnSpc>
              <a:spcBef>
                <a:spcPts val="5"/>
              </a:spcBef>
            </a:pPr>
            <a:r>
              <a:rPr sz="3200" spc="-10" dirty="0">
                <a:latin typeface="Calibri"/>
                <a:cs typeface="Calibri"/>
              </a:rPr>
              <a:t>przypadłość cierpi 66 </a:t>
            </a:r>
            <a:r>
              <a:rPr sz="3200" spc="-25" dirty="0">
                <a:latin typeface="Calibri"/>
                <a:cs typeface="Calibri"/>
              </a:rPr>
              <a:t>procent </a:t>
            </a:r>
            <a:r>
              <a:rPr sz="3200" spc="-10" dirty="0">
                <a:latin typeface="Calibri"/>
                <a:cs typeface="Calibri"/>
              </a:rPr>
              <a:t>posiadaczy  </a:t>
            </a:r>
            <a:r>
              <a:rPr sz="3200" spc="-20" dirty="0">
                <a:latin typeface="Calibri"/>
                <a:cs typeface="Calibri"/>
              </a:rPr>
              <a:t>telefonów </a:t>
            </a:r>
            <a:r>
              <a:rPr sz="3200" spc="-35" dirty="0">
                <a:latin typeface="Calibri"/>
                <a:cs typeface="Calibri"/>
              </a:rPr>
              <a:t>komórkowych. </a:t>
            </a:r>
            <a:r>
              <a:rPr sz="3200" spc="-20" dirty="0">
                <a:latin typeface="Calibri"/>
                <a:cs typeface="Calibri"/>
              </a:rPr>
              <a:t>Nawet</a:t>
            </a:r>
            <a:r>
              <a:rPr sz="3200" spc="13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wycieczka</a:t>
            </a:r>
            <a:endParaRPr sz="3200">
              <a:latin typeface="Calibri"/>
              <a:cs typeface="Calibri"/>
            </a:endParaRPr>
          </a:p>
          <a:p>
            <a:pPr marL="356870" marR="5080">
              <a:lnSpc>
                <a:spcPct val="100000"/>
              </a:lnSpc>
              <a:spcBef>
                <a:spcPts val="5"/>
              </a:spcBef>
            </a:pPr>
            <a:r>
              <a:rPr sz="3200" spc="-15" dirty="0">
                <a:latin typeface="Calibri"/>
                <a:cs typeface="Calibri"/>
              </a:rPr>
              <a:t>bez </a:t>
            </a:r>
            <a:r>
              <a:rPr sz="3200" spc="-10" dirty="0">
                <a:latin typeface="Calibri"/>
                <a:cs typeface="Calibri"/>
              </a:rPr>
              <a:t>smartphona do </a:t>
            </a:r>
            <a:r>
              <a:rPr sz="3200" spc="-5" dirty="0">
                <a:latin typeface="Calibri"/>
                <a:cs typeface="Calibri"/>
              </a:rPr>
              <a:t>łazienki </a:t>
            </a:r>
            <a:r>
              <a:rPr sz="3200" spc="-40" dirty="0">
                <a:latin typeface="Calibri"/>
                <a:cs typeface="Calibri"/>
              </a:rPr>
              <a:t>może </a:t>
            </a:r>
            <a:r>
              <a:rPr sz="3200" spc="-10" dirty="0">
                <a:latin typeface="Calibri"/>
                <a:cs typeface="Calibri"/>
              </a:rPr>
              <a:t>się </a:t>
            </a:r>
            <a:r>
              <a:rPr sz="3200" spc="-25" dirty="0">
                <a:latin typeface="Calibri"/>
                <a:cs typeface="Calibri"/>
              </a:rPr>
              <a:t>wydawać  </a:t>
            </a:r>
            <a:r>
              <a:rPr sz="3200" spc="-15" dirty="0">
                <a:latin typeface="Calibri"/>
                <a:cs typeface="Calibri"/>
              </a:rPr>
              <a:t>sytuacją </a:t>
            </a:r>
            <a:r>
              <a:rPr sz="3200" spc="-20" dirty="0">
                <a:latin typeface="Calibri"/>
                <a:cs typeface="Calibri"/>
              </a:rPr>
              <a:t>tak </a:t>
            </a:r>
            <a:r>
              <a:rPr sz="3200" spc="-10" dirty="0">
                <a:latin typeface="Calibri"/>
                <a:cs typeface="Calibri"/>
              </a:rPr>
              <a:t>trudną do </a:t>
            </a:r>
            <a:r>
              <a:rPr sz="3200" spc="-25" dirty="0">
                <a:latin typeface="Calibri"/>
                <a:cs typeface="Calibri"/>
              </a:rPr>
              <a:t>zaakceptowania, </a:t>
            </a:r>
            <a:r>
              <a:rPr sz="3200" spc="-40" dirty="0">
                <a:latin typeface="Calibri"/>
                <a:cs typeface="Calibri"/>
              </a:rPr>
              <a:t>że  </a:t>
            </a:r>
            <a:r>
              <a:rPr sz="3200" spc="-25" dirty="0">
                <a:latin typeface="Calibri"/>
                <a:cs typeface="Calibri"/>
              </a:rPr>
              <a:t>skutkuje </a:t>
            </a:r>
            <a:r>
              <a:rPr sz="3200" spc="-15" dirty="0">
                <a:latin typeface="Calibri"/>
                <a:cs typeface="Calibri"/>
              </a:rPr>
              <a:t>drżeniem </a:t>
            </a:r>
            <a:r>
              <a:rPr sz="3200" spc="-10" dirty="0">
                <a:latin typeface="Calibri"/>
                <a:cs typeface="Calibri"/>
              </a:rPr>
              <a:t>rąk, paniką, poceniem</a:t>
            </a:r>
            <a:r>
              <a:rPr sz="3200" spc="17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i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344154" y="6466509"/>
            <a:ext cx="2794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102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53944" y="464896"/>
            <a:ext cx="344170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20" dirty="0">
                <a:latin typeface="Calibri"/>
                <a:cs typeface="Calibri"/>
              </a:rPr>
              <a:t>Zaburzenia</a:t>
            </a:r>
            <a:r>
              <a:rPr sz="4400" b="0" spc="-55" dirty="0">
                <a:latin typeface="Calibri"/>
                <a:cs typeface="Calibri"/>
              </a:rPr>
              <a:t> </a:t>
            </a:r>
            <a:r>
              <a:rPr sz="4400" b="0" spc="-5" dirty="0">
                <a:latin typeface="Calibri"/>
                <a:cs typeface="Calibri"/>
              </a:rPr>
              <a:t>snu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6244" y="1569796"/>
            <a:ext cx="7602855" cy="422656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356870" marR="5080" indent="-344170">
              <a:lnSpc>
                <a:spcPct val="89900"/>
              </a:lnSpc>
              <a:spcBef>
                <a:spcPts val="44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z="2700" spc="-15" dirty="0">
                <a:latin typeface="Calibri"/>
                <a:cs typeface="Calibri"/>
              </a:rPr>
              <a:t>Leżysz </a:t>
            </a:r>
            <a:r>
              <a:rPr sz="2700" spc="-5" dirty="0">
                <a:latin typeface="Calibri"/>
                <a:cs typeface="Calibri"/>
              </a:rPr>
              <a:t>już </a:t>
            </a:r>
            <a:r>
              <a:rPr sz="2700" spc="5" dirty="0">
                <a:latin typeface="Calibri"/>
                <a:cs typeface="Calibri"/>
              </a:rPr>
              <a:t>w </a:t>
            </a:r>
            <a:r>
              <a:rPr sz="2700" spc="-10" dirty="0">
                <a:latin typeface="Calibri"/>
                <a:cs typeface="Calibri"/>
              </a:rPr>
              <a:t>łóżku, </a:t>
            </a:r>
            <a:r>
              <a:rPr sz="2700" dirty="0">
                <a:latin typeface="Calibri"/>
                <a:cs typeface="Calibri"/>
              </a:rPr>
              <a:t>ale </a:t>
            </a:r>
            <a:r>
              <a:rPr sz="2700" spc="-20" dirty="0">
                <a:latin typeface="Calibri"/>
                <a:cs typeface="Calibri"/>
              </a:rPr>
              <a:t>jeszcze sprawdzasz </a:t>
            </a:r>
            <a:r>
              <a:rPr sz="2700" dirty="0">
                <a:latin typeface="Calibri"/>
                <a:cs typeface="Calibri"/>
              </a:rPr>
              <a:t>maile na  </a:t>
            </a:r>
            <a:r>
              <a:rPr sz="2700" spc="-5" dirty="0">
                <a:latin typeface="Calibri"/>
                <a:cs typeface="Calibri"/>
              </a:rPr>
              <a:t>tablecie, odpisujesz </a:t>
            </a:r>
            <a:r>
              <a:rPr sz="2700" dirty="0">
                <a:latin typeface="Calibri"/>
                <a:cs typeface="Calibri"/>
              </a:rPr>
              <a:t>na wiadomości na</a:t>
            </a:r>
            <a:r>
              <a:rPr sz="2700" spc="-15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smartphonie,  </a:t>
            </a:r>
            <a:r>
              <a:rPr sz="2700" spc="-10" dirty="0">
                <a:latin typeface="Calibri"/>
                <a:cs typeface="Calibri"/>
              </a:rPr>
              <a:t>poprawiasz </a:t>
            </a:r>
            <a:r>
              <a:rPr sz="2700" spc="-15" dirty="0">
                <a:latin typeface="Calibri"/>
                <a:cs typeface="Calibri"/>
              </a:rPr>
              <a:t>prezentację </a:t>
            </a:r>
            <a:r>
              <a:rPr sz="2700" dirty="0">
                <a:latin typeface="Calibri"/>
                <a:cs typeface="Calibri"/>
              </a:rPr>
              <a:t>na </a:t>
            </a:r>
            <a:r>
              <a:rPr sz="2700" spc="-5" dirty="0">
                <a:latin typeface="Calibri"/>
                <a:cs typeface="Calibri"/>
              </a:rPr>
              <a:t>laptopie. </a:t>
            </a:r>
            <a:r>
              <a:rPr sz="2700" spc="0" dirty="0">
                <a:latin typeface="Calibri"/>
                <a:cs typeface="Calibri"/>
              </a:rPr>
              <a:t>A </a:t>
            </a:r>
            <a:r>
              <a:rPr sz="2700" spc="-5" dirty="0">
                <a:latin typeface="Calibri"/>
                <a:cs typeface="Calibri"/>
              </a:rPr>
              <a:t>później </a:t>
            </a:r>
            <a:r>
              <a:rPr sz="2700" dirty="0">
                <a:latin typeface="Calibri"/>
                <a:cs typeface="Calibri"/>
              </a:rPr>
              <a:t>się  </a:t>
            </a:r>
            <a:r>
              <a:rPr sz="2700" spc="-5" dirty="0">
                <a:latin typeface="Calibri"/>
                <a:cs typeface="Calibri"/>
              </a:rPr>
              <a:t>dziwisz, </a:t>
            </a:r>
            <a:r>
              <a:rPr sz="2700" spc="-30" dirty="0">
                <a:latin typeface="Calibri"/>
                <a:cs typeface="Calibri"/>
              </a:rPr>
              <a:t>że </a:t>
            </a:r>
            <a:r>
              <a:rPr sz="2700" dirty="0">
                <a:latin typeface="Calibri"/>
                <a:cs typeface="Calibri"/>
              </a:rPr>
              <a:t>nie </a:t>
            </a:r>
            <a:r>
              <a:rPr sz="2700" spc="-15" dirty="0">
                <a:latin typeface="Calibri"/>
                <a:cs typeface="Calibri"/>
              </a:rPr>
              <a:t>możesz </a:t>
            </a:r>
            <a:r>
              <a:rPr sz="2700" spc="-10" dirty="0">
                <a:latin typeface="Calibri"/>
                <a:cs typeface="Calibri"/>
              </a:rPr>
              <a:t>zasnąć? </a:t>
            </a:r>
            <a:r>
              <a:rPr sz="2700" spc="0" dirty="0">
                <a:latin typeface="Calibri"/>
                <a:cs typeface="Calibri"/>
              </a:rPr>
              <a:t>Winić </a:t>
            </a:r>
            <a:r>
              <a:rPr sz="2700" spc="-15" dirty="0">
                <a:latin typeface="Calibri"/>
                <a:cs typeface="Calibri"/>
              </a:rPr>
              <a:t>za </a:t>
            </a:r>
            <a:r>
              <a:rPr sz="2700" spc="-10" dirty="0">
                <a:latin typeface="Calibri"/>
                <a:cs typeface="Calibri"/>
              </a:rPr>
              <a:t>to</a:t>
            </a:r>
            <a:r>
              <a:rPr sz="2700" spc="-275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możesz</a:t>
            </a:r>
            <a:endParaRPr sz="2700">
              <a:latin typeface="Calibri"/>
              <a:cs typeface="Calibri"/>
            </a:endParaRPr>
          </a:p>
          <a:p>
            <a:pPr marL="356870" marR="116205">
              <a:lnSpc>
                <a:spcPct val="89900"/>
              </a:lnSpc>
              <a:spcBef>
                <a:spcPts val="15"/>
              </a:spcBef>
            </a:pPr>
            <a:r>
              <a:rPr sz="2700" spc="-5" dirty="0">
                <a:latin typeface="Calibri"/>
                <a:cs typeface="Calibri"/>
              </a:rPr>
              <a:t>emitowane </a:t>
            </a:r>
            <a:r>
              <a:rPr sz="2700" spc="-20" dirty="0">
                <a:latin typeface="Calibri"/>
                <a:cs typeface="Calibri"/>
              </a:rPr>
              <a:t>przez sprzęt </a:t>
            </a:r>
            <a:r>
              <a:rPr sz="2700" spc="-15" dirty="0">
                <a:latin typeface="Calibri"/>
                <a:cs typeface="Calibri"/>
              </a:rPr>
              <a:t>telefoniczno-komputerowy  </a:t>
            </a:r>
            <a:r>
              <a:rPr sz="2700" spc="-5" dirty="0">
                <a:latin typeface="Calibri"/>
                <a:cs typeface="Calibri"/>
              </a:rPr>
              <a:t>światło. </a:t>
            </a:r>
            <a:r>
              <a:rPr sz="2700" spc="-15" dirty="0">
                <a:latin typeface="Calibri"/>
                <a:cs typeface="Calibri"/>
              </a:rPr>
              <a:t>Organizm potraktowany </a:t>
            </a:r>
            <a:r>
              <a:rPr sz="2700" spc="-5" dirty="0">
                <a:latin typeface="Calibri"/>
                <a:cs typeface="Calibri"/>
              </a:rPr>
              <a:t>blaskiem hamuje  </a:t>
            </a:r>
            <a:r>
              <a:rPr sz="2700" dirty="0">
                <a:latin typeface="Calibri"/>
                <a:cs typeface="Calibri"/>
              </a:rPr>
              <a:t>wydzielanie </a:t>
            </a:r>
            <a:r>
              <a:rPr sz="2700" spc="-10" dirty="0">
                <a:latin typeface="Calibri"/>
                <a:cs typeface="Calibri"/>
              </a:rPr>
              <a:t>melatoniny </a:t>
            </a:r>
            <a:r>
              <a:rPr sz="2700" dirty="0">
                <a:latin typeface="Calibri"/>
                <a:cs typeface="Calibri"/>
              </a:rPr>
              <a:t>i </a:t>
            </a:r>
            <a:r>
              <a:rPr sz="2700" spc="-20" dirty="0">
                <a:latin typeface="Calibri"/>
                <a:cs typeface="Calibri"/>
              </a:rPr>
              <a:t>przeszkadza </a:t>
            </a:r>
            <a:r>
              <a:rPr sz="2700" spc="-15" dirty="0">
                <a:latin typeface="Calibri"/>
                <a:cs typeface="Calibri"/>
              </a:rPr>
              <a:t>naszemu  </a:t>
            </a:r>
            <a:r>
              <a:rPr sz="2700" spc="-5" dirty="0">
                <a:latin typeface="Calibri"/>
                <a:cs typeface="Calibri"/>
              </a:rPr>
              <a:t>mózgowi </a:t>
            </a:r>
            <a:r>
              <a:rPr sz="2700" spc="5" dirty="0">
                <a:latin typeface="Calibri"/>
                <a:cs typeface="Calibri"/>
              </a:rPr>
              <a:t>w </a:t>
            </a:r>
            <a:r>
              <a:rPr sz="2700" spc="-5" dirty="0">
                <a:latin typeface="Calibri"/>
                <a:cs typeface="Calibri"/>
              </a:rPr>
              <a:t>wejście </a:t>
            </a:r>
            <a:r>
              <a:rPr sz="2700" spc="5" dirty="0">
                <a:latin typeface="Calibri"/>
                <a:cs typeface="Calibri"/>
              </a:rPr>
              <a:t>w </a:t>
            </a:r>
            <a:r>
              <a:rPr sz="2700" spc="-30" dirty="0">
                <a:latin typeface="Calibri"/>
                <a:cs typeface="Calibri"/>
              </a:rPr>
              <a:t>fazę </a:t>
            </a:r>
            <a:r>
              <a:rPr sz="2700" spc="-10" dirty="0">
                <a:latin typeface="Calibri"/>
                <a:cs typeface="Calibri"/>
              </a:rPr>
              <a:t>poprzedzającą</a:t>
            </a:r>
            <a:r>
              <a:rPr sz="2700" spc="-28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zaśnięcie.</a:t>
            </a:r>
            <a:endParaRPr sz="2700">
              <a:latin typeface="Calibri"/>
              <a:cs typeface="Calibri"/>
            </a:endParaRPr>
          </a:p>
          <a:p>
            <a:pPr marL="356870" marR="187325" indent="-344170" algn="just">
              <a:lnSpc>
                <a:spcPct val="90000"/>
              </a:lnSpc>
              <a:spcBef>
                <a:spcPts val="660"/>
              </a:spcBef>
              <a:buFont typeface="Arial"/>
              <a:buChar char="•"/>
              <a:tabLst>
                <a:tab pos="357505" algn="l"/>
              </a:tabLst>
            </a:pPr>
            <a:r>
              <a:rPr sz="2700" spc="-5" dirty="0">
                <a:latin typeface="Calibri"/>
                <a:cs typeface="Calibri"/>
              </a:rPr>
              <a:t>Chcesz </a:t>
            </a:r>
            <a:r>
              <a:rPr sz="2700" spc="-10" dirty="0">
                <a:latin typeface="Calibri"/>
                <a:cs typeface="Calibri"/>
              </a:rPr>
              <a:t>zasnąć? </a:t>
            </a:r>
            <a:r>
              <a:rPr sz="2700" spc="-15" dirty="0">
                <a:latin typeface="Calibri"/>
                <a:cs typeface="Calibri"/>
              </a:rPr>
              <a:t>Odstaw </a:t>
            </a:r>
            <a:r>
              <a:rPr sz="2700" spc="-5" dirty="0">
                <a:latin typeface="Calibri"/>
                <a:cs typeface="Calibri"/>
              </a:rPr>
              <a:t>techniczne </a:t>
            </a:r>
            <a:r>
              <a:rPr sz="2700" spc="-20" dirty="0">
                <a:latin typeface="Calibri"/>
                <a:cs typeface="Calibri"/>
              </a:rPr>
              <a:t>gadżety </a:t>
            </a:r>
            <a:r>
              <a:rPr sz="2700" dirty="0">
                <a:latin typeface="Calibri"/>
                <a:cs typeface="Calibri"/>
              </a:rPr>
              <a:t>i </a:t>
            </a:r>
            <a:r>
              <a:rPr sz="2700" spc="-5" dirty="0">
                <a:latin typeface="Calibri"/>
                <a:cs typeface="Calibri"/>
              </a:rPr>
              <a:t>daj</a:t>
            </a:r>
            <a:r>
              <a:rPr sz="2700" spc="-24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się  </a:t>
            </a:r>
            <a:r>
              <a:rPr sz="2700" dirty="0">
                <a:latin typeface="Calibri"/>
                <a:cs typeface="Calibri"/>
              </a:rPr>
              <a:t>utulić do </a:t>
            </a:r>
            <a:r>
              <a:rPr sz="2700" spc="-5" dirty="0">
                <a:latin typeface="Calibri"/>
                <a:cs typeface="Calibri"/>
              </a:rPr>
              <a:t>snu. </a:t>
            </a:r>
            <a:r>
              <a:rPr sz="2700" dirty="0">
                <a:latin typeface="Calibri"/>
                <a:cs typeface="Calibri"/>
              </a:rPr>
              <a:t>Idealnie </a:t>
            </a:r>
            <a:r>
              <a:rPr sz="2700" spc="-5" dirty="0">
                <a:latin typeface="Calibri"/>
                <a:cs typeface="Calibri"/>
              </a:rPr>
              <a:t>usypiają </a:t>
            </a:r>
            <a:r>
              <a:rPr sz="2700" spc="-10" dirty="0">
                <a:latin typeface="Calibri"/>
                <a:cs typeface="Calibri"/>
              </a:rPr>
              <a:t>papierowe </a:t>
            </a:r>
            <a:r>
              <a:rPr sz="2700" spc="-5" dirty="0">
                <a:latin typeface="Calibri"/>
                <a:cs typeface="Calibri"/>
              </a:rPr>
              <a:t>książki </a:t>
            </a:r>
            <a:r>
              <a:rPr sz="2700" dirty="0">
                <a:latin typeface="Calibri"/>
                <a:cs typeface="Calibri"/>
              </a:rPr>
              <a:t>i  </a:t>
            </a:r>
            <a:r>
              <a:rPr sz="2700" spc="-15" dirty="0">
                <a:latin typeface="Calibri"/>
                <a:cs typeface="Calibri"/>
              </a:rPr>
              <a:t>drukowane </a:t>
            </a:r>
            <a:r>
              <a:rPr sz="2700" spc="-25" dirty="0">
                <a:latin typeface="Calibri"/>
                <a:cs typeface="Calibri"/>
              </a:rPr>
              <a:t>gazety </a:t>
            </a:r>
            <a:r>
              <a:rPr sz="2700" dirty="0">
                <a:latin typeface="Calibri"/>
                <a:cs typeface="Calibri"/>
              </a:rPr>
              <a:t>i</a:t>
            </a:r>
            <a:r>
              <a:rPr sz="2700" spc="-7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czasopisma.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</TotalTime>
  <Words>4290</Words>
  <Application>Microsoft Office PowerPoint</Application>
  <PresentationFormat>Pokaz na ekranie (4:3)</PresentationFormat>
  <Paragraphs>611</Paragraphs>
  <Slides>102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102</vt:i4>
      </vt:variant>
    </vt:vector>
  </HeadingPairs>
  <TitlesOfParts>
    <vt:vector size="106" baseType="lpstr">
      <vt:lpstr>Arial</vt:lpstr>
      <vt:lpstr>Calibri</vt:lpstr>
      <vt:lpstr>Times New Roman</vt:lpstr>
      <vt:lpstr>Office Theme</vt:lpstr>
      <vt:lpstr>Zasady BHP przy komputerze</vt:lpstr>
      <vt:lpstr>Cele BHP</vt:lpstr>
      <vt:lpstr>Cele BHP</vt:lpstr>
      <vt:lpstr>Prezentacja programu PowerPoint</vt:lpstr>
      <vt:lpstr>Wprowadzenie</vt:lpstr>
      <vt:lpstr>Wprowadzenie</vt:lpstr>
      <vt:lpstr>Sytuacja prawna</vt:lpstr>
      <vt:lpstr>Czynniki wpływające na osoby  pracujące z komputerami</vt:lpstr>
      <vt:lpstr>Mikroklimat pomieszczenia</vt:lpstr>
      <vt:lpstr>Temperatura pomieszczenia</vt:lpstr>
      <vt:lpstr>Mikroklimat pomieszczenia, temperatura</vt:lpstr>
      <vt:lpstr>Prezentacja programu PowerPoint</vt:lpstr>
      <vt:lpstr>Mikroklimat pomieszczenia, temperatura</vt:lpstr>
      <vt:lpstr>Mikroklimat pomieszczenia, temperatura</vt:lpstr>
      <vt:lpstr>Wilgotność powietrza w pomieszczeniu</vt:lpstr>
      <vt:lpstr>Wilgotność powietrza</vt:lpstr>
      <vt:lpstr>Pomieszczenia</vt:lpstr>
      <vt:lpstr>Pomieszczenia</vt:lpstr>
      <vt:lpstr>Pomieszczenia</vt:lpstr>
      <vt:lpstr>Oświetlenie</vt:lpstr>
      <vt:lpstr>Oświetlenie</vt:lpstr>
      <vt:lpstr>Oświetlenie</vt:lpstr>
      <vt:lpstr>Prezentacja programu PowerPoint</vt:lpstr>
      <vt:lpstr>Hałas</vt:lpstr>
      <vt:lpstr>Hałas w pracy i domu</vt:lpstr>
      <vt:lpstr>Rozmieszczenie stanowisk</vt:lpstr>
      <vt:lpstr>Rozmieszczenie stanowisk</vt:lpstr>
      <vt:lpstr>Rozmieszczenie stanowisk</vt:lpstr>
      <vt:lpstr>ZAGOSPODAROWANIE I UMEBLOWANIE POMIESZCZEŃ</vt:lpstr>
      <vt:lpstr>Biurko</vt:lpstr>
      <vt:lpstr>Biurko</vt:lpstr>
      <vt:lpstr>Biurko</vt:lpstr>
      <vt:lpstr>Pole optymalnego widzenia</vt:lpstr>
      <vt:lpstr>Swoboda ruchów</vt:lpstr>
      <vt:lpstr>Podnóżek</vt:lpstr>
      <vt:lpstr>Prezentacja programu PowerPoint</vt:lpstr>
      <vt:lpstr>Organizacja stanowiska pracy z  monitorem ekranowym</vt:lpstr>
      <vt:lpstr>Prezentacja programu PowerPoint</vt:lpstr>
      <vt:lpstr>Monitor</vt:lpstr>
      <vt:lpstr>Monitor</vt:lpstr>
      <vt:lpstr>Monitory</vt:lpstr>
      <vt:lpstr>Krzesło</vt:lpstr>
      <vt:lpstr>Krzesło cz.2</vt:lpstr>
      <vt:lpstr>Krzesło cz.3</vt:lpstr>
      <vt:lpstr>Krzesło cz.4</vt:lpstr>
      <vt:lpstr>Mysz</vt:lpstr>
      <vt:lpstr>Mysz</vt:lpstr>
      <vt:lpstr>Mysz</vt:lpstr>
      <vt:lpstr>Klawiatura</vt:lpstr>
      <vt:lpstr>Klawiatura</vt:lpstr>
      <vt:lpstr>Klawiatura</vt:lpstr>
      <vt:lpstr>Prezentacja programu PowerPoint</vt:lpstr>
      <vt:lpstr>Prawidłowe ułożenie dłoni</vt:lpstr>
      <vt:lpstr>Prawidłowe ułożenie dłoni</vt:lpstr>
      <vt:lpstr>Prezentacja programu PowerPoint</vt:lpstr>
      <vt:lpstr>Klawiatura Dvoraka</vt:lpstr>
      <vt:lpstr>Klawiatura profilowana</vt:lpstr>
      <vt:lpstr>Postawa przy pracy</vt:lpstr>
      <vt:lpstr>Postawa przy pracy</vt:lpstr>
      <vt:lpstr>Prezentacja programu PowerPoint</vt:lpstr>
      <vt:lpstr>Podstawowe zasady prawidłowej  postawy przy pracy</vt:lpstr>
      <vt:lpstr>Podstawowe zasady prawidłowej  postawy przy pracy</vt:lpstr>
      <vt:lpstr>Prezentacja programu PowerPoint</vt:lpstr>
      <vt:lpstr>PROBLEMY ZDROWOTNE</vt:lpstr>
      <vt:lpstr>Przyczyna problemów</vt:lpstr>
      <vt:lpstr>Prezentacja programu PowerPoint</vt:lpstr>
      <vt:lpstr>RSI (Repetitive Strain Injury) Zespół Cieśni Nadgarstka.</vt:lpstr>
      <vt:lpstr>Zespół Cieśni Nadgarstka.</vt:lpstr>
      <vt:lpstr>Zespół Cieśni Nadgarstka.</vt:lpstr>
      <vt:lpstr>Profilaktyka</vt:lpstr>
      <vt:lpstr>Gimnastyka</vt:lpstr>
      <vt:lpstr>Zespół de Quervaina</vt:lpstr>
      <vt:lpstr>Inne okreslenia</vt:lpstr>
      <vt:lpstr>Przyczyny zespołu de Quervaina</vt:lpstr>
      <vt:lpstr>Objawy zespołu de Quervaina</vt:lpstr>
      <vt:lpstr>Etymologia schorzenia</vt:lpstr>
      <vt:lpstr>Schemat schorzenia</vt:lpstr>
      <vt:lpstr>Diagnoza</vt:lpstr>
      <vt:lpstr>Test Finkelsteina</vt:lpstr>
      <vt:lpstr>Test Muckarda</vt:lpstr>
      <vt:lpstr>Leczenie</vt:lpstr>
      <vt:lpstr>Orteza unieruchamiająca</vt:lpstr>
      <vt:lpstr>Ręka goryla</vt:lpstr>
      <vt:lpstr>Ręka goryla</vt:lpstr>
      <vt:lpstr>Przeciwdziałanie</vt:lpstr>
      <vt:lpstr>Zwyrodnienia odcinka szyjnego kręgosłupa</vt:lpstr>
      <vt:lpstr>Objawy</vt:lpstr>
      <vt:lpstr>Przyczyny</vt:lpstr>
      <vt:lpstr>Prezentacja programu PowerPoint</vt:lpstr>
      <vt:lpstr>Geneza schorzenia</vt:lpstr>
      <vt:lpstr>Trochę obliczeń…</vt:lpstr>
      <vt:lpstr>Rehabilitacja</vt:lpstr>
      <vt:lpstr>Ekranowy bezdech</vt:lpstr>
      <vt:lpstr>Dolegliwości kręgosłupa i pleców</vt:lpstr>
      <vt:lpstr>Impotencja, dolegliwości menstruacyjne  i poronienia</vt:lpstr>
      <vt:lpstr>Rumień cieplny</vt:lpstr>
      <vt:lpstr>Narażenie narządu wzroku</vt:lpstr>
      <vt:lpstr>Przeciwdziałanie osłabieniu wzroku</vt:lpstr>
      <vt:lpstr>Omamy wibracyjne</vt:lpstr>
      <vt:lpstr>Cybermigrena</vt:lpstr>
      <vt:lpstr>Nomofobia</vt:lpstr>
      <vt:lpstr>Zaburzenia snu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Zasady BHP dla informatyków</dc:title>
  <dc:creator>Marek</dc:creator>
  <cp:lastModifiedBy>Damian Radzik</cp:lastModifiedBy>
  <cp:revision>3</cp:revision>
  <dcterms:created xsi:type="dcterms:W3CDTF">2017-12-11T15:22:30Z</dcterms:created>
  <dcterms:modified xsi:type="dcterms:W3CDTF">2018-10-29T11:15:13Z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2017-09-23T00:00:00Z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2017-12-11T00:00:00Z</vt:filetime>
  </property>
</Properties>
</file>