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2" r:id="rId9"/>
    <p:sldId id="264" r:id="rId10"/>
    <p:sldId id="265" r:id="rId11"/>
    <p:sldId id="266" r:id="rId12"/>
    <p:sldId id="267" r:id="rId13"/>
    <p:sldId id="268" r:id="rId14"/>
    <p:sldId id="269" r:id="rId15"/>
    <p:sldId id="280" r:id="rId16"/>
    <p:sldId id="281" r:id="rId17"/>
    <p:sldId id="272" r:id="rId18"/>
    <p:sldId id="285" r:id="rId19"/>
    <p:sldId id="286" r:id="rId20"/>
    <p:sldId id="270" r:id="rId21"/>
    <p:sldId id="271" r:id="rId22"/>
    <p:sldId id="273" r:id="rId23"/>
    <p:sldId id="274" r:id="rId24"/>
    <p:sldId id="275" r:id="rId25"/>
    <p:sldId id="276" r:id="rId26"/>
    <p:sldId id="287" r:id="rId27"/>
    <p:sldId id="277" r:id="rId28"/>
    <p:sldId id="288" r:id="rId29"/>
    <p:sldId id="278" r:id="rId30"/>
    <p:sldId id="279" r:id="rId31"/>
    <p:sldId id="291" r:id="rId32"/>
    <p:sldId id="290" r:id="rId33"/>
    <p:sldId id="282" r:id="rId34"/>
    <p:sldId id="283" r:id="rId35"/>
    <p:sldId id="289" r:id="rId3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mian Radzik" userId="9b6437a5cc3fe03b" providerId="LiveId" clId="{BE705597-AEF2-4EAB-95A2-B5E208F41353}"/>
    <pc:docChg chg="custSel modSld">
      <pc:chgData name="Damian Radzik" userId="9b6437a5cc3fe03b" providerId="LiveId" clId="{BE705597-AEF2-4EAB-95A2-B5E208F41353}" dt="2019-09-30T10:33:09.047" v="2" actId="27636"/>
      <pc:docMkLst>
        <pc:docMk/>
      </pc:docMkLst>
      <pc:sldChg chg="modSp">
        <pc:chgData name="Damian Radzik" userId="9b6437a5cc3fe03b" providerId="LiveId" clId="{BE705597-AEF2-4EAB-95A2-B5E208F41353}" dt="2019-09-30T10:33:09.047" v="2" actId="27636"/>
        <pc:sldMkLst>
          <pc:docMk/>
          <pc:sldMk cId="253050554" sldId="290"/>
        </pc:sldMkLst>
        <pc:spChg chg="mod">
          <ac:chgData name="Damian Radzik" userId="9b6437a5cc3fe03b" providerId="LiveId" clId="{BE705597-AEF2-4EAB-95A2-B5E208F41353}" dt="2019-09-30T10:33:09.047" v="1" actId="27636"/>
          <ac:spMkLst>
            <pc:docMk/>
            <pc:sldMk cId="253050554" sldId="290"/>
            <ac:spMk id="3" creationId="{6723A575-FD3D-4192-B5AB-DA74653EB385}"/>
          </ac:spMkLst>
        </pc:spChg>
        <pc:spChg chg="mod">
          <ac:chgData name="Damian Radzik" userId="9b6437a5cc3fe03b" providerId="LiveId" clId="{BE705597-AEF2-4EAB-95A2-B5E208F41353}" dt="2019-09-30T10:33:09.047" v="2" actId="27636"/>
          <ac:spMkLst>
            <pc:docMk/>
            <pc:sldMk cId="253050554" sldId="290"/>
            <ac:spMk id="4" creationId="{4CC34813-3988-4D16-9D55-577462E25019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2F88259F-0B8A-42D1-9E36-F244714DD26B}" type="datetimeFigureOut">
              <a:rPr lang="pl-PL" smtClean="0"/>
              <a:t>30.09.2019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0F6B9-B9C6-426B-8A37-16D7301C0DED}" type="slidenum">
              <a:rPr lang="pl-PL" smtClean="0"/>
              <a:t>‹#›</a:t>
            </a:fld>
            <a:endParaRPr lang="pl-PL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629378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8259F-0B8A-42D1-9E36-F244714DD26B}" type="datetimeFigureOut">
              <a:rPr lang="pl-PL" smtClean="0"/>
              <a:t>30.09.2019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0F6B9-B9C6-426B-8A37-16D7301C0DE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403101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8259F-0B8A-42D1-9E36-F244714DD26B}" type="datetimeFigureOut">
              <a:rPr lang="pl-PL" smtClean="0"/>
              <a:t>30.09.2019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0F6B9-B9C6-426B-8A37-16D7301C0DED}" type="slidenum">
              <a:rPr lang="pl-PL" smtClean="0"/>
              <a:t>‹#›</a:t>
            </a:fld>
            <a:endParaRPr lang="pl-PL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20853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8259F-0B8A-42D1-9E36-F244714DD26B}" type="datetimeFigureOut">
              <a:rPr lang="pl-PL" smtClean="0"/>
              <a:t>30.09.2019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0F6B9-B9C6-426B-8A37-16D7301C0DE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955517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8259F-0B8A-42D1-9E36-F244714DD26B}" type="datetimeFigureOut">
              <a:rPr lang="pl-PL" smtClean="0"/>
              <a:t>30.09.2019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0F6B9-B9C6-426B-8A37-16D7301C0DE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551128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8259F-0B8A-42D1-9E36-F244714DD26B}" type="datetimeFigureOut">
              <a:rPr lang="pl-PL" smtClean="0"/>
              <a:t>30.09.2019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0F6B9-B9C6-426B-8A37-16D7301C0DE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822405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8259F-0B8A-42D1-9E36-F244714DD26B}" type="datetimeFigureOut">
              <a:rPr lang="pl-PL" smtClean="0"/>
              <a:t>30.09.2019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0F6B9-B9C6-426B-8A37-16D7301C0DE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420935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8259F-0B8A-42D1-9E36-F244714DD26B}" type="datetimeFigureOut">
              <a:rPr lang="pl-PL" smtClean="0"/>
              <a:t>30.09.2019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0F6B9-B9C6-426B-8A37-16D7301C0DE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324296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8259F-0B8A-42D1-9E36-F244714DD26B}" type="datetimeFigureOut">
              <a:rPr lang="pl-PL" smtClean="0"/>
              <a:t>30.09.2019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0F6B9-B9C6-426B-8A37-16D7301C0DED}" type="slidenum">
              <a:rPr lang="pl-PL" smtClean="0"/>
              <a:t>‹#›</a:t>
            </a:fld>
            <a:endParaRPr lang="pl-PL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461520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8259F-0B8A-42D1-9E36-F244714DD26B}" type="datetimeFigureOut">
              <a:rPr lang="pl-PL" smtClean="0"/>
              <a:t>30.09.2019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0F6B9-B9C6-426B-8A37-16D7301C0DE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633862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8259F-0B8A-42D1-9E36-F244714DD26B}" type="datetimeFigureOut">
              <a:rPr lang="pl-PL" smtClean="0"/>
              <a:t>30.09.2019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0F6B9-B9C6-426B-8A37-16D7301C0DED}" type="slidenum">
              <a:rPr lang="pl-PL" smtClean="0"/>
              <a:t>‹#›</a:t>
            </a:fld>
            <a:endParaRPr lang="pl-PL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377572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2F88259F-0B8A-42D1-9E36-F244714DD26B}" type="datetimeFigureOut">
              <a:rPr lang="pl-PL" smtClean="0"/>
              <a:t>30.09.2019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CC80F6B9-B9C6-426B-8A37-16D7301C0DED}" type="slidenum">
              <a:rPr lang="pl-PL" smtClean="0"/>
              <a:t>‹#›</a:t>
            </a:fld>
            <a:endParaRPr lang="pl-PL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358503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10EB55D-C881-4142-886E-1693750769E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dirty="0"/>
              <a:t>Obudowa komputera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39E05CE7-4C74-4F8B-BB51-70B6E308C36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863944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ADF4730-0C22-4E38-A61D-99D68BCB35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Obudowa komputera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2158BBE-3792-4877-9423-C10C9519BB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najczęściej metalowa (stalowa lub aluminiowa) zamknięta skrzynka w formie prostopadłościanu z elementami plastikowymi, umożliwiająca umieszczenie i zamocowanie najważniejszych elementów komputera. </a:t>
            </a:r>
          </a:p>
          <a:p>
            <a:pPr marL="0" indent="0">
              <a:buNone/>
            </a:pPr>
            <a:r>
              <a:rPr lang="pl-PL" dirty="0"/>
              <a:t>Niektóre obudowy posiadają wbudowany zasilacz komputera lub filtry kurzu.</a:t>
            </a:r>
          </a:p>
        </p:txBody>
      </p:sp>
    </p:spTree>
    <p:extLst>
      <p:ext uri="{BB962C8B-B14F-4D97-AF65-F5344CB8AC3E}">
        <p14:creationId xmlns:p14="http://schemas.microsoft.com/office/powerpoint/2010/main" val="36931451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41A6F23-F777-407F-A654-0FBC3C85FC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Obudowa typu desktop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7624D5D-131D-43B3-A279-390AFD46C1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Obudowa skonstruowana tak, by umożliwić postawienie na niej monitora. Jej charakterystyczny płaski kształt ogranicza przestrzeń wewnątrz takiej obudowy, co utrudnia lub uniemożliwia rozbudowę komputera o nowe, wewnętrzne urządzenia, przez co zawęża się zakres zastosowań. Jedną z zalet tego typu obudów jest mała ilość zajmowanego miejsca na biurku w przypadku posiadania monitora.</a:t>
            </a:r>
          </a:p>
        </p:txBody>
      </p:sp>
    </p:spTree>
    <p:extLst>
      <p:ext uri="{BB962C8B-B14F-4D97-AF65-F5344CB8AC3E}">
        <p14:creationId xmlns:p14="http://schemas.microsoft.com/office/powerpoint/2010/main" val="27744701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4481817-AF04-4C53-9EF6-D05DCD2B98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Desktop</a:t>
            </a:r>
          </a:p>
        </p:txBody>
      </p:sp>
      <p:pic>
        <p:nvPicPr>
          <p:cNvPr id="4" name="Symbol zastępczy zawartości 3">
            <a:extLst>
              <a:ext uri="{FF2B5EF4-FFF2-40B4-BE49-F238E27FC236}">
                <a16:creationId xmlns:a16="http://schemas.microsoft.com/office/drawing/2014/main" id="{ABF6D199-AD9C-4B32-8014-A2FDD0FE905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52539" y="2286000"/>
            <a:ext cx="5663059" cy="4022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1551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764CC8A-56A6-40C3-98B8-BE73A15A17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Big </a:t>
            </a:r>
            <a:r>
              <a:rPr lang="pl-PL" dirty="0" err="1"/>
              <a:t>tower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543BC2B-23EC-451B-AEF3-DD18D873A5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największa obudowa typu </a:t>
            </a:r>
            <a:r>
              <a:rPr lang="pl-PL" dirty="0" err="1"/>
              <a:t>tower</a:t>
            </a:r>
            <a:r>
              <a:rPr lang="pl-PL" dirty="0"/>
              <a:t>, najczęściej stosowana w serwerach. Umożliwia montaż dwóch małych i pięciu dużych napędów oraz dodatkowych dysków twardych.</a:t>
            </a:r>
          </a:p>
        </p:txBody>
      </p:sp>
    </p:spTree>
    <p:extLst>
      <p:ext uri="{BB962C8B-B14F-4D97-AF65-F5344CB8AC3E}">
        <p14:creationId xmlns:p14="http://schemas.microsoft.com/office/powerpoint/2010/main" val="30687319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623D978-DA96-46A3-B41D-CB03AB2D1A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Big</a:t>
            </a:r>
          </a:p>
        </p:txBody>
      </p:sp>
      <p:pic>
        <p:nvPicPr>
          <p:cNvPr id="1026" name="Picture 2" descr="https://static.komputronik.pl/product-picture/6/OBVN10001W2N-1.png">
            <a:extLst>
              <a:ext uri="{FF2B5EF4-FFF2-40B4-BE49-F238E27FC236}">
                <a16:creationId xmlns:a16="http://schemas.microsoft.com/office/drawing/2014/main" id="{44AF534E-9510-4017-A23E-FB47596D2F0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72706" y="2286000"/>
            <a:ext cx="4022725" cy="402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42687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29D61F2-C19A-4CAA-A4C0-B502CD4B30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Midi </a:t>
            </a:r>
            <a:r>
              <a:rPr lang="pl-PL" dirty="0" err="1"/>
              <a:t>tower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B836842-5661-4041-AC28-68A9A046A6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średnia obudowa typu </a:t>
            </a:r>
            <a:r>
              <a:rPr lang="pl-PL" dirty="0" err="1"/>
              <a:t>tower</a:t>
            </a:r>
            <a:r>
              <a:rPr lang="pl-PL" dirty="0"/>
              <a:t>. Najczęściej stosowana, stanowi rozsądne rozwiązanie dla typowych zastosowań komputera. Umożliwia montaż 2 małych i 3-4 dużych napędów.</a:t>
            </a:r>
          </a:p>
        </p:txBody>
      </p:sp>
    </p:spTree>
    <p:extLst>
      <p:ext uri="{BB962C8B-B14F-4D97-AF65-F5344CB8AC3E}">
        <p14:creationId xmlns:p14="http://schemas.microsoft.com/office/powerpoint/2010/main" val="33621774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80317B4-EC7E-4B30-8101-92E2A880A1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Midi</a:t>
            </a:r>
          </a:p>
        </p:txBody>
      </p:sp>
      <p:pic>
        <p:nvPicPr>
          <p:cNvPr id="2050" name="Picture 2" descr="https://static.komputronik.pl/product-picture/6/OBCORCC9011075WW-1.png">
            <a:extLst>
              <a:ext uri="{FF2B5EF4-FFF2-40B4-BE49-F238E27FC236}">
                <a16:creationId xmlns:a16="http://schemas.microsoft.com/office/drawing/2014/main" id="{38634622-7DA5-4540-9A97-8D3337E0DE0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309017" y="2286000"/>
            <a:ext cx="3150103" cy="402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30555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A15C5A7-E416-4166-ABFA-C6D80313BA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Mini </a:t>
            </a:r>
            <a:r>
              <a:rPr lang="pl-PL" dirty="0" err="1"/>
              <a:t>tower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AB99EF1-1D4C-493D-B0EB-9025D7AFCE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najmniejsza obudowa typu </a:t>
            </a:r>
            <a:r>
              <a:rPr lang="pl-PL" dirty="0" err="1"/>
              <a:t>tower</a:t>
            </a:r>
            <a:r>
              <a:rPr lang="pl-PL" dirty="0"/>
              <a:t>. Ma najmniejszą z nich pojemność i umożliwia montaż dwóch małych (stacja dyskietek) i dwóch dużych (napęd CD-ROM) napędów.</a:t>
            </a:r>
          </a:p>
        </p:txBody>
      </p:sp>
    </p:spTree>
    <p:extLst>
      <p:ext uri="{BB962C8B-B14F-4D97-AF65-F5344CB8AC3E}">
        <p14:creationId xmlns:p14="http://schemas.microsoft.com/office/powerpoint/2010/main" val="37925147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8A99B6A-DC47-4606-9ADB-A8A894233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Mini</a:t>
            </a:r>
          </a:p>
        </p:txBody>
      </p:sp>
      <p:pic>
        <p:nvPicPr>
          <p:cNvPr id="3074" name="Picture 2" descr="https://static.komputronik.pl/product-picture/6/OBCT01BOP-1.png">
            <a:extLst>
              <a:ext uri="{FF2B5EF4-FFF2-40B4-BE49-F238E27FC236}">
                <a16:creationId xmlns:a16="http://schemas.microsoft.com/office/drawing/2014/main" id="{4030C475-F3DF-4864-A6D3-A7DB166BF8A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56255" y="2286000"/>
            <a:ext cx="3855627" cy="402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30262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0E2AA8B-8098-484E-A241-24A347D6B4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Media </a:t>
            </a:r>
            <a:r>
              <a:rPr lang="pl-PL" dirty="0" err="1"/>
              <a:t>center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3A65B36-89B3-4B93-BDD8-8D20C80CED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Obudowa typu mini-ITX wyglądająca jak pomniejszona wersja desktop mająca najczęściej jedną kieszeń 5,25 i 3,5 oraz kilka 2,5. </a:t>
            </a:r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0978706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B1F2C60-2C24-471C-A7FD-0137DEF317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Media </a:t>
            </a:r>
            <a:r>
              <a:rPr lang="pl-PL" dirty="0" err="1"/>
              <a:t>center</a:t>
            </a:r>
            <a:endParaRPr lang="pl-PL" dirty="0"/>
          </a:p>
        </p:txBody>
      </p:sp>
      <p:pic>
        <p:nvPicPr>
          <p:cNvPr id="4098" name="Picture 2" descr="https://static.komputronik.pl/product-picture/6/OBSILSSTML05BUSB3-1.png">
            <a:extLst>
              <a:ext uri="{FF2B5EF4-FFF2-40B4-BE49-F238E27FC236}">
                <a16:creationId xmlns:a16="http://schemas.microsoft.com/office/drawing/2014/main" id="{183F9AE2-F78F-4E9A-8D5C-3F9FDB3D0A6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72706" y="2286000"/>
            <a:ext cx="4022725" cy="402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88074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5F39117-0124-4C1E-AE59-280DB8C864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Mini-ITX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D766FC8-798E-4CA8-904D-5DD8CA8F87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Najmniejsza obudowa posiadająca nawet jedną kieszeń 2,5 ; 3,5 i 5,25 oraz miejsce na zasilacz typu SFX</a:t>
            </a:r>
          </a:p>
        </p:txBody>
      </p:sp>
    </p:spTree>
    <p:extLst>
      <p:ext uri="{BB962C8B-B14F-4D97-AF65-F5344CB8AC3E}">
        <p14:creationId xmlns:p14="http://schemas.microsoft.com/office/powerpoint/2010/main" val="13858596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17C505A-5695-4D67-BDF1-3D3554C5B8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Mini-ITX</a:t>
            </a:r>
          </a:p>
        </p:txBody>
      </p:sp>
      <p:pic>
        <p:nvPicPr>
          <p:cNvPr id="5122" name="Picture 2" descr="https://static.komputronik.pl/product-picture/6/OBCHFI01BU3-1.png">
            <a:extLst>
              <a:ext uri="{FF2B5EF4-FFF2-40B4-BE49-F238E27FC236}">
                <a16:creationId xmlns:a16="http://schemas.microsoft.com/office/drawing/2014/main" id="{F3EDAB4E-CD64-4552-88C3-F9B0D8FFEE5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217194" y="2392362"/>
            <a:ext cx="333375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6304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406D338-6191-4A3C-A96B-DBC69DF4A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Obudowy serwerowe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279BF98-559B-46E7-A78A-C25B61ACFD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Obudowy tego typu przystosowane są do montażu w szafie </a:t>
            </a:r>
            <a:r>
              <a:rPr lang="pl-PL" dirty="0" err="1"/>
              <a:t>rackowej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8605990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3A7C179-FB98-421A-A5D5-CB1E86742C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Serwerowa</a:t>
            </a:r>
          </a:p>
        </p:txBody>
      </p:sp>
      <p:pic>
        <p:nvPicPr>
          <p:cNvPr id="15362" name="Picture 2" descr="https://static.komputronik.pl/product-picture/6/OBATX19CC4U02-1.png">
            <a:extLst>
              <a:ext uri="{FF2B5EF4-FFF2-40B4-BE49-F238E27FC236}">
                <a16:creationId xmlns:a16="http://schemas.microsoft.com/office/drawing/2014/main" id="{AAAFA02E-AE24-4217-803C-A4A0CAF52D1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02252" y="2286000"/>
            <a:ext cx="5363633" cy="402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37720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1122BF2D-3BE9-4770-9FE6-59597B0D1A6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dirty="0"/>
              <a:t>Osprzęt</a:t>
            </a:r>
          </a:p>
        </p:txBody>
      </p:sp>
      <p:sp>
        <p:nvSpPr>
          <p:cNvPr id="5" name="Podtytuł 4">
            <a:extLst>
              <a:ext uri="{FF2B5EF4-FFF2-40B4-BE49-F238E27FC236}">
                <a16:creationId xmlns:a16="http://schemas.microsoft.com/office/drawing/2014/main" id="{B8C02460-5EE7-430D-9301-FC429EB5E45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403097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AF56B39-D45F-4780-8052-A9EC292C9A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Filtr </a:t>
            </a:r>
            <a:r>
              <a:rPr lang="pl-PL" dirty="0" err="1"/>
              <a:t>przeciwkurzowy</a:t>
            </a:r>
            <a:endParaRPr lang="pl-PL" dirty="0"/>
          </a:p>
        </p:txBody>
      </p:sp>
      <p:pic>
        <p:nvPicPr>
          <p:cNvPr id="17410" name="Picture 2" descr="ALUMINIOWY GRILL/FILTR PRZECIWKURZOWY 140mm CZARNY">
            <a:extLst>
              <a:ext uri="{FF2B5EF4-FFF2-40B4-BE49-F238E27FC236}">
                <a16:creationId xmlns:a16="http://schemas.microsoft.com/office/drawing/2014/main" id="{9EDBC613-ECDC-4B1A-A0B5-D7CA6355589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72706" y="2286000"/>
            <a:ext cx="4022725" cy="402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18123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D68F26A-A585-4506-A5FA-F6C3A39B28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Wyciszanie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AFEBC29-CD80-4854-BC06-BDA0D19862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pl-PL" dirty="0"/>
          </a:p>
        </p:txBody>
      </p:sp>
      <p:pic>
        <p:nvPicPr>
          <p:cNvPr id="18434" name="Picture 2" descr="Fander RLZ Silicon Pins, kołki wyciszające.">
            <a:extLst>
              <a:ext uri="{FF2B5EF4-FFF2-40B4-BE49-F238E27FC236}">
                <a16:creationId xmlns:a16="http://schemas.microsoft.com/office/drawing/2014/main" id="{64BA9BA9-0F52-4EBB-AA82-EFF79808E4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358" y="2134762"/>
            <a:ext cx="4876800" cy="3238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6" name="Picture 4" descr="AAB COOLING Pochłaniacz DRGAŃ Wentylatora 120mm">
            <a:extLst>
              <a:ext uri="{FF2B5EF4-FFF2-40B4-BE49-F238E27FC236}">
                <a16:creationId xmlns:a16="http://schemas.microsoft.com/office/drawing/2014/main" id="{33515C87-180D-4849-9625-AAE16146CF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2642" y="2134762"/>
            <a:ext cx="3238500" cy="3238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8" name="Picture 6" descr="Maty wyciszające King Mod Premium do NZXT Phantom">
            <a:extLst>
              <a:ext uri="{FF2B5EF4-FFF2-40B4-BE49-F238E27FC236}">
                <a16:creationId xmlns:a16="http://schemas.microsoft.com/office/drawing/2014/main" id="{D05840DD-62ED-4C35-A03F-E8B8E8C8CA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9962" y="2134763"/>
            <a:ext cx="3238500" cy="3238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85151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B2444D5-2493-47F0-B2CD-7AEDC21599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Ramka do montażu dysków</a:t>
            </a:r>
            <a:br>
              <a:rPr lang="pl-PL" dirty="0"/>
            </a:b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FF8F44D-7C57-48C1-AD1D-27FF25D0BD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pl-PL" dirty="0"/>
          </a:p>
        </p:txBody>
      </p:sp>
      <p:pic>
        <p:nvPicPr>
          <p:cNvPr id="6146" name="Picture 2" descr="https://static.komputronik.pl/product-picture/6/OBGEPH032-1.png">
            <a:extLst>
              <a:ext uri="{FF2B5EF4-FFF2-40B4-BE49-F238E27FC236}">
                <a16:creationId xmlns:a16="http://schemas.microsoft.com/office/drawing/2014/main" id="{B747BE97-7800-4305-920D-082426D565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2872" y="2128166"/>
            <a:ext cx="3746256" cy="3746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876908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BDFAA4F-943C-4FE3-B827-5822B7A970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Podświetlenie</a:t>
            </a:r>
          </a:p>
        </p:txBody>
      </p:sp>
      <p:pic>
        <p:nvPicPr>
          <p:cNvPr id="7170" name="Picture 2" descr="https://static.komputronik.pl/product-picture/6/OBCL9011109WW-1.png">
            <a:extLst>
              <a:ext uri="{FF2B5EF4-FFF2-40B4-BE49-F238E27FC236}">
                <a16:creationId xmlns:a16="http://schemas.microsoft.com/office/drawing/2014/main" id="{EE716A4D-D150-4E27-9ECF-4567CC35115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35781" y="2286000"/>
            <a:ext cx="4896575" cy="402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309759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879BA26-735E-40DC-98DA-4E570A309C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Sterownik wentylatorów i podświetlenia</a:t>
            </a:r>
          </a:p>
        </p:txBody>
      </p:sp>
      <p:pic>
        <p:nvPicPr>
          <p:cNvPr id="8194" name="Picture 2" descr="https://static.komputronik.pl/product-picture/6/OBCL9011110WW-1.png">
            <a:extLst>
              <a:ext uri="{FF2B5EF4-FFF2-40B4-BE49-F238E27FC236}">
                <a16:creationId xmlns:a16="http://schemas.microsoft.com/office/drawing/2014/main" id="{41BD11D5-FE43-4EC5-90B9-4AC4AB1E69D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02252" y="2286000"/>
            <a:ext cx="5363633" cy="402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258161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44132F7-71A2-4071-BC7F-D5E018DE3A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/>
              <a:t>Backplane</a:t>
            </a:r>
            <a:endParaRPr lang="pl-PL" dirty="0"/>
          </a:p>
        </p:txBody>
      </p:sp>
      <p:pic>
        <p:nvPicPr>
          <p:cNvPr id="9218" name="Picture 2" descr="https://static.komputronik.pl/product-picture/6/OBCHSNT2131SAS-1.png">
            <a:extLst>
              <a:ext uri="{FF2B5EF4-FFF2-40B4-BE49-F238E27FC236}">
                <a16:creationId xmlns:a16="http://schemas.microsoft.com/office/drawing/2014/main" id="{6DA2D241-51F9-4839-A49B-35622E04583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199499" y="2286000"/>
            <a:ext cx="5369140" cy="402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796011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0DD1C5E-B90B-419D-A01E-3E97BF70BD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Boczna szyba</a:t>
            </a:r>
          </a:p>
        </p:txBody>
      </p:sp>
      <p:pic>
        <p:nvPicPr>
          <p:cNvPr id="10244" name="Picture 4" descr="https://static.komputronik.pl/product-picture/6/OBBQBGA01-1.png">
            <a:extLst>
              <a:ext uri="{FF2B5EF4-FFF2-40B4-BE49-F238E27FC236}">
                <a16:creationId xmlns:a16="http://schemas.microsoft.com/office/drawing/2014/main" id="{DDD45F46-B6EF-4097-8186-320D4DCE5A9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40881" y="2535237"/>
            <a:ext cx="5286375" cy="3524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23203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ECFEB43-4023-4C12-B8FA-AC7086EE12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Uchwyt do mocowania do ściany</a:t>
            </a:r>
          </a:p>
        </p:txBody>
      </p:sp>
      <p:pic>
        <p:nvPicPr>
          <p:cNvPr id="11266" name="Picture 2" descr="https://static.komputronik.pl/product-picture/6/OBWMK04-1.png">
            <a:extLst>
              <a:ext uri="{FF2B5EF4-FFF2-40B4-BE49-F238E27FC236}">
                <a16:creationId xmlns:a16="http://schemas.microsoft.com/office/drawing/2014/main" id="{2A587D9A-0D6E-44EE-81BF-09DE3829952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788444" y="2368550"/>
            <a:ext cx="6191250" cy="3857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63399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10F7ED1-D2DE-4058-95D6-ED6977826E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Moduł </a:t>
            </a:r>
            <a:r>
              <a:rPr lang="pl-PL" dirty="0" err="1"/>
              <a:t>peltiera</a:t>
            </a:r>
            <a:endParaRPr lang="pl-PL" dirty="0"/>
          </a:p>
        </p:txBody>
      </p:sp>
      <p:pic>
        <p:nvPicPr>
          <p:cNvPr id="19458" name="Picture 2" descr="Ogniwo moduł PELTIERA TEC1-12708 __TES_ 15V 68W 8A">
            <a:extLst>
              <a:ext uri="{FF2B5EF4-FFF2-40B4-BE49-F238E27FC236}">
                <a16:creationId xmlns:a16="http://schemas.microsoft.com/office/drawing/2014/main" id="{95BCDB4D-1752-4F4C-BA48-D90A842BC4B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78803" y="2530228"/>
            <a:ext cx="3810532" cy="3534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77065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39E09D4-5424-40ED-84F1-69887E007E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Panel przedni - USB</a:t>
            </a:r>
          </a:p>
        </p:txBody>
      </p:sp>
      <p:pic>
        <p:nvPicPr>
          <p:cNvPr id="12290" name="Picture 2" descr="https://static.komputronik.pl/product-picture/6/USB30UNIPCIEY3901-1.png">
            <a:extLst>
              <a:ext uri="{FF2B5EF4-FFF2-40B4-BE49-F238E27FC236}">
                <a16:creationId xmlns:a16="http://schemas.microsoft.com/office/drawing/2014/main" id="{D4976AAF-270E-4AA4-96DB-F5DA569736F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35734" y="2286000"/>
            <a:ext cx="5696669" cy="402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22529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6B45F36-D8D5-48A2-86D5-B75A303BC1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Panel przedni - regulacja wentylatorów</a:t>
            </a:r>
          </a:p>
        </p:txBody>
      </p:sp>
      <p:pic>
        <p:nvPicPr>
          <p:cNvPr id="20482" name="Picture 2" descr="PANEL LCD MODECOM 5,25&quot; CZARNY MATOWY NOWY">
            <a:extLst>
              <a:ext uri="{FF2B5EF4-FFF2-40B4-BE49-F238E27FC236}">
                <a16:creationId xmlns:a16="http://schemas.microsoft.com/office/drawing/2014/main" id="{31F75ECC-2FA9-4929-8C00-8186DD5F19F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45669" y="2768600"/>
            <a:ext cx="4876800" cy="3057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551228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CCCAEA8-3229-464B-B78A-DC445EC0F2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Panel przedni - czytnik kart pamięci</a:t>
            </a:r>
          </a:p>
        </p:txBody>
      </p:sp>
      <p:pic>
        <p:nvPicPr>
          <p:cNvPr id="13314" name="Picture 2" descr="https://static.komputronik.pl/product-picture/6/USBCKLLINK351L-1.png">
            <a:extLst>
              <a:ext uri="{FF2B5EF4-FFF2-40B4-BE49-F238E27FC236}">
                <a16:creationId xmlns:a16="http://schemas.microsoft.com/office/drawing/2014/main" id="{10239D74-6B24-4EB1-A380-40B24AF5C43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72706" y="2286000"/>
            <a:ext cx="4022725" cy="402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027533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EA04ED3-544A-4D3E-AA40-4F8C14E1F6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Zmiana stylistyki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D1B129B-DBA4-4455-9D36-F734BC78D3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l-PL" dirty="0"/>
              <a:t>Przez długi czas wszystkie obudowy komputerów były podobne – były koloru beżowego i miały prostą stylistykę. Rewolucyjną zmianę w tym zakresie spowodowała w roku 1998 premiera komputera </a:t>
            </a:r>
            <a:r>
              <a:rPr lang="pl-PL" dirty="0" err="1"/>
              <a:t>iMac</a:t>
            </a:r>
            <a:r>
              <a:rPr lang="pl-PL" dirty="0"/>
              <a:t>, który prezentował całkowicie nowe podejście do projektowania obudowy komputera, zarówno na polu stylistyki, jak i ergonomii. </a:t>
            </a:r>
          </a:p>
        </p:txBody>
      </p:sp>
    </p:spTree>
    <p:extLst>
      <p:ext uri="{BB962C8B-B14F-4D97-AF65-F5344CB8AC3E}">
        <p14:creationId xmlns:p14="http://schemas.microsoft.com/office/powerpoint/2010/main" val="43869913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87483AE-779B-4168-ACEA-41821DED56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 quiet! Dark Base 700</a:t>
            </a:r>
            <a:endParaRPr lang="pl-PL" dirty="0"/>
          </a:p>
        </p:txBody>
      </p:sp>
      <p:pic>
        <p:nvPicPr>
          <p:cNvPr id="2050" name="Picture 2" descr="be quiet! Dark Base 700 – premierowy test obudowy | zdjęcie 1">
            <a:extLst>
              <a:ext uri="{FF2B5EF4-FFF2-40B4-BE49-F238E27FC236}">
                <a16:creationId xmlns:a16="http://schemas.microsoft.com/office/drawing/2014/main" id="{C80EBFB9-6206-48D2-BC28-1069EABBB3F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937848" y="2286000"/>
            <a:ext cx="5892442" cy="402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301869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8158BA9-4677-42FD-A296-827247760C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 quiet! Dark Base 700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723A575-FD3D-4192-B5AB-DA74653EB38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pl-PL" dirty="0"/>
              <a:t>eleganckie wzornictwo,</a:t>
            </a:r>
          </a:p>
          <a:p>
            <a:r>
              <a:rPr lang="pl-PL" dirty="0"/>
              <a:t>do tego podświetlenie RGB LED,</a:t>
            </a:r>
          </a:p>
          <a:p>
            <a:r>
              <a:rPr lang="pl-PL" dirty="0"/>
              <a:t>bok z hartowanego szkła,</a:t>
            </a:r>
          </a:p>
          <a:p>
            <a:r>
              <a:rPr lang="pl-PL" dirty="0"/>
              <a:t>ogólnie wysoka jakość wykonania,</a:t>
            </a:r>
          </a:p>
          <a:p>
            <a:r>
              <a:rPr lang="pl-PL" dirty="0"/>
              <a:t>nowoczesny zestaw złączy na panelu I/O (w tym USB 3.1 typ C),</a:t>
            </a:r>
          </a:p>
          <a:p>
            <a:r>
              <a:rPr lang="pl-PL" dirty="0" err="1"/>
              <a:t>demontowalne</a:t>
            </a:r>
            <a:r>
              <a:rPr lang="pl-PL" dirty="0"/>
              <a:t>, wytłumione koszyki na dyski twarde,</a:t>
            </a:r>
          </a:p>
          <a:p>
            <a:r>
              <a:rPr lang="pl-PL" dirty="0"/>
              <a:t>dużo miejsca na karty rozszerzeń,</a:t>
            </a:r>
          </a:p>
          <a:p>
            <a:r>
              <a:rPr lang="pl-PL" dirty="0"/>
              <a:t>możliwość instalacji 8 wentylatorów,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4CC34813-3988-4D16-9D55-577462E2501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pl-PL" dirty="0"/>
              <a:t>2-liniowy regulator obrotów dla 6 wentylatorów,</a:t>
            </a:r>
          </a:p>
          <a:p>
            <a:r>
              <a:rPr lang="pl-PL" dirty="0"/>
              <a:t>miejsce na dwie duże chłodnice,</a:t>
            </a:r>
          </a:p>
          <a:p>
            <a:r>
              <a:rPr lang="pl-PL" dirty="0"/>
              <a:t>łatwy montaż komponentów,</a:t>
            </a:r>
          </a:p>
          <a:p>
            <a:r>
              <a:rPr lang="pl-PL" dirty="0"/>
              <a:t>możliwość obrócenia tacki na płytę główną,</a:t>
            </a:r>
          </a:p>
          <a:p>
            <a:r>
              <a:rPr lang="pl-PL" dirty="0"/>
              <a:t>opcja równoległego montażu karty graficznej,</a:t>
            </a:r>
          </a:p>
          <a:p>
            <a:r>
              <a:rPr lang="pl-PL" dirty="0"/>
              <a:t>wyciszenie podzespołów,</a:t>
            </a:r>
          </a:p>
          <a:p>
            <a:r>
              <a:rPr lang="pl-PL" dirty="0"/>
              <a:t>wygodne filtry </a:t>
            </a:r>
            <a:r>
              <a:rPr lang="pl-PL" dirty="0" err="1"/>
              <a:t>przeciwkurzowe</a:t>
            </a:r>
            <a:r>
              <a:rPr lang="pl-PL" dirty="0"/>
              <a:t> z przodu i na dole.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5305055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13FB58C-046A-4A08-843C-19281EA713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/>
              <a:t>Modding</a:t>
            </a:r>
            <a:r>
              <a:rPr lang="pl-PL" dirty="0"/>
              <a:t> PC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CC70ADE-7F9B-45E0-8A30-66BB60724D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Tworzone przez użytkownika własnej obudowy z wykorzystaniem dowolnych </a:t>
            </a:r>
            <a:r>
              <a:rPr lang="pl-PL" dirty="0" err="1"/>
              <a:t>materiwałów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13755369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5A509B8-31F5-4CC1-88C1-5D8C32D1DA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/>
              <a:t>Modding</a:t>
            </a:r>
            <a:r>
              <a:rPr lang="pl-PL" dirty="0"/>
              <a:t> PC</a:t>
            </a:r>
          </a:p>
        </p:txBody>
      </p:sp>
      <p:pic>
        <p:nvPicPr>
          <p:cNvPr id="16386" name="Picture 2" descr="Znalezione obrazy dla zapytania modding pc">
            <a:extLst>
              <a:ext uri="{FF2B5EF4-FFF2-40B4-BE49-F238E27FC236}">
                <a16:creationId xmlns:a16="http://schemas.microsoft.com/office/drawing/2014/main" id="{685A90E5-A514-4831-8E58-445EB8AFF68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77264" y="3249612"/>
            <a:ext cx="2213610" cy="2095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487415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BF33C7E-EE52-4C6F-82B5-A0D5A0A5D3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/>
              <a:t>Modding</a:t>
            </a:r>
            <a:r>
              <a:rPr lang="pl-PL" dirty="0"/>
              <a:t> PC</a:t>
            </a:r>
          </a:p>
        </p:txBody>
      </p:sp>
      <p:pic>
        <p:nvPicPr>
          <p:cNvPr id="21506" name="Picture 2" descr="Znalezione obrazy dla zapytania modding pc">
            <a:extLst>
              <a:ext uri="{FF2B5EF4-FFF2-40B4-BE49-F238E27FC236}">
                <a16:creationId xmlns:a16="http://schemas.microsoft.com/office/drawing/2014/main" id="{6831A40C-58B8-4CCB-88E8-110FA3DDF60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2818" y="2052255"/>
            <a:ext cx="4966364" cy="3537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779960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ny">
  <a:themeElements>
    <a:clrScheme name="Integralny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ny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ny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141</TotalTime>
  <Words>452</Words>
  <Application>Microsoft Office PowerPoint</Application>
  <PresentationFormat>Panoramiczny</PresentationFormat>
  <Paragraphs>61</Paragraphs>
  <Slides>35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35</vt:i4>
      </vt:variant>
    </vt:vector>
  </HeadingPairs>
  <TitlesOfParts>
    <vt:vector size="40" baseType="lpstr">
      <vt:lpstr>Arial</vt:lpstr>
      <vt:lpstr>Tw Cen MT</vt:lpstr>
      <vt:lpstr>Tw Cen MT Condensed</vt:lpstr>
      <vt:lpstr>Wingdings 3</vt:lpstr>
      <vt:lpstr>Integralny</vt:lpstr>
      <vt:lpstr>Obudowa komputera</vt:lpstr>
      <vt:lpstr>Obudowa komputera</vt:lpstr>
      <vt:lpstr>Obudowa typu desktop</vt:lpstr>
      <vt:lpstr>Desktop</vt:lpstr>
      <vt:lpstr>Big tower</vt:lpstr>
      <vt:lpstr>Big</vt:lpstr>
      <vt:lpstr>Midi tower</vt:lpstr>
      <vt:lpstr>Midi</vt:lpstr>
      <vt:lpstr>Mini tower</vt:lpstr>
      <vt:lpstr>Mini</vt:lpstr>
      <vt:lpstr>Media center</vt:lpstr>
      <vt:lpstr>Media center</vt:lpstr>
      <vt:lpstr>Mini-ITX</vt:lpstr>
      <vt:lpstr>Mini-ITX</vt:lpstr>
      <vt:lpstr>Obudowy serwerowe</vt:lpstr>
      <vt:lpstr>Serwerowa</vt:lpstr>
      <vt:lpstr>Osprzęt</vt:lpstr>
      <vt:lpstr>Filtr przeciwkurzowy</vt:lpstr>
      <vt:lpstr>Wyciszanie</vt:lpstr>
      <vt:lpstr>Ramka do montażu dysków </vt:lpstr>
      <vt:lpstr>Podświetlenie</vt:lpstr>
      <vt:lpstr>Sterownik wentylatorów i podświetlenia</vt:lpstr>
      <vt:lpstr>Backplane</vt:lpstr>
      <vt:lpstr>Boczna szyba</vt:lpstr>
      <vt:lpstr>Uchwyt do mocowania do ściany</vt:lpstr>
      <vt:lpstr>Moduł peltiera</vt:lpstr>
      <vt:lpstr>Panel przedni - USB</vt:lpstr>
      <vt:lpstr>Panel przedni - regulacja wentylatorów</vt:lpstr>
      <vt:lpstr>Panel przedni - czytnik kart pamięci</vt:lpstr>
      <vt:lpstr>Zmiana stylistyki</vt:lpstr>
      <vt:lpstr>be quiet! Dark Base 700</vt:lpstr>
      <vt:lpstr>be quiet! Dark Base 700</vt:lpstr>
      <vt:lpstr>Modding PC</vt:lpstr>
      <vt:lpstr>Modding PC</vt:lpstr>
      <vt:lpstr>Modding PC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Obudowa komputera</dc:title>
  <dc:creator>Damian Radzik</dc:creator>
  <cp:lastModifiedBy>Damian Radzik</cp:lastModifiedBy>
  <cp:revision>7</cp:revision>
  <dcterms:created xsi:type="dcterms:W3CDTF">2017-11-11T10:05:28Z</dcterms:created>
  <dcterms:modified xsi:type="dcterms:W3CDTF">2019-09-30T11:03:53Z</dcterms:modified>
</cp:coreProperties>
</file>