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85" r:id="rId6"/>
    <p:sldId id="260" r:id="rId7"/>
    <p:sldId id="299" r:id="rId8"/>
    <p:sldId id="286" r:id="rId9"/>
    <p:sldId id="287" r:id="rId10"/>
    <p:sldId id="303" r:id="rId11"/>
    <p:sldId id="288" r:id="rId12"/>
    <p:sldId id="261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62" r:id="rId24"/>
    <p:sldId id="263" r:id="rId25"/>
    <p:sldId id="264" r:id="rId26"/>
    <p:sldId id="266" r:id="rId27"/>
    <p:sldId id="267" r:id="rId28"/>
    <p:sldId id="265" r:id="rId29"/>
    <p:sldId id="284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3" r:id="rId44"/>
    <p:sldId id="300" r:id="rId45"/>
    <p:sldId id="301" r:id="rId46"/>
    <p:sldId id="30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22925166-BB17-46E7-BE15-82481939E1B0}"/>
    <pc:docChg chg="addSld delSld modSld">
      <pc:chgData name="Damian Radzik" userId="9b6437a5cc3fe03b" providerId="LiveId" clId="{22925166-BB17-46E7-BE15-82481939E1B0}" dt="2022-04-20T08:45:20.805" v="9" actId="2696"/>
      <pc:docMkLst>
        <pc:docMk/>
      </pc:docMkLst>
      <pc:sldChg chg="addSp delSp modSp new mod">
        <pc:chgData name="Damian Radzik" userId="9b6437a5cc3fe03b" providerId="LiveId" clId="{22925166-BB17-46E7-BE15-82481939E1B0}" dt="2022-04-20T08:39:39.555" v="7" actId="1076"/>
        <pc:sldMkLst>
          <pc:docMk/>
          <pc:sldMk cId="2031203024" sldId="303"/>
        </pc:sldMkLst>
        <pc:spChg chg="mod">
          <ac:chgData name="Damian Radzik" userId="9b6437a5cc3fe03b" providerId="LiveId" clId="{22925166-BB17-46E7-BE15-82481939E1B0}" dt="2022-04-20T08:39:05.488" v="3" actId="20577"/>
          <ac:spMkLst>
            <pc:docMk/>
            <pc:sldMk cId="2031203024" sldId="303"/>
            <ac:spMk id="2" creationId="{11853382-5BFD-49BD-B3BE-3468D38A5F16}"/>
          </ac:spMkLst>
        </pc:spChg>
        <pc:spChg chg="del">
          <ac:chgData name="Damian Radzik" userId="9b6437a5cc3fe03b" providerId="LiveId" clId="{22925166-BB17-46E7-BE15-82481939E1B0}" dt="2022-04-20T08:39:28.921" v="4" actId="931"/>
          <ac:spMkLst>
            <pc:docMk/>
            <pc:sldMk cId="2031203024" sldId="303"/>
            <ac:spMk id="3" creationId="{1981022E-3C6E-44FE-BE2A-2D21301E968B}"/>
          </ac:spMkLst>
        </pc:spChg>
        <pc:picChg chg="add mod">
          <ac:chgData name="Damian Radzik" userId="9b6437a5cc3fe03b" providerId="LiveId" clId="{22925166-BB17-46E7-BE15-82481939E1B0}" dt="2022-04-20T08:39:39.555" v="7" actId="1076"/>
          <ac:picMkLst>
            <pc:docMk/>
            <pc:sldMk cId="2031203024" sldId="303"/>
            <ac:picMk id="5" creationId="{B02B0C82-1CF4-4327-A3E8-BBF1C01F4BD0}"/>
          </ac:picMkLst>
        </pc:picChg>
      </pc:sldChg>
      <pc:sldChg chg="new del">
        <pc:chgData name="Damian Radzik" userId="9b6437a5cc3fe03b" providerId="LiveId" clId="{22925166-BB17-46E7-BE15-82481939E1B0}" dt="2022-04-20T08:45:20.805" v="9" actId="2696"/>
        <pc:sldMkLst>
          <pc:docMk/>
          <pc:sldMk cId="1617768431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7AEE7-05AD-4180-8DAA-FBF4448E15BC}" type="datetimeFigureOut">
              <a:rPr lang="pl-PL" smtClean="0"/>
              <a:t>20.04.2022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32DE0-30B9-43A7-9398-7FC146A24E8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4925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132DE0-30B9-43A7-9398-7FC146A24E8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1255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pl-PL" alt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DA74C-2CEB-4DE6-A853-7CE94E07CDC0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618639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E129D-EC8F-47AE-97A1-EDB4D9F980EE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6260932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3D017-A9B3-408F-9B33-F3A6D569F1C7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957240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64E1-C74D-4ECC-AA21-D8EB417CD205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21628654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3D9A1-1E12-4082-B4E7-1DFB1F3D6829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17540640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49001-9B91-46D3-9F5E-5F01EFDC21EB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16257389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3C95-4F4F-4657-A012-6ED80B46BA7E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45170856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5F893-8337-43B2-B6C7-386ED1173212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17895760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47DE8-16F6-45B0-9C9E-7AEB56985EE1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493227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B4A24-D1A9-47B5-9EF2-CDC8DAB448F9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1098035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47887-7284-4E18-9566-52658D7EE64E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135834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449779-A937-4E32-85CE-27C5B3C30BB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80508453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ytuł i 4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17DFC83-5BAE-462F-85B6-E0C203BD8F7C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66569021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 alt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 alt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8AD18AB-790B-433D-919D-6E17CB64BF95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12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ransition spd="slow">
    <p:cover/>
  </p:transition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informatyka.cba.pl/karty-graficzne-%e2%80%93-opis-budowa-zasada-dzialania-funkcje-technologie/nvidia-geforce-gtx-295/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einformatyka.cba.pl/karty-graficzne-%e2%80%93-opis-budowa-zasada-dzialania-funkcje-technologie/mostek-polnocny-intel-i815ep/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einformatyka.cba.pl/karty-graficzne-%e2%80%93-opis-budowa-zasada-dzialania-funkcje-technologie/video-graphics-array-vga/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hyperlink" Target="http://einformatyka.cba.pl/karty-graficzne-%e2%80%93-opis-budowa-zasada-dzialania-funkcje-technologie/hdmi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einformatyka.cba.pl/karty-graficzne-%e2%80%93-opis-budowa-zasada-dzialania-funkcje-technologie/vesa-plug-and-display-pd/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9.jpeg"/><Relationship Id="rId10" Type="http://schemas.openxmlformats.org/officeDocument/2006/relationships/hyperlink" Target="http://einformatyka.cba.pl/karty-graficzne-%e2%80%93-opis-budowa-zasada-dzialania-funkcje-technologie/displayport-connector/" TargetMode="External"/><Relationship Id="rId4" Type="http://schemas.openxmlformats.org/officeDocument/2006/relationships/hyperlink" Target="http://einformatyka.cba.pl/karty-graficzne-%e2%80%93-opis-budowa-zasada-dzialania-funkcje-technologie/dvi/" TargetMode="External"/><Relationship Id="rId9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einformatyka.cba.pl/karty-graficzne-%e2%80%93-opis-budowa-zasada-dzialania-funkcje-technologie/rev-sli-amdboardlg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einformatyka.cba.pl/karty-graficzne-%e2%80%93-opis-budowa-zasada-dzialania-funkcje-technologie/mostki-sli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einformatyka.cba.pl/karty-graficzne-%e2%80%93-opis-budowa-zasada-dzialania-funkcje-technologie/amd_crossfirex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einformatyka.cba.pl/karty-graficzne-%e2%80%93-opis-budowa-zasada-dzialania-funkcje-technologie/090910-ati-eyefinity-02_rrqxu_54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l-PL" altLang="pl-PL"/>
              <a:t>Karty graficzne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altLang="pl-PL" b="1"/>
              <a:t>Opis, budowa, zasada działania, funkcje, technologie</a:t>
            </a:r>
          </a:p>
          <a:p>
            <a:endParaRPr lang="pl-PL" altLang="pl-PL"/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Karty graficzne – Opis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420938"/>
            <a:ext cx="7772400" cy="3709987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 b="1"/>
              <a:t>Karta graficzna </a:t>
            </a:r>
            <a:br>
              <a:rPr lang="pl-PL" altLang="pl-PL" b="1"/>
            </a:br>
            <a:r>
              <a:rPr lang="pl-PL" altLang="pl-PL" b="1"/>
              <a:t>to karta rozszerzeń odpowiedzialna generowanie sygnału graficznego dla ekranu monitora</a:t>
            </a:r>
            <a:r>
              <a:rPr lang="pl-PL" altLang="pl-PL"/>
              <a:t>.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Zadanie karty graficznej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/>
              <a:t>Podstawowym zadaniem karty graficznej jest odbiór i przetwarzanie otrzymywanych od komputera informacji o obrazie oraz odpowiednie wyświetlanie tego obrazu za pośrednictwem monitora.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/>
              <a:t>Podział kart graficznych.</a:t>
            </a:r>
            <a:r>
              <a:rPr lang="pl-PL" altLang="pl-PL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2060575"/>
            <a:ext cx="7772400" cy="4530725"/>
          </a:xfrm>
        </p:spPr>
        <p:txBody>
          <a:bodyPr/>
          <a:lstStyle/>
          <a:p>
            <a:pPr>
              <a:buFontTx/>
              <a:buChar char="-"/>
            </a:pPr>
            <a:r>
              <a:rPr lang="pl-PL" altLang="pl-PL" b="1" dirty="0"/>
              <a:t>Karty graficzne pracujące jako oddzielne układy</a:t>
            </a:r>
            <a:r>
              <a:rPr lang="pl-PL" altLang="pl-PL" dirty="0"/>
              <a:t> </a:t>
            </a:r>
          </a:p>
          <a:p>
            <a:pPr>
              <a:buFontTx/>
              <a:buChar char="-"/>
            </a:pPr>
            <a:r>
              <a:rPr lang="pl-PL" altLang="pl-PL" b="1" dirty="0"/>
              <a:t>Karty graficzne zintegrowane z płytą główną</a:t>
            </a:r>
            <a:r>
              <a:rPr lang="pl-PL" altLang="pl-PL" dirty="0"/>
              <a:t> </a:t>
            </a:r>
          </a:p>
          <a:p>
            <a:pPr>
              <a:buFontTx/>
              <a:buChar char="-"/>
            </a:pPr>
            <a:r>
              <a:rPr lang="pl-PL" altLang="pl-PL" b="1" dirty="0"/>
              <a:t>Karty graficzne zintegrowane z procesorem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Spis producentów kart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400" dirty="0"/>
              <a:t>ASUS 		 Micro-Star International (MSI) </a:t>
            </a:r>
          </a:p>
          <a:p>
            <a:pPr marL="0" indent="0">
              <a:buNone/>
            </a:pPr>
            <a:r>
              <a:rPr lang="pl-PL" sz="2400" dirty="0"/>
              <a:t>ATI Technologies (GPU) 		</a:t>
            </a:r>
            <a:r>
              <a:rPr lang="pl-PL" sz="2400" dirty="0" err="1"/>
              <a:t>Matrox</a:t>
            </a:r>
            <a:r>
              <a:rPr lang="pl-PL" sz="2400" dirty="0"/>
              <a:t> </a:t>
            </a:r>
          </a:p>
          <a:p>
            <a:pPr marL="0" indent="0">
              <a:buNone/>
            </a:pPr>
            <a:r>
              <a:rPr lang="pl-PL" sz="2400" dirty="0"/>
              <a:t>BFG Technologies   			</a:t>
            </a:r>
            <a:r>
              <a:rPr lang="pl-PL" sz="2400" dirty="0" err="1"/>
              <a:t>nVidia</a:t>
            </a:r>
            <a:r>
              <a:rPr lang="pl-PL" sz="2400" dirty="0"/>
              <a:t> (GPU) </a:t>
            </a:r>
          </a:p>
          <a:p>
            <a:pPr marL="0" indent="0">
              <a:buNone/>
            </a:pPr>
            <a:r>
              <a:rPr lang="pl-PL" sz="2400" dirty="0"/>
              <a:t>EVGA 					</a:t>
            </a:r>
            <a:r>
              <a:rPr lang="pl-PL" sz="2400" dirty="0" err="1"/>
              <a:t>Palit</a:t>
            </a:r>
            <a:r>
              <a:rPr lang="pl-PL" sz="2400" dirty="0"/>
              <a:t> </a:t>
            </a:r>
          </a:p>
          <a:p>
            <a:pPr marL="0" indent="0">
              <a:buNone/>
            </a:pPr>
            <a:r>
              <a:rPr lang="pl-PL" sz="2400" dirty="0" err="1"/>
              <a:t>Gainward</a:t>
            </a:r>
            <a:r>
              <a:rPr lang="pl-PL" sz="2400" dirty="0"/>
              <a:t>   				XFX </a:t>
            </a:r>
          </a:p>
          <a:p>
            <a:pPr marL="0" indent="0">
              <a:buNone/>
            </a:pPr>
            <a:r>
              <a:rPr lang="pl-PL" sz="2400" dirty="0"/>
              <a:t>GALAXY Technology 		INNO3D </a:t>
            </a:r>
          </a:p>
          <a:p>
            <a:pPr marL="0" indent="0">
              <a:buNone/>
            </a:pPr>
            <a:r>
              <a:rPr lang="pl-PL" sz="2400" dirty="0" err="1"/>
              <a:t>GeCube</a:t>
            </a:r>
            <a:r>
              <a:rPr lang="pl-PL" sz="2400" dirty="0"/>
              <a:t> 				LEADTEK </a:t>
            </a:r>
          </a:p>
          <a:p>
            <a:pPr marL="0" indent="0">
              <a:buNone/>
            </a:pPr>
            <a:r>
              <a:rPr lang="pl-PL" sz="2400" dirty="0" err="1"/>
              <a:t>Gigabyte</a:t>
            </a:r>
            <a:r>
              <a:rPr lang="pl-PL" sz="2400" dirty="0"/>
              <a:t> Technology 		TWINTECH </a:t>
            </a:r>
          </a:p>
          <a:p>
            <a:pPr marL="0" indent="0">
              <a:buNone/>
            </a:pPr>
            <a:r>
              <a:rPr lang="pl-PL" sz="2400" dirty="0"/>
              <a:t>MSI					 </a:t>
            </a:r>
            <a:r>
              <a:rPr lang="pl-PL" sz="2400" dirty="0" err="1"/>
              <a:t>Zotac</a:t>
            </a:r>
            <a:r>
              <a:rPr lang="pl-PL" sz="2400" dirty="0"/>
              <a:t> 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03239842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3873500" cy="1143000"/>
          </a:xfrm>
        </p:spPr>
        <p:txBody>
          <a:bodyPr/>
          <a:lstStyle/>
          <a:p>
            <a:r>
              <a:rPr lang="pl-PL" altLang="pl-PL" sz="2400" b="1"/>
              <a:t>Karty graficzne pracujące jako oddzielne układy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3429000"/>
            <a:ext cx="7978775" cy="30956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 sz="2400" b="1" dirty="0">
                <a:solidFill>
                  <a:srgbClr val="000066"/>
                </a:solidFill>
              </a:rPr>
              <a:t>Procesory przystosowane do pracy w  oddzielnych kartach graficznych:</a:t>
            </a:r>
          </a:p>
          <a:p>
            <a:r>
              <a:rPr lang="pl-PL" altLang="pl-PL" sz="2400" dirty="0"/>
              <a:t>procesory serii </a:t>
            </a:r>
            <a:r>
              <a:rPr lang="pl-PL" altLang="pl-PL" sz="2400" dirty="0" err="1"/>
              <a:t>Radeon</a:t>
            </a:r>
            <a:r>
              <a:rPr lang="pl-PL" altLang="pl-PL" sz="2400" dirty="0"/>
              <a:t> Graphics produkowane przez ATI </a:t>
            </a:r>
            <a:r>
              <a:rPr lang="pl-PL" altLang="pl-PL" sz="2400" dirty="0" err="1"/>
              <a:t>technologies</a:t>
            </a:r>
            <a:r>
              <a:rPr lang="pl-PL" altLang="pl-PL" sz="2400" dirty="0"/>
              <a:t>, marka AMD</a:t>
            </a:r>
          </a:p>
          <a:p>
            <a:r>
              <a:rPr lang="pl-PL" altLang="pl-PL" sz="2400" dirty="0"/>
              <a:t>procesory serii </a:t>
            </a:r>
            <a:r>
              <a:rPr lang="pl-PL" altLang="pl-PL" sz="2400" dirty="0" err="1"/>
              <a:t>GeForce</a:t>
            </a:r>
            <a:r>
              <a:rPr lang="pl-PL" altLang="pl-PL" sz="2400" dirty="0"/>
              <a:t> produkowane przez </a:t>
            </a:r>
            <a:r>
              <a:rPr lang="pl-PL" altLang="pl-PL" sz="2400" dirty="0" err="1"/>
              <a:t>nVidia</a:t>
            </a:r>
            <a:endParaRPr lang="pl-PL" altLang="pl-PL" sz="2400" dirty="0"/>
          </a:p>
          <a:p>
            <a:r>
              <a:rPr lang="pl-PL" altLang="pl-PL" sz="2400" dirty="0"/>
              <a:t>procesory firmy Intel</a:t>
            </a:r>
          </a:p>
        </p:txBody>
      </p:sp>
      <p:pic>
        <p:nvPicPr>
          <p:cNvPr id="6149" name="Picture 5" descr="Nvidia GeForce GTX 295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0"/>
            <a:ext cx="4859337" cy="305117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547813" y="1844675"/>
            <a:ext cx="274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 dirty="0" err="1"/>
              <a:t>Nvidia</a:t>
            </a:r>
            <a:r>
              <a:rPr lang="pl-PL" altLang="pl-PL" dirty="0"/>
              <a:t> </a:t>
            </a:r>
            <a:r>
              <a:rPr lang="pl-PL" altLang="pl-PL" dirty="0" err="1"/>
              <a:t>GeForce</a:t>
            </a:r>
            <a:r>
              <a:rPr lang="pl-PL" altLang="pl-PL" dirty="0"/>
              <a:t> GTX 295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5421D14A-89CB-4DEB-B1E1-1665D695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807E47BD-5BFC-459F-B0F8-4FC18314F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790021"/>
              </p:ext>
            </p:extLst>
          </p:nvPr>
        </p:nvGraphicFramePr>
        <p:xfrm>
          <a:off x="0" y="0"/>
          <a:ext cx="9144000" cy="686936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12732698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79490132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94118660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21063119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409412458"/>
                    </a:ext>
                  </a:extLst>
                </a:gridCol>
              </a:tblGrid>
              <a:tr h="22194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789" marR="6789" marT="6789" marB="6789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RTX 2080</a:t>
                      </a:r>
                    </a:p>
                  </a:txBody>
                  <a:tcPr marL="6789" marR="6789" marT="6789" marB="6789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RTX 2070</a:t>
                      </a:r>
                    </a:p>
                  </a:txBody>
                  <a:tcPr marL="6789" marR="6789" marT="6789" marB="6789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GTX 1080</a:t>
                      </a:r>
                    </a:p>
                  </a:txBody>
                  <a:tcPr marL="6789" marR="6789" marT="6789" marB="6789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GTX 1070</a:t>
                      </a:r>
                    </a:p>
                  </a:txBody>
                  <a:tcPr marL="6789" marR="6789" marT="6789" marB="6789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324843"/>
                  </a:ext>
                </a:extLst>
              </a:tr>
              <a:tr h="288525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Architektura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Turing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Turing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Pascal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Pascal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139815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Jednostki cieniujące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2944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2304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2560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1920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888456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Rdzenie Tensor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368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288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024872"/>
                  </a:ext>
                </a:extLst>
              </a:tr>
              <a:tr h="288525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Rdzenie RT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46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36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840028"/>
                  </a:ext>
                </a:extLst>
              </a:tr>
              <a:tr h="288525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ROP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64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64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64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64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67354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Jednostki teksturujące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184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144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160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120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106021"/>
                  </a:ext>
                </a:extLst>
              </a:tr>
              <a:tr h="688020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Taktowanie rdzenia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1515 MHz</a:t>
                      </a:r>
                    </a:p>
                    <a:p>
                      <a:pPr algn="ctr"/>
                      <a:r>
                        <a:rPr lang="nl-NL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1800 MHz (Boost)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1620 MHz (Boost)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1607 MHz</a:t>
                      </a:r>
                    </a:p>
                    <a:p>
                      <a:pPr algn="ctr"/>
                      <a:r>
                        <a:rPr lang="nl-N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1733 MHz (Boost)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1683 MHz (Boost)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317987"/>
                  </a:ext>
                </a:extLst>
              </a:tr>
              <a:tr h="688020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Szybkość wypełniania teksturami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~331,2 Gt/s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~246,2 Gt/s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~269,6 Gt/s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~180,7 Gt/s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043160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Zegar pamięci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7000 MHz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7000 MHz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5000 MHz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8000 MHz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4803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Szyna pamięci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256 b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256 b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256 b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256 b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946722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Rodzaj pamięci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8 GB GDDR6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8 GB GDDR6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8 GB GDDR5X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8 GB GDDR5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39836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Przepustowość pamięci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448,0 GB/s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448,0 GB/s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320,0 GB/s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256,0 GB/s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891191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Obsługiwane API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DirectX 12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DirectX 12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DirectX 12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DirectX 12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878741"/>
                  </a:ext>
                </a:extLst>
              </a:tr>
              <a:tr h="488271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b="1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Złącze graficzne</a:t>
                      </a:r>
                    </a:p>
                  </a:txBody>
                  <a:tcPr marL="33946" marR="6789" marT="27157" marB="27157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PCI-E 3.0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PCI-E 3.0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PCI-E 3.0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PCI-E 3.0</a:t>
                      </a:r>
                    </a:p>
                  </a:txBody>
                  <a:tcPr marL="33946" marR="6789" marT="27157" marB="27157" anchor="ctr">
                    <a:lnL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ADA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137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71838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Sterownik karty graficznej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Często niedoceniany i lekceważony element wyposażenia karty, mający jednak bardzo duży wpływ na wydajność podsystemu graficznego.</a:t>
            </a:r>
          </a:p>
          <a:p>
            <a:pPr marL="0" indent="0">
              <a:buNone/>
            </a:pPr>
            <a:r>
              <a:rPr lang="pl-PL" dirty="0"/>
              <a:t>Sterownik jest optymalizowany pod kątem współpracy z najnowszymi grami.</a:t>
            </a:r>
          </a:p>
        </p:txBody>
      </p:sp>
    </p:spTree>
    <p:extLst>
      <p:ext uri="{BB962C8B-B14F-4D97-AF65-F5344CB8AC3E}">
        <p14:creationId xmlns:p14="http://schemas.microsoft.com/office/powerpoint/2010/main" val="3219438961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API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biblioteki stanowiące pomost pomiędzy oprogramowaniem multimedialnym a sprzętem typu karta graficzna, karta dźwiękowa. </a:t>
            </a:r>
          </a:p>
          <a:p>
            <a:pPr marL="0" indent="0">
              <a:buNone/>
            </a:pPr>
            <a:r>
              <a:rPr lang="pl-PL" sz="2400" dirty="0"/>
              <a:t>DirectX jest produktem firmy Microsoft, dostępnym dla systemów Windows oraz konsoli </a:t>
            </a:r>
            <a:r>
              <a:rPr lang="pl-PL" sz="2400" dirty="0" err="1"/>
              <a:t>XBox</a:t>
            </a:r>
            <a:r>
              <a:rPr lang="pl-PL" sz="2400" dirty="0"/>
              <a:t>. </a:t>
            </a:r>
          </a:p>
          <a:p>
            <a:pPr marL="0" indent="0">
              <a:buNone/>
            </a:pPr>
            <a:r>
              <a:rPr lang="pl-PL" sz="2400" dirty="0" err="1"/>
              <a:t>OpenGL</a:t>
            </a:r>
            <a:r>
              <a:rPr lang="pl-PL" sz="2400" dirty="0"/>
              <a:t> to otwarta biblioteka graficzna - jest to zestaw funkcji umożliwiających budowanie złożonych trójwymiarowych scen z podstawowych figur geometrycznych. </a:t>
            </a:r>
            <a:r>
              <a:rPr lang="pl-PL" sz="2400" dirty="0" err="1"/>
              <a:t>OpenGL</a:t>
            </a:r>
            <a:r>
              <a:rPr lang="pl-PL" sz="2400" dirty="0"/>
              <a:t> dostępny jest w wielu systemach operacyjnych</a:t>
            </a:r>
          </a:p>
        </p:txBody>
      </p:sp>
    </p:spTree>
    <p:extLst>
      <p:ext uri="{BB962C8B-B14F-4D97-AF65-F5344CB8AC3E}">
        <p14:creationId xmlns:p14="http://schemas.microsoft.com/office/powerpoint/2010/main" val="255697147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853382-5BFD-49BD-B3BE-3468D38A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RTX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02B0C82-1CF4-4327-A3E8-BBF1C01F4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47" y="1772816"/>
            <a:ext cx="8911306" cy="5012610"/>
          </a:xfrm>
        </p:spPr>
      </p:pic>
    </p:spTree>
    <p:extLst>
      <p:ext uri="{BB962C8B-B14F-4D97-AF65-F5344CB8AC3E}">
        <p14:creationId xmlns:p14="http://schemas.microsoft.com/office/powerpoint/2010/main" val="2031203024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Silniki graficzne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Unity</a:t>
            </a:r>
          </a:p>
          <a:p>
            <a:r>
              <a:rPr lang="pl-PL" dirty="0" err="1"/>
              <a:t>Unreal</a:t>
            </a:r>
            <a:r>
              <a:rPr lang="pl-PL" dirty="0"/>
              <a:t> Engine</a:t>
            </a:r>
          </a:p>
          <a:p>
            <a:r>
              <a:rPr lang="pl-PL" dirty="0"/>
              <a:t>Source</a:t>
            </a:r>
          </a:p>
          <a:p>
            <a:r>
              <a:rPr lang="pl-PL" dirty="0"/>
              <a:t>ID  Tech</a:t>
            </a:r>
          </a:p>
          <a:p>
            <a:r>
              <a:rPr lang="pl-PL" dirty="0" err="1"/>
              <a:t>Cry</a:t>
            </a:r>
            <a:r>
              <a:rPr lang="pl-PL" dirty="0"/>
              <a:t> Engine</a:t>
            </a:r>
          </a:p>
          <a:p>
            <a:r>
              <a:rPr lang="pl-PL" dirty="0"/>
              <a:t>Barok Engine</a:t>
            </a:r>
          </a:p>
          <a:p>
            <a:r>
              <a:rPr lang="pl-PL" dirty="0"/>
              <a:t>RED Engine</a:t>
            </a:r>
          </a:p>
        </p:txBody>
      </p:sp>
    </p:spTree>
    <p:extLst>
      <p:ext uri="{BB962C8B-B14F-4D97-AF65-F5344CB8AC3E}">
        <p14:creationId xmlns:p14="http://schemas.microsoft.com/office/powerpoint/2010/main" val="2919097995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4162425" cy="1143000"/>
          </a:xfrm>
        </p:spPr>
        <p:txBody>
          <a:bodyPr/>
          <a:lstStyle/>
          <a:p>
            <a:r>
              <a:rPr lang="pl-PL" altLang="pl-PL" sz="2400" b="1"/>
              <a:t>Karty graficzne zintegrowane z płytą główną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3068638"/>
            <a:ext cx="8050212" cy="33496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 sz="2400" b="1" dirty="0">
                <a:solidFill>
                  <a:srgbClr val="000066"/>
                </a:solidFill>
              </a:rPr>
              <a:t>Procesory zintegrowane z mostkiem północnym:</a:t>
            </a:r>
            <a:br>
              <a:rPr lang="pl-PL" altLang="pl-PL" sz="2400" b="1" dirty="0">
                <a:solidFill>
                  <a:srgbClr val="000066"/>
                </a:solidFill>
              </a:rPr>
            </a:br>
            <a:endParaRPr lang="pl-PL" altLang="pl-PL" sz="2400" b="1" dirty="0">
              <a:solidFill>
                <a:srgbClr val="000066"/>
              </a:solidFill>
            </a:endParaRPr>
          </a:p>
          <a:p>
            <a:r>
              <a:rPr lang="pl-PL" altLang="pl-PL" sz="2400" dirty="0"/>
              <a:t>procesory marki Intel GMA</a:t>
            </a:r>
          </a:p>
          <a:p>
            <a:r>
              <a:rPr lang="pl-PL" altLang="pl-PL" sz="2400" dirty="0"/>
              <a:t>procesory firmy AMD</a:t>
            </a:r>
          </a:p>
          <a:p>
            <a:r>
              <a:rPr lang="pl-PL" altLang="pl-PL" sz="2400" dirty="0"/>
              <a:t>procesory firmy </a:t>
            </a:r>
            <a:r>
              <a:rPr lang="pl-PL" altLang="pl-PL" sz="2400" dirty="0" err="1"/>
              <a:t>SiS</a:t>
            </a:r>
            <a:endParaRPr lang="pl-PL" altLang="pl-PL" sz="2400" dirty="0"/>
          </a:p>
          <a:p>
            <a:r>
              <a:rPr lang="pl-PL" altLang="pl-PL" sz="2400" dirty="0"/>
              <a:t>procesory firmy VIA Technologies</a:t>
            </a:r>
          </a:p>
        </p:txBody>
      </p:sp>
      <p:pic>
        <p:nvPicPr>
          <p:cNvPr id="18438" name="Picture 6" descr="Mostek północny Intel i815EP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4025" y="188913"/>
            <a:ext cx="2074863" cy="20637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3492500" y="1700213"/>
            <a:ext cx="3194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/>
              <a:t>Mostek północny Intel i815EP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  <p:bldP spid="184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Archiwalne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producent układów graficznych, np. ATI, NVIDIA </a:t>
            </a:r>
          </a:p>
          <a:p>
            <a:r>
              <a:rPr lang="pl-PL" sz="2000" dirty="0"/>
              <a:t>rodzaj złącza, np. PCI Express, AGP </a:t>
            </a:r>
          </a:p>
          <a:p>
            <a:r>
              <a:rPr lang="pl-PL" sz="2000" dirty="0"/>
              <a:t>częstotliwość pracy układu RAMDAC, najczęściej 400 MHz </a:t>
            </a:r>
          </a:p>
          <a:p>
            <a:r>
              <a:rPr lang="pl-PL" sz="2000" dirty="0"/>
              <a:t>rodzaj wyjść, np. DSUB, DVI, HDMI </a:t>
            </a:r>
          </a:p>
          <a:p>
            <a:r>
              <a:rPr lang="pl-PL" sz="2000" dirty="0"/>
              <a:t>możliwość pracy w trybie SLI lub </a:t>
            </a:r>
            <a:r>
              <a:rPr lang="pl-PL" sz="2000" dirty="0" err="1"/>
              <a:t>CrossFire</a:t>
            </a:r>
            <a:r>
              <a:rPr lang="pl-PL" sz="2000"/>
              <a:t>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309044133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Bufor ramki, potok graficzny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Bufor ramki (ang. </a:t>
            </a:r>
            <a:r>
              <a:rPr lang="pl-PL" dirty="0" err="1"/>
              <a:t>frame</a:t>
            </a:r>
            <a:r>
              <a:rPr lang="pl-PL" dirty="0"/>
              <a:t> </a:t>
            </a:r>
            <a:r>
              <a:rPr lang="pl-PL" dirty="0" err="1"/>
              <a:t>buffer</a:t>
            </a:r>
            <a:r>
              <a:rPr lang="pl-PL" dirty="0"/>
              <a:t>) jest częścią pamięci RAM karty graficznej przeznaczoną do przechowywania informacji o pojedynczej ramce (klatce) obrazu. W buforze przechowywane są informacje o wartości każdego piksela tworzącego ramkę.</a:t>
            </a:r>
          </a:p>
          <a:p>
            <a:pPr marL="0" indent="0">
              <a:buNone/>
            </a:pPr>
            <a:r>
              <a:rPr lang="pl-PL" dirty="0"/>
              <a:t>Potok graficzny (ang. </a:t>
            </a:r>
            <a:r>
              <a:rPr lang="pl-PL" dirty="0" err="1"/>
              <a:t>graphics</a:t>
            </a:r>
            <a:r>
              <a:rPr lang="pl-PL" dirty="0"/>
              <a:t> </a:t>
            </a:r>
            <a:r>
              <a:rPr lang="pl-PL" dirty="0" err="1"/>
              <a:t>pipeline</a:t>
            </a:r>
            <a:r>
              <a:rPr lang="pl-PL" dirty="0"/>
              <a:t>) droga przepływu danych pomiędzy interfejsem karty graficznej a buforem ramki.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1504552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49821"/>
            <a:ext cx="7772400" cy="1143000"/>
          </a:xfrm>
        </p:spPr>
        <p:txBody>
          <a:bodyPr/>
          <a:lstStyle/>
          <a:p>
            <a:r>
              <a:rPr lang="pl-PL" dirty="0"/>
              <a:t>Tworzenie grafiki 3D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294" y="2286000"/>
            <a:ext cx="713591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10895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grafiki 3D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Zależnie od rodzaju danych, wykorzystywany jest inny rodzaj cieniowania: </a:t>
            </a:r>
          </a:p>
          <a:p>
            <a:r>
              <a:rPr lang="pl-PL" sz="2000" dirty="0" err="1"/>
              <a:t>Vertex</a:t>
            </a:r>
            <a:r>
              <a:rPr lang="pl-PL" sz="2000" dirty="0"/>
              <a:t> </a:t>
            </a:r>
            <a:r>
              <a:rPr lang="pl-PL" sz="2000" dirty="0" err="1"/>
              <a:t>Shader</a:t>
            </a:r>
            <a:r>
              <a:rPr lang="pl-PL" sz="2000" dirty="0"/>
              <a:t> (cieniowanie wierzchołkowe) – jego zadaniem jest transformacja położenia wierzchołka w wirtualnej przestrzeni 3D i na współrzędne 2D na ekranie. Operuje na takich własnościach wierzchołków jak: położenie, kolor i współrzędne tekstur, ale nie może tworzyć nowych wierzchołków </a:t>
            </a:r>
          </a:p>
          <a:p>
            <a:r>
              <a:rPr lang="pl-PL" sz="2000" dirty="0"/>
              <a:t>Geometry </a:t>
            </a:r>
            <a:r>
              <a:rPr lang="pl-PL" sz="2000" dirty="0" err="1"/>
              <a:t>Shader</a:t>
            </a:r>
            <a:r>
              <a:rPr lang="pl-PL" sz="2000" dirty="0"/>
              <a:t> (cieniowanie geometry– </a:t>
            </a:r>
            <a:r>
              <a:rPr lang="pl-PL" sz="2000" dirty="0" err="1"/>
              <a:t>czne</a:t>
            </a:r>
            <a:r>
              <a:rPr lang="pl-PL" sz="2000" dirty="0"/>
              <a:t>) – pozwala na dodawanie lub usuwanie wierzchołków z siatki wierzchołków (ang. </a:t>
            </a:r>
            <a:r>
              <a:rPr lang="pl-PL" sz="2000" dirty="0" err="1"/>
              <a:t>mesh</a:t>
            </a:r>
            <a:r>
              <a:rPr lang="pl-PL" sz="2000" dirty="0"/>
              <a:t>). Może być używane do proceduralnego tworzenia obiektów geometrycznych albo do dodawania objętościowych detali istniejących siatek wierzchołków</a:t>
            </a:r>
          </a:p>
        </p:txBody>
      </p:sp>
    </p:spTree>
    <p:extLst>
      <p:ext uri="{BB962C8B-B14F-4D97-AF65-F5344CB8AC3E}">
        <p14:creationId xmlns:p14="http://schemas.microsoft.com/office/powerpoint/2010/main" val="102671986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Tworzenie grafiki 3D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Pixel</a:t>
            </a:r>
            <a:r>
              <a:rPr lang="pl-PL" dirty="0"/>
              <a:t> </a:t>
            </a:r>
            <a:r>
              <a:rPr lang="pl-PL" dirty="0" err="1"/>
              <a:t>Shader</a:t>
            </a:r>
            <a:r>
              <a:rPr lang="pl-PL" dirty="0"/>
              <a:t> (cieniowanie pikseli) – odpowiada za wyliczanie koloru pikseli. Direct3D używa terminu </a:t>
            </a:r>
            <a:r>
              <a:rPr lang="pl-PL" dirty="0" err="1"/>
              <a:t>pixel</a:t>
            </a:r>
            <a:r>
              <a:rPr lang="pl-PL" dirty="0"/>
              <a:t> </a:t>
            </a:r>
            <a:r>
              <a:rPr lang="pl-PL" dirty="0" err="1"/>
              <a:t>shader</a:t>
            </a:r>
            <a:r>
              <a:rPr lang="pl-PL" dirty="0"/>
              <a:t>, a </a:t>
            </a:r>
            <a:r>
              <a:rPr lang="pl-PL" dirty="0" err="1"/>
              <a:t>OpenGL</a:t>
            </a:r>
            <a:r>
              <a:rPr lang="pl-PL" dirty="0"/>
              <a:t> fragment </a:t>
            </a:r>
            <a:r>
              <a:rPr lang="pl-PL" dirty="0" err="1"/>
              <a:t>shader</a:t>
            </a:r>
            <a:r>
              <a:rPr lang="pl-PL" dirty="0"/>
              <a:t>. Cieniowanie pikseli jest zazwyczaj używane do oświetlenia sceny 3D </a:t>
            </a:r>
          </a:p>
          <a:p>
            <a:r>
              <a:rPr lang="pl-PL" dirty="0"/>
              <a:t>Teksturowanie – proces nakładania bitmap na siatkę </a:t>
            </a:r>
            <a:r>
              <a:rPr lang="pl-PL" dirty="0" err="1"/>
              <a:t>mesh</a:t>
            </a:r>
            <a:r>
              <a:rPr lang="pl-PL" dirty="0"/>
              <a:t> obiektu 3D</a:t>
            </a:r>
          </a:p>
        </p:txBody>
      </p:sp>
    </p:spTree>
    <p:extLst>
      <p:ext uri="{BB962C8B-B14F-4D97-AF65-F5344CB8AC3E}">
        <p14:creationId xmlns:p14="http://schemas.microsoft.com/office/powerpoint/2010/main" val="658520299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Buffor</a:t>
            </a:r>
            <a:r>
              <a:rPr lang="pl-PL" dirty="0"/>
              <a:t> Z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(ang. Z-</a:t>
            </a:r>
            <a:r>
              <a:rPr lang="pl-PL" dirty="0" err="1"/>
              <a:t>buffer</a:t>
            </a:r>
            <a:r>
              <a:rPr lang="pl-PL" dirty="0"/>
              <a:t>) miejsce w pamięci (osobne dla każdego piksela) przeznaczone na zapamiętanie aktualnej wartości współrzędnej Z piksela. Wielkość bufora Z decyduje o precyzji widoczności (obecnie stosuje się Z-bufory 32-bitowe)</a:t>
            </a:r>
          </a:p>
        </p:txBody>
      </p:sp>
    </p:spTree>
    <p:extLst>
      <p:ext uri="{BB962C8B-B14F-4D97-AF65-F5344CB8AC3E}">
        <p14:creationId xmlns:p14="http://schemas.microsoft.com/office/powerpoint/2010/main" val="1994687258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Buffor</a:t>
            </a:r>
            <a:r>
              <a:rPr lang="pl-PL" dirty="0"/>
              <a:t> Z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350" y="2803118"/>
            <a:ext cx="7289800" cy="298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24575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Rysowanie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Clipping</a:t>
            </a:r>
            <a:r>
              <a:rPr lang="pl-PL" dirty="0"/>
              <a:t> (ang. podcinanie) obiekty znajdujące się poza polem widzenia zostają wyeliminowane ze sceny </a:t>
            </a:r>
          </a:p>
          <a:p>
            <a:r>
              <a:rPr lang="pl-PL" dirty="0" err="1"/>
              <a:t>Culling</a:t>
            </a:r>
            <a:r>
              <a:rPr lang="pl-PL" dirty="0"/>
              <a:t> (ang. wybijanie) obiekty zasłonięte przez inne obiekty zostają wyeliminowane ze sceny</a:t>
            </a:r>
          </a:p>
        </p:txBody>
      </p:sp>
    </p:spTree>
    <p:extLst>
      <p:ext uri="{BB962C8B-B14F-4D97-AF65-F5344CB8AC3E}">
        <p14:creationId xmlns:p14="http://schemas.microsoft.com/office/powerpoint/2010/main" val="465844494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Renderowanie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err="1"/>
              <a:t>Renderowanie</a:t>
            </a:r>
            <a:r>
              <a:rPr lang="pl-PL" sz="2000" dirty="0"/>
              <a:t> nazywane też obrazowaniem lub prezentacją, obejmuje analizę modelu danej sceny 3D oraz utworzenie na jej podstawie dwuwymiarowego obrazu wyjściowego w formie statycznej lub animacji.</a:t>
            </a:r>
          </a:p>
          <a:p>
            <a:pPr marL="0" indent="0">
              <a:buNone/>
            </a:pPr>
            <a:r>
              <a:rPr lang="pl-PL" sz="2000" dirty="0"/>
              <a:t>Podczas </a:t>
            </a:r>
            <a:r>
              <a:rPr lang="pl-PL" sz="2000" dirty="0" err="1"/>
              <a:t>renderowania</a:t>
            </a:r>
            <a:r>
              <a:rPr lang="pl-PL" sz="2000" dirty="0"/>
              <a:t> rozpatrywane są m.in. odbicia, cienie, załamania światła, wpływy atmosfery, efekty wolumetryczne itd. Jest to bardzo czasochłonna operacja. </a:t>
            </a:r>
          </a:p>
          <a:p>
            <a:pPr marL="0" indent="0">
              <a:buNone/>
            </a:pPr>
            <a:r>
              <a:rPr lang="pl-PL" sz="2000" dirty="0" err="1"/>
              <a:t>Renderowanie</a:t>
            </a:r>
            <a:r>
              <a:rPr lang="pl-PL" sz="2000" dirty="0"/>
              <a:t> może być przeprowadzane w praktycznie każdym programie do tworzenia grafiki trójwymiarowej, nie będącym wyłącznie programem do modelowania (</a:t>
            </a:r>
            <a:r>
              <a:rPr lang="pl-PL" sz="2000" dirty="0" err="1"/>
              <a:t>modelerem</a:t>
            </a:r>
            <a:r>
              <a:rPr lang="pl-PL" sz="2000" dirty="0"/>
              <a:t>, </a:t>
            </a:r>
            <a:r>
              <a:rPr lang="pl-PL" sz="2000" dirty="0" err="1"/>
              <a:t>mesherem</a:t>
            </a:r>
            <a:r>
              <a:rPr lang="pl-PL" sz="2000" dirty="0"/>
              <a:t>). Przykładami takich programów są np. 3ds Max, Cinema 4D, </a:t>
            </a:r>
            <a:r>
              <a:rPr lang="pl-PL" sz="2000" dirty="0" err="1"/>
              <a:t>LightWave</a:t>
            </a:r>
            <a:r>
              <a:rPr lang="pl-PL" sz="2000" dirty="0"/>
              <a:t> 3D, </a:t>
            </a:r>
            <a:r>
              <a:rPr lang="pl-PL" sz="2000" dirty="0" err="1"/>
              <a:t>Blender</a:t>
            </a:r>
            <a:r>
              <a:rPr lang="pl-PL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4733025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49821"/>
            <a:ext cx="7772400" cy="1143000"/>
          </a:xfrm>
        </p:spPr>
        <p:txBody>
          <a:bodyPr/>
          <a:lstStyle/>
          <a:p>
            <a:r>
              <a:rPr lang="pl-PL" dirty="0"/>
              <a:t>Oświetlenie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350" y="2838187"/>
            <a:ext cx="7289800" cy="291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74627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 b="1"/>
              <a:t>Historyczne różnice w terminologii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2327275"/>
            <a:ext cx="7772400" cy="32623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/>
              <a:t>Wraz z pojawieniem się kart Voodoo firmy 3dfx, które znacznie przyspieszały wyświetlanie grafiki trójwymiarowej, pojawił się termin </a:t>
            </a:r>
            <a:r>
              <a:rPr lang="pl-PL" altLang="pl-PL" b="1">
                <a:solidFill>
                  <a:srgbClr val="000066"/>
                </a:solidFill>
              </a:rPr>
              <a:t>akcelerator graficzny</a:t>
            </a:r>
            <a:r>
              <a:rPr lang="pl-PL" altLang="pl-PL"/>
              <a:t>. </a:t>
            </a:r>
            <a:br>
              <a:rPr lang="pl-PL" altLang="pl-PL"/>
            </a:br>
            <a:r>
              <a:rPr lang="pl-PL" altLang="pl-PL" u="sng"/>
              <a:t>Karty te wymagały bowiem obecności w komputerze zwykłej karty graficznej</a:t>
            </a:r>
            <a:r>
              <a:rPr lang="pl-PL" altLang="pl-PL"/>
              <a:t>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 b="1"/>
              <a:t>Historyczne różnice w terminologii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/>
              <a:t>Pozostali producenci zdecydowali się na </a:t>
            </a:r>
            <a:r>
              <a:rPr lang="pl-PL" altLang="pl-PL" u="sng"/>
              <a:t>integrację akceleratorów grafiki trójwymiarowej z samymi kartami graficznymi</a:t>
            </a:r>
            <a:r>
              <a:rPr lang="pl-PL" altLang="pl-PL"/>
              <a:t>, podobnie jak to miało miejsce z akceleratorami grafiki dwuwymiarowej. </a:t>
            </a:r>
            <a:br>
              <a:rPr lang="pl-PL" altLang="pl-PL"/>
            </a:br>
            <a:br>
              <a:rPr lang="pl-PL" altLang="pl-PL"/>
            </a:br>
            <a:r>
              <a:rPr lang="pl-PL" altLang="pl-PL"/>
              <a:t>Później także firma 3dfx zdecydowała się zintegrować swoje akceleratory z kartami graficznymi.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Budowa karty graficznej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b="1">
                <a:solidFill>
                  <a:srgbClr val="000066"/>
                </a:solidFill>
              </a:rPr>
              <a:t>Każda współczesna karta graficzna posiada:</a:t>
            </a:r>
          </a:p>
          <a:p>
            <a:pPr marL="533400" indent="-533400">
              <a:buFont typeface="Wingdings" panose="05000000000000000000" pitchFamily="2" charset="2"/>
              <a:buNone/>
            </a:pPr>
            <a:endParaRPr lang="pl-PL" altLang="pl-PL" b="1">
              <a:solidFill>
                <a:srgbClr val="000066"/>
              </a:solidFill>
            </a:endParaRPr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pl-PL" altLang="pl-PL" sz="2000" b="1"/>
              <a:t>Procesor graficzny, GPU  (Graphics Processing Unit), koprocesor graficzny</a:t>
            </a:r>
            <a:r>
              <a:rPr lang="pl-PL" altLang="pl-PL" sz="2000"/>
              <a:t> –  jest główną jednostką obliczeniową kart graficznych odpowiedzialną za generowanie obrazu</a:t>
            </a:r>
            <a:r>
              <a:rPr lang="pl-PL" altLang="pl-PL"/>
              <a:t>.</a:t>
            </a:r>
            <a:br>
              <a:rPr lang="pl-PL" altLang="pl-PL"/>
            </a:br>
            <a:endParaRPr lang="pl-PL" altLang="pl-PL"/>
          </a:p>
          <a:p>
            <a:pPr marL="533400" indent="-533400">
              <a:buFont typeface="Wingdings" panose="05000000000000000000" pitchFamily="2" charset="2"/>
              <a:buAutoNum type="arabicPeriod"/>
            </a:pPr>
            <a:r>
              <a:rPr lang="pl-PL" altLang="pl-PL" sz="2000" b="1"/>
              <a:t>Pamięć obrazu  (VideoRAM), bufor ramki (framebuffer)</a:t>
            </a:r>
            <a:r>
              <a:rPr lang="pl-PL" altLang="pl-PL" sz="2000"/>
              <a:t> – Jest to odmiana kości pamięci RAM stosowana w kartach graficznych, przeznaczona wyłącznie do przetwarzania informacji o obrazie, teksturach oraz danych o głębi (z pamięci jest w tym celu wydzielany tzw. Bufor Z).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Budowa karty graficznej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000066"/>
                </a:solidFill>
              </a:rPr>
              <a:t>Każda współczesna karta graficzna posiada: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sz="2000"/>
              <a:t>3</a:t>
            </a:r>
            <a:r>
              <a:rPr lang="pl-PL" altLang="pl-PL" sz="2000">
                <a:solidFill>
                  <a:srgbClr val="000066"/>
                </a:solidFill>
              </a:rPr>
              <a:t>. </a:t>
            </a:r>
            <a:r>
              <a:rPr lang="pl-PL" altLang="pl-PL" sz="2000" b="1"/>
              <a:t>Pamięć ROM</a:t>
            </a:r>
            <a:r>
              <a:rPr lang="pl-PL" altLang="pl-PL" sz="2000"/>
              <a:t> – pamięć przechowująca dane (np. dane generatora znaków) lub firmware karty graficznej, obecnie realizowana jako pamięć flash EEPROM</a:t>
            </a: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sz="2000"/>
              <a:t>4. </a:t>
            </a:r>
            <a:r>
              <a:rPr lang="pl-PL" altLang="pl-PL" sz="2000" b="1"/>
              <a:t>RAMDAC</a:t>
            </a:r>
            <a:r>
              <a:rPr lang="pl-PL" altLang="pl-PL" sz="2000"/>
              <a:t> (Random Access Memory Digital to Analog Converter) lub po prostu DAC – jest to układ scalony na karcie graficznej, przeznaczony do zmiany sygnału cyfrowego na analogowy. RADMAC pobiera dane o obrazie wygenerowanym przez procesor karty graficznej. Dane te są w postaci zbioru różnokolorowych punktów. RAMDAC zamienia je na sygnały analogowe i wysyła do monitora.</a:t>
            </a:r>
            <a:r>
              <a:rPr lang="pl-PL" altLang="pl-PL" sz="2400"/>
              <a:t>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Budowa karty graficznej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7772400" cy="4530725"/>
          </a:xfrm>
        </p:spPr>
        <p:txBody>
          <a:bodyPr/>
          <a:lstStyle/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b="1">
                <a:solidFill>
                  <a:srgbClr val="000066"/>
                </a:solidFill>
              </a:rPr>
              <a:t>Każda współczesna karta graficzna posiada:</a:t>
            </a:r>
            <a:br>
              <a:rPr lang="pl-PL" altLang="pl-PL" b="1">
                <a:solidFill>
                  <a:srgbClr val="000066"/>
                </a:solidFill>
              </a:rPr>
            </a:br>
            <a:endParaRPr lang="pl-PL" altLang="pl-PL" b="1">
              <a:solidFill>
                <a:srgbClr val="000066"/>
              </a:solidFill>
            </a:endParaRP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sz="2000"/>
              <a:t>5</a:t>
            </a:r>
            <a:r>
              <a:rPr lang="pl-PL" altLang="pl-PL" sz="2000">
                <a:solidFill>
                  <a:srgbClr val="000066"/>
                </a:solidFill>
              </a:rPr>
              <a:t>. </a:t>
            </a:r>
            <a:r>
              <a:rPr lang="pl-PL" altLang="pl-PL" sz="2000" b="1"/>
              <a:t>Interfejs do systemu komputerowego</a:t>
            </a:r>
            <a:r>
              <a:rPr lang="pl-PL" altLang="pl-PL" sz="2000"/>
              <a:t> – umożliwia wymianę danych i sterowanie kartą graficzną, najczęściej jest to PCI, AGP, PCIe</a:t>
            </a:r>
            <a:br>
              <a:rPr lang="pl-PL" altLang="pl-PL" sz="2000"/>
            </a:br>
            <a:endParaRPr lang="pl-PL" altLang="pl-PL" sz="2000">
              <a:solidFill>
                <a:srgbClr val="000066"/>
              </a:solidFill>
            </a:endParaRPr>
          </a:p>
          <a:p>
            <a:pPr marL="533400" indent="-533400">
              <a:buFont typeface="Wingdings" panose="05000000000000000000" pitchFamily="2" charset="2"/>
              <a:buNone/>
            </a:pPr>
            <a:r>
              <a:rPr lang="pl-PL" altLang="pl-PL" sz="2000"/>
              <a:t>6. </a:t>
            </a:r>
            <a:r>
              <a:rPr lang="pl-PL" altLang="pl-PL" sz="2000" b="1"/>
              <a:t>Interfejs na slocie karty graficznej</a:t>
            </a:r>
            <a:r>
              <a:rPr lang="pl-PL" altLang="pl-PL" sz="2000"/>
              <a:t> – zazwyczaj P&amp;D, DFP, VGA, DVI, HDMI, DisplayPort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pl-PL" altLang="pl-PL" sz="3600" b="1">
                <a:solidFill>
                  <a:srgbClr val="000066"/>
                </a:solidFill>
              </a:rPr>
              <a:t>Złącza na slocie karty graficznej </a:t>
            </a:r>
          </a:p>
        </p:txBody>
      </p:sp>
      <p:pic>
        <p:nvPicPr>
          <p:cNvPr id="24584" name="Picture 8" descr="HDMI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844675"/>
            <a:ext cx="2381250" cy="16002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8" name="Picture 12" descr="DVI">
            <a:hlinkClick r:id="rId4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4724400"/>
            <a:ext cx="1646237" cy="129857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92" name="Picture 16" descr="VESA Plug and Display (P&amp;D)">
            <a:hlinkClick r:id="rId6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40" y="4419124"/>
            <a:ext cx="1645920" cy="123444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95" name="Picture 19" descr="Video Graphics Array (VGA)">
            <a:hlinkClick r:id="rId8"/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656" y="4693444"/>
            <a:ext cx="780288" cy="685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1" name="Picture 5" descr="Złącze DisplayPort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28775"/>
            <a:ext cx="23812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042988" y="3357563"/>
            <a:ext cx="208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/>
              <a:t>Złącze DisplayPort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5940425" y="3429000"/>
            <a:ext cx="76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/>
              <a:t>HDMI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1547813" y="6021388"/>
            <a:ext cx="565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/>
              <a:t>DVI</a:t>
            </a: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3132138" y="6251575"/>
            <a:ext cx="291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 sz="1600"/>
              <a:t>VESA Plug and Display (P&amp;D)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6300788" y="6237288"/>
            <a:ext cx="2736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 sz="1600"/>
              <a:t>Video Graphics Array (VGA)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6" grpId="0"/>
      <p:bldP spid="24590" grpId="0"/>
      <p:bldP spid="24597" grpId="0"/>
      <p:bldP spid="2459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pl-PL" dirty="0"/>
              <a:t>Prędkości PCI-E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28800"/>
            <a:ext cx="7632848" cy="452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34055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b="1"/>
              <a:t>Technologia przetwarzania i oświetlenia (Transform and Lighting), T&amp;L</a:t>
            </a:r>
            <a:r>
              <a:rPr lang="pl-PL" altLang="pl-PL"/>
              <a:t> – </a:t>
            </a:r>
            <a:br>
              <a:rPr lang="pl-PL" altLang="pl-PL"/>
            </a:br>
            <a:r>
              <a:rPr lang="pl-PL" altLang="pl-PL"/>
              <a:t>W karcie graficznej jest odpowiedzialny za przyspieszanie obliczeń animacji. Jego brak obciąża procesor, przez co znacznie zmniejsza się płynność renderowania grafiki trójwymiarowej. </a:t>
            </a:r>
            <a:br>
              <a:rPr lang="pl-PL" altLang="pl-PL"/>
            </a:br>
            <a:br>
              <a:rPr lang="pl-PL" altLang="pl-PL"/>
            </a:br>
            <a:r>
              <a:rPr lang="pl-PL" altLang="pl-PL"/>
              <a:t>Technologię T&amp;L obecnie zastępuje cieniowanie (Shader)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31747" grpI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  cd…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353425" cy="4924425"/>
          </a:xfrm>
        </p:spPr>
        <p:txBody>
          <a:bodyPr/>
          <a:lstStyle/>
          <a:p>
            <a:r>
              <a:rPr lang="pl-PL" altLang="pl-PL" sz="2400" b="1"/>
              <a:t>Shader (cieniowanie)</a:t>
            </a:r>
            <a:r>
              <a:rPr lang="pl-PL" altLang="pl-PL" sz="2400"/>
              <a:t> – </a:t>
            </a:r>
            <a:br>
              <a:rPr lang="pl-PL" altLang="pl-PL" sz="2400"/>
            </a:br>
            <a:r>
              <a:rPr lang="pl-PL" altLang="pl-PL" sz="2400"/>
              <a:t>Program opisuje właściwości pikseli oraz wierzchołków. Cieniowanie pozwala na skomplikowane modelowanie oświetlenia i tekstur na. Jest jednak wymagające obliczeniowo i dlatego dopiero od kilku lat sprzętowa obsługa cieniowania jest obecna w kartach graficznych dla komputerów domowych. Biblioteki graficzne Direct3D i OpenGL używają trzech typów cieniowania:</a:t>
            </a:r>
            <a:br>
              <a:rPr lang="pl-PL" altLang="pl-PL" sz="2400"/>
            </a:br>
            <a:endParaRPr lang="pl-PL" altLang="pl-PL" sz="2400" b="1"/>
          </a:p>
          <a:p>
            <a:pPr>
              <a:buFont typeface="Wingdings" panose="05000000000000000000" pitchFamily="2" charset="2"/>
              <a:buNone/>
            </a:pPr>
            <a:r>
              <a:rPr lang="pl-PL" altLang="pl-PL" sz="2400"/>
              <a:t>    </a:t>
            </a:r>
            <a:r>
              <a:rPr lang="pl-PL" altLang="pl-PL" sz="2000"/>
              <a:t>-</a:t>
            </a:r>
            <a:r>
              <a:rPr lang="pl-PL" altLang="pl-PL" sz="2000" b="1"/>
              <a:t> Vertex Shader</a:t>
            </a:r>
            <a:r>
              <a:rPr lang="pl-PL" altLang="pl-PL" sz="2000"/>
              <a:t> (Cieniowanie wierzchołkowe)</a:t>
            </a:r>
            <a:br>
              <a:rPr lang="pl-PL" altLang="pl-PL" sz="2000"/>
            </a:br>
            <a:r>
              <a:rPr lang="pl-PL" altLang="pl-PL" sz="2000"/>
              <a:t>- </a:t>
            </a:r>
            <a:r>
              <a:rPr lang="pl-PL" altLang="pl-PL" sz="2000" b="1"/>
              <a:t>Geometry Shader</a:t>
            </a:r>
            <a:r>
              <a:rPr lang="pl-PL" altLang="pl-PL" sz="2000"/>
              <a:t> (cieniowanie geometryczne)</a:t>
            </a:r>
            <a:br>
              <a:rPr lang="pl-PL" altLang="pl-PL" sz="2000"/>
            </a:br>
            <a:r>
              <a:rPr lang="pl-PL" altLang="pl-PL" sz="2000"/>
              <a:t>- </a:t>
            </a:r>
            <a:r>
              <a:rPr lang="pl-PL" altLang="pl-PL" sz="2000" b="1"/>
              <a:t>Pixel Shader</a:t>
            </a:r>
            <a:r>
              <a:rPr lang="pl-PL" altLang="pl-PL" sz="2000"/>
              <a:t> lub Fragment Shader (cieniowanie pikseli)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  cd…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420938"/>
            <a:ext cx="8353425" cy="4103687"/>
          </a:xfrm>
        </p:spPr>
        <p:txBody>
          <a:bodyPr/>
          <a:lstStyle/>
          <a:p>
            <a:r>
              <a:rPr lang="pl-PL" altLang="pl-PL" sz="2400" b="1"/>
              <a:t>HDR rendering, rendering z użyciem szerokiego zakresu dynamicznego (High Dynamic Range Rendering)</a:t>
            </a:r>
            <a:r>
              <a:rPr lang="pl-PL" altLang="pl-PL" sz="2400"/>
              <a:t> – </a:t>
            </a:r>
            <a:br>
              <a:rPr lang="pl-PL" altLang="pl-PL" sz="2400"/>
            </a:br>
            <a:br>
              <a:rPr lang="pl-PL" altLang="pl-PL" sz="2400"/>
            </a:br>
            <a:r>
              <a:rPr lang="pl-PL" altLang="pl-PL" sz="2400"/>
              <a:t>Sposób generowania sceny trójwymiarowej przy użyciu większego niż normalnie zakresu jasności. Efektem tej technologii jest scena z realistycznym oświetleniem.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  cd…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420938"/>
            <a:ext cx="8353425" cy="410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400" b="1"/>
              <a:t>Antyaliasing – Technologia wygładzanie krawędzi</a:t>
            </a:r>
            <a:r>
              <a:rPr lang="pl-PL" altLang="pl-PL" sz="2400"/>
              <a:t> (łuków, okręgów oraz innych krzywych)</a:t>
            </a:r>
            <a:br>
              <a:rPr lang="pl-PL" altLang="pl-PL" sz="2400"/>
            </a:br>
            <a:r>
              <a:rPr lang="pl-PL" altLang="pl-PL" sz="2400"/>
              <a:t>poprzez nałożenie dodatkowych pikseli o mniejszym nasyceniu i jasności niż piksele obiektu oraz poprzez niewielką zmianę położenia pikseli w pobliżu krawędzi. </a:t>
            </a:r>
            <a:br>
              <a:rPr lang="pl-PL" altLang="pl-PL" sz="2400"/>
            </a:br>
            <a:br>
              <a:rPr lang="pl-PL" altLang="pl-PL" sz="2400"/>
            </a:br>
            <a:r>
              <a:rPr lang="pl-PL" altLang="pl-PL" sz="2400"/>
              <a:t>Ze względu na coraz większe rozdzielczości monitorów </a:t>
            </a:r>
            <a:br>
              <a:rPr lang="pl-PL" altLang="pl-PL" sz="2400"/>
            </a:br>
            <a:r>
              <a:rPr lang="pl-PL" altLang="pl-PL" sz="2400"/>
              <a:t>(a tym samym mniejsze rozmiary plamek) antyaliasing nie jest już tak potrzebny. Szacuje się że za jakiś czas nie będzie już potrzebny.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  cd…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420938"/>
            <a:ext cx="8353425" cy="4103687"/>
          </a:xfrm>
        </p:spPr>
        <p:txBody>
          <a:bodyPr/>
          <a:lstStyle/>
          <a:p>
            <a:r>
              <a:rPr lang="pl-PL" altLang="pl-PL" b="1"/>
              <a:t>Efekty cząsteczkowe</a:t>
            </a:r>
            <a:r>
              <a:rPr lang="pl-PL" altLang="pl-PL"/>
              <a:t> – </a:t>
            </a:r>
            <a:br>
              <a:rPr lang="pl-PL" altLang="pl-PL"/>
            </a:br>
            <a:br>
              <a:rPr lang="pl-PL" altLang="pl-PL"/>
            </a:br>
            <a:r>
              <a:rPr lang="pl-PL" altLang="pl-PL"/>
              <a:t>Symulacje zjawisk (takich dym, pył, deszcz, ogień) budowanych z małych wirtualnych cząsteczek traktowanych jak obiekty punktowe które podlegają prawom fizyki oraz interakcji z otoczeniem.</a:t>
            </a:r>
          </a:p>
          <a:p>
            <a:pPr>
              <a:buFont typeface="Wingdings" panose="05000000000000000000" pitchFamily="2" charset="2"/>
              <a:buNone/>
            </a:pPr>
            <a:endParaRPr lang="pl-PL" altLang="pl-PL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  cd…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420938"/>
            <a:ext cx="8353425" cy="4103687"/>
          </a:xfrm>
        </p:spPr>
        <p:txBody>
          <a:bodyPr/>
          <a:lstStyle/>
          <a:p>
            <a:r>
              <a:rPr lang="pl-PL" altLang="pl-PL" b="1"/>
              <a:t>Mapowanie wypukłości (bump mapping)</a:t>
            </a:r>
            <a:r>
              <a:rPr lang="pl-PL" altLang="pl-PL"/>
              <a:t> – </a:t>
            </a:r>
            <a:br>
              <a:rPr lang="pl-PL" altLang="pl-PL"/>
            </a:br>
            <a:br>
              <a:rPr lang="pl-PL" altLang="pl-PL"/>
            </a:br>
            <a:r>
              <a:rPr lang="pl-PL" altLang="pl-PL"/>
              <a:t>Sposób teksturowanie obiektów symulujący wypukłości powierzchni, bez ingerencji w geometrię obiektu trójwymiarowego. Efektem może być gładka kula wyglądająca jak by była nierówna.</a:t>
            </a:r>
          </a:p>
          <a:p>
            <a:pPr>
              <a:buFont typeface="Wingdings" panose="05000000000000000000" pitchFamily="2" charset="2"/>
              <a:buNone/>
            </a:pPr>
            <a:endParaRPr lang="pl-PL" altLang="pl-PL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000" b="1"/>
              <a:t>Najważniejsze funkcje karty graficznej  cd…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420938"/>
            <a:ext cx="8353425" cy="4103687"/>
          </a:xfrm>
        </p:spPr>
        <p:txBody>
          <a:bodyPr/>
          <a:lstStyle/>
          <a:p>
            <a:r>
              <a:rPr lang="pl-PL" altLang="pl-PL" b="1"/>
              <a:t>Filtrowanie anizotropowe</a:t>
            </a:r>
            <a:r>
              <a:rPr lang="pl-PL" altLang="pl-PL"/>
              <a:t> -  </a:t>
            </a:r>
            <a:br>
              <a:rPr lang="pl-PL" altLang="pl-PL"/>
            </a:br>
            <a:br>
              <a:rPr lang="pl-PL" altLang="pl-PL"/>
            </a:br>
            <a:r>
              <a:rPr lang="pl-PL" altLang="pl-PL"/>
              <a:t>Technika filtrowania tekstur poprawiająca ich jakość.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/>
              <a:t>Łączenie kart graficznych – </a:t>
            </a:r>
            <a:br>
              <a:rPr lang="pl-PL" altLang="pl-PL" sz="3200" b="1"/>
            </a:br>
            <a:r>
              <a:rPr lang="pl-PL" altLang="pl-PL" sz="3200" b="1"/>
              <a:t>SLI i CrossFire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 sz="2400" b="1"/>
              <a:t>SLI (Scalable Link Interface), interfejs skalowanego łącza</a:t>
            </a:r>
            <a:r>
              <a:rPr lang="pl-PL" altLang="pl-PL" sz="2400"/>
              <a:t> – Technologia pozwalająca na wspólną pracę dwóch (lub więcej) kart graficznych w celu przyspieszenia renderowania obrazu. Obliczeniami nie zajmuje się tylko jeden układ.</a:t>
            </a:r>
          </a:p>
          <a:p>
            <a:pPr>
              <a:buFont typeface="Wingdings" panose="05000000000000000000" pitchFamily="2" charset="2"/>
              <a:buNone/>
            </a:pPr>
            <a:r>
              <a:rPr lang="pl-PL" altLang="pl-PL" sz="2400"/>
              <a:t>W 1998 roku firma 3dfx po raz pierwszy zastosowała technologię </a:t>
            </a:r>
            <a:r>
              <a:rPr lang="pl-PL" altLang="pl-PL" sz="2400" b="1"/>
              <a:t>SLI (Scan Line Interleave)</a:t>
            </a:r>
            <a:r>
              <a:rPr lang="pl-PL" altLang="pl-PL" sz="2400"/>
              <a:t>. Dwie karty Voodoo 2 połączone mostkiem pracowały w trybie przeplatania linii obrazu. Pierwsza karta generowała obraz składający się tylko z linii nieparzystych, druga zaś – z linii parzystych.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 b="1"/>
              <a:t>Łączenie kart graficznych – SLI</a:t>
            </a:r>
          </a:p>
        </p:txBody>
      </p:sp>
      <p:pic>
        <p:nvPicPr>
          <p:cNvPr id="39941" name="Picture 5" descr="Dwie karty GeForce pracujące w trybie SLI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628775"/>
            <a:ext cx="6337300" cy="5246688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6732588" y="1670050"/>
            <a:ext cx="22320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pl-PL" altLang="pl-PL" sz="1400" b="1"/>
              <a:t>Dwie karty GeForce pracujące w trybie SLI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 b="1"/>
              <a:t>Łączenie kart graficznych – </a:t>
            </a:r>
            <a:r>
              <a:rPr lang="pl-PL" altLang="pl-PL" sz="3200" b="1"/>
              <a:t>SLI</a:t>
            </a:r>
          </a:p>
        </p:txBody>
      </p:sp>
      <p:pic>
        <p:nvPicPr>
          <p:cNvPr id="41989" name="Picture 5" descr="Mostki do łączenia kart graficznych do pracy w trybie SLI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773238"/>
            <a:ext cx="7777163" cy="3860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1547813" y="6237288"/>
            <a:ext cx="592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/>
              <a:t>Mostki do łączenia kart graficznych do pracy w trybie SLI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/>
              <a:t>Łączenie kart graficznych – </a:t>
            </a:r>
            <a:r>
              <a:rPr lang="pl-PL" altLang="pl-PL" sz="3800" b="1"/>
              <a:t>CrossFire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00200"/>
            <a:ext cx="8532812" cy="51419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pl-PL" altLang="pl-PL" sz="2400"/>
              <a:t>CrossFire, CrossFireX – </a:t>
            </a:r>
            <a:br>
              <a:rPr lang="pl-PL" altLang="pl-PL" sz="2400"/>
            </a:br>
            <a:r>
              <a:rPr lang="pl-PL" altLang="pl-PL" sz="2400"/>
              <a:t>to odpowiedź firmy ATI na technologię SLI. </a:t>
            </a:r>
            <a:br>
              <a:rPr lang="pl-PL" altLang="pl-PL" sz="2400"/>
            </a:br>
            <a:br>
              <a:rPr lang="pl-PL" altLang="pl-PL" sz="2400"/>
            </a:br>
            <a:r>
              <a:rPr lang="pl-PL" altLang="pl-PL" sz="2400"/>
              <a:t>Technologia CrossFire dzieli obraz idący do pierwszej karty graficznej (master) w ten sposób, że druga karta (slave) wykonuje połowę obliczeń. Druga karta jest układem wspomagającym.  CrossfireX jest kontynuacją technologii współpracującą z nowszymi kartami graficznymi i chipsetami. </a:t>
            </a:r>
            <a:br>
              <a:rPr lang="pl-PL" altLang="pl-PL" sz="2400"/>
            </a:br>
            <a:endParaRPr lang="pl-PL" altLang="pl-PL" sz="2400"/>
          </a:p>
          <a:p>
            <a:pPr>
              <a:buFont typeface="Wingdings" panose="05000000000000000000" pitchFamily="2" charset="2"/>
              <a:buNone/>
            </a:pPr>
            <a:r>
              <a:rPr lang="pl-PL" altLang="pl-PL" sz="2400"/>
              <a:t>Obecnie większość kart VGA posiada układ CrossFire.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/>
              <a:t>Łączenie kart graficznych – </a:t>
            </a:r>
            <a:r>
              <a:rPr lang="pl-PL" altLang="pl-PL" sz="3800" b="1"/>
              <a:t>CrossFire</a:t>
            </a:r>
          </a:p>
        </p:txBody>
      </p:sp>
      <p:pic>
        <p:nvPicPr>
          <p:cNvPr id="45062" name="Picture 6" descr="Cztery Radeony pracujące w trybie CrossFireX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628775"/>
            <a:ext cx="7345362" cy="4440238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2555875" y="6308725"/>
            <a:ext cx="4933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pl-PL" altLang="pl-PL"/>
              <a:t>Cztery Radeony pracujące w trybie CrossFireX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 b="1"/>
              <a:t>Łączenie kart graficznych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 b="1">
                <a:solidFill>
                  <a:srgbClr val="000066"/>
                </a:solidFill>
              </a:rPr>
              <a:t>Eyefinity</a:t>
            </a:r>
            <a:r>
              <a:rPr lang="pl-PL" altLang="pl-PL"/>
              <a:t> – </a:t>
            </a:r>
            <a:br>
              <a:rPr lang="pl-PL" altLang="pl-PL"/>
            </a:br>
            <a:r>
              <a:rPr lang="pl-PL" altLang="pl-PL"/>
              <a:t>Technologia opracowana przez ATI pozwalająca jednej karcie graficznej obsługiwać wiele monitorów (standardowo 3 a w przypadku Eyefinity6, jak sama nazwa wskazuje jest to 6 monitorów).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/>
              <a:t>Na potrzeby Eyefinity6 została stworzona specjalna karta </a:t>
            </a:r>
            <a:r>
              <a:rPr lang="pl-PL" altLang="pl-PL">
                <a:solidFill>
                  <a:srgbClr val="000066"/>
                </a:solidFill>
              </a:rPr>
              <a:t>Radeon HD5870</a:t>
            </a:r>
            <a:r>
              <a:rPr lang="pl-PL" altLang="pl-PL"/>
              <a:t> posiadająca sześć złączy mini-DisplayPort. Technologia Eyefinity pozwala na dowolne ułożenie monitorów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>
                <a:solidFill>
                  <a:srgbClr val="000066"/>
                </a:solidFill>
              </a:rPr>
              <a:t>Technologia</a:t>
            </a:r>
            <a:r>
              <a:rPr lang="pl-PL" altLang="pl-PL"/>
              <a:t> </a:t>
            </a:r>
            <a:r>
              <a:rPr lang="pl-PL" altLang="pl-PL" b="1">
                <a:solidFill>
                  <a:srgbClr val="000066"/>
                </a:solidFill>
              </a:rPr>
              <a:t>Eyefinity</a:t>
            </a:r>
          </a:p>
        </p:txBody>
      </p:sp>
      <p:pic>
        <p:nvPicPr>
          <p:cNvPr id="51206" name="Picture 6" descr="Eyefinity w grach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942" y="2286000"/>
            <a:ext cx="4778615" cy="402272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9B652B-3BB4-4EA4-9FBB-7E278584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synchronizacji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3F9DC1-A38C-441F-9833-270C2A821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Brak</a:t>
            </a:r>
          </a:p>
          <a:p>
            <a:r>
              <a:rPr lang="pl-PL" dirty="0"/>
              <a:t>V-</a:t>
            </a:r>
            <a:r>
              <a:rPr lang="pl-PL" dirty="0" err="1"/>
              <a:t>sync</a:t>
            </a:r>
            <a:endParaRPr lang="pl-PL" dirty="0"/>
          </a:p>
          <a:p>
            <a:r>
              <a:rPr lang="pl-PL" dirty="0"/>
              <a:t>G-</a:t>
            </a:r>
            <a:r>
              <a:rPr lang="pl-PL" dirty="0" err="1"/>
              <a:t>sync</a:t>
            </a:r>
            <a:endParaRPr lang="pl-PL" dirty="0"/>
          </a:p>
          <a:p>
            <a:r>
              <a:rPr lang="pl-PL" dirty="0" err="1"/>
              <a:t>Freesync</a:t>
            </a:r>
            <a:endParaRPr lang="pl-PL" dirty="0"/>
          </a:p>
          <a:p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sync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2923643"/>
      </p:ext>
    </p:extLst>
  </p:cSld>
  <p:clrMapOvr>
    <a:masterClrMapping/>
  </p:clrMapOvr>
  <p:transition spd="slow"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CD058F-BF1B-48B9-A2C8-80F0BE7A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CUDA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660E8F-6C49-466F-AFB2-EEA685E4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CUDA (ang. </a:t>
            </a:r>
            <a:r>
              <a:rPr lang="pl-PL" dirty="0" err="1"/>
              <a:t>Compute</a:t>
            </a:r>
            <a:r>
              <a:rPr lang="pl-PL" dirty="0"/>
              <a:t> </a:t>
            </a:r>
            <a:r>
              <a:rPr lang="pl-PL" dirty="0" err="1"/>
              <a:t>Unified</a:t>
            </a:r>
            <a:r>
              <a:rPr lang="pl-PL" dirty="0"/>
              <a:t> Device Architecture) – opracowana przez firmę </a:t>
            </a:r>
            <a:r>
              <a:rPr lang="pl-PL" dirty="0" err="1"/>
              <a:t>Nvidia</a:t>
            </a:r>
            <a:r>
              <a:rPr lang="pl-PL" dirty="0"/>
              <a:t> uniwersalna architektura procesorów wielordzeniowych (głównie kart graficznych) umożliwiająca wykorzystanie ich mocy obliczeniowej do rozwiązywania ogólnych problemów numerycznych w sposób wydajniejszy niż w tradycyjnych, sekwencyjnych procesorach ogólnego zastosowania.</a:t>
            </a:r>
          </a:p>
        </p:txBody>
      </p:sp>
    </p:spTree>
    <p:extLst>
      <p:ext uri="{BB962C8B-B14F-4D97-AF65-F5344CB8AC3E}">
        <p14:creationId xmlns:p14="http://schemas.microsoft.com/office/powerpoint/2010/main" val="3259678248"/>
      </p:ext>
    </p:extLst>
  </p:cSld>
  <p:clrMapOvr>
    <a:masterClrMapping/>
  </p:clrMapOvr>
  <p:transition spd="slow">
    <p:cove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8737DA-25A4-4D70-9979-234E7AD3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GPGPU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A6CAE8-FDA5-448E-951D-75396C143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GPGPU (ang. </a:t>
            </a:r>
            <a:r>
              <a:rPr lang="pl-PL" dirty="0" err="1"/>
              <a:t>general-purpose</a:t>
            </a:r>
            <a:r>
              <a:rPr lang="pl-PL" dirty="0"/>
              <a:t> </a:t>
            </a:r>
            <a:r>
              <a:rPr lang="pl-PL" dirty="0" err="1"/>
              <a:t>computing</a:t>
            </a:r>
            <a:r>
              <a:rPr lang="pl-PL" dirty="0"/>
              <a:t> on </a:t>
            </a:r>
            <a:r>
              <a:rPr lang="pl-PL" dirty="0" err="1"/>
              <a:t>graphics</a:t>
            </a:r>
            <a:r>
              <a:rPr lang="pl-PL" dirty="0"/>
              <a:t> </a:t>
            </a:r>
            <a:r>
              <a:rPr lang="pl-PL" dirty="0" err="1"/>
              <a:t>processing</a:t>
            </a:r>
            <a:r>
              <a:rPr lang="pl-PL" dirty="0"/>
              <a:t> </a:t>
            </a:r>
            <a:r>
              <a:rPr lang="pl-PL" dirty="0" err="1"/>
              <a:t>units</a:t>
            </a:r>
            <a:r>
              <a:rPr lang="pl-PL" dirty="0"/>
              <a:t> lub </a:t>
            </a:r>
            <a:r>
              <a:rPr lang="pl-PL" dirty="0" err="1"/>
              <a:t>general-purpose</a:t>
            </a:r>
            <a:r>
              <a:rPr lang="pl-PL" dirty="0"/>
              <a:t> </a:t>
            </a:r>
            <a:r>
              <a:rPr lang="pl-PL" dirty="0" err="1"/>
              <a:t>computation</a:t>
            </a:r>
            <a:r>
              <a:rPr lang="pl-PL" dirty="0"/>
              <a:t> on </a:t>
            </a:r>
            <a:r>
              <a:rPr lang="pl-PL" dirty="0" err="1"/>
              <a:t>graphics</a:t>
            </a:r>
            <a:r>
              <a:rPr lang="pl-PL" dirty="0"/>
              <a:t> </a:t>
            </a:r>
            <a:r>
              <a:rPr lang="pl-PL" dirty="0" err="1"/>
              <a:t>processing</a:t>
            </a:r>
            <a:r>
              <a:rPr lang="pl-PL" dirty="0"/>
              <a:t> </a:t>
            </a:r>
            <a:r>
              <a:rPr lang="pl-PL" dirty="0" err="1"/>
              <a:t>units</a:t>
            </a:r>
            <a:r>
              <a:rPr lang="pl-PL" dirty="0"/>
              <a:t> – obliczenia ogólnego przeznaczenia na układach GPU[2], zwany także GPGP, rzadziej GP2) – technika, dzięki której GPU, zwykle zajmujący się tylko obliczeniami związanymi z grafiką komputerową, umożliwia wykonywanie obliczeń ogólnego przeznaczenia, tak jak CPU. Dzięki temu wiele obliczeń, głównie obliczenia równoległe, można przeprowadzić znacznie szybciej.</a:t>
            </a:r>
          </a:p>
        </p:txBody>
      </p:sp>
    </p:spTree>
    <p:extLst>
      <p:ext uri="{BB962C8B-B14F-4D97-AF65-F5344CB8AC3E}">
        <p14:creationId xmlns:p14="http://schemas.microsoft.com/office/powerpoint/2010/main" val="3775577358"/>
      </p:ext>
    </p:extLst>
  </p:cSld>
  <p:clrMapOvr>
    <a:masterClrMapping/>
  </p:clrMapOvr>
  <p:transition spd="slow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414</TotalTime>
  <Words>2003</Words>
  <Application>Microsoft Office PowerPoint</Application>
  <PresentationFormat>Pokaz na ekranie (4:3)</PresentationFormat>
  <Paragraphs>222</Paragraphs>
  <Slides>46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46</vt:i4>
      </vt:variant>
    </vt:vector>
  </HeadingPairs>
  <TitlesOfParts>
    <vt:vector size="54" baseType="lpstr">
      <vt:lpstr>Arial</vt:lpstr>
      <vt:lpstr>Calibri</vt:lpstr>
      <vt:lpstr>Tw Cen MT</vt:lpstr>
      <vt:lpstr>Tw Cen MT Condensed</vt:lpstr>
      <vt:lpstr>verdana</vt:lpstr>
      <vt:lpstr>Wingdings</vt:lpstr>
      <vt:lpstr>Wingdings 3</vt:lpstr>
      <vt:lpstr>Integralny</vt:lpstr>
      <vt:lpstr>Karty graficzne </vt:lpstr>
      <vt:lpstr>Karty graficzne – Opis </vt:lpstr>
      <vt:lpstr>Zadanie karty graficznej</vt:lpstr>
      <vt:lpstr>Podział kart graficznych. </vt:lpstr>
      <vt:lpstr>Spis producentów kart</vt:lpstr>
      <vt:lpstr>Karty graficzne pracujące jako oddzielne układy</vt:lpstr>
      <vt:lpstr>Prezentacja programu PowerPoint</vt:lpstr>
      <vt:lpstr>Sterownik karty graficznej</vt:lpstr>
      <vt:lpstr>API</vt:lpstr>
      <vt:lpstr>RTX</vt:lpstr>
      <vt:lpstr>Silniki graficzne</vt:lpstr>
      <vt:lpstr>Karty graficzne zintegrowane z płytą główną</vt:lpstr>
      <vt:lpstr>Parametry Archiwalne</vt:lpstr>
      <vt:lpstr>Bufor ramki, potok graficzny</vt:lpstr>
      <vt:lpstr>Tworzenie grafiki 3D</vt:lpstr>
      <vt:lpstr>Tworzenie grafiki 3D</vt:lpstr>
      <vt:lpstr>Tworzenie grafiki 3D</vt:lpstr>
      <vt:lpstr>Buffor Z</vt:lpstr>
      <vt:lpstr>Buffor Z</vt:lpstr>
      <vt:lpstr>Rysowanie</vt:lpstr>
      <vt:lpstr>Renderowanie</vt:lpstr>
      <vt:lpstr>Oświetlenie</vt:lpstr>
      <vt:lpstr>Historyczne różnice w terminologii</vt:lpstr>
      <vt:lpstr>Historyczne różnice w terminologii</vt:lpstr>
      <vt:lpstr>Budowa karty graficznej </vt:lpstr>
      <vt:lpstr>Budowa karty graficznej </vt:lpstr>
      <vt:lpstr>Budowa karty graficznej </vt:lpstr>
      <vt:lpstr>Złącza na slocie karty graficznej </vt:lpstr>
      <vt:lpstr>Prędkości PCI-E</vt:lpstr>
      <vt:lpstr>Najważniejsze funkcje karty graficznej</vt:lpstr>
      <vt:lpstr>Najważniejsze funkcje karty graficznej  cd…</vt:lpstr>
      <vt:lpstr>Najważniejsze funkcje karty graficznej  cd…</vt:lpstr>
      <vt:lpstr>Najważniejsze funkcje karty graficznej  cd…</vt:lpstr>
      <vt:lpstr>Najważniejsze funkcje karty graficznej  cd…</vt:lpstr>
      <vt:lpstr>Najważniejsze funkcje karty graficznej  cd…</vt:lpstr>
      <vt:lpstr>Najważniejsze funkcje karty graficznej  cd…</vt:lpstr>
      <vt:lpstr>Łączenie kart graficznych –  SLI i CrossFire</vt:lpstr>
      <vt:lpstr>Łączenie kart graficznych – SLI</vt:lpstr>
      <vt:lpstr>Łączenie kart graficznych – SLI</vt:lpstr>
      <vt:lpstr>Łączenie kart graficznych – CrossFire</vt:lpstr>
      <vt:lpstr>Łączenie kart graficznych – CrossFire</vt:lpstr>
      <vt:lpstr>Łączenie kart graficznych</vt:lpstr>
      <vt:lpstr>Technologia Eyefinity</vt:lpstr>
      <vt:lpstr>Rodzaje synchronizacji</vt:lpstr>
      <vt:lpstr>CUDA</vt:lpstr>
      <vt:lpstr>GPGPU</vt:lpstr>
    </vt:vector>
  </TitlesOfParts>
  <Company>Ministerstwo Edukacji Narodowej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Karty graficzne </dc:title>
  <dc:creator>Ministerstwo Edukacji Narodowej</dc:creator>
  <cp:lastModifiedBy>Damian Radzik</cp:lastModifiedBy>
  <cp:revision>20</cp:revision>
  <dcterms:created xsi:type="dcterms:W3CDTF">2012-04-27T10:16:54Z</dcterms:created>
  <dcterms:modified xsi:type="dcterms:W3CDTF">2022-04-20T09:28:54Z</dcterms:modified>
</cp:coreProperties>
</file>