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3" r:id="rId5"/>
    <p:sldId id="259" r:id="rId6"/>
    <p:sldId id="260" r:id="rId7"/>
    <p:sldId id="261" r:id="rId8"/>
    <p:sldId id="262" r:id="rId9"/>
    <p:sldId id="264" r:id="rId10"/>
    <p:sldId id="265" r:id="rId11"/>
    <p:sldId id="267" r:id="rId12"/>
    <p:sldId id="272" r:id="rId13"/>
    <p:sldId id="266" r:id="rId14"/>
    <p:sldId id="269" r:id="rId15"/>
    <p:sldId id="271" r:id="rId16"/>
    <p:sldId id="268" r:id="rId17"/>
    <p:sldId id="292" r:id="rId18"/>
    <p:sldId id="293" r:id="rId19"/>
    <p:sldId id="273" r:id="rId20"/>
    <p:sldId id="274" r:id="rId21"/>
    <p:sldId id="275" r:id="rId22"/>
    <p:sldId id="277" r:id="rId23"/>
    <p:sldId id="276"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4" r:id="rId39"/>
    <p:sldId id="295" r:id="rId40"/>
    <p:sldId id="296" r:id="rId41"/>
    <p:sldId id="297"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9b6437a5cc3fe03b" providerId="LiveId" clId="{42561002-200D-4FCC-9024-2F7219A29825}"/>
    <pc:docChg chg="modSld">
      <pc:chgData name="Damian Radzik" userId="9b6437a5cc3fe03b" providerId="LiveId" clId="{42561002-200D-4FCC-9024-2F7219A29825}" dt="2019-11-25T06:52:23.012" v="37" actId="20577"/>
      <pc:docMkLst>
        <pc:docMk/>
      </pc:docMkLst>
      <pc:sldChg chg="modSp">
        <pc:chgData name="Damian Radzik" userId="9b6437a5cc3fe03b" providerId="LiveId" clId="{42561002-200D-4FCC-9024-2F7219A29825}" dt="2019-11-25T06:52:23.012" v="37" actId="20577"/>
        <pc:sldMkLst>
          <pc:docMk/>
          <pc:sldMk cId="355325260" sldId="259"/>
        </pc:sldMkLst>
        <pc:spChg chg="mod">
          <ac:chgData name="Damian Radzik" userId="9b6437a5cc3fe03b" providerId="LiveId" clId="{42561002-200D-4FCC-9024-2F7219A29825}" dt="2019-11-25T06:52:23.012" v="37" actId="20577"/>
          <ac:spMkLst>
            <pc:docMk/>
            <pc:sldMk cId="355325260" sldId="259"/>
            <ac:spMk id="3" creationId="{0AE2EC1D-CF58-4E9B-88D6-D9942570949E}"/>
          </ac:spMkLst>
        </pc:spChg>
      </pc:sldChg>
    </pc:docChg>
  </pc:docChgLst>
  <pc:docChgLst>
    <pc:chgData name="Damian Radzik" userId="2c0bebdc908efcab" providerId="LiveId" clId="{7996EAAE-EEA5-4E42-9858-3A1EDD167678}"/>
    <pc:docChg chg="custSel modSld">
      <pc:chgData name="Damian Radzik" userId="2c0bebdc908efcab" providerId="LiveId" clId="{7996EAAE-EEA5-4E42-9858-3A1EDD167678}" dt="2018-09-21T10:26:21.912" v="7" actId="27636"/>
      <pc:docMkLst>
        <pc:docMk/>
      </pc:docMkLst>
      <pc:sldChg chg="modSp">
        <pc:chgData name="Damian Radzik" userId="2c0bebdc908efcab" providerId="LiveId" clId="{7996EAAE-EEA5-4E42-9858-3A1EDD167678}" dt="2018-09-21T10:26:21.662" v="0" actId="27636"/>
        <pc:sldMkLst>
          <pc:docMk/>
          <pc:sldMk cId="355325260" sldId="259"/>
        </pc:sldMkLst>
        <pc:spChg chg="mod">
          <ac:chgData name="Damian Radzik" userId="2c0bebdc908efcab" providerId="LiveId" clId="{7996EAAE-EEA5-4E42-9858-3A1EDD167678}" dt="2018-09-21T10:26:21.662" v="0" actId="27636"/>
          <ac:spMkLst>
            <pc:docMk/>
            <pc:sldMk cId="355325260" sldId="259"/>
            <ac:spMk id="3" creationId="{0AE2EC1D-CF58-4E9B-88D6-D9942570949E}"/>
          </ac:spMkLst>
        </pc:spChg>
      </pc:sldChg>
      <pc:sldChg chg="modSp">
        <pc:chgData name="Damian Radzik" userId="2c0bebdc908efcab" providerId="LiveId" clId="{7996EAAE-EEA5-4E42-9858-3A1EDD167678}" dt="2018-09-21T10:26:21.803" v="1" actId="27636"/>
        <pc:sldMkLst>
          <pc:docMk/>
          <pc:sldMk cId="3452868319" sldId="262"/>
        </pc:sldMkLst>
        <pc:spChg chg="mod">
          <ac:chgData name="Damian Radzik" userId="2c0bebdc908efcab" providerId="LiveId" clId="{7996EAAE-EEA5-4E42-9858-3A1EDD167678}" dt="2018-09-21T10:26:21.803" v="1" actId="27636"/>
          <ac:spMkLst>
            <pc:docMk/>
            <pc:sldMk cId="3452868319" sldId="262"/>
            <ac:spMk id="3" creationId="{A429BA62-7171-45F8-B8E6-2A0F3F523201}"/>
          </ac:spMkLst>
        </pc:spChg>
      </pc:sldChg>
      <pc:sldChg chg="modSp">
        <pc:chgData name="Damian Radzik" userId="2c0bebdc908efcab" providerId="LiveId" clId="{7996EAAE-EEA5-4E42-9858-3A1EDD167678}" dt="2018-09-21T10:26:21.850" v="3" actId="27636"/>
        <pc:sldMkLst>
          <pc:docMk/>
          <pc:sldMk cId="915853432" sldId="266"/>
        </pc:sldMkLst>
        <pc:spChg chg="mod">
          <ac:chgData name="Damian Radzik" userId="2c0bebdc908efcab" providerId="LiveId" clId="{7996EAAE-EEA5-4E42-9858-3A1EDD167678}" dt="2018-09-21T10:26:21.850" v="3" actId="27636"/>
          <ac:spMkLst>
            <pc:docMk/>
            <pc:sldMk cId="915853432" sldId="266"/>
            <ac:spMk id="3" creationId="{1B307ACF-523E-4D90-93DB-D29B4F9035D3}"/>
          </ac:spMkLst>
        </pc:spChg>
      </pc:sldChg>
      <pc:sldChg chg="modSp">
        <pc:chgData name="Damian Radzik" userId="2c0bebdc908efcab" providerId="LiveId" clId="{7996EAAE-EEA5-4E42-9858-3A1EDD167678}" dt="2018-09-21T10:26:21.818" v="2" actId="27636"/>
        <pc:sldMkLst>
          <pc:docMk/>
          <pc:sldMk cId="3954155825" sldId="267"/>
        </pc:sldMkLst>
        <pc:spChg chg="mod">
          <ac:chgData name="Damian Radzik" userId="2c0bebdc908efcab" providerId="LiveId" clId="{7996EAAE-EEA5-4E42-9858-3A1EDD167678}" dt="2018-09-21T10:26:21.818" v="2" actId="27636"/>
          <ac:spMkLst>
            <pc:docMk/>
            <pc:sldMk cId="3954155825" sldId="267"/>
            <ac:spMk id="3" creationId="{BCC576BC-689D-4715-A978-2197E3A9C2CF}"/>
          </ac:spMkLst>
        </pc:spChg>
      </pc:sldChg>
      <pc:sldChg chg="modSp">
        <pc:chgData name="Damian Radzik" userId="2c0bebdc908efcab" providerId="LiveId" clId="{7996EAAE-EEA5-4E42-9858-3A1EDD167678}" dt="2018-09-21T10:26:21.896" v="5" actId="27636"/>
        <pc:sldMkLst>
          <pc:docMk/>
          <pc:sldMk cId="2874632257" sldId="275"/>
        </pc:sldMkLst>
        <pc:spChg chg="mod">
          <ac:chgData name="Damian Radzik" userId="2c0bebdc908efcab" providerId="LiveId" clId="{7996EAAE-EEA5-4E42-9858-3A1EDD167678}" dt="2018-09-21T10:26:21.896" v="5" actId="27636"/>
          <ac:spMkLst>
            <pc:docMk/>
            <pc:sldMk cId="2874632257" sldId="275"/>
            <ac:spMk id="3" creationId="{82352F4A-D519-4304-BA9C-26C4AEDF560A}"/>
          </ac:spMkLst>
        </pc:spChg>
      </pc:sldChg>
      <pc:sldChg chg="modSp">
        <pc:chgData name="Damian Radzik" userId="2c0bebdc908efcab" providerId="LiveId" clId="{7996EAAE-EEA5-4E42-9858-3A1EDD167678}" dt="2018-09-21T10:26:21.912" v="6" actId="27636"/>
        <pc:sldMkLst>
          <pc:docMk/>
          <pc:sldMk cId="2111067572" sldId="279"/>
        </pc:sldMkLst>
        <pc:spChg chg="mod">
          <ac:chgData name="Damian Radzik" userId="2c0bebdc908efcab" providerId="LiveId" clId="{7996EAAE-EEA5-4E42-9858-3A1EDD167678}" dt="2018-09-21T10:26:21.912" v="6" actId="27636"/>
          <ac:spMkLst>
            <pc:docMk/>
            <pc:sldMk cId="2111067572" sldId="279"/>
            <ac:spMk id="3" creationId="{6432C74A-5D44-4D33-B0C8-D0496AF488D5}"/>
          </ac:spMkLst>
        </pc:spChg>
      </pc:sldChg>
      <pc:sldChg chg="modSp">
        <pc:chgData name="Damian Radzik" userId="2c0bebdc908efcab" providerId="LiveId" clId="{7996EAAE-EEA5-4E42-9858-3A1EDD167678}" dt="2018-09-21T10:26:21.912" v="7" actId="27636"/>
        <pc:sldMkLst>
          <pc:docMk/>
          <pc:sldMk cId="438422505" sldId="282"/>
        </pc:sldMkLst>
        <pc:spChg chg="mod">
          <ac:chgData name="Damian Radzik" userId="2c0bebdc908efcab" providerId="LiveId" clId="{7996EAAE-EEA5-4E42-9858-3A1EDD167678}" dt="2018-09-21T10:26:21.912" v="7" actId="27636"/>
          <ac:spMkLst>
            <pc:docMk/>
            <pc:sldMk cId="438422505" sldId="282"/>
            <ac:spMk id="3" creationId="{0F675414-5608-4918-BF7A-ECECB69CF7BF}"/>
          </ac:spMkLst>
        </pc:spChg>
      </pc:sldChg>
      <pc:sldChg chg="modSp">
        <pc:chgData name="Damian Radzik" userId="2c0bebdc908efcab" providerId="LiveId" clId="{7996EAAE-EEA5-4E42-9858-3A1EDD167678}" dt="2018-09-21T10:26:21.881" v="4" actId="27636"/>
        <pc:sldMkLst>
          <pc:docMk/>
          <pc:sldMk cId="225207313" sldId="292"/>
        </pc:sldMkLst>
        <pc:spChg chg="mod">
          <ac:chgData name="Damian Radzik" userId="2c0bebdc908efcab" providerId="LiveId" clId="{7996EAAE-EEA5-4E42-9858-3A1EDD167678}" dt="2018-09-21T10:26:21.881" v="4" actId="27636"/>
          <ac:spMkLst>
            <pc:docMk/>
            <pc:sldMk cId="225207313" sldId="292"/>
            <ac:spMk id="3" creationId="{111A99C3-E17F-4DBE-93D7-FA0C5047784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B638A8DC-B693-467D-A57F-3FD270B3B6F7}" type="datetimeFigureOut">
              <a:rPr lang="pl-PL" smtClean="0"/>
              <a:t>25.11.2019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3060CAC-30B2-4386-AEB6-F2E36D3C6836}"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8456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38A8DC-B693-467D-A57F-3FD270B3B6F7}" type="datetimeFigureOut">
              <a:rPr lang="pl-PL" smtClean="0"/>
              <a:t>25.11.2019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3060CAC-30B2-4386-AEB6-F2E36D3C6836}" type="slidenum">
              <a:rPr lang="pl-PL" smtClean="0"/>
              <a:t>‹#›</a:t>
            </a:fld>
            <a:endParaRPr lang="pl-PL"/>
          </a:p>
        </p:txBody>
      </p:sp>
    </p:spTree>
    <p:extLst>
      <p:ext uri="{BB962C8B-B14F-4D97-AF65-F5344CB8AC3E}">
        <p14:creationId xmlns:p14="http://schemas.microsoft.com/office/powerpoint/2010/main" val="2677606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38A8DC-B693-467D-A57F-3FD270B3B6F7}" type="datetimeFigureOut">
              <a:rPr lang="pl-PL" smtClean="0"/>
              <a:t>25.11.2019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3060CAC-30B2-4386-AEB6-F2E36D3C6836}"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713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38A8DC-B693-467D-A57F-3FD270B3B6F7}" type="datetimeFigureOut">
              <a:rPr lang="pl-PL" smtClean="0"/>
              <a:t>25.11.2019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3060CAC-30B2-4386-AEB6-F2E36D3C6836}" type="slidenum">
              <a:rPr lang="pl-PL" smtClean="0"/>
              <a:t>‹#›</a:t>
            </a:fld>
            <a:endParaRPr lang="pl-PL"/>
          </a:p>
        </p:txBody>
      </p:sp>
    </p:spTree>
    <p:extLst>
      <p:ext uri="{BB962C8B-B14F-4D97-AF65-F5344CB8AC3E}">
        <p14:creationId xmlns:p14="http://schemas.microsoft.com/office/powerpoint/2010/main" val="1371836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38A8DC-B693-467D-A57F-3FD270B3B6F7}" type="datetimeFigureOut">
              <a:rPr lang="pl-PL" smtClean="0"/>
              <a:t>25.11.2019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3060CAC-30B2-4386-AEB6-F2E36D3C6836}"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0412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38A8DC-B693-467D-A57F-3FD270B3B6F7}" type="datetimeFigureOut">
              <a:rPr lang="pl-PL" smtClean="0"/>
              <a:t>25.11.2019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3060CAC-30B2-4386-AEB6-F2E36D3C6836}" type="slidenum">
              <a:rPr lang="pl-PL" smtClean="0"/>
              <a:t>‹#›</a:t>
            </a:fld>
            <a:endParaRPr lang="pl-PL"/>
          </a:p>
        </p:txBody>
      </p:sp>
    </p:spTree>
    <p:extLst>
      <p:ext uri="{BB962C8B-B14F-4D97-AF65-F5344CB8AC3E}">
        <p14:creationId xmlns:p14="http://schemas.microsoft.com/office/powerpoint/2010/main" val="4009512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38A8DC-B693-467D-A57F-3FD270B3B6F7}" type="datetimeFigureOut">
              <a:rPr lang="pl-PL" smtClean="0"/>
              <a:t>25.11.2019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3060CAC-30B2-4386-AEB6-F2E36D3C6836}" type="slidenum">
              <a:rPr lang="pl-PL" smtClean="0"/>
              <a:t>‹#›</a:t>
            </a:fld>
            <a:endParaRPr lang="pl-PL"/>
          </a:p>
        </p:txBody>
      </p:sp>
    </p:spTree>
    <p:extLst>
      <p:ext uri="{BB962C8B-B14F-4D97-AF65-F5344CB8AC3E}">
        <p14:creationId xmlns:p14="http://schemas.microsoft.com/office/powerpoint/2010/main" val="1201730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38A8DC-B693-467D-A57F-3FD270B3B6F7}" type="datetimeFigureOut">
              <a:rPr lang="pl-PL" smtClean="0"/>
              <a:t>25.11.2019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3060CAC-30B2-4386-AEB6-F2E36D3C6836}" type="slidenum">
              <a:rPr lang="pl-PL" smtClean="0"/>
              <a:t>‹#›</a:t>
            </a:fld>
            <a:endParaRPr lang="pl-PL"/>
          </a:p>
        </p:txBody>
      </p:sp>
    </p:spTree>
    <p:extLst>
      <p:ext uri="{BB962C8B-B14F-4D97-AF65-F5344CB8AC3E}">
        <p14:creationId xmlns:p14="http://schemas.microsoft.com/office/powerpoint/2010/main" val="215576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38A8DC-B693-467D-A57F-3FD270B3B6F7}" type="datetimeFigureOut">
              <a:rPr lang="pl-PL" smtClean="0"/>
              <a:t>25.11.2019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3060CAC-30B2-4386-AEB6-F2E36D3C6836}" type="slidenum">
              <a:rPr lang="pl-PL" smtClean="0"/>
              <a:t>‹#›</a:t>
            </a:fld>
            <a:endParaRPr lang="pl-PL"/>
          </a:p>
        </p:txBody>
      </p:sp>
    </p:spTree>
    <p:extLst>
      <p:ext uri="{BB962C8B-B14F-4D97-AF65-F5344CB8AC3E}">
        <p14:creationId xmlns:p14="http://schemas.microsoft.com/office/powerpoint/2010/main" val="2601931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38A8DC-B693-467D-A57F-3FD270B3B6F7}" type="datetimeFigureOut">
              <a:rPr lang="pl-PL" smtClean="0"/>
              <a:t>25.11.2019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3060CAC-30B2-4386-AEB6-F2E36D3C6836}" type="slidenum">
              <a:rPr lang="pl-PL" smtClean="0"/>
              <a:t>‹#›</a:t>
            </a:fld>
            <a:endParaRPr lang="pl-PL"/>
          </a:p>
        </p:txBody>
      </p:sp>
    </p:spTree>
    <p:extLst>
      <p:ext uri="{BB962C8B-B14F-4D97-AF65-F5344CB8AC3E}">
        <p14:creationId xmlns:p14="http://schemas.microsoft.com/office/powerpoint/2010/main" val="132152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B638A8DC-B693-467D-A57F-3FD270B3B6F7}" type="datetimeFigureOut">
              <a:rPr lang="pl-PL" smtClean="0"/>
              <a:t>25.11.2019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3060CAC-30B2-4386-AEB6-F2E36D3C6836}"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863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38A8DC-B693-467D-A57F-3FD270B3B6F7}" type="datetimeFigureOut">
              <a:rPr lang="pl-PL" smtClean="0"/>
              <a:t>25.11.2019</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3060CAC-30B2-4386-AEB6-F2E36D3C6836}"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003179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F52F36-6306-4F14-B0BE-E04D1131147F}"/>
              </a:ext>
            </a:extLst>
          </p:cNvPr>
          <p:cNvSpPr>
            <a:spLocks noGrp="1"/>
          </p:cNvSpPr>
          <p:nvPr>
            <p:ph type="ctrTitle"/>
          </p:nvPr>
        </p:nvSpPr>
        <p:spPr/>
        <p:txBody>
          <a:bodyPr/>
          <a:lstStyle/>
          <a:p>
            <a:r>
              <a:rPr lang="pl-PL" dirty="0"/>
              <a:t>Napędy optyczne</a:t>
            </a:r>
          </a:p>
        </p:txBody>
      </p:sp>
      <p:sp>
        <p:nvSpPr>
          <p:cNvPr id="3" name="Podtytuł 2">
            <a:extLst>
              <a:ext uri="{FF2B5EF4-FFF2-40B4-BE49-F238E27FC236}">
                <a16:creationId xmlns:a16="http://schemas.microsoft.com/office/drawing/2014/main" id="{7C8BBE0E-45A4-4CCF-B25A-146D4271E552}"/>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883675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E62DD6-5792-468A-B6EF-1BADFD72F265}"/>
              </a:ext>
            </a:extLst>
          </p:cNvPr>
          <p:cNvSpPr>
            <a:spLocks noGrp="1"/>
          </p:cNvSpPr>
          <p:nvPr>
            <p:ph type="title"/>
          </p:nvPr>
        </p:nvSpPr>
        <p:spPr/>
        <p:txBody>
          <a:bodyPr/>
          <a:lstStyle/>
          <a:p>
            <a:r>
              <a:rPr lang="pl-PL" dirty="0"/>
              <a:t>CD</a:t>
            </a:r>
          </a:p>
        </p:txBody>
      </p:sp>
      <p:sp>
        <p:nvSpPr>
          <p:cNvPr id="3" name="Symbol zastępczy zawartości 2">
            <a:extLst>
              <a:ext uri="{FF2B5EF4-FFF2-40B4-BE49-F238E27FC236}">
                <a16:creationId xmlns:a16="http://schemas.microsoft.com/office/drawing/2014/main" id="{208DE95F-1ACC-407E-A6C1-6C0FC1517123}"/>
              </a:ext>
            </a:extLst>
          </p:cNvPr>
          <p:cNvSpPr>
            <a:spLocks noGrp="1"/>
          </p:cNvSpPr>
          <p:nvPr>
            <p:ph idx="1"/>
          </p:nvPr>
        </p:nvSpPr>
        <p:spPr/>
        <p:txBody>
          <a:bodyPr/>
          <a:lstStyle/>
          <a:p>
            <a:pPr marL="0" indent="0">
              <a:buNone/>
            </a:pPr>
            <a:r>
              <a:rPr lang="pl-PL" dirty="0"/>
              <a:t>Pierwsze płyty CD miały rozmiar 650MB i pozwalały na nagranie 74 minut muzyki. Później zwiększono pojemność do 700MB i 80 min. Oprócz tego istnieją płyty 210MB (24 min).</a:t>
            </a:r>
          </a:p>
          <a:p>
            <a:pPr marL="0" indent="0">
              <a:buNone/>
            </a:pPr>
            <a:endParaRPr lang="pl-PL" dirty="0"/>
          </a:p>
        </p:txBody>
      </p:sp>
      <p:pic>
        <p:nvPicPr>
          <p:cNvPr id="3076" name="Picture 4" descr="https://n2.sdlcdn.com/imgs/b/h/5/Sony-CD-R-700-Mb-SDL009363588-1-d54b7.JPG">
            <a:extLst>
              <a:ext uri="{FF2B5EF4-FFF2-40B4-BE49-F238E27FC236}">
                <a16:creationId xmlns:a16="http://schemas.microsoft.com/office/drawing/2014/main" id="{BD8A7FC0-B4CF-4EC2-8051-23DA7BCCF1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9487" y="3013564"/>
            <a:ext cx="2538413" cy="297180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Znalezione obrazy dla zapytania cd 210MB">
            <a:extLst>
              <a:ext uri="{FF2B5EF4-FFF2-40B4-BE49-F238E27FC236}">
                <a16:creationId xmlns:a16="http://schemas.microsoft.com/office/drawing/2014/main" id="{0103855F-B989-4589-8025-DF4D646E4C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9186" y="3701562"/>
            <a:ext cx="1520788" cy="1595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9952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3A004D-4C70-41C7-8932-0B8CFD8B549B}"/>
              </a:ext>
            </a:extLst>
          </p:cNvPr>
          <p:cNvSpPr>
            <a:spLocks noGrp="1"/>
          </p:cNvSpPr>
          <p:nvPr>
            <p:ph type="title"/>
          </p:nvPr>
        </p:nvSpPr>
        <p:spPr/>
        <p:txBody>
          <a:bodyPr/>
          <a:lstStyle/>
          <a:p>
            <a:r>
              <a:rPr lang="pl-PL" dirty="0"/>
              <a:t>CD</a:t>
            </a:r>
          </a:p>
        </p:txBody>
      </p:sp>
      <p:sp>
        <p:nvSpPr>
          <p:cNvPr id="3" name="Symbol zastępczy zawartości 2">
            <a:extLst>
              <a:ext uri="{FF2B5EF4-FFF2-40B4-BE49-F238E27FC236}">
                <a16:creationId xmlns:a16="http://schemas.microsoft.com/office/drawing/2014/main" id="{BCC576BC-689D-4715-A978-2197E3A9C2CF}"/>
              </a:ext>
            </a:extLst>
          </p:cNvPr>
          <p:cNvSpPr>
            <a:spLocks noGrp="1"/>
          </p:cNvSpPr>
          <p:nvPr>
            <p:ph idx="1"/>
          </p:nvPr>
        </p:nvSpPr>
        <p:spPr/>
        <p:txBody>
          <a:bodyPr>
            <a:normAutofit fontScale="92500" lnSpcReduction="20000"/>
          </a:bodyPr>
          <a:lstStyle/>
          <a:p>
            <a:pPr marL="0" indent="0">
              <a:buNone/>
            </a:pPr>
            <a:r>
              <a:rPr lang="pl-PL" dirty="0"/>
              <a:t>Proces wytwarzania </a:t>
            </a:r>
            <a:r>
              <a:rPr lang="pl-PL" dirty="0" err="1"/>
              <a:t>pitów</a:t>
            </a:r>
            <a:r>
              <a:rPr lang="pl-PL" dirty="0"/>
              <a:t> na warstwie nośnej to proces zapisu danych na płycie, barwnik i warstwa nośna zostają podgrzane przez laser, którego moc wynosi od 4 do 11 </a:t>
            </a:r>
            <a:r>
              <a:rPr lang="pl-PL" dirty="0" err="1"/>
              <a:t>mW</a:t>
            </a:r>
            <a:r>
              <a:rPr lang="pl-PL" dirty="0"/>
              <a:t>. Temperatura uzyskana podczas pracy wynosi ok. 250 stopni Celsjusza, pod jej wpływem warstwa nośna topnieje a barwnik jest rozprzestrzeniany na wolne obszary dysku. Początkowo laser generuje wyższą moc aby uległ stopieniu barwnik, ale w momencie gdy już to nastąpi następuje zmiana mocy, umożliwiającą zapis danych.</a:t>
            </a:r>
          </a:p>
          <a:p>
            <a:pPr marL="0" indent="0">
              <a:buNone/>
            </a:pPr>
            <a:r>
              <a:rPr lang="pl-PL" dirty="0"/>
              <a:t>Podstawową warstwę płyty CD przed zapisem tworzy powłoka polikrystaliczna, podczas procesu nagrywania, laser rozpoczyna podgrzewanie obszarów nagrywanej ścieżki do temperatury od 500 – 700 stopni Celsjusza, moc lasera waha się w granicach od 8 do 14 </a:t>
            </a:r>
            <a:r>
              <a:rPr lang="pl-PL" dirty="0" err="1"/>
              <a:t>mW</a:t>
            </a:r>
            <a:r>
              <a:rPr lang="pl-PL" dirty="0"/>
              <a:t>. Laser roztapia kryształy tworząc z nich warstwę amorficzną tzw. pity te mają słabsze właściwości odbijania światła co prowadzi do możliwości rozróżnienia tych obszarów, podczas odczytu danych przez czytniki CD-ROM oraz CD.</a:t>
            </a:r>
          </a:p>
          <a:p>
            <a:pPr marL="0" indent="0">
              <a:buNone/>
            </a:pPr>
            <a:r>
              <a:rPr lang="pl-PL" dirty="0"/>
              <a:t>Proces kasowania danych na płytach CD-RW to droga powrotna ze stanu amorficznego do stanu krystalicznego nośnika. Jest to możliwe po uzyskaniu temperatury 200 stopni Celsjusza. Ten zabieg powoduje, że płyta CD-RW wraca do stanu nie nagranego czystego nośnika.</a:t>
            </a:r>
          </a:p>
        </p:txBody>
      </p:sp>
    </p:spTree>
    <p:extLst>
      <p:ext uri="{BB962C8B-B14F-4D97-AF65-F5344CB8AC3E}">
        <p14:creationId xmlns:p14="http://schemas.microsoft.com/office/powerpoint/2010/main" val="3954155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39EBF1-6FF5-475D-BB5D-3956F29CB666}"/>
              </a:ext>
            </a:extLst>
          </p:cNvPr>
          <p:cNvSpPr>
            <a:spLocks noGrp="1"/>
          </p:cNvSpPr>
          <p:nvPr>
            <p:ph type="title"/>
          </p:nvPr>
        </p:nvSpPr>
        <p:spPr/>
        <p:txBody>
          <a:bodyPr/>
          <a:lstStyle/>
          <a:p>
            <a:r>
              <a:rPr lang="pl-PL" dirty="0"/>
              <a:t>Budowa</a:t>
            </a:r>
          </a:p>
        </p:txBody>
      </p:sp>
      <p:sp>
        <p:nvSpPr>
          <p:cNvPr id="3" name="Symbol zastępczy zawartości 2">
            <a:extLst>
              <a:ext uri="{FF2B5EF4-FFF2-40B4-BE49-F238E27FC236}">
                <a16:creationId xmlns:a16="http://schemas.microsoft.com/office/drawing/2014/main" id="{5EE9D357-242B-46E6-9B9E-74B27538C32C}"/>
              </a:ext>
            </a:extLst>
          </p:cNvPr>
          <p:cNvSpPr>
            <a:spLocks noGrp="1"/>
          </p:cNvSpPr>
          <p:nvPr>
            <p:ph idx="1"/>
          </p:nvPr>
        </p:nvSpPr>
        <p:spPr/>
        <p:txBody>
          <a:bodyPr/>
          <a:lstStyle/>
          <a:p>
            <a:pPr marL="0" indent="0">
              <a:buNone/>
            </a:pPr>
            <a:r>
              <a:rPr lang="pl-PL" dirty="0"/>
              <a:t>W skład płyty CD-R wchodzą 4 warstwy:</a:t>
            </a:r>
          </a:p>
          <a:p>
            <a:r>
              <a:rPr lang="pl-PL" dirty="0"/>
              <a:t>Poliwęglanowa warstwa nośna w postaci plastikowego krążka</a:t>
            </a:r>
          </a:p>
          <a:p>
            <a:r>
              <a:rPr lang="pl-PL" dirty="0"/>
              <a:t>Warstwy odbijającej złotej lub aluminiowej</a:t>
            </a:r>
          </a:p>
          <a:p>
            <a:r>
              <a:rPr lang="pl-PL" dirty="0"/>
              <a:t>Warstwy barwnika który ulega stopieniu w momencie zapisu</a:t>
            </a:r>
          </a:p>
          <a:p>
            <a:r>
              <a:rPr lang="pl-PL" dirty="0"/>
              <a:t>Warstwy ochronnej z lakieru.</a:t>
            </a:r>
          </a:p>
        </p:txBody>
      </p:sp>
      <p:pic>
        <p:nvPicPr>
          <p:cNvPr id="6146" name="Picture 2" descr="https://upload.wikimedia.org/wikipedia/commons/9/90/CD_Querschnitt.png">
            <a:extLst>
              <a:ext uri="{FF2B5EF4-FFF2-40B4-BE49-F238E27FC236}">
                <a16:creationId xmlns:a16="http://schemas.microsoft.com/office/drawing/2014/main" id="{BCF4A2B2-18E6-42C3-B17F-56E242CE00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7149" y="4590518"/>
            <a:ext cx="6320204" cy="2046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5097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11E98E-55D3-401A-AE73-94FEFA78F8EF}"/>
              </a:ext>
            </a:extLst>
          </p:cNvPr>
          <p:cNvSpPr>
            <a:spLocks noGrp="1"/>
          </p:cNvSpPr>
          <p:nvPr>
            <p:ph type="title"/>
          </p:nvPr>
        </p:nvSpPr>
        <p:spPr/>
        <p:txBody>
          <a:bodyPr/>
          <a:lstStyle/>
          <a:p>
            <a:r>
              <a:rPr lang="pl-PL" dirty="0"/>
              <a:t>Zapis</a:t>
            </a:r>
          </a:p>
        </p:txBody>
      </p:sp>
      <p:sp>
        <p:nvSpPr>
          <p:cNvPr id="3" name="Symbol zastępczy zawartości 2">
            <a:extLst>
              <a:ext uri="{FF2B5EF4-FFF2-40B4-BE49-F238E27FC236}">
                <a16:creationId xmlns:a16="http://schemas.microsoft.com/office/drawing/2014/main" id="{1B307ACF-523E-4D90-93DB-D29B4F9035D3}"/>
              </a:ext>
            </a:extLst>
          </p:cNvPr>
          <p:cNvSpPr>
            <a:spLocks noGrp="1"/>
          </p:cNvSpPr>
          <p:nvPr>
            <p:ph idx="1"/>
          </p:nvPr>
        </p:nvSpPr>
        <p:spPr/>
        <p:txBody>
          <a:bodyPr>
            <a:normAutofit fontScale="85000" lnSpcReduction="20000"/>
          </a:bodyPr>
          <a:lstStyle/>
          <a:p>
            <a:pPr marL="0" indent="0">
              <a:buNone/>
            </a:pPr>
            <a:r>
              <a:rPr lang="pl-PL" dirty="0"/>
              <a:t>Standardowa płyta kompaktowa często określana jako audio CD, dla odróżnienia od późniejszych wariantów, przechowuje cyfrowy zapis dźwięku w standardzie zgodnym z „czerwoną księgą” (ang. red </a:t>
            </a:r>
            <a:r>
              <a:rPr lang="pl-PL" dirty="0" err="1"/>
              <a:t>book</a:t>
            </a:r>
            <a:r>
              <a:rPr lang="pl-PL" dirty="0"/>
              <a:t>). Płyty kompaktowe wykonane są z poliwęglanowej płytki o grubości 1,2 mm i średnicy 12 cm pokrytej cienką warstwą </a:t>
            </a:r>
            <a:r>
              <a:rPr lang="pl-PL" dirty="0" err="1"/>
              <a:t>glinu</a:t>
            </a:r>
            <a:r>
              <a:rPr lang="pl-PL" dirty="0"/>
              <a:t> (aluminium), w której zawarte są informacje (w postaci kombinacji </a:t>
            </a:r>
            <a:r>
              <a:rPr lang="pl-PL" dirty="0" err="1"/>
              <a:t>mikrorowków</a:t>
            </a:r>
            <a:r>
              <a:rPr lang="pl-PL" dirty="0"/>
              <a:t> i miejsc ich pozbawionych). Odczytywane są one laserem półprzewodnikowym (</a:t>
            </a:r>
            <a:r>
              <a:rPr lang="pl-PL" dirty="0" err="1"/>
              <a:t>AlGaAs</a:t>
            </a:r>
            <a:r>
              <a:rPr lang="pl-PL" dirty="0"/>
              <a:t>) o długości fali około 780 nm. Zapis tworzy spiralną ścieżkę biegnącą od środka do brzegu płyty.</a:t>
            </a:r>
          </a:p>
          <a:p>
            <a:pPr marL="0" indent="0">
              <a:buNone/>
            </a:pPr>
            <a:r>
              <a:rPr lang="pl-PL" dirty="0"/>
              <a:t>Prędkość obrotowa płyty zmienia się w taki sposób, że stała jest prędkość liniowa głowicy odczytującej względem ścieżki i dla prędkości odczytu x1 zawiera się w zakresie od 1,2 do 1,4 m/s. Odczyt płyty odbywa się od środka na zewnątrz, a prędkość obrotowa maleje wraz z oddalaniem się od środka płyty.</a:t>
            </a:r>
          </a:p>
          <a:p>
            <a:pPr marL="0" indent="0">
              <a:buNone/>
            </a:pPr>
            <a:r>
              <a:rPr lang="pl-PL" dirty="0"/>
              <a:t>Dane przed zapisaniem na dysku są kodowane w standardzie "8 w 14" i zapisywane w postaci pól (ang. land) i wgłębień (ang. pit). W płytach tłoczonych wgłębienia mają głębokość 1/4 długości fali w materiale płyty lasera odczytującego (około 125 </a:t>
            </a:r>
            <a:r>
              <a:rPr lang="pl-PL" dirty="0" err="1"/>
              <a:t>nm</a:t>
            </a:r>
            <a:r>
              <a:rPr lang="pl-PL" dirty="0"/>
              <a:t>), w wyniku interferencji światła odbitego od otoczenia i wgłębienia następuje wygaszenie fali. Wgłębienia mają szerokość 500 </a:t>
            </a:r>
            <a:r>
              <a:rPr lang="pl-PL" dirty="0" err="1"/>
              <a:t>nm</a:t>
            </a:r>
            <a:r>
              <a:rPr lang="pl-PL" dirty="0"/>
              <a:t>, a odległości między kolejnymi ścieżkami wynosi 1,6 µm. Różnice w odbiciu światła są wykorzystywane przez serwomechanizm soczewki do prowadzenia wiązki po ścieżce i jej ogniskowania.</a:t>
            </a:r>
          </a:p>
        </p:txBody>
      </p:sp>
    </p:spTree>
    <p:extLst>
      <p:ext uri="{BB962C8B-B14F-4D97-AF65-F5344CB8AC3E}">
        <p14:creationId xmlns:p14="http://schemas.microsoft.com/office/powerpoint/2010/main" val="915853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14A9D8-14C6-4AED-8AF9-37273EC45383}"/>
              </a:ext>
            </a:extLst>
          </p:cNvPr>
          <p:cNvSpPr>
            <a:spLocks noGrp="1"/>
          </p:cNvSpPr>
          <p:nvPr>
            <p:ph type="title"/>
          </p:nvPr>
        </p:nvSpPr>
        <p:spPr/>
        <p:txBody>
          <a:bodyPr/>
          <a:lstStyle/>
          <a:p>
            <a:r>
              <a:rPr lang="pl-PL" dirty="0"/>
              <a:t>VCD</a:t>
            </a:r>
          </a:p>
        </p:txBody>
      </p:sp>
      <p:sp>
        <p:nvSpPr>
          <p:cNvPr id="3" name="Symbol zastępczy zawartości 2">
            <a:extLst>
              <a:ext uri="{FF2B5EF4-FFF2-40B4-BE49-F238E27FC236}">
                <a16:creationId xmlns:a16="http://schemas.microsoft.com/office/drawing/2014/main" id="{0E04D75C-17D0-4C77-A60E-34876CD27FF5}"/>
              </a:ext>
            </a:extLst>
          </p:cNvPr>
          <p:cNvSpPr>
            <a:spLocks noGrp="1"/>
          </p:cNvSpPr>
          <p:nvPr>
            <p:ph sz="half" idx="1"/>
          </p:nvPr>
        </p:nvSpPr>
        <p:spPr/>
        <p:txBody>
          <a:bodyPr>
            <a:normAutofit fontScale="55000" lnSpcReduction="20000"/>
          </a:bodyPr>
          <a:lstStyle/>
          <a:p>
            <a:pPr marL="0" indent="0">
              <a:buNone/>
            </a:pPr>
            <a:r>
              <a:rPr lang="pl-PL" dirty="0"/>
              <a:t>Video</a:t>
            </a:r>
          </a:p>
          <a:p>
            <a:r>
              <a:rPr lang="pl-PL" dirty="0"/>
              <a:t>Kodek: MPEG-1</a:t>
            </a:r>
          </a:p>
          <a:p>
            <a:r>
              <a:rPr lang="pl-PL" dirty="0"/>
              <a:t>Rozdzielczość:</a:t>
            </a:r>
          </a:p>
          <a:p>
            <a:r>
              <a:rPr lang="pl-PL" dirty="0"/>
              <a:t>NTSC: 352 x 240</a:t>
            </a:r>
          </a:p>
          <a:p>
            <a:r>
              <a:rPr lang="pl-PL" dirty="0"/>
              <a:t>PAL/SECAM: 352 x 288</a:t>
            </a:r>
          </a:p>
          <a:p>
            <a:r>
              <a:rPr lang="pl-PL" dirty="0"/>
              <a:t>Wymiary (Format):</a:t>
            </a:r>
          </a:p>
          <a:p>
            <a:r>
              <a:rPr lang="pl-PL" dirty="0"/>
              <a:t>NTSC: 107:80 (0,3% różnicy od 4:3)</a:t>
            </a:r>
          </a:p>
          <a:p>
            <a:r>
              <a:rPr lang="pl-PL" dirty="0"/>
              <a:t>PAL/SECAM: 4:3</a:t>
            </a:r>
          </a:p>
          <a:p>
            <a:r>
              <a:rPr lang="pl-PL" dirty="0"/>
              <a:t>Ilość pełnych klatek na sekundę:</a:t>
            </a:r>
          </a:p>
          <a:p>
            <a:r>
              <a:rPr lang="pl-PL" dirty="0"/>
              <a:t>NTSC: 29,97 (30/1,001) lub 23,976 (24/1,001)</a:t>
            </a:r>
          </a:p>
          <a:p>
            <a:r>
              <a:rPr lang="pl-PL" dirty="0"/>
              <a:t>PAL/SECAM: 25</a:t>
            </a:r>
          </a:p>
          <a:p>
            <a:r>
              <a:rPr lang="pl-PL" dirty="0" err="1"/>
              <a:t>Bitrate</a:t>
            </a:r>
            <a:r>
              <a:rPr lang="pl-PL" dirty="0"/>
              <a:t>: 1150 kilobitów na sekundę</a:t>
            </a:r>
          </a:p>
          <a:p>
            <a:r>
              <a:rPr lang="pl-PL" dirty="0"/>
              <a:t>Zmienność </a:t>
            </a:r>
            <a:r>
              <a:rPr lang="pl-PL" dirty="0" err="1"/>
              <a:t>bitrate'u</a:t>
            </a:r>
            <a:r>
              <a:rPr lang="pl-PL" dirty="0"/>
              <a:t>: CBR (stały)</a:t>
            </a:r>
          </a:p>
        </p:txBody>
      </p:sp>
      <p:sp>
        <p:nvSpPr>
          <p:cNvPr id="4" name="Symbol zastępczy zawartości 3">
            <a:extLst>
              <a:ext uri="{FF2B5EF4-FFF2-40B4-BE49-F238E27FC236}">
                <a16:creationId xmlns:a16="http://schemas.microsoft.com/office/drawing/2014/main" id="{8E46C9A0-6326-4BDB-8CD7-A20BFCDCFE14}"/>
              </a:ext>
            </a:extLst>
          </p:cNvPr>
          <p:cNvSpPr>
            <a:spLocks noGrp="1"/>
          </p:cNvSpPr>
          <p:nvPr>
            <p:ph sz="half" idx="2"/>
          </p:nvPr>
        </p:nvSpPr>
        <p:spPr/>
        <p:txBody>
          <a:bodyPr>
            <a:normAutofit/>
          </a:bodyPr>
          <a:lstStyle/>
          <a:p>
            <a:pPr marL="0" indent="0">
              <a:buNone/>
            </a:pPr>
            <a:r>
              <a:rPr lang="pl-PL" sz="1800" dirty="0"/>
              <a:t>Audio</a:t>
            </a:r>
          </a:p>
          <a:p>
            <a:r>
              <a:rPr lang="pl-PL" sz="1800" dirty="0"/>
              <a:t>Kodek: MPEG-1 Audio </a:t>
            </a:r>
            <a:r>
              <a:rPr lang="pl-PL" sz="1800" dirty="0" err="1"/>
              <a:t>Layer</a:t>
            </a:r>
            <a:r>
              <a:rPr lang="pl-PL" sz="1800" dirty="0"/>
              <a:t> II</a:t>
            </a:r>
          </a:p>
          <a:p>
            <a:r>
              <a:rPr lang="pl-PL" sz="1800" dirty="0"/>
              <a:t>Częstotliwość próbkowania: 44 100 herców (44,1 kHz)</a:t>
            </a:r>
          </a:p>
          <a:p>
            <a:r>
              <a:rPr lang="pl-PL" sz="1800" dirty="0"/>
              <a:t>Kanały: Dwa kanały mono, lub jeden stereo</a:t>
            </a:r>
          </a:p>
          <a:p>
            <a:r>
              <a:rPr lang="pl-PL" sz="1800" dirty="0" err="1"/>
              <a:t>Bitrate</a:t>
            </a:r>
            <a:r>
              <a:rPr lang="pl-PL" sz="1800" dirty="0"/>
              <a:t>: 224 kilobitów na sekundę</a:t>
            </a:r>
          </a:p>
          <a:p>
            <a:r>
              <a:rPr lang="pl-PL" sz="1800" dirty="0"/>
              <a:t>Zmienność </a:t>
            </a:r>
            <a:r>
              <a:rPr lang="pl-PL" sz="1800" dirty="0" err="1"/>
              <a:t>bitrate'u</a:t>
            </a:r>
            <a:r>
              <a:rPr lang="pl-PL" sz="1800" dirty="0"/>
              <a:t>: CBR (stały)</a:t>
            </a:r>
          </a:p>
        </p:txBody>
      </p:sp>
    </p:spTree>
    <p:extLst>
      <p:ext uri="{BB962C8B-B14F-4D97-AF65-F5344CB8AC3E}">
        <p14:creationId xmlns:p14="http://schemas.microsoft.com/office/powerpoint/2010/main" val="99074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AC0EC5-CFC5-4701-B3B8-FADDE97BA64E}"/>
              </a:ext>
            </a:extLst>
          </p:cNvPr>
          <p:cNvSpPr>
            <a:spLocks noGrp="1"/>
          </p:cNvSpPr>
          <p:nvPr>
            <p:ph type="title"/>
          </p:nvPr>
        </p:nvSpPr>
        <p:spPr/>
        <p:txBody>
          <a:bodyPr/>
          <a:lstStyle/>
          <a:p>
            <a:r>
              <a:rPr lang="pl-PL" dirty="0"/>
              <a:t>SVCD</a:t>
            </a:r>
          </a:p>
        </p:txBody>
      </p:sp>
      <p:sp>
        <p:nvSpPr>
          <p:cNvPr id="3" name="Symbol zastępczy zawartości 2">
            <a:extLst>
              <a:ext uri="{FF2B5EF4-FFF2-40B4-BE49-F238E27FC236}">
                <a16:creationId xmlns:a16="http://schemas.microsoft.com/office/drawing/2014/main" id="{983B49A4-6002-4BC5-8A19-4F5411F1C9B5}"/>
              </a:ext>
            </a:extLst>
          </p:cNvPr>
          <p:cNvSpPr>
            <a:spLocks noGrp="1"/>
          </p:cNvSpPr>
          <p:nvPr>
            <p:ph idx="1"/>
          </p:nvPr>
        </p:nvSpPr>
        <p:spPr/>
        <p:txBody>
          <a:bodyPr/>
          <a:lstStyle/>
          <a:p>
            <a:pPr marL="0" indent="0">
              <a:buNone/>
            </a:pPr>
            <a:endParaRPr lang="pl-PL" dirty="0"/>
          </a:p>
          <a:p>
            <a:pPr marL="0" indent="0">
              <a:buNone/>
            </a:pPr>
            <a:r>
              <a:rPr lang="pl-PL" dirty="0"/>
              <a:t>Rozdzielczość:	480x480 (NTSC), 480x576 (PAL) albo większej</a:t>
            </a:r>
          </a:p>
          <a:p>
            <a:pPr marL="0" indent="0">
              <a:buNone/>
            </a:pPr>
            <a:r>
              <a:rPr lang="pl-PL" dirty="0"/>
              <a:t>Kompresja wideo:	MPEG2</a:t>
            </a:r>
          </a:p>
          <a:p>
            <a:pPr marL="0" indent="0">
              <a:buNone/>
            </a:pPr>
            <a:r>
              <a:rPr lang="pl-PL" dirty="0" err="1"/>
              <a:t>Bitrate</a:t>
            </a:r>
            <a:r>
              <a:rPr lang="pl-PL" dirty="0"/>
              <a:t> obrazu:	~2520kbps</a:t>
            </a:r>
          </a:p>
          <a:p>
            <a:pPr marL="0" indent="0">
              <a:buNone/>
            </a:pPr>
            <a:r>
              <a:rPr lang="pl-PL" dirty="0"/>
              <a:t>Kompresja audio:	MP2</a:t>
            </a:r>
          </a:p>
          <a:p>
            <a:pPr marL="0" indent="0">
              <a:buNone/>
            </a:pPr>
            <a:r>
              <a:rPr lang="pl-PL" dirty="0" err="1"/>
              <a:t>Bitrate</a:t>
            </a:r>
            <a:r>
              <a:rPr lang="pl-PL" dirty="0"/>
              <a:t> audio:	~224kbps</a:t>
            </a:r>
          </a:p>
        </p:txBody>
      </p:sp>
    </p:spTree>
    <p:extLst>
      <p:ext uri="{BB962C8B-B14F-4D97-AF65-F5344CB8AC3E}">
        <p14:creationId xmlns:p14="http://schemas.microsoft.com/office/powerpoint/2010/main" val="1668173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0E7EDC-E0C2-40D1-9471-8380B067FC16}"/>
              </a:ext>
            </a:extLst>
          </p:cNvPr>
          <p:cNvSpPr>
            <a:spLocks noGrp="1"/>
          </p:cNvSpPr>
          <p:nvPr>
            <p:ph type="title"/>
          </p:nvPr>
        </p:nvSpPr>
        <p:spPr/>
        <p:txBody>
          <a:bodyPr/>
          <a:lstStyle/>
          <a:p>
            <a:r>
              <a:rPr lang="pl-PL" dirty="0"/>
              <a:t>DVD</a:t>
            </a:r>
          </a:p>
        </p:txBody>
      </p:sp>
      <p:sp>
        <p:nvSpPr>
          <p:cNvPr id="3" name="Symbol zastępczy zawartości 2">
            <a:extLst>
              <a:ext uri="{FF2B5EF4-FFF2-40B4-BE49-F238E27FC236}">
                <a16:creationId xmlns:a16="http://schemas.microsoft.com/office/drawing/2014/main" id="{2FBEE596-CA32-425F-86E5-CB18B52783AC}"/>
              </a:ext>
            </a:extLst>
          </p:cNvPr>
          <p:cNvSpPr>
            <a:spLocks noGrp="1"/>
          </p:cNvSpPr>
          <p:nvPr>
            <p:ph idx="1"/>
          </p:nvPr>
        </p:nvSpPr>
        <p:spPr/>
        <p:txBody>
          <a:bodyPr/>
          <a:lstStyle/>
          <a:p>
            <a:pPr marL="0" indent="0">
              <a:buNone/>
            </a:pPr>
            <a:r>
              <a:rPr lang="pl-PL" dirty="0"/>
              <a:t>DVD (Digital Video Disc lub Digital </a:t>
            </a:r>
            <a:r>
              <a:rPr lang="pl-PL" dirty="0" err="1"/>
              <a:t>Versatile</a:t>
            </a:r>
            <a:r>
              <a:rPr lang="pl-PL" dirty="0"/>
              <a:t> Disc) – rozpowszechniony w roku 1995 standard zapisu danych na optycznym nośniku danych, podobnym do CD-ROM (te same wymiary: 12 lub 8 cm), lecz o większej pojemności uzyskanej dzięki zwiększeniu gęstości zapisu.</a:t>
            </a:r>
          </a:p>
        </p:txBody>
      </p:sp>
    </p:spTree>
    <p:extLst>
      <p:ext uri="{BB962C8B-B14F-4D97-AF65-F5344CB8AC3E}">
        <p14:creationId xmlns:p14="http://schemas.microsoft.com/office/powerpoint/2010/main" val="1197431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09FBF2-E84E-4B9B-B9A1-5101F380E89F}"/>
              </a:ext>
            </a:extLst>
          </p:cNvPr>
          <p:cNvSpPr>
            <a:spLocks noGrp="1"/>
          </p:cNvSpPr>
          <p:nvPr>
            <p:ph type="title"/>
          </p:nvPr>
        </p:nvSpPr>
        <p:spPr/>
        <p:txBody>
          <a:bodyPr/>
          <a:lstStyle/>
          <a:p>
            <a:r>
              <a:rPr lang="pl-PL" dirty="0"/>
              <a:t>Mini-DVD</a:t>
            </a:r>
          </a:p>
        </p:txBody>
      </p:sp>
      <p:sp>
        <p:nvSpPr>
          <p:cNvPr id="3" name="Symbol zastępczy zawartości 2">
            <a:extLst>
              <a:ext uri="{FF2B5EF4-FFF2-40B4-BE49-F238E27FC236}">
                <a16:creationId xmlns:a16="http://schemas.microsoft.com/office/drawing/2014/main" id="{111A99C3-E17F-4DBE-93D7-FA0C5047784C}"/>
              </a:ext>
            </a:extLst>
          </p:cNvPr>
          <p:cNvSpPr>
            <a:spLocks noGrp="1"/>
          </p:cNvSpPr>
          <p:nvPr>
            <p:ph idx="1"/>
          </p:nvPr>
        </p:nvSpPr>
        <p:spPr/>
        <p:txBody>
          <a:bodyPr>
            <a:normAutofit/>
          </a:bodyPr>
          <a:lstStyle/>
          <a:p>
            <a:pPr marL="0" indent="0">
              <a:buNone/>
            </a:pPr>
            <a:r>
              <a:rPr lang="pl-PL" dirty="0"/>
              <a:t>Produkowanie tych płyt, było zapoczątkowane na wzór </a:t>
            </a:r>
            <a:r>
              <a:rPr lang="pl-PL" dirty="0" err="1"/>
              <a:t>MiniCD</a:t>
            </a:r>
            <a:r>
              <a:rPr lang="pl-PL" dirty="0"/>
              <a:t>, które również miały 8 cm średnicy i zasłynęły z tego, że głównie były wykorzystywane do nagrywania singli muzycznych. Później zrodziły się </a:t>
            </a:r>
            <a:r>
              <a:rPr lang="pl-PL" dirty="0" err="1"/>
              <a:t>MiniDVD</a:t>
            </a:r>
            <a:r>
              <a:rPr lang="pl-PL" dirty="0"/>
              <a:t>, które służyły do nagrywania teledysków.</a:t>
            </a:r>
          </a:p>
          <a:p>
            <a:pPr marL="0" indent="0">
              <a:buNone/>
            </a:pPr>
            <a:r>
              <a:rPr lang="pl-PL" dirty="0"/>
              <a:t>Większość urządzeń multimedialnych posiadających tzw. tackę, są przystosowane do odczytywania tych nośników, poprzez specjalnie wgłębienie, w którym jesteśmy w stanie umieścić płytkę.</a:t>
            </a:r>
          </a:p>
          <a:p>
            <a:pPr marL="0" indent="0">
              <a:buNone/>
            </a:pPr>
            <a:endParaRPr lang="pl-PL" dirty="0"/>
          </a:p>
          <a:p>
            <a:pPr marL="0" indent="0">
              <a:buNone/>
            </a:pPr>
            <a:r>
              <a:rPr lang="pl-PL" dirty="0" err="1"/>
              <a:t>MiniDVD</a:t>
            </a:r>
            <a:r>
              <a:rPr lang="pl-PL" dirty="0"/>
              <a:t> było też wykorzystywane w kamerach cyfrowych, konsoli Nintendo </a:t>
            </a:r>
            <a:r>
              <a:rPr lang="pl-PL" dirty="0" err="1"/>
              <a:t>GameCube</a:t>
            </a:r>
            <a:r>
              <a:rPr lang="pl-PL" dirty="0"/>
              <a:t> oraz jako nośnik oprogramowania komputerowego takiego jak sterowniki.</a:t>
            </a:r>
          </a:p>
        </p:txBody>
      </p:sp>
    </p:spTree>
    <p:extLst>
      <p:ext uri="{BB962C8B-B14F-4D97-AF65-F5344CB8AC3E}">
        <p14:creationId xmlns:p14="http://schemas.microsoft.com/office/powerpoint/2010/main" val="225207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B0A597-77EF-4B08-A7CF-7029966487A9}"/>
              </a:ext>
            </a:extLst>
          </p:cNvPr>
          <p:cNvSpPr>
            <a:spLocks noGrp="1"/>
          </p:cNvSpPr>
          <p:nvPr>
            <p:ph type="title"/>
          </p:nvPr>
        </p:nvSpPr>
        <p:spPr/>
        <p:txBody>
          <a:bodyPr/>
          <a:lstStyle/>
          <a:p>
            <a:r>
              <a:rPr lang="pl-PL" dirty="0"/>
              <a:t>Pojemności</a:t>
            </a:r>
          </a:p>
        </p:txBody>
      </p:sp>
      <p:pic>
        <p:nvPicPr>
          <p:cNvPr id="4" name="Symbol zastępczy zawartości 3">
            <a:extLst>
              <a:ext uri="{FF2B5EF4-FFF2-40B4-BE49-F238E27FC236}">
                <a16:creationId xmlns:a16="http://schemas.microsoft.com/office/drawing/2014/main" id="{02D78A33-732A-4EC3-8023-D2775AE4E643}"/>
              </a:ext>
            </a:extLst>
          </p:cNvPr>
          <p:cNvPicPr>
            <a:picLocks noGrp="1" noChangeAspect="1"/>
          </p:cNvPicPr>
          <p:nvPr>
            <p:ph idx="1"/>
          </p:nvPr>
        </p:nvPicPr>
        <p:blipFill>
          <a:blip r:embed="rId2"/>
          <a:stretch>
            <a:fillRect/>
          </a:stretch>
        </p:blipFill>
        <p:spPr>
          <a:xfrm>
            <a:off x="1023938" y="3632014"/>
            <a:ext cx="9720262" cy="1330697"/>
          </a:xfrm>
          <a:prstGeom prst="rect">
            <a:avLst/>
          </a:prstGeom>
        </p:spPr>
      </p:pic>
    </p:spTree>
    <p:extLst>
      <p:ext uri="{BB962C8B-B14F-4D97-AF65-F5344CB8AC3E}">
        <p14:creationId xmlns:p14="http://schemas.microsoft.com/office/powerpoint/2010/main" val="2028413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692433-8815-4B4B-A12C-E81F1300CC07}"/>
              </a:ext>
            </a:extLst>
          </p:cNvPr>
          <p:cNvSpPr>
            <a:spLocks noGrp="1"/>
          </p:cNvSpPr>
          <p:nvPr>
            <p:ph type="title"/>
          </p:nvPr>
        </p:nvSpPr>
        <p:spPr/>
        <p:txBody>
          <a:bodyPr/>
          <a:lstStyle/>
          <a:p>
            <a:r>
              <a:rPr lang="pl-PL" dirty="0"/>
              <a:t>Pojemność</a:t>
            </a:r>
          </a:p>
        </p:txBody>
      </p:sp>
      <p:pic>
        <p:nvPicPr>
          <p:cNvPr id="4" name="Symbol zastępczy zawartości 3">
            <a:extLst>
              <a:ext uri="{FF2B5EF4-FFF2-40B4-BE49-F238E27FC236}">
                <a16:creationId xmlns:a16="http://schemas.microsoft.com/office/drawing/2014/main" id="{5983A66D-84BB-43F1-BEE6-679C1236993C}"/>
              </a:ext>
            </a:extLst>
          </p:cNvPr>
          <p:cNvPicPr>
            <a:picLocks noGrp="1" noChangeAspect="1"/>
          </p:cNvPicPr>
          <p:nvPr>
            <p:ph idx="1"/>
          </p:nvPr>
        </p:nvPicPr>
        <p:blipFill>
          <a:blip r:embed="rId2"/>
          <a:stretch>
            <a:fillRect/>
          </a:stretch>
        </p:blipFill>
        <p:spPr>
          <a:xfrm>
            <a:off x="2316956" y="3140075"/>
            <a:ext cx="7134225" cy="2314575"/>
          </a:xfrm>
          <a:prstGeom prst="rect">
            <a:avLst/>
          </a:prstGeom>
        </p:spPr>
      </p:pic>
    </p:spTree>
    <p:extLst>
      <p:ext uri="{BB962C8B-B14F-4D97-AF65-F5344CB8AC3E}">
        <p14:creationId xmlns:p14="http://schemas.microsoft.com/office/powerpoint/2010/main" val="4259384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A2E2B5-328B-4C62-834D-40AF272D9D6B}"/>
              </a:ext>
            </a:extLst>
          </p:cNvPr>
          <p:cNvSpPr>
            <a:spLocks noGrp="1"/>
          </p:cNvSpPr>
          <p:nvPr>
            <p:ph type="title"/>
          </p:nvPr>
        </p:nvSpPr>
        <p:spPr/>
        <p:txBody>
          <a:bodyPr/>
          <a:lstStyle/>
          <a:p>
            <a:r>
              <a:rPr lang="pl-PL" dirty="0"/>
              <a:t>Napęd optyczny</a:t>
            </a:r>
          </a:p>
        </p:txBody>
      </p:sp>
      <p:sp>
        <p:nvSpPr>
          <p:cNvPr id="3" name="Symbol zastępczy zawartości 2">
            <a:extLst>
              <a:ext uri="{FF2B5EF4-FFF2-40B4-BE49-F238E27FC236}">
                <a16:creationId xmlns:a16="http://schemas.microsoft.com/office/drawing/2014/main" id="{21C028B7-D0B5-4A0A-9F0D-9EC7F83AE12A}"/>
              </a:ext>
            </a:extLst>
          </p:cNvPr>
          <p:cNvSpPr>
            <a:spLocks noGrp="1"/>
          </p:cNvSpPr>
          <p:nvPr>
            <p:ph idx="1"/>
          </p:nvPr>
        </p:nvSpPr>
        <p:spPr/>
        <p:txBody>
          <a:bodyPr/>
          <a:lstStyle/>
          <a:p>
            <a:pPr marL="0" indent="0">
              <a:buNone/>
            </a:pPr>
            <a:r>
              <a:rPr lang="pl-PL" dirty="0"/>
              <a:t>Napęd optyczny (ang. Optical Disc Drive, ODD) – urządzenie, które za pomocą wiązki lasera odczytuje lub zapisuje dane na tzw. nośnikach optycznych.</a:t>
            </a:r>
          </a:p>
        </p:txBody>
      </p:sp>
    </p:spTree>
    <p:extLst>
      <p:ext uri="{BB962C8B-B14F-4D97-AF65-F5344CB8AC3E}">
        <p14:creationId xmlns:p14="http://schemas.microsoft.com/office/powerpoint/2010/main" val="6630289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AF94CC-922B-46AF-AA75-6F5529EC1E8E}"/>
              </a:ext>
            </a:extLst>
          </p:cNvPr>
          <p:cNvSpPr>
            <a:spLocks noGrp="1"/>
          </p:cNvSpPr>
          <p:nvPr>
            <p:ph type="title"/>
          </p:nvPr>
        </p:nvSpPr>
        <p:spPr/>
        <p:txBody>
          <a:bodyPr/>
          <a:lstStyle/>
          <a:p>
            <a:r>
              <a:rPr lang="pl-PL" dirty="0"/>
              <a:t>Region DVD</a:t>
            </a:r>
          </a:p>
        </p:txBody>
      </p:sp>
      <p:sp>
        <p:nvSpPr>
          <p:cNvPr id="3" name="Symbol zastępczy zawartości 2">
            <a:extLst>
              <a:ext uri="{FF2B5EF4-FFF2-40B4-BE49-F238E27FC236}">
                <a16:creationId xmlns:a16="http://schemas.microsoft.com/office/drawing/2014/main" id="{86585C65-178F-4411-B4A1-5A088F719F81}"/>
              </a:ext>
            </a:extLst>
          </p:cNvPr>
          <p:cNvSpPr>
            <a:spLocks noGrp="1"/>
          </p:cNvSpPr>
          <p:nvPr>
            <p:ph idx="1"/>
          </p:nvPr>
        </p:nvSpPr>
        <p:spPr/>
        <p:txBody>
          <a:bodyPr/>
          <a:lstStyle/>
          <a:p>
            <a:pPr marL="0" indent="0">
              <a:buNone/>
            </a:pPr>
            <a:r>
              <a:rPr lang="pl-PL" dirty="0"/>
              <a:t>Region DVD lub też kod regionu – kod maszynowy przypisany czytnikom DVD jak i płytom DVD-Video, w zależności od strefy ekonomicznej. Regionalizacja dla płyt i czytników wideo jest swego rodzaju zabezpieczeniem przed piractwem, a przede wszystkim blokadą przed niekontrolowanym handlem filmami (importem tanich filmów z innych krajów). Komercjalne aspekty zmuszają użytkowników do zakupu płyt w jednym regionie zgodnie z kodem regionalizacji swojego odtwarzacza. Polska znajduje się w regionie opisanym kluczem nr 2 (Region drugi). System kodowy wspomagany był przez algorytm Content </a:t>
            </a:r>
            <a:r>
              <a:rPr lang="pl-PL" dirty="0" err="1"/>
              <a:t>Scramble</a:t>
            </a:r>
            <a:r>
              <a:rPr lang="pl-PL" dirty="0"/>
              <a:t> System.</a:t>
            </a:r>
          </a:p>
        </p:txBody>
      </p:sp>
    </p:spTree>
    <p:extLst>
      <p:ext uri="{BB962C8B-B14F-4D97-AF65-F5344CB8AC3E}">
        <p14:creationId xmlns:p14="http://schemas.microsoft.com/office/powerpoint/2010/main" val="3948286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5C976C-20FE-4900-B802-16D4CDFCFF0B}"/>
              </a:ext>
            </a:extLst>
          </p:cNvPr>
          <p:cNvSpPr>
            <a:spLocks noGrp="1"/>
          </p:cNvSpPr>
          <p:nvPr>
            <p:ph type="title"/>
          </p:nvPr>
        </p:nvSpPr>
        <p:spPr/>
        <p:txBody>
          <a:bodyPr/>
          <a:lstStyle/>
          <a:p>
            <a:r>
              <a:rPr lang="pl-PL" dirty="0"/>
              <a:t>DVD cechy</a:t>
            </a:r>
          </a:p>
        </p:txBody>
      </p:sp>
      <p:sp>
        <p:nvSpPr>
          <p:cNvPr id="3" name="Symbol zastępczy zawartości 2">
            <a:extLst>
              <a:ext uri="{FF2B5EF4-FFF2-40B4-BE49-F238E27FC236}">
                <a16:creationId xmlns:a16="http://schemas.microsoft.com/office/drawing/2014/main" id="{82352F4A-D519-4304-BA9C-26C4AEDF560A}"/>
              </a:ext>
            </a:extLst>
          </p:cNvPr>
          <p:cNvSpPr>
            <a:spLocks noGrp="1"/>
          </p:cNvSpPr>
          <p:nvPr>
            <p:ph idx="1"/>
          </p:nvPr>
        </p:nvSpPr>
        <p:spPr/>
        <p:txBody>
          <a:bodyPr>
            <a:normAutofit fontScale="85000" lnSpcReduction="20000"/>
          </a:bodyPr>
          <a:lstStyle/>
          <a:p>
            <a:r>
              <a:rPr lang="pl-PL" dirty="0"/>
              <a:t>system plików na płycie DVD to najczęściej UDF 1.02 lub UDF/ISO Bridge UDF 1.02,</a:t>
            </a:r>
          </a:p>
          <a:p>
            <a:r>
              <a:rPr lang="pl-PL" dirty="0"/>
              <a:t>rozmieszczenie plików na płycie, ich nazewnictwo,</a:t>
            </a:r>
          </a:p>
          <a:p>
            <a:r>
              <a:rPr lang="pl-PL" dirty="0"/>
              <a:t>format zapisu wideo - algorytm kompresji stratnej MPEG-2 (najczęściej stosowane rozdzielczości to 720×576 dla systemu PAL i 720×480 dla NTSC),</a:t>
            </a:r>
          </a:p>
          <a:p>
            <a:r>
              <a:rPr lang="pl-PL" dirty="0"/>
              <a:t>format zapisu dźwięku - standardowo każda ścieżka musi być zapisana w jednym z poniższych formatów:</a:t>
            </a:r>
          </a:p>
          <a:p>
            <a:pPr lvl="1"/>
            <a:r>
              <a:rPr lang="pl-PL" dirty="0"/>
              <a:t>zwykłe, nieskompresowane PCM</a:t>
            </a:r>
          </a:p>
          <a:p>
            <a:pPr lvl="1"/>
            <a:r>
              <a:rPr lang="pl-PL" dirty="0"/>
              <a:t>Dolby Digital (AC-3)</a:t>
            </a:r>
          </a:p>
          <a:p>
            <a:pPr lvl="1"/>
            <a:r>
              <a:rPr lang="pl-PL" dirty="0"/>
              <a:t>MPEG-1 Audio Layer-2</a:t>
            </a:r>
          </a:p>
          <a:p>
            <a:r>
              <a:rPr lang="pl-PL" dirty="0"/>
              <a:t>opcjonalnie:</a:t>
            </a:r>
          </a:p>
          <a:p>
            <a:pPr lvl="1"/>
            <a:r>
              <a:rPr lang="pl-PL" dirty="0"/>
              <a:t>DTS</a:t>
            </a:r>
          </a:p>
          <a:p>
            <a:pPr lvl="1"/>
            <a:r>
              <a:rPr lang="pl-PL" dirty="0"/>
              <a:t>SDDS</a:t>
            </a:r>
          </a:p>
          <a:p>
            <a:r>
              <a:rPr lang="pl-PL" dirty="0"/>
              <a:t>jak oba strumienie (tj. audio i wideo) są połączone ze sobą - w plikach VOB.</a:t>
            </a:r>
          </a:p>
        </p:txBody>
      </p:sp>
    </p:spTree>
    <p:extLst>
      <p:ext uri="{BB962C8B-B14F-4D97-AF65-F5344CB8AC3E}">
        <p14:creationId xmlns:p14="http://schemas.microsoft.com/office/powerpoint/2010/main" val="2874632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E9F05E-049C-486B-A1D3-6BCE6990DA75}"/>
              </a:ext>
            </a:extLst>
          </p:cNvPr>
          <p:cNvSpPr>
            <a:spLocks noGrp="1"/>
          </p:cNvSpPr>
          <p:nvPr>
            <p:ph type="title"/>
          </p:nvPr>
        </p:nvSpPr>
        <p:spPr/>
        <p:txBody>
          <a:bodyPr/>
          <a:lstStyle/>
          <a:p>
            <a:r>
              <a:rPr lang="pl-PL" dirty="0"/>
              <a:t>PAL vs NTSC vs SECAM</a:t>
            </a:r>
          </a:p>
        </p:txBody>
      </p:sp>
      <p:sp>
        <p:nvSpPr>
          <p:cNvPr id="3" name="Symbol zastępczy zawartości 2">
            <a:extLst>
              <a:ext uri="{FF2B5EF4-FFF2-40B4-BE49-F238E27FC236}">
                <a16:creationId xmlns:a16="http://schemas.microsoft.com/office/drawing/2014/main" id="{B2DAB29C-8D5A-40FD-A184-D8B8104E79F5}"/>
              </a:ext>
            </a:extLst>
          </p:cNvPr>
          <p:cNvSpPr>
            <a:spLocks noGrp="1"/>
          </p:cNvSpPr>
          <p:nvPr>
            <p:ph sz="half" idx="1"/>
          </p:nvPr>
        </p:nvSpPr>
        <p:spPr/>
        <p:txBody>
          <a:bodyPr/>
          <a:lstStyle/>
          <a:p>
            <a:endParaRPr lang="pl-PL"/>
          </a:p>
        </p:txBody>
      </p:sp>
      <p:sp>
        <p:nvSpPr>
          <p:cNvPr id="4" name="Symbol zastępczy zawartości 3">
            <a:extLst>
              <a:ext uri="{FF2B5EF4-FFF2-40B4-BE49-F238E27FC236}">
                <a16:creationId xmlns:a16="http://schemas.microsoft.com/office/drawing/2014/main" id="{3084BD7D-E73E-4761-8A4E-1C178E07AC1B}"/>
              </a:ext>
            </a:extLst>
          </p:cNvPr>
          <p:cNvSpPr>
            <a:spLocks noGrp="1"/>
          </p:cNvSpPr>
          <p:nvPr>
            <p:ph sz="half" idx="2"/>
          </p:nvPr>
        </p:nvSpPr>
        <p:spPr/>
        <p:txBody>
          <a:bodyPr/>
          <a:lstStyle/>
          <a:p>
            <a:endParaRPr lang="pl-PL"/>
          </a:p>
        </p:txBody>
      </p:sp>
      <p:pic>
        <p:nvPicPr>
          <p:cNvPr id="5" name="Obraz 4">
            <a:extLst>
              <a:ext uri="{FF2B5EF4-FFF2-40B4-BE49-F238E27FC236}">
                <a16:creationId xmlns:a16="http://schemas.microsoft.com/office/drawing/2014/main" id="{4B9E36C8-23A0-43FF-9AE0-979E64E5AD37}"/>
              </a:ext>
            </a:extLst>
          </p:cNvPr>
          <p:cNvPicPr>
            <a:picLocks noChangeAspect="1"/>
          </p:cNvPicPr>
          <p:nvPr/>
        </p:nvPicPr>
        <p:blipFill>
          <a:blip r:embed="rId2"/>
          <a:stretch>
            <a:fillRect/>
          </a:stretch>
        </p:blipFill>
        <p:spPr>
          <a:xfrm>
            <a:off x="660173" y="2366094"/>
            <a:ext cx="4972050" cy="1590675"/>
          </a:xfrm>
          <a:prstGeom prst="rect">
            <a:avLst/>
          </a:prstGeom>
        </p:spPr>
      </p:pic>
      <p:pic>
        <p:nvPicPr>
          <p:cNvPr id="6" name="Obraz 5">
            <a:extLst>
              <a:ext uri="{FF2B5EF4-FFF2-40B4-BE49-F238E27FC236}">
                <a16:creationId xmlns:a16="http://schemas.microsoft.com/office/drawing/2014/main" id="{6BC79DA0-8331-413A-B1B3-B4412434F3AA}"/>
              </a:ext>
            </a:extLst>
          </p:cNvPr>
          <p:cNvPicPr>
            <a:picLocks noChangeAspect="1"/>
          </p:cNvPicPr>
          <p:nvPr/>
        </p:nvPicPr>
        <p:blipFill>
          <a:blip r:embed="rId3"/>
          <a:stretch>
            <a:fillRect/>
          </a:stretch>
        </p:blipFill>
        <p:spPr>
          <a:xfrm>
            <a:off x="660173" y="4488697"/>
            <a:ext cx="4933950" cy="2276475"/>
          </a:xfrm>
          <a:prstGeom prst="rect">
            <a:avLst/>
          </a:prstGeom>
        </p:spPr>
      </p:pic>
      <p:pic>
        <p:nvPicPr>
          <p:cNvPr id="7" name="Obraz 6">
            <a:extLst>
              <a:ext uri="{FF2B5EF4-FFF2-40B4-BE49-F238E27FC236}">
                <a16:creationId xmlns:a16="http://schemas.microsoft.com/office/drawing/2014/main" id="{D9A80643-565F-46B4-B520-27BA7105BDC8}"/>
              </a:ext>
            </a:extLst>
          </p:cNvPr>
          <p:cNvPicPr>
            <a:picLocks noChangeAspect="1"/>
          </p:cNvPicPr>
          <p:nvPr/>
        </p:nvPicPr>
        <p:blipFill>
          <a:blip r:embed="rId4"/>
          <a:stretch>
            <a:fillRect/>
          </a:stretch>
        </p:blipFill>
        <p:spPr>
          <a:xfrm>
            <a:off x="5847668" y="2413719"/>
            <a:ext cx="4953000" cy="1543050"/>
          </a:xfrm>
          <a:prstGeom prst="rect">
            <a:avLst/>
          </a:prstGeom>
        </p:spPr>
      </p:pic>
    </p:spTree>
    <p:extLst>
      <p:ext uri="{BB962C8B-B14F-4D97-AF65-F5344CB8AC3E}">
        <p14:creationId xmlns:p14="http://schemas.microsoft.com/office/powerpoint/2010/main" val="3535422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D37389-DDB7-4C9B-B9F5-D1C463CD1EA9}"/>
              </a:ext>
            </a:extLst>
          </p:cNvPr>
          <p:cNvSpPr>
            <a:spLocks noGrp="1"/>
          </p:cNvSpPr>
          <p:nvPr>
            <p:ph type="title"/>
          </p:nvPr>
        </p:nvSpPr>
        <p:spPr/>
        <p:txBody>
          <a:bodyPr/>
          <a:lstStyle/>
          <a:p>
            <a:r>
              <a:rPr lang="pl-PL" dirty="0"/>
              <a:t>Regiony</a:t>
            </a:r>
          </a:p>
        </p:txBody>
      </p:sp>
      <p:pic>
        <p:nvPicPr>
          <p:cNvPr id="7170" name="Picture 2" descr="PAL-NTSC-SECAM.svg">
            <a:extLst>
              <a:ext uri="{FF2B5EF4-FFF2-40B4-BE49-F238E27FC236}">
                <a16:creationId xmlns:a16="http://schemas.microsoft.com/office/drawing/2014/main" id="{9E8523BE-CCD6-4D67-8674-60260371C92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920378" y="2286000"/>
            <a:ext cx="7927382"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23721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E1E2AC-82A5-4777-9EC6-34C2EEC2E470}"/>
              </a:ext>
            </a:extLst>
          </p:cNvPr>
          <p:cNvSpPr>
            <a:spLocks noGrp="1"/>
          </p:cNvSpPr>
          <p:nvPr>
            <p:ph type="title"/>
          </p:nvPr>
        </p:nvSpPr>
        <p:spPr/>
        <p:txBody>
          <a:bodyPr/>
          <a:lstStyle/>
          <a:p>
            <a:r>
              <a:rPr lang="pl-PL" dirty="0"/>
              <a:t>HD-DVD</a:t>
            </a:r>
          </a:p>
        </p:txBody>
      </p:sp>
      <p:sp>
        <p:nvSpPr>
          <p:cNvPr id="3" name="Symbol zastępczy zawartości 2">
            <a:extLst>
              <a:ext uri="{FF2B5EF4-FFF2-40B4-BE49-F238E27FC236}">
                <a16:creationId xmlns:a16="http://schemas.microsoft.com/office/drawing/2014/main" id="{37A3B422-BBDA-420C-9A8E-922767FC9F5D}"/>
              </a:ext>
            </a:extLst>
          </p:cNvPr>
          <p:cNvSpPr>
            <a:spLocks noGrp="1"/>
          </p:cNvSpPr>
          <p:nvPr>
            <p:ph idx="1"/>
          </p:nvPr>
        </p:nvSpPr>
        <p:spPr/>
        <p:txBody>
          <a:bodyPr/>
          <a:lstStyle/>
          <a:p>
            <a:pPr marL="0" indent="0">
              <a:buNone/>
            </a:pPr>
            <a:r>
              <a:rPr lang="pl-PL" dirty="0"/>
              <a:t>HD DVD (z ang. High Definition DVD) – format zapisu optycznego danych, opracowany przez firmy Toshiba, NEC i Memory-Tech zrzeszone w organizację AOSRA. Podobny do płyt DVD, jednak znacznie bardziej pojemny, gdyż dzięki zastosowaniu niebieskiego lasera udało się znacznie zwiększyć gęstość upakowania danych.</a:t>
            </a:r>
          </a:p>
        </p:txBody>
      </p:sp>
    </p:spTree>
    <p:extLst>
      <p:ext uri="{BB962C8B-B14F-4D97-AF65-F5344CB8AC3E}">
        <p14:creationId xmlns:p14="http://schemas.microsoft.com/office/powerpoint/2010/main" val="14502533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2AA6AA-95B2-41ED-931A-D67105D74BD0}"/>
              </a:ext>
            </a:extLst>
          </p:cNvPr>
          <p:cNvSpPr>
            <a:spLocks noGrp="1"/>
          </p:cNvSpPr>
          <p:nvPr>
            <p:ph type="title"/>
          </p:nvPr>
        </p:nvSpPr>
        <p:spPr/>
        <p:txBody>
          <a:bodyPr/>
          <a:lstStyle/>
          <a:p>
            <a:r>
              <a:rPr lang="pl-PL" dirty="0"/>
              <a:t>Dane techniczne</a:t>
            </a:r>
          </a:p>
        </p:txBody>
      </p:sp>
      <p:sp>
        <p:nvSpPr>
          <p:cNvPr id="3" name="Symbol zastępczy zawartości 2">
            <a:extLst>
              <a:ext uri="{FF2B5EF4-FFF2-40B4-BE49-F238E27FC236}">
                <a16:creationId xmlns:a16="http://schemas.microsoft.com/office/drawing/2014/main" id="{6432C74A-5D44-4D33-B0C8-D0496AF488D5}"/>
              </a:ext>
            </a:extLst>
          </p:cNvPr>
          <p:cNvSpPr>
            <a:spLocks noGrp="1"/>
          </p:cNvSpPr>
          <p:nvPr>
            <p:ph idx="1"/>
          </p:nvPr>
        </p:nvSpPr>
        <p:spPr/>
        <p:txBody>
          <a:bodyPr>
            <a:normAutofit fontScale="32500" lnSpcReduction="20000"/>
          </a:bodyPr>
          <a:lstStyle/>
          <a:p>
            <a:pPr marL="0" indent="0">
              <a:buNone/>
            </a:pPr>
            <a:r>
              <a:rPr lang="pl-PL" dirty="0"/>
              <a:t>Pojemność nośników HD DVD:</a:t>
            </a:r>
          </a:p>
          <a:p>
            <a:pPr marL="0" indent="0">
              <a:buNone/>
            </a:pPr>
            <a:r>
              <a:rPr lang="pl-PL" dirty="0"/>
              <a:t>HD DVD-ROM (tylko do odczytu):</a:t>
            </a:r>
          </a:p>
          <a:p>
            <a:r>
              <a:rPr lang="pl-PL" dirty="0"/>
              <a:t>15 GB (jednostronny jednowarstwowy)</a:t>
            </a:r>
          </a:p>
          <a:p>
            <a:r>
              <a:rPr lang="pl-PL" dirty="0"/>
              <a:t>30 GB (jednostronny dwuwarstwowy)</a:t>
            </a:r>
          </a:p>
          <a:p>
            <a:r>
              <a:rPr lang="pl-PL" dirty="0"/>
              <a:t>30 GB (dwustronny jednowarstwowy)</a:t>
            </a:r>
          </a:p>
          <a:p>
            <a:r>
              <a:rPr lang="pl-PL" dirty="0"/>
              <a:t>51 GB (jednostronny trójwarstwowy) </a:t>
            </a:r>
          </a:p>
          <a:p>
            <a:r>
              <a:rPr lang="pl-PL" dirty="0"/>
              <a:t>60 GB (dwustronny dwuwarstwowy)</a:t>
            </a:r>
          </a:p>
          <a:p>
            <a:pPr marL="0" indent="0">
              <a:buNone/>
            </a:pPr>
            <a:r>
              <a:rPr lang="pl-PL" dirty="0"/>
              <a:t>HD DVD-R (jednokrotny zapis):</a:t>
            </a:r>
          </a:p>
          <a:p>
            <a:r>
              <a:rPr lang="pl-PL" dirty="0"/>
              <a:t>15 GB (jednostronny jednowarstwowy)</a:t>
            </a:r>
          </a:p>
          <a:p>
            <a:r>
              <a:rPr lang="pl-PL" dirty="0"/>
              <a:t>30 GB (dwustronny jednowarstwowy)</a:t>
            </a:r>
          </a:p>
          <a:p>
            <a:pPr marL="0" indent="0">
              <a:buNone/>
            </a:pPr>
            <a:r>
              <a:rPr lang="pl-PL" dirty="0"/>
              <a:t>HD DVD-RW (HD DVD-</a:t>
            </a:r>
            <a:r>
              <a:rPr lang="pl-PL" dirty="0" err="1"/>
              <a:t>ReWritable</a:t>
            </a:r>
            <a:r>
              <a:rPr lang="pl-PL" dirty="0"/>
              <a:t>, wielokrotny zapis):</a:t>
            </a:r>
          </a:p>
          <a:p>
            <a:r>
              <a:rPr lang="pl-PL" dirty="0"/>
              <a:t>20 GB (jednostronny jednowarstwowy)</a:t>
            </a:r>
          </a:p>
          <a:p>
            <a:r>
              <a:rPr lang="pl-PL" dirty="0"/>
              <a:t>32 GB (jednostronny dwuwarstwowy)</a:t>
            </a:r>
          </a:p>
          <a:p>
            <a:r>
              <a:rPr lang="pl-PL" dirty="0"/>
              <a:t>40 GB (dwustronny jednowarstwowy)</a:t>
            </a:r>
          </a:p>
          <a:p>
            <a:pPr marL="0" indent="0">
              <a:buNone/>
            </a:pPr>
            <a:r>
              <a:rPr lang="pl-PL" dirty="0"/>
              <a:t>Długość fali światła lasera: 405 </a:t>
            </a:r>
            <a:r>
              <a:rPr lang="pl-PL" dirty="0" err="1"/>
              <a:t>nm</a:t>
            </a:r>
            <a:endParaRPr lang="pl-PL" dirty="0"/>
          </a:p>
        </p:txBody>
      </p:sp>
    </p:spTree>
    <p:extLst>
      <p:ext uri="{BB962C8B-B14F-4D97-AF65-F5344CB8AC3E}">
        <p14:creationId xmlns:p14="http://schemas.microsoft.com/office/powerpoint/2010/main" val="21110675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EBEC16-9D10-4DAD-9124-275FC82B1C95}"/>
              </a:ext>
            </a:extLst>
          </p:cNvPr>
          <p:cNvSpPr>
            <a:spLocks noGrp="1"/>
          </p:cNvSpPr>
          <p:nvPr>
            <p:ph type="title"/>
          </p:nvPr>
        </p:nvSpPr>
        <p:spPr/>
        <p:txBody>
          <a:bodyPr/>
          <a:lstStyle/>
          <a:p>
            <a:r>
              <a:rPr lang="pl-PL" dirty="0"/>
              <a:t>Porównanie z </a:t>
            </a:r>
            <a:r>
              <a:rPr lang="pl-PL" dirty="0" err="1"/>
              <a:t>BlueRay</a:t>
            </a:r>
            <a:endParaRPr lang="pl-PL" dirty="0"/>
          </a:p>
        </p:txBody>
      </p:sp>
      <p:sp>
        <p:nvSpPr>
          <p:cNvPr id="3" name="Symbol zastępczy zawartości 2">
            <a:extLst>
              <a:ext uri="{FF2B5EF4-FFF2-40B4-BE49-F238E27FC236}">
                <a16:creationId xmlns:a16="http://schemas.microsoft.com/office/drawing/2014/main" id="{73F3EE68-518A-4DA3-AE39-B865E3F4D8C5}"/>
              </a:ext>
            </a:extLst>
          </p:cNvPr>
          <p:cNvSpPr>
            <a:spLocks noGrp="1"/>
          </p:cNvSpPr>
          <p:nvPr>
            <p:ph idx="1"/>
          </p:nvPr>
        </p:nvSpPr>
        <p:spPr/>
        <p:txBody>
          <a:bodyPr>
            <a:normAutofit/>
          </a:bodyPr>
          <a:lstStyle/>
          <a:p>
            <a:pPr marL="0" indent="0">
              <a:buNone/>
            </a:pPr>
            <a:r>
              <a:rPr lang="pl-PL" dirty="0"/>
              <a:t>Pomimo gorszych parametrów HD DVD posiadał pewną zaletę – pierwsza warstwa nośnika mogła być identyczna z warstwą standardowej płyty DVD. Zapewniało to kompatybilność z odtwarzaczem DVD na poziomie pierwszej warstwy. HD DVD był dzięki temu dobrym nośnikiem do dystrybucji filmów. Na warstwie o pojemności 15 GB można było zapisać film w rozdzielczości HDTV, a na warstwie o pojemności 4,7 GB ten sam film w gorszej jakości.</a:t>
            </a:r>
          </a:p>
        </p:txBody>
      </p:sp>
    </p:spTree>
    <p:extLst>
      <p:ext uri="{BB962C8B-B14F-4D97-AF65-F5344CB8AC3E}">
        <p14:creationId xmlns:p14="http://schemas.microsoft.com/office/powerpoint/2010/main" val="614004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C07EDF-A68A-4422-AC43-0D44C45F47C8}"/>
              </a:ext>
            </a:extLst>
          </p:cNvPr>
          <p:cNvSpPr>
            <a:spLocks noGrp="1"/>
          </p:cNvSpPr>
          <p:nvPr>
            <p:ph type="title"/>
          </p:nvPr>
        </p:nvSpPr>
        <p:spPr/>
        <p:txBody>
          <a:bodyPr/>
          <a:lstStyle/>
          <a:p>
            <a:r>
              <a:rPr lang="pl-PL" dirty="0"/>
              <a:t>Blue-Ray</a:t>
            </a:r>
          </a:p>
        </p:txBody>
      </p:sp>
      <p:sp>
        <p:nvSpPr>
          <p:cNvPr id="3" name="Symbol zastępczy zawartości 2">
            <a:extLst>
              <a:ext uri="{FF2B5EF4-FFF2-40B4-BE49-F238E27FC236}">
                <a16:creationId xmlns:a16="http://schemas.microsoft.com/office/drawing/2014/main" id="{EB40632E-C871-436E-A8EE-87C80CA15090}"/>
              </a:ext>
            </a:extLst>
          </p:cNvPr>
          <p:cNvSpPr>
            <a:spLocks noGrp="1"/>
          </p:cNvSpPr>
          <p:nvPr>
            <p:ph idx="1"/>
          </p:nvPr>
        </p:nvSpPr>
        <p:spPr/>
        <p:txBody>
          <a:bodyPr/>
          <a:lstStyle/>
          <a:p>
            <a:pPr marL="0" indent="0">
              <a:buNone/>
            </a:pPr>
            <a:r>
              <a:rPr lang="pl-PL" dirty="0"/>
              <a:t>Blu-ray, Blu-ray disc (BD) – format zapisu optycznego, opracowany przez Blu-ray Disc </a:t>
            </a:r>
            <a:r>
              <a:rPr lang="pl-PL" dirty="0" err="1"/>
              <a:t>Association</a:t>
            </a:r>
            <a:r>
              <a:rPr lang="pl-PL" dirty="0"/>
              <a:t> (BDA). Następca formatu DVD, od którego odróżnia się większą pojemnością płyt, co jest możliwe dzięki zastosowaniu niebieskiego lasera. Konkurencyjny dla HD DVD.</a:t>
            </a:r>
          </a:p>
        </p:txBody>
      </p:sp>
    </p:spTree>
    <p:extLst>
      <p:ext uri="{BB962C8B-B14F-4D97-AF65-F5344CB8AC3E}">
        <p14:creationId xmlns:p14="http://schemas.microsoft.com/office/powerpoint/2010/main" val="15229348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FD0D5B-6F26-4AD9-9BEC-CAFF026757E4}"/>
              </a:ext>
            </a:extLst>
          </p:cNvPr>
          <p:cNvSpPr>
            <a:spLocks noGrp="1"/>
          </p:cNvSpPr>
          <p:nvPr>
            <p:ph type="title"/>
          </p:nvPr>
        </p:nvSpPr>
        <p:spPr/>
        <p:txBody>
          <a:bodyPr/>
          <a:lstStyle/>
          <a:p>
            <a:r>
              <a:rPr lang="pl-PL" dirty="0"/>
              <a:t>Pojemności</a:t>
            </a:r>
          </a:p>
        </p:txBody>
      </p:sp>
      <p:sp>
        <p:nvSpPr>
          <p:cNvPr id="3" name="Symbol zastępczy zawartości 2">
            <a:extLst>
              <a:ext uri="{FF2B5EF4-FFF2-40B4-BE49-F238E27FC236}">
                <a16:creationId xmlns:a16="http://schemas.microsoft.com/office/drawing/2014/main" id="{0F675414-5608-4918-BF7A-ECECB69CF7BF}"/>
              </a:ext>
            </a:extLst>
          </p:cNvPr>
          <p:cNvSpPr>
            <a:spLocks noGrp="1"/>
          </p:cNvSpPr>
          <p:nvPr>
            <p:ph idx="1"/>
          </p:nvPr>
        </p:nvSpPr>
        <p:spPr/>
        <p:txBody>
          <a:bodyPr>
            <a:normAutofit/>
          </a:bodyPr>
          <a:lstStyle/>
          <a:p>
            <a:pPr marL="0" indent="0">
              <a:buNone/>
            </a:pPr>
            <a:r>
              <a:rPr lang="pl-PL" dirty="0"/>
              <a:t>Ten typ nośnika pozwala na zapisanie 25 GB danych na płytach jednowarstwowych. W użytku są również płyty dwuwarstwowe o pojemności 50 GB. W 2010 roku rozszerzono standard </a:t>
            </a:r>
            <a:r>
              <a:rPr lang="pl-PL" dirty="0" err="1"/>
              <a:t>blu-ray</a:t>
            </a:r>
            <a:r>
              <a:rPr lang="pl-PL" dirty="0"/>
              <a:t> dodając do specyfikacji trójwarstwowe płyty o pojemności 100 GB oraz czterowarstwowe o pojemności 128 GB. Nowe nośniki zostały nazwane BDXL i nie są one kompatybilne ze starszymi urządzeniami – stworzono je głównie do zastosowań profesjonalnych. Istnieją również płyty czterowarstwowe mieszczące do 100 GB oraz ośmiowarstwowe, na których można zapisać 200 GB informacji. Pioneer opatentował płytę szesnastowarstwową, która mieści do 400 GB danych.</a:t>
            </a:r>
          </a:p>
        </p:txBody>
      </p:sp>
    </p:spTree>
    <p:extLst>
      <p:ext uri="{BB962C8B-B14F-4D97-AF65-F5344CB8AC3E}">
        <p14:creationId xmlns:p14="http://schemas.microsoft.com/office/powerpoint/2010/main" val="4384225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B44AD6-71DF-4737-AB78-CA564BC1B334}"/>
              </a:ext>
            </a:extLst>
          </p:cNvPr>
          <p:cNvSpPr>
            <a:spLocks noGrp="1"/>
          </p:cNvSpPr>
          <p:nvPr>
            <p:ph type="title"/>
          </p:nvPr>
        </p:nvSpPr>
        <p:spPr/>
        <p:txBody>
          <a:bodyPr/>
          <a:lstStyle/>
          <a:p>
            <a:r>
              <a:rPr lang="pl-PL" dirty="0"/>
              <a:t>Zastosowanie</a:t>
            </a:r>
          </a:p>
        </p:txBody>
      </p:sp>
      <p:sp>
        <p:nvSpPr>
          <p:cNvPr id="3" name="Symbol zastępczy zawartości 2">
            <a:extLst>
              <a:ext uri="{FF2B5EF4-FFF2-40B4-BE49-F238E27FC236}">
                <a16:creationId xmlns:a16="http://schemas.microsoft.com/office/drawing/2014/main" id="{E1A77B15-2F22-4913-BF61-3B31C2654FD4}"/>
              </a:ext>
            </a:extLst>
          </p:cNvPr>
          <p:cNvSpPr>
            <a:spLocks noGrp="1"/>
          </p:cNvSpPr>
          <p:nvPr>
            <p:ph idx="1"/>
          </p:nvPr>
        </p:nvSpPr>
        <p:spPr/>
        <p:txBody>
          <a:bodyPr/>
          <a:lstStyle/>
          <a:p>
            <a:pPr marL="0" indent="0">
              <a:buNone/>
            </a:pPr>
            <a:r>
              <a:rPr lang="pl-PL" dirty="0"/>
              <a:t>Firmy promujące ten format zapisu dostarczają na rynek zarówno odtwarzacze BD, jak i napędy komputerowe. Jest on też obsługiwany przez nowsze konsole do gier (PlayStation 3, PlayStation 4, XBOX One) które mogą spełniać funkcję odtwarzacza. Format ten wygrał walkę z HD DVD o miano następcy DVD, lecz analitycy przewidują nową konkurencję w postaci innych form dostarczania treści multimedialnych, m.in. </a:t>
            </a:r>
            <a:r>
              <a:rPr lang="pl-PL" dirty="0" err="1"/>
              <a:t>streeming</a:t>
            </a:r>
            <a:r>
              <a:rPr lang="pl-PL" dirty="0"/>
              <a:t>, i </a:t>
            </a:r>
            <a:r>
              <a:rPr lang="pl-PL" dirty="0" err="1"/>
              <a:t>VoD</a:t>
            </a:r>
            <a:r>
              <a:rPr lang="pl-PL" dirty="0"/>
              <a:t>.</a:t>
            </a:r>
          </a:p>
        </p:txBody>
      </p:sp>
    </p:spTree>
    <p:extLst>
      <p:ext uri="{BB962C8B-B14F-4D97-AF65-F5344CB8AC3E}">
        <p14:creationId xmlns:p14="http://schemas.microsoft.com/office/powerpoint/2010/main" val="4238964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1EEEE6-0819-4546-AA2F-A8BDE4D3308A}"/>
              </a:ext>
            </a:extLst>
          </p:cNvPr>
          <p:cNvSpPr>
            <a:spLocks noGrp="1"/>
          </p:cNvSpPr>
          <p:nvPr>
            <p:ph type="title"/>
          </p:nvPr>
        </p:nvSpPr>
        <p:spPr/>
        <p:txBody>
          <a:bodyPr/>
          <a:lstStyle/>
          <a:p>
            <a:r>
              <a:rPr lang="pl-PL" dirty="0"/>
              <a:t>Napęd optyczny</a:t>
            </a:r>
          </a:p>
        </p:txBody>
      </p:sp>
      <p:pic>
        <p:nvPicPr>
          <p:cNvPr id="1026" name="Picture 2" descr="https://s.pcformat.pl/g/a/uploads/928/t2.jpg">
            <a:extLst>
              <a:ext uri="{FF2B5EF4-FFF2-40B4-BE49-F238E27FC236}">
                <a16:creationId xmlns:a16="http://schemas.microsoft.com/office/drawing/2014/main" id="{4D1E7359-269C-40C7-AF90-B8460FD9A9C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074069" y="2382837"/>
            <a:ext cx="7620000" cy="3829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00583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98C03F-FF3C-47BD-BBA1-5D5BB02205EE}"/>
              </a:ext>
            </a:extLst>
          </p:cNvPr>
          <p:cNvSpPr>
            <a:spLocks noGrp="1"/>
          </p:cNvSpPr>
          <p:nvPr>
            <p:ph type="title"/>
          </p:nvPr>
        </p:nvSpPr>
        <p:spPr/>
        <p:txBody>
          <a:bodyPr/>
          <a:lstStyle/>
          <a:p>
            <a:r>
              <a:rPr lang="pl-PL" dirty="0"/>
              <a:t>Ultra HD Blue-Ray</a:t>
            </a:r>
          </a:p>
        </p:txBody>
      </p:sp>
      <p:sp>
        <p:nvSpPr>
          <p:cNvPr id="3" name="Symbol zastępczy zawartości 2">
            <a:extLst>
              <a:ext uri="{FF2B5EF4-FFF2-40B4-BE49-F238E27FC236}">
                <a16:creationId xmlns:a16="http://schemas.microsoft.com/office/drawing/2014/main" id="{6E1EC188-8A85-42C7-A3D9-87433EDEF26B}"/>
              </a:ext>
            </a:extLst>
          </p:cNvPr>
          <p:cNvSpPr>
            <a:spLocks noGrp="1"/>
          </p:cNvSpPr>
          <p:nvPr>
            <p:ph idx="1"/>
          </p:nvPr>
        </p:nvSpPr>
        <p:spPr/>
        <p:txBody>
          <a:bodyPr/>
          <a:lstStyle/>
          <a:p>
            <a:pPr marL="0" indent="0">
              <a:buNone/>
            </a:pPr>
            <a:r>
              <a:rPr lang="pl-PL" dirty="0"/>
              <a:t>Niekompatybilna wstecz płyta zawierająca film w rozdzielczości 4K. Poza tym dodano wsparcie HDR oraz 60 klatek na sekundę. Pojemność dwustronnej płyty wynosi 66GB a trójwarstwowej 100GB.</a:t>
            </a:r>
          </a:p>
        </p:txBody>
      </p:sp>
    </p:spTree>
    <p:extLst>
      <p:ext uri="{BB962C8B-B14F-4D97-AF65-F5344CB8AC3E}">
        <p14:creationId xmlns:p14="http://schemas.microsoft.com/office/powerpoint/2010/main" val="4661321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3A5DDE-0613-4972-AECC-E5507D1E0710}"/>
              </a:ext>
            </a:extLst>
          </p:cNvPr>
          <p:cNvSpPr>
            <a:spLocks noGrp="1"/>
          </p:cNvSpPr>
          <p:nvPr>
            <p:ph type="title"/>
          </p:nvPr>
        </p:nvSpPr>
        <p:spPr/>
        <p:txBody>
          <a:bodyPr/>
          <a:lstStyle/>
          <a:p>
            <a:r>
              <a:rPr lang="pl-PL" dirty="0"/>
              <a:t>Regiony</a:t>
            </a:r>
          </a:p>
        </p:txBody>
      </p:sp>
      <p:pic>
        <p:nvPicPr>
          <p:cNvPr id="8194" name="Picture 2" descr="Blu-ray regions with key.png">
            <a:extLst>
              <a:ext uri="{FF2B5EF4-FFF2-40B4-BE49-F238E27FC236}">
                <a16:creationId xmlns:a16="http://schemas.microsoft.com/office/drawing/2014/main" id="{D66700FE-08D5-4329-8AD6-762621D84EF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539526" y="2286000"/>
            <a:ext cx="8689085"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1842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321E08-EBD1-44FD-98AB-A3AF680C70F4}"/>
              </a:ext>
            </a:extLst>
          </p:cNvPr>
          <p:cNvSpPr>
            <a:spLocks noGrp="1"/>
          </p:cNvSpPr>
          <p:nvPr>
            <p:ph type="title"/>
          </p:nvPr>
        </p:nvSpPr>
        <p:spPr/>
        <p:txBody>
          <a:bodyPr/>
          <a:lstStyle/>
          <a:p>
            <a:r>
              <a:rPr lang="pl-PL" dirty="0"/>
              <a:t>Porównanie laserów</a:t>
            </a:r>
          </a:p>
        </p:txBody>
      </p:sp>
      <p:pic>
        <p:nvPicPr>
          <p:cNvPr id="9218" name="Picture 2" descr="Znalezione obrazy dla zapytania porównanie cd">
            <a:extLst>
              <a:ext uri="{FF2B5EF4-FFF2-40B4-BE49-F238E27FC236}">
                <a16:creationId xmlns:a16="http://schemas.microsoft.com/office/drawing/2014/main" id="{83D73713-B2B8-4B1F-97AA-CAC3937D850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711893" y="2286000"/>
            <a:ext cx="8344352"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52435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F476C9-14FA-4B94-A584-C3C5EF09397C}"/>
              </a:ext>
            </a:extLst>
          </p:cNvPr>
          <p:cNvSpPr>
            <a:spLocks noGrp="1"/>
          </p:cNvSpPr>
          <p:nvPr>
            <p:ph type="title"/>
          </p:nvPr>
        </p:nvSpPr>
        <p:spPr/>
        <p:txBody>
          <a:bodyPr/>
          <a:lstStyle/>
          <a:p>
            <a:r>
              <a:rPr lang="pl-PL" dirty="0"/>
              <a:t>Porównanie laserów</a:t>
            </a:r>
          </a:p>
        </p:txBody>
      </p:sp>
      <p:pic>
        <p:nvPicPr>
          <p:cNvPr id="10242" name="Picture 2" descr="Znalezione obrazy dla zapytania porównanie cd">
            <a:extLst>
              <a:ext uri="{FF2B5EF4-FFF2-40B4-BE49-F238E27FC236}">
                <a16:creationId xmlns:a16="http://schemas.microsoft.com/office/drawing/2014/main" id="{D7153003-9752-4E3C-B511-E1B1DA5DF1F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357232" y="2286000"/>
            <a:ext cx="5053674"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35949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47573A-5642-459B-8A7F-0F9ADD99026E}"/>
              </a:ext>
            </a:extLst>
          </p:cNvPr>
          <p:cNvSpPr>
            <a:spLocks noGrp="1"/>
          </p:cNvSpPr>
          <p:nvPr>
            <p:ph type="title"/>
          </p:nvPr>
        </p:nvSpPr>
        <p:spPr/>
        <p:txBody>
          <a:bodyPr/>
          <a:lstStyle/>
          <a:p>
            <a:r>
              <a:rPr lang="pl-PL" dirty="0" err="1"/>
              <a:t>Wielosesyjność</a:t>
            </a:r>
            <a:endParaRPr lang="pl-PL" dirty="0"/>
          </a:p>
        </p:txBody>
      </p:sp>
      <p:sp>
        <p:nvSpPr>
          <p:cNvPr id="3" name="Symbol zastępczy zawartości 2">
            <a:extLst>
              <a:ext uri="{FF2B5EF4-FFF2-40B4-BE49-F238E27FC236}">
                <a16:creationId xmlns:a16="http://schemas.microsoft.com/office/drawing/2014/main" id="{90274E1F-AF5C-45ED-9A7F-BDCAE3120F95}"/>
              </a:ext>
            </a:extLst>
          </p:cNvPr>
          <p:cNvSpPr>
            <a:spLocks noGrp="1"/>
          </p:cNvSpPr>
          <p:nvPr>
            <p:ph idx="1"/>
          </p:nvPr>
        </p:nvSpPr>
        <p:spPr/>
        <p:txBody>
          <a:bodyPr>
            <a:normAutofit/>
          </a:bodyPr>
          <a:lstStyle/>
          <a:p>
            <a:pPr marL="0" indent="0">
              <a:buNone/>
            </a:pPr>
            <a:r>
              <a:rPr lang="pl-PL" dirty="0"/>
              <a:t>Sposób nagrywania danych na płycie kompaktowej polegający na nagrywaniu płyty CD-R lub CD-RW i DVD-R lub DVD-RW w kilku etapach – sesjach.</a:t>
            </a:r>
          </a:p>
          <a:p>
            <a:pPr marL="0" indent="0">
              <a:buNone/>
            </a:pPr>
            <a:r>
              <a:rPr lang="pl-PL" dirty="0"/>
              <a:t>Dane, które są "usuwane" z płyty CD-R tak naprawdę już na zawsze pozostają na dysku zajmując miejsce, mogą być jedynie niewidoczne po nagraniu następnej sesji.</a:t>
            </a:r>
          </a:p>
        </p:txBody>
      </p:sp>
    </p:spTree>
    <p:extLst>
      <p:ext uri="{BB962C8B-B14F-4D97-AF65-F5344CB8AC3E}">
        <p14:creationId xmlns:p14="http://schemas.microsoft.com/office/powerpoint/2010/main" val="42180178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48EC97-71C0-4A03-8377-3F26224007AD}"/>
              </a:ext>
            </a:extLst>
          </p:cNvPr>
          <p:cNvSpPr>
            <a:spLocks noGrp="1"/>
          </p:cNvSpPr>
          <p:nvPr>
            <p:ph type="title"/>
          </p:nvPr>
        </p:nvSpPr>
        <p:spPr/>
        <p:txBody>
          <a:bodyPr/>
          <a:lstStyle/>
          <a:p>
            <a:r>
              <a:rPr lang="pl-PL" dirty="0" err="1"/>
              <a:t>LightScribe</a:t>
            </a:r>
            <a:endParaRPr lang="pl-PL" dirty="0"/>
          </a:p>
        </p:txBody>
      </p:sp>
      <p:sp>
        <p:nvSpPr>
          <p:cNvPr id="3" name="Symbol zastępczy zawartości 2">
            <a:extLst>
              <a:ext uri="{FF2B5EF4-FFF2-40B4-BE49-F238E27FC236}">
                <a16:creationId xmlns:a16="http://schemas.microsoft.com/office/drawing/2014/main" id="{CEAF5B2D-B1D9-4F22-938B-C20D14E95F3C}"/>
              </a:ext>
            </a:extLst>
          </p:cNvPr>
          <p:cNvSpPr>
            <a:spLocks noGrp="1"/>
          </p:cNvSpPr>
          <p:nvPr>
            <p:ph idx="1"/>
          </p:nvPr>
        </p:nvSpPr>
        <p:spPr/>
        <p:txBody>
          <a:bodyPr/>
          <a:lstStyle/>
          <a:p>
            <a:pPr marL="0" indent="0">
              <a:buNone/>
            </a:pPr>
            <a:r>
              <a:rPr lang="pl-PL" dirty="0" err="1"/>
              <a:t>LightScribe</a:t>
            </a:r>
            <a:r>
              <a:rPr lang="pl-PL" dirty="0"/>
              <a:t> – technologia pozwalająca na wydrukowanie etykiety na specjalnych płytach CD-R, DVD-R oraz DVD+R.</a:t>
            </a:r>
          </a:p>
          <a:p>
            <a:pPr marL="0" indent="0">
              <a:buNone/>
            </a:pPr>
            <a:r>
              <a:rPr lang="pl-PL" dirty="0"/>
              <a:t>Metoda ta została opracowana przez firmę Hewlett-Packard, a licencję na jej używanie wykupiło wiele firm produkujących nagrywarki DVD, producentów nośników CD-R, DVD-R i DVD+R oraz twórców oprogramowania.</a:t>
            </a:r>
          </a:p>
          <a:p>
            <a:pPr marL="0" indent="0">
              <a:buNone/>
            </a:pPr>
            <a:r>
              <a:rPr lang="pl-PL" dirty="0"/>
              <a:t>Istnieją dwie wersje tej technologii: </a:t>
            </a:r>
            <a:r>
              <a:rPr lang="pl-PL" dirty="0" err="1"/>
              <a:t>LightScribe</a:t>
            </a:r>
            <a:r>
              <a:rPr lang="pl-PL" dirty="0"/>
              <a:t> 1.0 oraz </a:t>
            </a:r>
            <a:r>
              <a:rPr lang="pl-PL" dirty="0" err="1"/>
              <a:t>LightScribe</a:t>
            </a:r>
            <a:r>
              <a:rPr lang="pl-PL" dirty="0"/>
              <a:t> 1.2. Czas potrzebny na wypalenie etykiety w nowszej wersji jest od 25 do 30 procent krótszy niż w wersji poprzedniej</a:t>
            </a:r>
          </a:p>
        </p:txBody>
      </p:sp>
    </p:spTree>
    <p:extLst>
      <p:ext uri="{BB962C8B-B14F-4D97-AF65-F5344CB8AC3E}">
        <p14:creationId xmlns:p14="http://schemas.microsoft.com/office/powerpoint/2010/main" val="9138393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08016A-7105-4E43-9D61-FA16F487F849}"/>
              </a:ext>
            </a:extLst>
          </p:cNvPr>
          <p:cNvSpPr>
            <a:spLocks noGrp="1"/>
          </p:cNvSpPr>
          <p:nvPr>
            <p:ph type="title"/>
          </p:nvPr>
        </p:nvSpPr>
        <p:spPr/>
        <p:txBody>
          <a:bodyPr/>
          <a:lstStyle/>
          <a:p>
            <a:r>
              <a:rPr lang="pl-PL" dirty="0" err="1"/>
              <a:t>SafeDisc</a:t>
            </a:r>
            <a:endParaRPr lang="pl-PL" dirty="0"/>
          </a:p>
        </p:txBody>
      </p:sp>
      <p:sp>
        <p:nvSpPr>
          <p:cNvPr id="3" name="Symbol zastępczy zawartości 2">
            <a:extLst>
              <a:ext uri="{FF2B5EF4-FFF2-40B4-BE49-F238E27FC236}">
                <a16:creationId xmlns:a16="http://schemas.microsoft.com/office/drawing/2014/main" id="{6D57362C-D4EF-4A1C-BCD6-16861E9FBF51}"/>
              </a:ext>
            </a:extLst>
          </p:cNvPr>
          <p:cNvSpPr>
            <a:spLocks noGrp="1"/>
          </p:cNvSpPr>
          <p:nvPr>
            <p:ph idx="1"/>
          </p:nvPr>
        </p:nvSpPr>
        <p:spPr/>
        <p:txBody>
          <a:bodyPr/>
          <a:lstStyle/>
          <a:p>
            <a:pPr marL="0" indent="0">
              <a:buNone/>
            </a:pPr>
            <a:r>
              <a:rPr lang="pl-PL" dirty="0"/>
              <a:t>Zabezpieczenie przed kopiowaniem płyt CD oraz DVD opracowane oraz rozwijane przez amerykańską firmę </a:t>
            </a:r>
            <a:r>
              <a:rPr lang="pl-PL" dirty="0" err="1"/>
              <a:t>Macrovision</a:t>
            </a:r>
            <a:r>
              <a:rPr lang="pl-PL" dirty="0"/>
              <a:t>. Najnowsza wersja nazwana została Advanced.</a:t>
            </a:r>
          </a:p>
          <a:p>
            <a:pPr marL="0" indent="0">
              <a:buNone/>
            </a:pPr>
            <a:r>
              <a:rPr lang="pl-PL" dirty="0"/>
              <a:t>Mimo że </a:t>
            </a:r>
            <a:r>
              <a:rPr lang="pl-PL" dirty="0" err="1"/>
              <a:t>SafeDisc</a:t>
            </a:r>
            <a:r>
              <a:rPr lang="pl-PL" dirty="0"/>
              <a:t> sprawnie zabezpiecza przed kopiowaniem płyt w domowym środowisku, jest to jedno z łatwiejszych zabezpieczeń do złamania przez </a:t>
            </a:r>
            <a:r>
              <a:rPr lang="pl-PL" dirty="0" err="1"/>
              <a:t>crackerów</a:t>
            </a:r>
            <a:r>
              <a:rPr lang="pl-PL" dirty="0"/>
              <a:t>. Pierwsze edycje programu nic nowego nie wnosiły, dopiero wersja 2.9+ wymaga specyficznych nagrywarek, które mają specjalnie tworzyć zepsute sektory na dysku.</a:t>
            </a:r>
          </a:p>
        </p:txBody>
      </p:sp>
    </p:spTree>
    <p:extLst>
      <p:ext uri="{BB962C8B-B14F-4D97-AF65-F5344CB8AC3E}">
        <p14:creationId xmlns:p14="http://schemas.microsoft.com/office/powerpoint/2010/main" val="3072312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14F30E-7822-4C99-B91F-F1A0ED8F4729}"/>
              </a:ext>
            </a:extLst>
          </p:cNvPr>
          <p:cNvSpPr>
            <a:spLocks noGrp="1"/>
          </p:cNvSpPr>
          <p:nvPr>
            <p:ph type="title"/>
          </p:nvPr>
        </p:nvSpPr>
        <p:spPr/>
        <p:txBody>
          <a:bodyPr/>
          <a:lstStyle/>
          <a:p>
            <a:r>
              <a:rPr lang="pl-PL" dirty="0" err="1"/>
              <a:t>SecuROM</a:t>
            </a:r>
            <a:endParaRPr lang="pl-PL" dirty="0"/>
          </a:p>
        </p:txBody>
      </p:sp>
      <p:sp>
        <p:nvSpPr>
          <p:cNvPr id="3" name="Symbol zastępczy zawartości 2">
            <a:extLst>
              <a:ext uri="{FF2B5EF4-FFF2-40B4-BE49-F238E27FC236}">
                <a16:creationId xmlns:a16="http://schemas.microsoft.com/office/drawing/2014/main" id="{4CDBDBA7-7B9D-4E4A-A4DD-5424A9AA050E}"/>
              </a:ext>
            </a:extLst>
          </p:cNvPr>
          <p:cNvSpPr>
            <a:spLocks noGrp="1"/>
          </p:cNvSpPr>
          <p:nvPr>
            <p:ph idx="1"/>
          </p:nvPr>
        </p:nvSpPr>
        <p:spPr/>
        <p:txBody>
          <a:bodyPr/>
          <a:lstStyle/>
          <a:p>
            <a:pPr marL="0" indent="0">
              <a:buNone/>
            </a:pPr>
            <a:r>
              <a:rPr lang="pl-PL" dirty="0" err="1"/>
              <a:t>SecuROM</a:t>
            </a:r>
            <a:r>
              <a:rPr lang="pl-PL" dirty="0"/>
              <a:t> – system stosowany do zabezpieczania płyt CD oraz DVD przed kopiowaniem. Został stworzony przez firmę Sony. Zabezpieczenie to jest trudne (lecz możliwe) do złamania. </a:t>
            </a:r>
          </a:p>
        </p:txBody>
      </p:sp>
    </p:spTree>
    <p:extLst>
      <p:ext uri="{BB962C8B-B14F-4D97-AF65-F5344CB8AC3E}">
        <p14:creationId xmlns:p14="http://schemas.microsoft.com/office/powerpoint/2010/main" val="3245298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6262CA-11F9-411B-BA3E-46DBBFA0768D}"/>
              </a:ext>
            </a:extLst>
          </p:cNvPr>
          <p:cNvSpPr>
            <a:spLocks noGrp="1"/>
          </p:cNvSpPr>
          <p:nvPr>
            <p:ph type="title"/>
          </p:nvPr>
        </p:nvSpPr>
        <p:spPr/>
        <p:txBody>
          <a:bodyPr/>
          <a:lstStyle/>
          <a:p>
            <a:r>
              <a:rPr lang="pl-PL" dirty="0"/>
              <a:t>Backup dysków optycznych</a:t>
            </a:r>
          </a:p>
        </p:txBody>
      </p:sp>
      <p:sp>
        <p:nvSpPr>
          <p:cNvPr id="3" name="Symbol zastępczy zawartości 2">
            <a:extLst>
              <a:ext uri="{FF2B5EF4-FFF2-40B4-BE49-F238E27FC236}">
                <a16:creationId xmlns:a16="http://schemas.microsoft.com/office/drawing/2014/main" id="{2B8944EE-6E73-49A2-B6C7-018531B5AE79}"/>
              </a:ext>
            </a:extLst>
          </p:cNvPr>
          <p:cNvSpPr>
            <a:spLocks noGrp="1"/>
          </p:cNvSpPr>
          <p:nvPr>
            <p:ph idx="1"/>
          </p:nvPr>
        </p:nvSpPr>
        <p:spPr/>
        <p:txBody>
          <a:bodyPr/>
          <a:lstStyle/>
          <a:p>
            <a:pPr marL="0" indent="0">
              <a:buNone/>
            </a:pPr>
            <a:r>
              <a:rPr lang="pl-PL" dirty="0"/>
              <a:t>Niezabezpieczone płyty optyczne można „zrzucić” na dysk twardy komputera dzięki odpowiedniemu oprogramowaniu. Najbardziej znany to </a:t>
            </a:r>
            <a:r>
              <a:rPr lang="pl-PL" dirty="0" err="1"/>
              <a:t>Deamon</a:t>
            </a:r>
            <a:r>
              <a:rPr lang="pl-PL" dirty="0"/>
              <a:t> Tools. Następnie taką „płytę” w formacie najczęściej .</a:t>
            </a:r>
            <a:r>
              <a:rPr lang="pl-PL" dirty="0" err="1"/>
              <a:t>img</a:t>
            </a:r>
            <a:r>
              <a:rPr lang="pl-PL" dirty="0"/>
              <a:t> można uruchomić w emulowanych napędach optycznych lub nagrać na innej płycie.</a:t>
            </a:r>
          </a:p>
        </p:txBody>
      </p:sp>
    </p:spTree>
    <p:extLst>
      <p:ext uri="{BB962C8B-B14F-4D97-AF65-F5344CB8AC3E}">
        <p14:creationId xmlns:p14="http://schemas.microsoft.com/office/powerpoint/2010/main" val="32798162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1CA4ED-7027-4571-8901-DDF7CD7564BC}"/>
              </a:ext>
            </a:extLst>
          </p:cNvPr>
          <p:cNvSpPr>
            <a:spLocks noGrp="1"/>
          </p:cNvSpPr>
          <p:nvPr>
            <p:ph type="title"/>
          </p:nvPr>
        </p:nvSpPr>
        <p:spPr/>
        <p:txBody>
          <a:bodyPr/>
          <a:lstStyle/>
          <a:p>
            <a:r>
              <a:rPr lang="pl-PL" dirty="0"/>
              <a:t>Programy do nagrywania</a:t>
            </a:r>
          </a:p>
        </p:txBody>
      </p:sp>
      <p:sp>
        <p:nvSpPr>
          <p:cNvPr id="3" name="Symbol zastępczy zawartości 2">
            <a:extLst>
              <a:ext uri="{FF2B5EF4-FFF2-40B4-BE49-F238E27FC236}">
                <a16:creationId xmlns:a16="http://schemas.microsoft.com/office/drawing/2014/main" id="{120E385F-DD04-4731-BBED-12AEE0F541A6}"/>
              </a:ext>
            </a:extLst>
          </p:cNvPr>
          <p:cNvSpPr>
            <a:spLocks noGrp="1"/>
          </p:cNvSpPr>
          <p:nvPr>
            <p:ph idx="1"/>
          </p:nvPr>
        </p:nvSpPr>
        <p:spPr/>
        <p:txBody>
          <a:bodyPr/>
          <a:lstStyle/>
          <a:p>
            <a:r>
              <a:rPr lang="pl-PL" dirty="0"/>
              <a:t>NERO</a:t>
            </a:r>
          </a:p>
          <a:p>
            <a:r>
              <a:rPr lang="pl-PL" dirty="0" err="1"/>
              <a:t>Alcohol</a:t>
            </a:r>
            <a:r>
              <a:rPr lang="pl-PL" dirty="0"/>
              <a:t> 120%</a:t>
            </a:r>
          </a:p>
          <a:p>
            <a:r>
              <a:rPr lang="pl-PL" dirty="0" err="1"/>
              <a:t>ImgBurn</a:t>
            </a:r>
            <a:endParaRPr lang="pl-PL" dirty="0"/>
          </a:p>
          <a:p>
            <a:r>
              <a:rPr lang="pl-PL" dirty="0"/>
              <a:t>Oprogramowanie wbudowane w systemy </a:t>
            </a:r>
            <a:r>
              <a:rPr lang="pl-PL" dirty="0" err="1"/>
              <a:t>windows</a:t>
            </a:r>
            <a:r>
              <a:rPr lang="pl-PL" dirty="0"/>
              <a:t> i Linux</a:t>
            </a:r>
          </a:p>
          <a:p>
            <a:r>
              <a:rPr lang="pl-PL" dirty="0" err="1"/>
              <a:t>Ashampoo</a:t>
            </a:r>
            <a:r>
              <a:rPr lang="pl-PL" dirty="0"/>
              <a:t> </a:t>
            </a:r>
            <a:r>
              <a:rPr lang="pl-PL" dirty="0" err="1"/>
              <a:t>Burning</a:t>
            </a:r>
            <a:r>
              <a:rPr lang="pl-PL" dirty="0"/>
              <a:t> Studio</a:t>
            </a:r>
          </a:p>
          <a:p>
            <a:r>
              <a:rPr lang="pl-PL" dirty="0"/>
              <a:t>CD </a:t>
            </a:r>
            <a:r>
              <a:rPr lang="pl-PL" dirty="0" err="1"/>
              <a:t>BurnerXP</a:t>
            </a:r>
            <a:endParaRPr lang="pl-PL" dirty="0"/>
          </a:p>
        </p:txBody>
      </p:sp>
    </p:spTree>
    <p:extLst>
      <p:ext uri="{BB962C8B-B14F-4D97-AF65-F5344CB8AC3E}">
        <p14:creationId xmlns:p14="http://schemas.microsoft.com/office/powerpoint/2010/main" val="914553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7A023C-FBAE-434C-B657-BD3D9F71D91B}"/>
              </a:ext>
            </a:extLst>
          </p:cNvPr>
          <p:cNvSpPr>
            <a:spLocks noGrp="1"/>
          </p:cNvSpPr>
          <p:nvPr>
            <p:ph type="title"/>
          </p:nvPr>
        </p:nvSpPr>
        <p:spPr/>
        <p:txBody>
          <a:bodyPr/>
          <a:lstStyle/>
          <a:p>
            <a:r>
              <a:rPr lang="pl-PL" dirty="0"/>
              <a:t>Porównanie</a:t>
            </a:r>
          </a:p>
        </p:txBody>
      </p:sp>
      <p:pic>
        <p:nvPicPr>
          <p:cNvPr id="2050" name="Picture 2" descr="Comparison disk storage.svg">
            <a:extLst>
              <a:ext uri="{FF2B5EF4-FFF2-40B4-BE49-F238E27FC236}">
                <a16:creationId xmlns:a16="http://schemas.microsoft.com/office/drawing/2014/main" id="{7F6DF32B-2216-46B5-A199-4CDB6ACABF4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872706" y="2286000"/>
            <a:ext cx="4022725"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33078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ADF3BB-FE3B-4F55-B29C-032667E2E6D9}"/>
              </a:ext>
            </a:extLst>
          </p:cNvPr>
          <p:cNvSpPr>
            <a:spLocks noGrp="1"/>
          </p:cNvSpPr>
          <p:nvPr>
            <p:ph type="title"/>
          </p:nvPr>
        </p:nvSpPr>
        <p:spPr/>
        <p:txBody>
          <a:bodyPr/>
          <a:lstStyle/>
          <a:p>
            <a:r>
              <a:rPr lang="pl-PL" dirty="0" err="1"/>
              <a:t>AnyDVD</a:t>
            </a:r>
            <a:endParaRPr lang="pl-PL" dirty="0"/>
          </a:p>
        </p:txBody>
      </p:sp>
      <p:sp>
        <p:nvSpPr>
          <p:cNvPr id="3" name="Symbol zastępczy zawartości 2">
            <a:extLst>
              <a:ext uri="{FF2B5EF4-FFF2-40B4-BE49-F238E27FC236}">
                <a16:creationId xmlns:a16="http://schemas.microsoft.com/office/drawing/2014/main" id="{2657FF07-B60D-4057-8A02-D342229BB9B3}"/>
              </a:ext>
            </a:extLst>
          </p:cNvPr>
          <p:cNvSpPr>
            <a:spLocks noGrp="1"/>
          </p:cNvSpPr>
          <p:nvPr>
            <p:ph idx="1"/>
          </p:nvPr>
        </p:nvSpPr>
        <p:spPr/>
        <p:txBody>
          <a:bodyPr/>
          <a:lstStyle/>
          <a:p>
            <a:pPr marL="0" indent="0">
              <a:buNone/>
            </a:pPr>
            <a:r>
              <a:rPr lang="pl-PL" dirty="0" err="1"/>
              <a:t>AnyDVD</a:t>
            </a:r>
            <a:r>
              <a:rPr lang="pl-PL" dirty="0"/>
              <a:t> &amp; </a:t>
            </a:r>
            <a:r>
              <a:rPr lang="pl-PL" dirty="0" err="1"/>
              <a:t>AnyDVD</a:t>
            </a:r>
            <a:r>
              <a:rPr lang="pl-PL" dirty="0"/>
              <a:t> HD to użyteczne narzędzie, które działając w czasie rzeczywistym usuwa wszelakiego rodzaju zabezpieczenia stosowane na płytach DVD, HD-DVD, Blu-Ray oraz Audio-CD.</a:t>
            </a:r>
          </a:p>
        </p:txBody>
      </p:sp>
    </p:spTree>
    <p:extLst>
      <p:ext uri="{BB962C8B-B14F-4D97-AF65-F5344CB8AC3E}">
        <p14:creationId xmlns:p14="http://schemas.microsoft.com/office/powerpoint/2010/main" val="29362722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CABC86-BFEE-4A31-8BC4-56014DC553A1}"/>
              </a:ext>
            </a:extLst>
          </p:cNvPr>
          <p:cNvSpPr>
            <a:spLocks noGrp="1"/>
          </p:cNvSpPr>
          <p:nvPr>
            <p:ph type="title"/>
          </p:nvPr>
        </p:nvSpPr>
        <p:spPr/>
        <p:txBody>
          <a:bodyPr/>
          <a:lstStyle/>
          <a:p>
            <a:r>
              <a:rPr lang="pl-PL" dirty="0" err="1"/>
              <a:t>Holographic</a:t>
            </a:r>
            <a:r>
              <a:rPr lang="pl-PL" dirty="0"/>
              <a:t> </a:t>
            </a:r>
            <a:r>
              <a:rPr lang="pl-PL" dirty="0" err="1"/>
              <a:t>Versatile</a:t>
            </a:r>
            <a:r>
              <a:rPr lang="pl-PL" dirty="0"/>
              <a:t> Disc</a:t>
            </a:r>
          </a:p>
        </p:txBody>
      </p:sp>
      <p:sp>
        <p:nvSpPr>
          <p:cNvPr id="3" name="Symbol zastępczy zawartości 2">
            <a:extLst>
              <a:ext uri="{FF2B5EF4-FFF2-40B4-BE49-F238E27FC236}">
                <a16:creationId xmlns:a16="http://schemas.microsoft.com/office/drawing/2014/main" id="{22EEC196-E129-4BA0-B224-E3AE50B77927}"/>
              </a:ext>
            </a:extLst>
          </p:cNvPr>
          <p:cNvSpPr>
            <a:spLocks noGrp="1"/>
          </p:cNvSpPr>
          <p:nvPr>
            <p:ph idx="1"/>
          </p:nvPr>
        </p:nvSpPr>
        <p:spPr/>
        <p:txBody>
          <a:bodyPr>
            <a:normAutofit/>
          </a:bodyPr>
          <a:lstStyle/>
          <a:p>
            <a:pPr marL="0" indent="0">
              <a:buNone/>
            </a:pPr>
            <a:r>
              <a:rPr lang="pl-PL" dirty="0"/>
              <a:t>Uniwersalny dysk holograficzny (ang. </a:t>
            </a:r>
            <a:r>
              <a:rPr lang="pl-PL" dirty="0" err="1"/>
              <a:t>Holographic</a:t>
            </a:r>
            <a:r>
              <a:rPr lang="pl-PL" dirty="0"/>
              <a:t> </a:t>
            </a:r>
            <a:r>
              <a:rPr lang="pl-PL" dirty="0" err="1"/>
              <a:t>Versatile</a:t>
            </a:r>
            <a:r>
              <a:rPr lang="pl-PL" dirty="0"/>
              <a:t> Disc - HVD) – technologia nośników optycznych nowej generacji, mogąca teoretycznie pomieścić do 6 TB danych na płycie.</a:t>
            </a:r>
          </a:p>
        </p:txBody>
      </p:sp>
    </p:spTree>
    <p:extLst>
      <p:ext uri="{BB962C8B-B14F-4D97-AF65-F5344CB8AC3E}">
        <p14:creationId xmlns:p14="http://schemas.microsoft.com/office/powerpoint/2010/main" val="3107363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4E14F4-26A4-43B7-A8CD-0D0582BC88E5}"/>
              </a:ext>
            </a:extLst>
          </p:cNvPr>
          <p:cNvSpPr>
            <a:spLocks noGrp="1"/>
          </p:cNvSpPr>
          <p:nvPr>
            <p:ph type="title"/>
          </p:nvPr>
        </p:nvSpPr>
        <p:spPr/>
        <p:txBody>
          <a:bodyPr/>
          <a:lstStyle/>
          <a:p>
            <a:r>
              <a:rPr lang="pl-PL" dirty="0"/>
              <a:t>Rodzaje</a:t>
            </a:r>
          </a:p>
        </p:txBody>
      </p:sp>
      <p:sp>
        <p:nvSpPr>
          <p:cNvPr id="3" name="Symbol zastępczy zawartości 2">
            <a:extLst>
              <a:ext uri="{FF2B5EF4-FFF2-40B4-BE49-F238E27FC236}">
                <a16:creationId xmlns:a16="http://schemas.microsoft.com/office/drawing/2014/main" id="{0AE2EC1D-CF58-4E9B-88D6-D9942570949E}"/>
              </a:ext>
            </a:extLst>
          </p:cNvPr>
          <p:cNvSpPr>
            <a:spLocks noGrp="1"/>
          </p:cNvSpPr>
          <p:nvPr>
            <p:ph idx="1"/>
          </p:nvPr>
        </p:nvSpPr>
        <p:spPr/>
        <p:txBody>
          <a:bodyPr>
            <a:normAutofit fontScale="92500" lnSpcReduction="20000"/>
          </a:bodyPr>
          <a:lstStyle/>
          <a:p>
            <a:r>
              <a:rPr lang="pl-PL" dirty="0"/>
              <a:t>CD-ROM - napęd czytający płyty CD w formatach CD-R, CD-ROM, CD-RW, CD-DA, CD-Extra, CD-TEXT, Photo-CD, Video-CD, </a:t>
            </a:r>
            <a:r>
              <a:rPr lang="pl-PL" dirty="0" err="1"/>
              <a:t>Multisession</a:t>
            </a:r>
            <a:r>
              <a:rPr lang="pl-PL" dirty="0"/>
              <a:t> CD</a:t>
            </a:r>
          </a:p>
          <a:p>
            <a:r>
              <a:rPr lang="pl-PL" dirty="0"/>
              <a:t>nagrywarka CD - napęd czytający oraz zapisujący płyty CD w wyżej wymienionych formatach</a:t>
            </a:r>
          </a:p>
          <a:p>
            <a:r>
              <a:rPr lang="pl-PL" dirty="0"/>
              <a:t>DVD-ROM - napęd czytający płyty CD oraz DVD w formatach DVD±R, DVD±RW, DVD±R DL, DVD-ROM, DVD-RAM, DVD-Video</a:t>
            </a:r>
          </a:p>
          <a:p>
            <a:r>
              <a:rPr lang="pl-PL" dirty="0" err="1"/>
              <a:t>combo</a:t>
            </a:r>
            <a:r>
              <a:rPr lang="pl-PL" dirty="0"/>
              <a:t> CD/DVD - napęd będący hybrydą nagrywarki CD oraz DVD-ROM</a:t>
            </a:r>
          </a:p>
          <a:p>
            <a:r>
              <a:rPr lang="pl-PL" dirty="0"/>
              <a:t>nagrywarka DVD - napęd czytający oraz nagrywający DVD w formatach DVD±R, DVD±RW, DVD±R DL, DVD-ROM, DVD-RAM, DVD-Video</a:t>
            </a:r>
          </a:p>
          <a:p>
            <a:r>
              <a:rPr lang="pl-PL" dirty="0" err="1"/>
              <a:t>combo</a:t>
            </a:r>
            <a:r>
              <a:rPr lang="pl-PL" dirty="0"/>
              <a:t> Blu-ray - napęd będący hybrydą nagrywarki CD, DVD oraz czytający płyty Blu-ray w formatach BD-ROM, BD-R, BD-RE</a:t>
            </a:r>
          </a:p>
          <a:p>
            <a:r>
              <a:rPr lang="pl-PL" dirty="0"/>
              <a:t>nagrywarka Blu-ray - napęd czytający  nagrywający Blu-ray</a:t>
            </a:r>
          </a:p>
        </p:txBody>
      </p:sp>
    </p:spTree>
    <p:extLst>
      <p:ext uri="{BB962C8B-B14F-4D97-AF65-F5344CB8AC3E}">
        <p14:creationId xmlns:p14="http://schemas.microsoft.com/office/powerpoint/2010/main" val="355325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84239F-6340-40CB-B74E-97FAB6C611B2}"/>
              </a:ext>
            </a:extLst>
          </p:cNvPr>
          <p:cNvSpPr>
            <a:spLocks noGrp="1"/>
          </p:cNvSpPr>
          <p:nvPr>
            <p:ph type="title"/>
          </p:nvPr>
        </p:nvSpPr>
        <p:spPr/>
        <p:txBody>
          <a:bodyPr/>
          <a:lstStyle/>
          <a:p>
            <a:r>
              <a:rPr lang="pl-PL" dirty="0"/>
              <a:t>Płyty</a:t>
            </a:r>
          </a:p>
        </p:txBody>
      </p:sp>
      <p:sp>
        <p:nvSpPr>
          <p:cNvPr id="3" name="Symbol zastępczy zawartości 2">
            <a:extLst>
              <a:ext uri="{FF2B5EF4-FFF2-40B4-BE49-F238E27FC236}">
                <a16:creationId xmlns:a16="http://schemas.microsoft.com/office/drawing/2014/main" id="{41CBC548-4CD6-42CC-9BD9-FF2AB65C9109}"/>
              </a:ext>
            </a:extLst>
          </p:cNvPr>
          <p:cNvSpPr>
            <a:spLocks noGrp="1"/>
          </p:cNvSpPr>
          <p:nvPr>
            <p:ph idx="1"/>
          </p:nvPr>
        </p:nvSpPr>
        <p:spPr/>
        <p:txBody>
          <a:bodyPr/>
          <a:lstStyle/>
          <a:p>
            <a:pPr marL="0" indent="0">
              <a:buNone/>
            </a:pPr>
            <a:r>
              <a:rPr lang="pl-PL" dirty="0"/>
              <a:t>We wszystkich napędach, podstawowym formatem nośnika są płyty o średnicy 12 cm (występują też pochodne o średnicy 8 cm. Prędkość napędów optycznych podaje się w wielokrotnościach podstawowej prędkości 1x, która odpowiada przepustowości 150 </a:t>
            </a:r>
            <a:r>
              <a:rPr lang="pl-PL" dirty="0" err="1"/>
              <a:t>kB</a:t>
            </a:r>
            <a:r>
              <a:rPr lang="pl-PL" dirty="0"/>
              <a:t>/s (napędy CD), 1350 </a:t>
            </a:r>
            <a:r>
              <a:rPr lang="pl-PL" dirty="0" err="1"/>
              <a:t>kB</a:t>
            </a:r>
            <a:r>
              <a:rPr lang="pl-PL" dirty="0"/>
              <a:t>/s (napędy DVD) lub 4500 </a:t>
            </a:r>
            <a:r>
              <a:rPr lang="pl-PL" dirty="0" err="1"/>
              <a:t>kB</a:t>
            </a:r>
            <a:r>
              <a:rPr lang="pl-PL" dirty="0"/>
              <a:t>/s (napędy Blu-ray). </a:t>
            </a:r>
          </a:p>
        </p:txBody>
      </p:sp>
    </p:spTree>
    <p:extLst>
      <p:ext uri="{BB962C8B-B14F-4D97-AF65-F5344CB8AC3E}">
        <p14:creationId xmlns:p14="http://schemas.microsoft.com/office/powerpoint/2010/main" val="2215262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DC7F25-B78E-445C-B33A-1A01B4A57A81}"/>
              </a:ext>
            </a:extLst>
          </p:cNvPr>
          <p:cNvSpPr>
            <a:spLocks noGrp="1"/>
          </p:cNvSpPr>
          <p:nvPr>
            <p:ph type="title"/>
          </p:nvPr>
        </p:nvSpPr>
        <p:spPr/>
        <p:txBody>
          <a:bodyPr/>
          <a:lstStyle/>
          <a:p>
            <a:r>
              <a:rPr lang="pl-PL" dirty="0"/>
              <a:t>Interfejsy</a:t>
            </a:r>
          </a:p>
        </p:txBody>
      </p:sp>
      <p:sp>
        <p:nvSpPr>
          <p:cNvPr id="3" name="Symbol zastępczy zawartości 2">
            <a:extLst>
              <a:ext uri="{FF2B5EF4-FFF2-40B4-BE49-F238E27FC236}">
                <a16:creationId xmlns:a16="http://schemas.microsoft.com/office/drawing/2014/main" id="{AAF7F06F-C897-4567-AC7F-5C9BFA4883E1}"/>
              </a:ext>
            </a:extLst>
          </p:cNvPr>
          <p:cNvSpPr>
            <a:spLocks noGrp="1"/>
          </p:cNvSpPr>
          <p:nvPr>
            <p:ph idx="1"/>
          </p:nvPr>
        </p:nvSpPr>
        <p:spPr/>
        <p:txBody>
          <a:bodyPr/>
          <a:lstStyle/>
          <a:p>
            <a:pPr marL="0" indent="0">
              <a:buNone/>
            </a:pPr>
            <a:r>
              <a:rPr lang="pl-PL" dirty="0"/>
              <a:t>Napęd optyczny może znajdować się we wnętrzu komputera. Jest wówczas podłączony za pomocą interfejsu ATA, SATA lub SCSI. Może też stanowić odrębne, zewnętrzne urządzenie, podłączane do komputera za pomocą złącza USB, </a:t>
            </a:r>
            <a:r>
              <a:rPr lang="pl-PL" dirty="0" err="1"/>
              <a:t>FireWire</a:t>
            </a:r>
            <a:r>
              <a:rPr lang="pl-PL" dirty="0"/>
              <a:t>, SCSI, </a:t>
            </a:r>
            <a:r>
              <a:rPr lang="pl-PL" dirty="0" err="1"/>
              <a:t>eSATA</a:t>
            </a:r>
            <a:r>
              <a:rPr lang="pl-PL" dirty="0"/>
              <a:t> lub do sieci komputerowej poprzez złącze LAN.</a:t>
            </a:r>
          </a:p>
        </p:txBody>
      </p:sp>
    </p:spTree>
    <p:extLst>
      <p:ext uri="{BB962C8B-B14F-4D97-AF65-F5344CB8AC3E}">
        <p14:creationId xmlns:p14="http://schemas.microsoft.com/office/powerpoint/2010/main" val="3910889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5EF420-A2D7-4D7F-A720-D2B6E8EB364C}"/>
              </a:ext>
            </a:extLst>
          </p:cNvPr>
          <p:cNvSpPr>
            <a:spLocks noGrp="1"/>
          </p:cNvSpPr>
          <p:nvPr>
            <p:ph type="title"/>
          </p:nvPr>
        </p:nvSpPr>
        <p:spPr/>
        <p:txBody>
          <a:bodyPr/>
          <a:lstStyle/>
          <a:p>
            <a:r>
              <a:rPr lang="pl-PL" dirty="0"/>
              <a:t>Rodzaje płyt</a:t>
            </a:r>
          </a:p>
        </p:txBody>
      </p:sp>
      <p:sp>
        <p:nvSpPr>
          <p:cNvPr id="3" name="Symbol zastępczy zawartości 2">
            <a:extLst>
              <a:ext uri="{FF2B5EF4-FFF2-40B4-BE49-F238E27FC236}">
                <a16:creationId xmlns:a16="http://schemas.microsoft.com/office/drawing/2014/main" id="{A429BA62-7171-45F8-B8E6-2A0F3F523201}"/>
              </a:ext>
            </a:extLst>
          </p:cNvPr>
          <p:cNvSpPr>
            <a:spLocks noGrp="1"/>
          </p:cNvSpPr>
          <p:nvPr>
            <p:ph idx="1"/>
          </p:nvPr>
        </p:nvSpPr>
        <p:spPr/>
        <p:txBody>
          <a:bodyPr>
            <a:normAutofit lnSpcReduction="10000"/>
          </a:bodyPr>
          <a:lstStyle/>
          <a:p>
            <a:r>
              <a:rPr lang="pl-PL" dirty="0"/>
              <a:t>CD-ROM</a:t>
            </a:r>
          </a:p>
          <a:p>
            <a:r>
              <a:rPr lang="pl-PL" dirty="0"/>
              <a:t>CD-R</a:t>
            </a:r>
          </a:p>
          <a:p>
            <a:r>
              <a:rPr lang="pl-PL" dirty="0"/>
              <a:t>CD-RW</a:t>
            </a:r>
          </a:p>
          <a:p>
            <a:r>
              <a:rPr lang="pl-PL" dirty="0"/>
              <a:t>DVD-ROM</a:t>
            </a:r>
          </a:p>
          <a:p>
            <a:r>
              <a:rPr lang="pl-PL" dirty="0"/>
              <a:t>DVD±R</a:t>
            </a:r>
          </a:p>
          <a:p>
            <a:r>
              <a:rPr lang="pl-PL" dirty="0"/>
              <a:t>DVD±RW</a:t>
            </a:r>
          </a:p>
          <a:p>
            <a:r>
              <a:rPr lang="pl-PL" dirty="0"/>
              <a:t>BD-ROM</a:t>
            </a:r>
          </a:p>
          <a:p>
            <a:r>
              <a:rPr lang="pl-PL" dirty="0"/>
              <a:t>BD-R</a:t>
            </a:r>
          </a:p>
          <a:p>
            <a:r>
              <a:rPr lang="pl-PL" dirty="0"/>
              <a:t>BD-RE</a:t>
            </a:r>
          </a:p>
          <a:p>
            <a:endParaRPr lang="pl-PL" dirty="0"/>
          </a:p>
          <a:p>
            <a:endParaRPr lang="pl-PL" dirty="0"/>
          </a:p>
        </p:txBody>
      </p:sp>
    </p:spTree>
    <p:extLst>
      <p:ext uri="{BB962C8B-B14F-4D97-AF65-F5344CB8AC3E}">
        <p14:creationId xmlns:p14="http://schemas.microsoft.com/office/powerpoint/2010/main" val="3452868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BEC838-94C8-4924-A55A-FE3F4D2F8DD9}"/>
              </a:ext>
            </a:extLst>
          </p:cNvPr>
          <p:cNvSpPr>
            <a:spLocks noGrp="1"/>
          </p:cNvSpPr>
          <p:nvPr>
            <p:ph type="title"/>
          </p:nvPr>
        </p:nvSpPr>
        <p:spPr/>
        <p:txBody>
          <a:bodyPr/>
          <a:lstStyle/>
          <a:p>
            <a:r>
              <a:rPr lang="pl-PL" dirty="0"/>
              <a:t>CD</a:t>
            </a:r>
          </a:p>
        </p:txBody>
      </p:sp>
      <p:sp>
        <p:nvSpPr>
          <p:cNvPr id="3" name="Symbol zastępczy zawartości 2">
            <a:extLst>
              <a:ext uri="{FF2B5EF4-FFF2-40B4-BE49-F238E27FC236}">
                <a16:creationId xmlns:a16="http://schemas.microsoft.com/office/drawing/2014/main" id="{2544F5D8-BED9-4352-A40D-1E409D6E9228}"/>
              </a:ext>
            </a:extLst>
          </p:cNvPr>
          <p:cNvSpPr>
            <a:spLocks noGrp="1"/>
          </p:cNvSpPr>
          <p:nvPr>
            <p:ph idx="1"/>
          </p:nvPr>
        </p:nvSpPr>
        <p:spPr/>
        <p:txBody>
          <a:bodyPr/>
          <a:lstStyle/>
          <a:p>
            <a:pPr marL="0" indent="0">
              <a:buNone/>
            </a:pPr>
            <a:r>
              <a:rPr lang="pl-PL" dirty="0"/>
              <a:t>Płyta kompaktowa (ang. Compact Disc, CD-ROM – Compact Disc – Read </a:t>
            </a:r>
            <a:r>
              <a:rPr lang="pl-PL" dirty="0" err="1"/>
              <a:t>Only</a:t>
            </a:r>
            <a:r>
              <a:rPr lang="pl-PL" dirty="0"/>
              <a:t> Memory) – poliwęglanowy krążek z zakodowaną cyfrowo informacją do bezkontaktowego odczytu światłem lasera optycznego. </a:t>
            </a:r>
          </a:p>
          <a:p>
            <a:pPr marL="0" indent="0">
              <a:buNone/>
            </a:pPr>
            <a:r>
              <a:rPr lang="pl-PL" dirty="0"/>
              <a:t>Zaprojektowany w celu nagrywania i przechowywania dźwięku, przy użyciu kodowania PCM, który dzisiaj jest tylko jednym ze standardów cyfrowego zapisu dźwięku. Taką płytę nazywa się CD-Audio. Dzięki dużej jak na swoje czasy pojemności, niezawodności i niskiej cenie, dysk kompaktowy stał się popularnym medium do zapisywania danych.</a:t>
            </a:r>
          </a:p>
        </p:txBody>
      </p:sp>
    </p:spTree>
    <p:extLst>
      <p:ext uri="{BB962C8B-B14F-4D97-AF65-F5344CB8AC3E}">
        <p14:creationId xmlns:p14="http://schemas.microsoft.com/office/powerpoint/2010/main" val="22516360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239</TotalTime>
  <Words>2234</Words>
  <Application>Microsoft Office PowerPoint</Application>
  <PresentationFormat>Panoramiczny</PresentationFormat>
  <Paragraphs>154</Paragraphs>
  <Slides>41</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41</vt:i4>
      </vt:variant>
    </vt:vector>
  </HeadingPairs>
  <TitlesOfParts>
    <vt:vector size="46" baseType="lpstr">
      <vt:lpstr>Arial</vt:lpstr>
      <vt:lpstr>Tw Cen MT</vt:lpstr>
      <vt:lpstr>Tw Cen MT Condensed</vt:lpstr>
      <vt:lpstr>Wingdings 3</vt:lpstr>
      <vt:lpstr>Integralny</vt:lpstr>
      <vt:lpstr>Napędy optyczne</vt:lpstr>
      <vt:lpstr>Napęd optyczny</vt:lpstr>
      <vt:lpstr>Napęd optyczny</vt:lpstr>
      <vt:lpstr>Porównanie</vt:lpstr>
      <vt:lpstr>Rodzaje</vt:lpstr>
      <vt:lpstr>Płyty</vt:lpstr>
      <vt:lpstr>Interfejsy</vt:lpstr>
      <vt:lpstr>Rodzaje płyt</vt:lpstr>
      <vt:lpstr>CD</vt:lpstr>
      <vt:lpstr>CD</vt:lpstr>
      <vt:lpstr>CD</vt:lpstr>
      <vt:lpstr>Budowa</vt:lpstr>
      <vt:lpstr>Zapis</vt:lpstr>
      <vt:lpstr>VCD</vt:lpstr>
      <vt:lpstr>SVCD</vt:lpstr>
      <vt:lpstr>DVD</vt:lpstr>
      <vt:lpstr>Mini-DVD</vt:lpstr>
      <vt:lpstr>Pojemności</vt:lpstr>
      <vt:lpstr>Pojemność</vt:lpstr>
      <vt:lpstr>Region DVD</vt:lpstr>
      <vt:lpstr>DVD cechy</vt:lpstr>
      <vt:lpstr>PAL vs NTSC vs SECAM</vt:lpstr>
      <vt:lpstr>Regiony</vt:lpstr>
      <vt:lpstr>HD-DVD</vt:lpstr>
      <vt:lpstr>Dane techniczne</vt:lpstr>
      <vt:lpstr>Porównanie z BlueRay</vt:lpstr>
      <vt:lpstr>Blue-Ray</vt:lpstr>
      <vt:lpstr>Pojemności</vt:lpstr>
      <vt:lpstr>Zastosowanie</vt:lpstr>
      <vt:lpstr>Ultra HD Blue-Ray</vt:lpstr>
      <vt:lpstr>Regiony</vt:lpstr>
      <vt:lpstr>Porównanie laserów</vt:lpstr>
      <vt:lpstr>Porównanie laserów</vt:lpstr>
      <vt:lpstr>Wielosesyjność</vt:lpstr>
      <vt:lpstr>LightScribe</vt:lpstr>
      <vt:lpstr>SafeDisc</vt:lpstr>
      <vt:lpstr>SecuROM</vt:lpstr>
      <vt:lpstr>Backup dysków optycznych</vt:lpstr>
      <vt:lpstr>Programy do nagrywania</vt:lpstr>
      <vt:lpstr>AnyDVD</vt:lpstr>
      <vt:lpstr>Holographic Versatile Disc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Napędy optyczne</dc:title>
  <dc:creator>Damian Radzik</dc:creator>
  <cp:lastModifiedBy>Damian Radzik</cp:lastModifiedBy>
  <cp:revision>13</cp:revision>
  <dcterms:created xsi:type="dcterms:W3CDTF">2017-10-21T11:35:43Z</dcterms:created>
  <dcterms:modified xsi:type="dcterms:W3CDTF">2019-11-25T07:45:03Z</dcterms:modified>
</cp:coreProperties>
</file>