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Radzik" userId="2c0bebdc908efcab" providerId="LiveId" clId="{A6631644-5B70-464C-8988-872A09FC967F}"/>
    <pc:docChg chg="custSel modSld">
      <pc:chgData name="Damian Radzik" userId="2c0bebdc908efcab" providerId="LiveId" clId="{A6631644-5B70-464C-8988-872A09FC967F}" dt="2018-10-19T09:45:43.983" v="12" actId="27636"/>
      <pc:docMkLst>
        <pc:docMk/>
      </pc:docMkLst>
      <pc:sldChg chg="modSp">
        <pc:chgData name="Damian Radzik" userId="2c0bebdc908efcab" providerId="LiveId" clId="{A6631644-5B70-464C-8988-872A09FC967F}" dt="2018-10-19T09:45:43.774" v="0" actId="27636"/>
        <pc:sldMkLst>
          <pc:docMk/>
          <pc:sldMk cId="3758715102" sldId="261"/>
        </pc:sldMkLst>
        <pc:spChg chg="mod">
          <ac:chgData name="Damian Radzik" userId="2c0bebdc908efcab" providerId="LiveId" clId="{A6631644-5B70-464C-8988-872A09FC967F}" dt="2018-10-19T09:45:43.774" v="0" actId="27636"/>
          <ac:spMkLst>
            <pc:docMk/>
            <pc:sldMk cId="3758715102" sldId="261"/>
            <ac:spMk id="3" creationId="{CA6B5E61-A46A-4FCC-B75A-27A6DE832D40}"/>
          </ac:spMkLst>
        </pc:spChg>
      </pc:sldChg>
      <pc:sldChg chg="modSp">
        <pc:chgData name="Damian Radzik" userId="2c0bebdc908efcab" providerId="LiveId" clId="{A6631644-5B70-464C-8988-872A09FC967F}" dt="2018-10-19T09:45:43.792" v="1" actId="27636"/>
        <pc:sldMkLst>
          <pc:docMk/>
          <pc:sldMk cId="3985883420" sldId="262"/>
        </pc:sldMkLst>
        <pc:spChg chg="mod">
          <ac:chgData name="Damian Radzik" userId="2c0bebdc908efcab" providerId="LiveId" clId="{A6631644-5B70-464C-8988-872A09FC967F}" dt="2018-10-19T09:45:43.792" v="1" actId="27636"/>
          <ac:spMkLst>
            <pc:docMk/>
            <pc:sldMk cId="3985883420" sldId="262"/>
            <ac:spMk id="3" creationId="{549F4709-0C61-42B9-A9BC-BFB7B6B94253}"/>
          </ac:spMkLst>
        </pc:spChg>
      </pc:sldChg>
      <pc:sldChg chg="modSp">
        <pc:chgData name="Damian Radzik" userId="2c0bebdc908efcab" providerId="LiveId" clId="{A6631644-5B70-464C-8988-872A09FC967F}" dt="2018-10-19T09:45:43.811" v="2" actId="27636"/>
        <pc:sldMkLst>
          <pc:docMk/>
          <pc:sldMk cId="373912931" sldId="265"/>
        </pc:sldMkLst>
        <pc:spChg chg="mod">
          <ac:chgData name="Damian Radzik" userId="2c0bebdc908efcab" providerId="LiveId" clId="{A6631644-5B70-464C-8988-872A09FC967F}" dt="2018-10-19T09:45:43.811" v="2" actId="27636"/>
          <ac:spMkLst>
            <pc:docMk/>
            <pc:sldMk cId="373912931" sldId="265"/>
            <ac:spMk id="3" creationId="{D662DB60-67D0-4C95-8D04-24358A73868D}"/>
          </ac:spMkLst>
        </pc:spChg>
      </pc:sldChg>
      <pc:sldChg chg="modSp">
        <pc:chgData name="Damian Radzik" userId="2c0bebdc908efcab" providerId="LiveId" clId="{A6631644-5B70-464C-8988-872A09FC967F}" dt="2018-10-19T09:45:43.828" v="3" actId="27636"/>
        <pc:sldMkLst>
          <pc:docMk/>
          <pc:sldMk cId="96923834" sldId="266"/>
        </pc:sldMkLst>
        <pc:spChg chg="mod">
          <ac:chgData name="Damian Radzik" userId="2c0bebdc908efcab" providerId="LiveId" clId="{A6631644-5B70-464C-8988-872A09FC967F}" dt="2018-10-19T09:45:43.828" v="3" actId="27636"/>
          <ac:spMkLst>
            <pc:docMk/>
            <pc:sldMk cId="96923834" sldId="266"/>
            <ac:spMk id="3" creationId="{F8594AC6-20B7-457F-93EC-DE618943CAC1}"/>
          </ac:spMkLst>
        </pc:spChg>
      </pc:sldChg>
      <pc:sldChg chg="modSp">
        <pc:chgData name="Damian Radzik" userId="2c0bebdc908efcab" providerId="LiveId" clId="{A6631644-5B70-464C-8988-872A09FC967F}" dt="2018-10-19T09:45:43.862" v="4" actId="27636"/>
        <pc:sldMkLst>
          <pc:docMk/>
          <pc:sldMk cId="4028503323" sldId="275"/>
        </pc:sldMkLst>
        <pc:spChg chg="mod">
          <ac:chgData name="Damian Radzik" userId="2c0bebdc908efcab" providerId="LiveId" clId="{A6631644-5B70-464C-8988-872A09FC967F}" dt="2018-10-19T09:45:43.862" v="4" actId="27636"/>
          <ac:spMkLst>
            <pc:docMk/>
            <pc:sldMk cId="4028503323" sldId="275"/>
            <ac:spMk id="3" creationId="{A3F2DDAA-2B47-4687-AC3B-0C66C7311F71}"/>
          </ac:spMkLst>
        </pc:spChg>
      </pc:sldChg>
      <pc:sldChg chg="modSp">
        <pc:chgData name="Damian Radzik" userId="2c0bebdc908efcab" providerId="LiveId" clId="{A6631644-5B70-464C-8988-872A09FC967F}" dt="2018-10-19T09:45:43.885" v="5" actId="27636"/>
        <pc:sldMkLst>
          <pc:docMk/>
          <pc:sldMk cId="2401331433" sldId="276"/>
        </pc:sldMkLst>
        <pc:spChg chg="mod">
          <ac:chgData name="Damian Radzik" userId="2c0bebdc908efcab" providerId="LiveId" clId="{A6631644-5B70-464C-8988-872A09FC967F}" dt="2018-10-19T09:45:43.885" v="5" actId="27636"/>
          <ac:spMkLst>
            <pc:docMk/>
            <pc:sldMk cId="2401331433" sldId="276"/>
            <ac:spMk id="3" creationId="{F032564A-B51A-46CA-92C6-39E60E57ED67}"/>
          </ac:spMkLst>
        </pc:spChg>
      </pc:sldChg>
      <pc:sldChg chg="modSp">
        <pc:chgData name="Damian Radzik" userId="2c0bebdc908efcab" providerId="LiveId" clId="{A6631644-5B70-464C-8988-872A09FC967F}" dt="2018-10-19T09:45:43.899" v="6" actId="27636"/>
        <pc:sldMkLst>
          <pc:docMk/>
          <pc:sldMk cId="3624439606" sldId="277"/>
        </pc:sldMkLst>
        <pc:spChg chg="mod">
          <ac:chgData name="Damian Radzik" userId="2c0bebdc908efcab" providerId="LiveId" clId="{A6631644-5B70-464C-8988-872A09FC967F}" dt="2018-10-19T09:45:43.899" v="6" actId="27636"/>
          <ac:spMkLst>
            <pc:docMk/>
            <pc:sldMk cId="3624439606" sldId="277"/>
            <ac:spMk id="3" creationId="{69B83C97-39E7-4E6B-8F89-EC8C2C808A94}"/>
          </ac:spMkLst>
        </pc:spChg>
      </pc:sldChg>
      <pc:sldChg chg="modSp">
        <pc:chgData name="Damian Radzik" userId="2c0bebdc908efcab" providerId="LiveId" clId="{A6631644-5B70-464C-8988-872A09FC967F}" dt="2018-10-19T09:45:43.914" v="7" actId="27636"/>
        <pc:sldMkLst>
          <pc:docMk/>
          <pc:sldMk cId="1188341172" sldId="281"/>
        </pc:sldMkLst>
        <pc:spChg chg="mod">
          <ac:chgData name="Damian Radzik" userId="2c0bebdc908efcab" providerId="LiveId" clId="{A6631644-5B70-464C-8988-872A09FC967F}" dt="2018-10-19T09:45:43.914" v="7" actId="27636"/>
          <ac:spMkLst>
            <pc:docMk/>
            <pc:sldMk cId="1188341172" sldId="281"/>
            <ac:spMk id="3" creationId="{39523B31-233E-4C2E-AA66-E139A86772B0}"/>
          </ac:spMkLst>
        </pc:spChg>
      </pc:sldChg>
      <pc:sldChg chg="modSp">
        <pc:chgData name="Damian Radzik" userId="2c0bebdc908efcab" providerId="LiveId" clId="{A6631644-5B70-464C-8988-872A09FC967F}" dt="2018-10-19T09:45:43.930" v="8" actId="27636"/>
        <pc:sldMkLst>
          <pc:docMk/>
          <pc:sldMk cId="2618512298" sldId="283"/>
        </pc:sldMkLst>
        <pc:spChg chg="mod">
          <ac:chgData name="Damian Radzik" userId="2c0bebdc908efcab" providerId="LiveId" clId="{A6631644-5B70-464C-8988-872A09FC967F}" dt="2018-10-19T09:45:43.930" v="8" actId="27636"/>
          <ac:spMkLst>
            <pc:docMk/>
            <pc:sldMk cId="2618512298" sldId="283"/>
            <ac:spMk id="11" creationId="{1F44C3E3-A7EE-4711-9EF0-CD491EFA2CBD}"/>
          </ac:spMkLst>
        </pc:spChg>
      </pc:sldChg>
      <pc:sldChg chg="modSp">
        <pc:chgData name="Damian Radzik" userId="2c0bebdc908efcab" providerId="LiveId" clId="{A6631644-5B70-464C-8988-872A09FC967F}" dt="2018-10-19T09:45:43.967" v="11" actId="27636"/>
        <pc:sldMkLst>
          <pc:docMk/>
          <pc:sldMk cId="3199922317" sldId="285"/>
        </pc:sldMkLst>
        <pc:spChg chg="mod">
          <ac:chgData name="Damian Radzik" userId="2c0bebdc908efcab" providerId="LiveId" clId="{A6631644-5B70-464C-8988-872A09FC967F}" dt="2018-10-19T09:45:43.965" v="10" actId="27636"/>
          <ac:spMkLst>
            <pc:docMk/>
            <pc:sldMk cId="3199922317" sldId="285"/>
            <ac:spMk id="5" creationId="{8CC06A5F-1FB4-47F4-B330-5D955BBA6A89}"/>
          </ac:spMkLst>
        </pc:spChg>
        <pc:spChg chg="mod">
          <ac:chgData name="Damian Radzik" userId="2c0bebdc908efcab" providerId="LiveId" clId="{A6631644-5B70-464C-8988-872A09FC967F}" dt="2018-10-19T09:45:43.967" v="11" actId="27636"/>
          <ac:spMkLst>
            <pc:docMk/>
            <pc:sldMk cId="3199922317" sldId="285"/>
            <ac:spMk id="6" creationId="{22CB3128-DB2E-49A1-AFC7-7A044D8616F6}"/>
          </ac:spMkLst>
        </pc:spChg>
      </pc:sldChg>
      <pc:sldChg chg="modSp">
        <pc:chgData name="Damian Radzik" userId="2c0bebdc908efcab" providerId="LiveId" clId="{A6631644-5B70-464C-8988-872A09FC967F}" dt="2018-10-19T09:45:43.983" v="12" actId="27636"/>
        <pc:sldMkLst>
          <pc:docMk/>
          <pc:sldMk cId="413086204" sldId="286"/>
        </pc:sldMkLst>
        <pc:spChg chg="mod">
          <ac:chgData name="Damian Radzik" userId="2c0bebdc908efcab" providerId="LiveId" clId="{A6631644-5B70-464C-8988-872A09FC967F}" dt="2018-10-19T09:45:43.983" v="12" actId="27636"/>
          <ac:spMkLst>
            <pc:docMk/>
            <pc:sldMk cId="413086204" sldId="286"/>
            <ac:spMk id="5" creationId="{698A09C5-147C-410E-BC66-1C01E3BB557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BEE57D42-69EA-4287-B4E1-73F1C832BEC3}" type="datetimeFigureOut">
              <a:rPr lang="pl-PL" smtClean="0"/>
              <a:t>19.10.2018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271B43-A9F8-4262-AB01-2BAE7AC675E1}"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68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EE57D42-69EA-4287-B4E1-73F1C832BEC3}" type="datetimeFigureOut">
              <a:rPr lang="pl-PL" smtClean="0"/>
              <a:t>19.10.2018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271B43-A9F8-4262-AB01-2BAE7AC675E1}" type="slidenum">
              <a:rPr lang="pl-PL" smtClean="0"/>
              <a:t>‹#›</a:t>
            </a:fld>
            <a:endParaRPr lang="pl-PL"/>
          </a:p>
        </p:txBody>
      </p:sp>
    </p:spTree>
    <p:extLst>
      <p:ext uri="{BB962C8B-B14F-4D97-AF65-F5344CB8AC3E}">
        <p14:creationId xmlns:p14="http://schemas.microsoft.com/office/powerpoint/2010/main" val="150171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EE57D42-69EA-4287-B4E1-73F1C832BEC3}" type="datetimeFigureOut">
              <a:rPr lang="pl-PL" smtClean="0"/>
              <a:t>19.10.2018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271B43-A9F8-4262-AB01-2BAE7AC675E1}"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18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EE57D42-69EA-4287-B4E1-73F1C832BEC3}" type="datetimeFigureOut">
              <a:rPr lang="pl-PL" smtClean="0"/>
              <a:t>19.10.2018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271B43-A9F8-4262-AB01-2BAE7AC675E1}" type="slidenum">
              <a:rPr lang="pl-PL" smtClean="0"/>
              <a:t>‹#›</a:t>
            </a:fld>
            <a:endParaRPr lang="pl-PL"/>
          </a:p>
        </p:txBody>
      </p:sp>
    </p:spTree>
    <p:extLst>
      <p:ext uri="{BB962C8B-B14F-4D97-AF65-F5344CB8AC3E}">
        <p14:creationId xmlns:p14="http://schemas.microsoft.com/office/powerpoint/2010/main" val="81633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EE57D42-69EA-4287-B4E1-73F1C832BEC3}" type="datetimeFigureOut">
              <a:rPr lang="pl-PL" smtClean="0"/>
              <a:t>19.10.2018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271B43-A9F8-4262-AB01-2BAE7AC675E1}"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22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EE57D42-69EA-4287-B4E1-73F1C832BEC3}" type="datetimeFigureOut">
              <a:rPr lang="pl-PL" smtClean="0"/>
              <a:t>19.10.2018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D271B43-A9F8-4262-AB01-2BAE7AC675E1}" type="slidenum">
              <a:rPr lang="pl-PL" smtClean="0"/>
              <a:t>‹#›</a:t>
            </a:fld>
            <a:endParaRPr lang="pl-PL"/>
          </a:p>
        </p:txBody>
      </p:sp>
    </p:spTree>
    <p:extLst>
      <p:ext uri="{BB962C8B-B14F-4D97-AF65-F5344CB8AC3E}">
        <p14:creationId xmlns:p14="http://schemas.microsoft.com/office/powerpoint/2010/main" val="77957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EE57D42-69EA-4287-B4E1-73F1C832BEC3}" type="datetimeFigureOut">
              <a:rPr lang="pl-PL" smtClean="0"/>
              <a:t>19.10.2018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D271B43-A9F8-4262-AB01-2BAE7AC675E1}" type="slidenum">
              <a:rPr lang="pl-PL" smtClean="0"/>
              <a:t>‹#›</a:t>
            </a:fld>
            <a:endParaRPr lang="pl-PL"/>
          </a:p>
        </p:txBody>
      </p:sp>
    </p:spTree>
    <p:extLst>
      <p:ext uri="{BB962C8B-B14F-4D97-AF65-F5344CB8AC3E}">
        <p14:creationId xmlns:p14="http://schemas.microsoft.com/office/powerpoint/2010/main" val="270691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EE57D42-69EA-4287-B4E1-73F1C832BEC3}" type="datetimeFigureOut">
              <a:rPr lang="pl-PL" smtClean="0"/>
              <a:t>19.10.2018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D271B43-A9F8-4262-AB01-2BAE7AC675E1}" type="slidenum">
              <a:rPr lang="pl-PL" smtClean="0"/>
              <a:t>‹#›</a:t>
            </a:fld>
            <a:endParaRPr lang="pl-PL"/>
          </a:p>
        </p:txBody>
      </p:sp>
    </p:spTree>
    <p:extLst>
      <p:ext uri="{BB962C8B-B14F-4D97-AF65-F5344CB8AC3E}">
        <p14:creationId xmlns:p14="http://schemas.microsoft.com/office/powerpoint/2010/main" val="357675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57D42-69EA-4287-B4E1-73F1C832BEC3}" type="datetimeFigureOut">
              <a:rPr lang="pl-PL" smtClean="0"/>
              <a:t>19.10.2018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D271B43-A9F8-4262-AB01-2BAE7AC675E1}" type="slidenum">
              <a:rPr lang="pl-PL" smtClean="0"/>
              <a:t>‹#›</a:t>
            </a:fld>
            <a:endParaRPr lang="pl-PL"/>
          </a:p>
        </p:txBody>
      </p:sp>
    </p:spTree>
    <p:extLst>
      <p:ext uri="{BB962C8B-B14F-4D97-AF65-F5344CB8AC3E}">
        <p14:creationId xmlns:p14="http://schemas.microsoft.com/office/powerpoint/2010/main" val="285948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EE57D42-69EA-4287-B4E1-73F1C832BEC3}" type="datetimeFigureOut">
              <a:rPr lang="pl-PL" smtClean="0"/>
              <a:t>19.10.2018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D271B43-A9F8-4262-AB01-2BAE7AC675E1}" type="slidenum">
              <a:rPr lang="pl-PL" smtClean="0"/>
              <a:t>‹#›</a:t>
            </a:fld>
            <a:endParaRPr lang="pl-PL"/>
          </a:p>
        </p:txBody>
      </p:sp>
    </p:spTree>
    <p:extLst>
      <p:ext uri="{BB962C8B-B14F-4D97-AF65-F5344CB8AC3E}">
        <p14:creationId xmlns:p14="http://schemas.microsoft.com/office/powerpoint/2010/main" val="234844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EE57D42-69EA-4287-B4E1-73F1C832BEC3}" type="datetimeFigureOut">
              <a:rPr lang="pl-PL" smtClean="0"/>
              <a:t>19.10.2018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D271B43-A9F8-4262-AB01-2BAE7AC675E1}"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9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E57D42-69EA-4287-B4E1-73F1C832BEC3}" type="datetimeFigureOut">
              <a:rPr lang="pl-PL" smtClean="0"/>
              <a:t>19.10.2018</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271B43-A9F8-4262-AB01-2BAE7AC675E1}"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1682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245F64-9CDA-4DA7-88D7-947A6FBF49F9}"/>
              </a:ext>
            </a:extLst>
          </p:cNvPr>
          <p:cNvSpPr>
            <a:spLocks noGrp="1"/>
          </p:cNvSpPr>
          <p:nvPr>
            <p:ph type="ctrTitle"/>
          </p:nvPr>
        </p:nvSpPr>
        <p:spPr/>
        <p:txBody>
          <a:bodyPr/>
          <a:lstStyle/>
          <a:p>
            <a:r>
              <a:rPr lang="pl-PL" dirty="0"/>
              <a:t>Zasilacz komputerowy</a:t>
            </a:r>
          </a:p>
        </p:txBody>
      </p:sp>
      <p:sp>
        <p:nvSpPr>
          <p:cNvPr id="3" name="Podtytuł 2">
            <a:extLst>
              <a:ext uri="{FF2B5EF4-FFF2-40B4-BE49-F238E27FC236}">
                <a16:creationId xmlns:a16="http://schemas.microsoft.com/office/drawing/2014/main" id="{AD6C5A40-4A48-47DD-8638-50C042DA1E2E}"/>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326785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0AE64F-3F89-4048-8C7A-03F213EBCE1B}"/>
              </a:ext>
            </a:extLst>
          </p:cNvPr>
          <p:cNvSpPr>
            <a:spLocks noGrp="1"/>
          </p:cNvSpPr>
          <p:nvPr>
            <p:ph type="title"/>
          </p:nvPr>
        </p:nvSpPr>
        <p:spPr/>
        <p:txBody>
          <a:bodyPr/>
          <a:lstStyle/>
          <a:p>
            <a:r>
              <a:rPr lang="pl-PL" dirty="0"/>
              <a:t>Cechy ATX</a:t>
            </a:r>
          </a:p>
        </p:txBody>
      </p:sp>
      <p:sp>
        <p:nvSpPr>
          <p:cNvPr id="3" name="Symbol zastępczy zawartości 2">
            <a:extLst>
              <a:ext uri="{FF2B5EF4-FFF2-40B4-BE49-F238E27FC236}">
                <a16:creationId xmlns:a16="http://schemas.microsoft.com/office/drawing/2014/main" id="{F8594AC6-20B7-457F-93EC-DE618943CAC1}"/>
              </a:ext>
            </a:extLst>
          </p:cNvPr>
          <p:cNvSpPr>
            <a:spLocks noGrp="1"/>
          </p:cNvSpPr>
          <p:nvPr>
            <p:ph idx="1"/>
          </p:nvPr>
        </p:nvSpPr>
        <p:spPr/>
        <p:txBody>
          <a:bodyPr>
            <a:normAutofit/>
          </a:bodyPr>
          <a:lstStyle/>
          <a:p>
            <a:r>
              <a:rPr lang="pl-PL" dirty="0"/>
              <a:t>Napięcia wyjściowe +12V, -12V, +5V, -5V, +3,3V.</a:t>
            </a:r>
          </a:p>
          <a:p>
            <a:r>
              <a:rPr lang="pl-PL" dirty="0"/>
              <a:t>Zasilacz jest włączany i wyłączany za pomocą sygnału elektronicznego o poziomach TTL o nazwie PS_ON. Napięcie niskie oznacza zasilacz włączony. Stan wysoki to wyłączenie zasilacza.</a:t>
            </a:r>
          </a:p>
          <a:p>
            <a:r>
              <a:rPr lang="pl-PL" dirty="0"/>
              <a:t>Istnieje możliwość programowego sterowania zasilaczem, na przykład przez system operacyjny (może też wyłączyć go sygnał z karty sieciowej)</a:t>
            </a:r>
          </a:p>
          <a:p>
            <a:r>
              <a:rPr lang="pl-PL" dirty="0"/>
              <a:t>Obecność napięcia +5V STB (oznaczanego też ST – Stand By). Napięcie to jest obecne niezależnie od tego, czy zasilacz jest włączony.</a:t>
            </a:r>
          </a:p>
          <a:p>
            <a:r>
              <a:rPr lang="pl-PL" dirty="0"/>
              <a:t>Inne wtyczki do płyty głównej uniemożliwiające omyłkowe podłączenie zasilania.</a:t>
            </a:r>
          </a:p>
          <a:p>
            <a:r>
              <a:rPr lang="pl-PL" dirty="0"/>
              <a:t>Funkcja </a:t>
            </a:r>
            <a:r>
              <a:rPr lang="pl-PL" dirty="0" err="1"/>
              <a:t>Soft</a:t>
            </a:r>
            <a:r>
              <a:rPr lang="pl-PL" dirty="0"/>
              <a:t> Power pozwala na uśpienie nieużywanego komputera.</a:t>
            </a:r>
          </a:p>
        </p:txBody>
      </p:sp>
    </p:spTree>
    <p:extLst>
      <p:ext uri="{BB962C8B-B14F-4D97-AF65-F5344CB8AC3E}">
        <p14:creationId xmlns:p14="http://schemas.microsoft.com/office/powerpoint/2010/main" val="9692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3BD65A-BCE4-4DF7-B756-7F3660FAE156}"/>
              </a:ext>
            </a:extLst>
          </p:cNvPr>
          <p:cNvSpPr>
            <a:spLocks noGrp="1"/>
          </p:cNvSpPr>
          <p:nvPr>
            <p:ph type="title"/>
          </p:nvPr>
        </p:nvSpPr>
        <p:spPr/>
        <p:txBody>
          <a:bodyPr/>
          <a:lstStyle/>
          <a:p>
            <a:r>
              <a:rPr lang="pl-PL" dirty="0"/>
              <a:t>Normy zasilaczy</a:t>
            </a:r>
          </a:p>
        </p:txBody>
      </p:sp>
      <p:pic>
        <p:nvPicPr>
          <p:cNvPr id="5" name="Symbol zastępczy zawartości 4">
            <a:extLst>
              <a:ext uri="{FF2B5EF4-FFF2-40B4-BE49-F238E27FC236}">
                <a16:creationId xmlns:a16="http://schemas.microsoft.com/office/drawing/2014/main" id="{F3307B4C-297A-460E-90DE-C430D3C008A2}"/>
              </a:ext>
            </a:extLst>
          </p:cNvPr>
          <p:cNvPicPr>
            <a:picLocks noGrp="1" noChangeAspect="1"/>
          </p:cNvPicPr>
          <p:nvPr>
            <p:ph idx="1"/>
          </p:nvPr>
        </p:nvPicPr>
        <p:blipFill>
          <a:blip r:embed="rId2"/>
          <a:stretch>
            <a:fillRect/>
          </a:stretch>
        </p:blipFill>
        <p:spPr>
          <a:xfrm>
            <a:off x="2259104" y="1890348"/>
            <a:ext cx="7673792" cy="4141176"/>
          </a:xfrm>
          <a:prstGeom prst="rect">
            <a:avLst/>
          </a:prstGeom>
        </p:spPr>
      </p:pic>
    </p:spTree>
    <p:extLst>
      <p:ext uri="{BB962C8B-B14F-4D97-AF65-F5344CB8AC3E}">
        <p14:creationId xmlns:p14="http://schemas.microsoft.com/office/powerpoint/2010/main" val="106260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96E8F1-88A9-4724-AED3-6A96B360F320}"/>
              </a:ext>
            </a:extLst>
          </p:cNvPr>
          <p:cNvSpPr>
            <a:spLocks noGrp="1"/>
          </p:cNvSpPr>
          <p:nvPr>
            <p:ph type="title"/>
          </p:nvPr>
        </p:nvSpPr>
        <p:spPr/>
        <p:txBody>
          <a:bodyPr/>
          <a:lstStyle/>
          <a:p>
            <a:r>
              <a:rPr lang="pl-PL" dirty="0"/>
              <a:t>Kolory napięć</a:t>
            </a:r>
          </a:p>
        </p:txBody>
      </p:sp>
      <p:pic>
        <p:nvPicPr>
          <p:cNvPr id="6" name="Symbol zastępczy zawartości 5">
            <a:extLst>
              <a:ext uri="{FF2B5EF4-FFF2-40B4-BE49-F238E27FC236}">
                <a16:creationId xmlns:a16="http://schemas.microsoft.com/office/drawing/2014/main" id="{70F45624-4FF5-4F79-BEAA-0DD86F34658A}"/>
              </a:ext>
            </a:extLst>
          </p:cNvPr>
          <p:cNvPicPr>
            <a:picLocks noGrp="1" noChangeAspect="1"/>
          </p:cNvPicPr>
          <p:nvPr>
            <p:ph idx="1"/>
          </p:nvPr>
        </p:nvPicPr>
        <p:blipFill>
          <a:blip r:embed="rId2"/>
          <a:stretch>
            <a:fillRect/>
          </a:stretch>
        </p:blipFill>
        <p:spPr>
          <a:xfrm>
            <a:off x="2088356" y="2897187"/>
            <a:ext cx="7591425" cy="2800350"/>
          </a:xfrm>
          <a:prstGeom prst="rect">
            <a:avLst/>
          </a:prstGeom>
        </p:spPr>
      </p:pic>
    </p:spTree>
    <p:extLst>
      <p:ext uri="{BB962C8B-B14F-4D97-AF65-F5344CB8AC3E}">
        <p14:creationId xmlns:p14="http://schemas.microsoft.com/office/powerpoint/2010/main" val="234573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EB6820-7D79-477E-882A-0D403C7660B2}"/>
              </a:ext>
            </a:extLst>
          </p:cNvPr>
          <p:cNvSpPr>
            <a:spLocks noGrp="1"/>
          </p:cNvSpPr>
          <p:nvPr>
            <p:ph type="title"/>
          </p:nvPr>
        </p:nvSpPr>
        <p:spPr/>
        <p:txBody>
          <a:bodyPr/>
          <a:lstStyle/>
          <a:p>
            <a:r>
              <a:rPr lang="pl-PL" dirty="0"/>
              <a:t>Schemat wtyczki MPC</a:t>
            </a:r>
          </a:p>
        </p:txBody>
      </p:sp>
      <p:pic>
        <p:nvPicPr>
          <p:cNvPr id="4098" name="Picture 2" descr="https://upload.wikimedia.org/wikipedia/commons/thumb/3/3c/MPC_plug_standard_ATX_2.2.svg/474px-MPC_plug_standard_ATX_2.2.svg.png">
            <a:extLst>
              <a:ext uri="{FF2B5EF4-FFF2-40B4-BE49-F238E27FC236}">
                <a16:creationId xmlns:a16="http://schemas.microsoft.com/office/drawing/2014/main" id="{556C468B-7B60-4B5F-8044-765CFB22FF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3890" y="2259623"/>
            <a:ext cx="6464220" cy="302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5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24266D-8F64-448C-8469-2F1DAD396986}"/>
              </a:ext>
            </a:extLst>
          </p:cNvPr>
          <p:cNvSpPr>
            <a:spLocks noGrp="1"/>
          </p:cNvSpPr>
          <p:nvPr>
            <p:ph type="title"/>
          </p:nvPr>
        </p:nvSpPr>
        <p:spPr/>
        <p:txBody>
          <a:bodyPr/>
          <a:lstStyle/>
          <a:p>
            <a:r>
              <a:rPr lang="pl-PL" dirty="0"/>
              <a:t>Złącze MPC</a:t>
            </a:r>
          </a:p>
        </p:txBody>
      </p:sp>
      <p:sp>
        <p:nvSpPr>
          <p:cNvPr id="3" name="Symbol zastępczy zawartości 2">
            <a:extLst>
              <a:ext uri="{FF2B5EF4-FFF2-40B4-BE49-F238E27FC236}">
                <a16:creationId xmlns:a16="http://schemas.microsoft.com/office/drawing/2014/main" id="{D5103037-182D-4CB9-8635-A86599A49AB8}"/>
              </a:ext>
            </a:extLst>
          </p:cNvPr>
          <p:cNvSpPr>
            <a:spLocks noGrp="1"/>
          </p:cNvSpPr>
          <p:nvPr>
            <p:ph idx="1"/>
          </p:nvPr>
        </p:nvSpPr>
        <p:spPr/>
        <p:txBody>
          <a:bodyPr/>
          <a:lstStyle/>
          <a:p>
            <a:pPr marL="0" indent="0">
              <a:buNone/>
            </a:pPr>
            <a:r>
              <a:rPr lang="pl-PL" dirty="0"/>
              <a:t>Główny wtyk do zasilania płyty głównej. Obecny standard ATX przewiduje 24 styki, wcześniejszy 20. Część zasilaczy jest wyposażonych w złącze 24-stykowe, które można rozłączyć na dwie części (20+4 styki) i wykorzystać ze starszymi płytami o gnieździe 20-stykowym.</a:t>
            </a:r>
          </a:p>
        </p:txBody>
      </p:sp>
      <p:pic>
        <p:nvPicPr>
          <p:cNvPr id="6148" name="Picture 4" descr="ATX PS ATX connector.jpg">
            <a:extLst>
              <a:ext uri="{FF2B5EF4-FFF2-40B4-BE49-F238E27FC236}">
                <a16:creationId xmlns:a16="http://schemas.microsoft.com/office/drawing/2014/main" id="{4A86FE36-1C8D-4E29-9AF0-3C6BCC79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931" y="3673345"/>
            <a:ext cx="4492137" cy="250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26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AF0AE1-C82E-42E4-887B-012249125284}"/>
              </a:ext>
            </a:extLst>
          </p:cNvPr>
          <p:cNvSpPr>
            <a:spLocks noGrp="1"/>
          </p:cNvSpPr>
          <p:nvPr>
            <p:ph type="title"/>
          </p:nvPr>
        </p:nvSpPr>
        <p:spPr/>
        <p:txBody>
          <a:bodyPr/>
          <a:lstStyle/>
          <a:p>
            <a:r>
              <a:rPr lang="pl-PL" dirty="0"/>
              <a:t>Złącze ATX12V</a:t>
            </a:r>
          </a:p>
        </p:txBody>
      </p:sp>
      <p:sp>
        <p:nvSpPr>
          <p:cNvPr id="3" name="Symbol zastępczy zawartości 2">
            <a:extLst>
              <a:ext uri="{FF2B5EF4-FFF2-40B4-BE49-F238E27FC236}">
                <a16:creationId xmlns:a16="http://schemas.microsoft.com/office/drawing/2014/main" id="{9AE4D926-73F1-458B-92D5-6A47DD937174}"/>
              </a:ext>
            </a:extLst>
          </p:cNvPr>
          <p:cNvSpPr>
            <a:spLocks noGrp="1"/>
          </p:cNvSpPr>
          <p:nvPr>
            <p:ph idx="1"/>
          </p:nvPr>
        </p:nvSpPr>
        <p:spPr/>
        <p:txBody>
          <a:bodyPr/>
          <a:lstStyle/>
          <a:p>
            <a:pPr marL="0" indent="0">
              <a:buNone/>
            </a:pPr>
            <a:r>
              <a:rPr lang="pl-PL" dirty="0"/>
              <a:t>Wtyk 4 </a:t>
            </a:r>
            <a:r>
              <a:rPr lang="pl-PL" dirty="0" err="1"/>
              <a:t>pinowy</a:t>
            </a:r>
            <a:r>
              <a:rPr lang="pl-PL" dirty="0"/>
              <a:t> podłączany do płyty głównej (poza 24-stykową P1), dostarczający napięcia zasilające dla procesora. Pojawił się z powodu wymagań prądowych nowych procesorów firmy Intel.</a:t>
            </a:r>
          </a:p>
        </p:txBody>
      </p:sp>
      <p:pic>
        <p:nvPicPr>
          <p:cNvPr id="7170" name="Picture 2" descr="ATX PS 12V (P4) Connector.jpg">
            <a:extLst>
              <a:ext uri="{FF2B5EF4-FFF2-40B4-BE49-F238E27FC236}">
                <a16:creationId xmlns:a16="http://schemas.microsoft.com/office/drawing/2014/main" id="{B55A1160-DB30-4BB4-8E13-9DC7ECC2B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789" y="3108226"/>
            <a:ext cx="2744421" cy="258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5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DFD24D-6EFC-48D0-894A-1BF5F3A0EA74}"/>
              </a:ext>
            </a:extLst>
          </p:cNvPr>
          <p:cNvSpPr>
            <a:spLocks noGrp="1"/>
          </p:cNvSpPr>
          <p:nvPr>
            <p:ph type="title"/>
          </p:nvPr>
        </p:nvSpPr>
        <p:spPr/>
        <p:txBody>
          <a:bodyPr/>
          <a:lstStyle/>
          <a:p>
            <a:r>
              <a:rPr lang="pl-PL" dirty="0"/>
              <a:t>ATX12V</a:t>
            </a:r>
          </a:p>
        </p:txBody>
      </p:sp>
      <p:sp>
        <p:nvSpPr>
          <p:cNvPr id="3" name="Symbol zastępczy zawartości 2">
            <a:extLst>
              <a:ext uri="{FF2B5EF4-FFF2-40B4-BE49-F238E27FC236}">
                <a16:creationId xmlns:a16="http://schemas.microsoft.com/office/drawing/2014/main" id="{93BDD4C8-C260-40A0-92F1-64DBC47856F7}"/>
              </a:ext>
            </a:extLst>
          </p:cNvPr>
          <p:cNvSpPr>
            <a:spLocks noGrp="1"/>
          </p:cNvSpPr>
          <p:nvPr>
            <p:ph idx="1"/>
          </p:nvPr>
        </p:nvSpPr>
        <p:spPr/>
        <p:txBody>
          <a:bodyPr/>
          <a:lstStyle/>
          <a:p>
            <a:pPr marL="0" indent="0">
              <a:buNone/>
            </a:pPr>
            <a:r>
              <a:rPr lang="pl-PL" dirty="0"/>
              <a:t>Rozszerzona wersja wtyku ATX12V/ESP12V 4-stykowego, która pojawiła się wraz z wprowadzeniem chipsetu Intel 975. Posiada 8 </a:t>
            </a:r>
            <a:r>
              <a:rPr lang="pl-PL" dirty="0" err="1"/>
              <a:t>pinów</a:t>
            </a:r>
            <a:r>
              <a:rPr lang="pl-PL" dirty="0"/>
              <a:t> (4+4) i jest stosowana w płytach serwerowych i komputerach profesjonalnych, których procesory pobierają większą moc.</a:t>
            </a:r>
          </a:p>
        </p:txBody>
      </p:sp>
      <p:pic>
        <p:nvPicPr>
          <p:cNvPr id="8194" name="Picture 2" descr="https://upload.wikimedia.org/wikipedia/commons/1/19/ATX12V_EPS12V_%288-pin%29.jpg">
            <a:extLst>
              <a:ext uri="{FF2B5EF4-FFF2-40B4-BE49-F238E27FC236}">
                <a16:creationId xmlns:a16="http://schemas.microsoft.com/office/drawing/2014/main" id="{90C2B42C-5C95-4CDF-B5AF-7BED02846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3420940"/>
            <a:ext cx="33718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58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C3A91D-A617-4D03-91A8-7F677D2EF141}"/>
              </a:ext>
            </a:extLst>
          </p:cNvPr>
          <p:cNvSpPr>
            <a:spLocks noGrp="1"/>
          </p:cNvSpPr>
          <p:nvPr>
            <p:ph type="title"/>
          </p:nvPr>
        </p:nvSpPr>
        <p:spPr/>
        <p:txBody>
          <a:bodyPr/>
          <a:lstStyle/>
          <a:p>
            <a:r>
              <a:rPr lang="pl-PL" dirty="0"/>
              <a:t>PCI-E</a:t>
            </a:r>
          </a:p>
        </p:txBody>
      </p:sp>
      <p:sp>
        <p:nvSpPr>
          <p:cNvPr id="3" name="Symbol zastępczy zawartości 2">
            <a:extLst>
              <a:ext uri="{FF2B5EF4-FFF2-40B4-BE49-F238E27FC236}">
                <a16:creationId xmlns:a16="http://schemas.microsoft.com/office/drawing/2014/main" id="{2EC73B88-0460-47FC-8539-6D9F06F0B2C3}"/>
              </a:ext>
            </a:extLst>
          </p:cNvPr>
          <p:cNvSpPr>
            <a:spLocks noGrp="1"/>
          </p:cNvSpPr>
          <p:nvPr>
            <p:ph idx="1"/>
          </p:nvPr>
        </p:nvSpPr>
        <p:spPr/>
        <p:txBody>
          <a:bodyPr/>
          <a:lstStyle/>
          <a:p>
            <a:pPr marL="0" indent="0">
              <a:buNone/>
            </a:pPr>
            <a:r>
              <a:rPr lang="pl-PL" dirty="0"/>
              <a:t>Wtyk zasilający karty graficzne. Większość nowoczesnych zasilaczy jest wyposażone w 6-stykowe złącze przeznaczone dla zaawansowanych kart graficznych PCI Express. Może ono dostarczyć moc do 75 watów. W najnowszych konstrukcjach wprowadzono złącze 8-stykowe. Ze względu na kompatybilność wstecz stosuje się także złącza 6+2 stykowe, co pozwala zasilać karty PCI Express z gniazdami zarówno 6- jak i 8-stykowymi.</a:t>
            </a:r>
          </a:p>
        </p:txBody>
      </p:sp>
      <p:pic>
        <p:nvPicPr>
          <p:cNvPr id="9218" name="Picture 2" descr="PCI-E 6- i 8-stykowe">
            <a:extLst>
              <a:ext uri="{FF2B5EF4-FFF2-40B4-BE49-F238E27FC236}">
                <a16:creationId xmlns:a16="http://schemas.microsoft.com/office/drawing/2014/main" id="{8811CE75-27AB-41EE-8082-93F81D817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539" y="4246982"/>
            <a:ext cx="3464169" cy="169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8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5304DB-63B2-408B-9D46-D204234AE663}"/>
              </a:ext>
            </a:extLst>
          </p:cNvPr>
          <p:cNvSpPr>
            <a:spLocks noGrp="1"/>
          </p:cNvSpPr>
          <p:nvPr>
            <p:ph type="title"/>
          </p:nvPr>
        </p:nvSpPr>
        <p:spPr/>
        <p:txBody>
          <a:bodyPr/>
          <a:lstStyle/>
          <a:p>
            <a:r>
              <a:rPr lang="pl-PL" dirty="0" err="1"/>
              <a:t>Molex</a:t>
            </a:r>
            <a:endParaRPr lang="pl-PL" dirty="0"/>
          </a:p>
        </p:txBody>
      </p:sp>
      <p:sp>
        <p:nvSpPr>
          <p:cNvPr id="3" name="Symbol zastępczy zawartości 2">
            <a:extLst>
              <a:ext uri="{FF2B5EF4-FFF2-40B4-BE49-F238E27FC236}">
                <a16:creationId xmlns:a16="http://schemas.microsoft.com/office/drawing/2014/main" id="{B8073C10-E0F3-4775-BEC0-E0C23353F585}"/>
              </a:ext>
            </a:extLst>
          </p:cNvPr>
          <p:cNvSpPr>
            <a:spLocks noGrp="1"/>
          </p:cNvSpPr>
          <p:nvPr>
            <p:ph idx="1"/>
          </p:nvPr>
        </p:nvSpPr>
        <p:spPr/>
        <p:txBody>
          <a:bodyPr/>
          <a:lstStyle/>
          <a:p>
            <a:pPr marL="0" indent="0">
              <a:buNone/>
            </a:pPr>
            <a:r>
              <a:rPr lang="pl-PL" dirty="0"/>
              <a:t>Jeden z najstarszych wtyków (4 </a:t>
            </a:r>
            <a:r>
              <a:rPr lang="pl-PL" dirty="0" err="1"/>
              <a:t>pinowy</a:t>
            </a:r>
            <a:r>
              <a:rPr lang="pl-PL" dirty="0"/>
              <a:t>), wykorzystywany do zasilania dysków twardych i napędów optycznych typu ATA, dodatkowych elementów płyty głównej, kart graficznych i wielu innych urządzeń (np. interfejsów </a:t>
            </a:r>
            <a:r>
              <a:rPr lang="pl-PL" dirty="0" err="1"/>
              <a:t>FireWire</a:t>
            </a:r>
            <a:r>
              <a:rPr lang="pl-PL" dirty="0"/>
              <a:t> 800 w postaci kart PCI). Dostarcza napięć +5 V i +12 V. Złącze to w tej chwili jest coraz rzadziej wykorzystywane, wypierają je wtyki SATA i PCI-E.</a:t>
            </a:r>
          </a:p>
        </p:txBody>
      </p:sp>
      <p:pic>
        <p:nvPicPr>
          <p:cNvPr id="10242" name="Picture 2" descr="Molex female connector.jpg">
            <a:extLst>
              <a:ext uri="{FF2B5EF4-FFF2-40B4-BE49-F238E27FC236}">
                <a16:creationId xmlns:a16="http://schemas.microsoft.com/office/drawing/2014/main" id="{E2C24F26-960A-46A0-9D5D-E7D50106F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183" y="3882778"/>
            <a:ext cx="3167917" cy="211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5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970520-3771-4A82-9783-6B8847E383E2}"/>
              </a:ext>
            </a:extLst>
          </p:cNvPr>
          <p:cNvSpPr>
            <a:spLocks noGrp="1"/>
          </p:cNvSpPr>
          <p:nvPr>
            <p:ph type="title"/>
          </p:nvPr>
        </p:nvSpPr>
        <p:spPr/>
        <p:txBody>
          <a:bodyPr/>
          <a:lstStyle/>
          <a:p>
            <a:r>
              <a:rPr lang="pl-PL" dirty="0"/>
              <a:t>SATA Connector</a:t>
            </a:r>
          </a:p>
        </p:txBody>
      </p:sp>
      <p:sp>
        <p:nvSpPr>
          <p:cNvPr id="3" name="Symbol zastępczy zawartości 2">
            <a:extLst>
              <a:ext uri="{FF2B5EF4-FFF2-40B4-BE49-F238E27FC236}">
                <a16:creationId xmlns:a16="http://schemas.microsoft.com/office/drawing/2014/main" id="{8CD69CFA-D330-41C0-8BFC-6EEABD872196}"/>
              </a:ext>
            </a:extLst>
          </p:cNvPr>
          <p:cNvSpPr>
            <a:spLocks noGrp="1"/>
          </p:cNvSpPr>
          <p:nvPr>
            <p:ph idx="1"/>
          </p:nvPr>
        </p:nvSpPr>
        <p:spPr/>
        <p:txBody>
          <a:bodyPr/>
          <a:lstStyle/>
          <a:p>
            <a:pPr marL="0" indent="0">
              <a:buNone/>
            </a:pPr>
            <a:r>
              <a:rPr lang="pl-PL" dirty="0"/>
              <a:t>Wtyk 15-stykowy zasilający dyski twarde i optyczne standardu Serial ATA. Dostarcza trzech napięć: +3,3 V, +5 V i +12 V.</a:t>
            </a:r>
          </a:p>
        </p:txBody>
      </p:sp>
      <p:pic>
        <p:nvPicPr>
          <p:cNvPr id="11266" name="Picture 2" descr="SATA Power Plug.jpg">
            <a:extLst>
              <a:ext uri="{FF2B5EF4-FFF2-40B4-BE49-F238E27FC236}">
                <a16:creationId xmlns:a16="http://schemas.microsoft.com/office/drawing/2014/main" id="{0F6E67DF-030E-4154-9380-3A04869C2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111" y="2828770"/>
            <a:ext cx="4360252" cy="295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3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FB2F4D-E2BA-4999-AB23-8A2976C08C60}"/>
              </a:ext>
            </a:extLst>
          </p:cNvPr>
          <p:cNvSpPr>
            <a:spLocks noGrp="1"/>
          </p:cNvSpPr>
          <p:nvPr>
            <p:ph type="title"/>
          </p:nvPr>
        </p:nvSpPr>
        <p:spPr/>
        <p:txBody>
          <a:bodyPr/>
          <a:lstStyle/>
          <a:p>
            <a:r>
              <a:rPr lang="pl-PL" dirty="0"/>
              <a:t>Zasilacz</a:t>
            </a:r>
          </a:p>
        </p:txBody>
      </p:sp>
      <p:sp>
        <p:nvSpPr>
          <p:cNvPr id="3" name="Symbol zastępczy zawartości 2">
            <a:extLst>
              <a:ext uri="{FF2B5EF4-FFF2-40B4-BE49-F238E27FC236}">
                <a16:creationId xmlns:a16="http://schemas.microsoft.com/office/drawing/2014/main" id="{5AB71F28-3FC6-46A9-B8B3-9C518FEA4F5F}"/>
              </a:ext>
            </a:extLst>
          </p:cNvPr>
          <p:cNvSpPr>
            <a:spLocks noGrp="1"/>
          </p:cNvSpPr>
          <p:nvPr>
            <p:ph idx="1"/>
          </p:nvPr>
        </p:nvSpPr>
        <p:spPr/>
        <p:txBody>
          <a:bodyPr/>
          <a:lstStyle/>
          <a:p>
            <a:pPr marL="0" indent="0">
              <a:buNone/>
            </a:pPr>
            <a:r>
              <a:rPr lang="pl-PL" dirty="0"/>
              <a:t>Zasilacz komputera (PSU, z ang. </a:t>
            </a:r>
            <a:r>
              <a:rPr lang="pl-PL" dirty="0" err="1"/>
              <a:t>power</a:t>
            </a:r>
            <a:r>
              <a:rPr lang="pl-PL" dirty="0"/>
              <a:t> </a:t>
            </a:r>
            <a:r>
              <a:rPr lang="pl-PL" dirty="0" err="1"/>
              <a:t>supply</a:t>
            </a:r>
            <a:r>
              <a:rPr lang="pl-PL" dirty="0"/>
              <a:t> unit) − urządzenie służące do przetwarzania napięcia przemiennego dostarczanego z sieci energetycznej (100–127 V w Ameryce Północnej, części Ameryki Południowej, Japonii i Tajwanie; 220–240 V w pozostałej części świata) na niskie stabilizowane napięcia stałe, niezbędne do pracy pozostałych komponentów komputera.</a:t>
            </a:r>
          </a:p>
        </p:txBody>
      </p:sp>
    </p:spTree>
    <p:extLst>
      <p:ext uri="{BB962C8B-B14F-4D97-AF65-F5344CB8AC3E}">
        <p14:creationId xmlns:p14="http://schemas.microsoft.com/office/powerpoint/2010/main" val="3077790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5C420E-7311-469B-9678-A01FDAF70924}"/>
              </a:ext>
            </a:extLst>
          </p:cNvPr>
          <p:cNvSpPr>
            <a:spLocks noGrp="1"/>
          </p:cNvSpPr>
          <p:nvPr>
            <p:ph type="title"/>
          </p:nvPr>
        </p:nvSpPr>
        <p:spPr/>
        <p:txBody>
          <a:bodyPr/>
          <a:lstStyle/>
          <a:p>
            <a:r>
              <a:rPr lang="pl-PL" dirty="0"/>
              <a:t>Parametry zasilacza</a:t>
            </a:r>
          </a:p>
        </p:txBody>
      </p:sp>
      <p:sp>
        <p:nvSpPr>
          <p:cNvPr id="3" name="Symbol zastępczy zawartości 2">
            <a:extLst>
              <a:ext uri="{FF2B5EF4-FFF2-40B4-BE49-F238E27FC236}">
                <a16:creationId xmlns:a16="http://schemas.microsoft.com/office/drawing/2014/main" id="{A3F2DDAA-2B47-4687-AC3B-0C66C7311F71}"/>
              </a:ext>
            </a:extLst>
          </p:cNvPr>
          <p:cNvSpPr>
            <a:spLocks noGrp="1"/>
          </p:cNvSpPr>
          <p:nvPr>
            <p:ph idx="1"/>
          </p:nvPr>
        </p:nvSpPr>
        <p:spPr/>
        <p:txBody>
          <a:bodyPr>
            <a:normAutofit fontScale="92500" lnSpcReduction="10000"/>
          </a:bodyPr>
          <a:lstStyle/>
          <a:p>
            <a:r>
              <a:rPr lang="pl-PL" dirty="0"/>
              <a:t>Moc maksymalna - Maksymalna moc jaką można uzyskać z zasilacza. Można ją odczytać z tabliczki znamionowej. Nie podaje jednak ile z niej przypada na określone napięcia.</a:t>
            </a:r>
          </a:p>
          <a:p>
            <a:r>
              <a:rPr lang="pl-PL" dirty="0"/>
              <a:t>Współczynnik mocy stosunek mocy czynnej do mocy pozornej . </a:t>
            </a:r>
          </a:p>
          <a:p>
            <a:r>
              <a:rPr lang="pl-PL" dirty="0"/>
              <a:t>Sprawność energetyczna Stosunek mocy na wyjściach zasilacza do mocy pobieranej z sieci energetycznej (wyrażona w procentach od 0 do 100). Im większa sprawność tym mniejsze straty energii i mniejsza ilość wydzielanego ciepła. </a:t>
            </a:r>
          </a:p>
          <a:p>
            <a:r>
              <a:rPr lang="pl-PL" dirty="0"/>
              <a:t>Poziom hałasu wentylatora Podawany w </a:t>
            </a:r>
            <a:r>
              <a:rPr lang="pl-PL" dirty="0" err="1"/>
              <a:t>dB</a:t>
            </a:r>
            <a:r>
              <a:rPr lang="pl-PL" dirty="0"/>
              <a:t> - im cichszy, tym mniej decybeli (w zasilaczach około 35 </a:t>
            </a:r>
            <a:r>
              <a:rPr lang="pl-PL" dirty="0" err="1"/>
              <a:t>dB</a:t>
            </a:r>
            <a:r>
              <a:rPr lang="pl-PL" dirty="0"/>
              <a:t>, zwykle tłumiony do 27 </a:t>
            </a:r>
            <a:r>
              <a:rPr lang="pl-PL" dirty="0" err="1"/>
              <a:t>dB</a:t>
            </a:r>
            <a:r>
              <a:rPr lang="pl-PL" dirty="0"/>
              <a:t>). </a:t>
            </a:r>
          </a:p>
          <a:p>
            <a:r>
              <a:rPr lang="pl-PL" dirty="0"/>
              <a:t>Szumy niepożądane, zazwyczaj sinusoidalne składowe, pojawiające się w napięciu wyjściowym. Szumy są też źródłem zakłóceń pracy układów i przekłamań transmisji danych.</a:t>
            </a:r>
          </a:p>
          <a:p>
            <a:r>
              <a:rPr lang="pl-PL" dirty="0"/>
              <a:t>MTBF (ang. </a:t>
            </a:r>
            <a:r>
              <a:rPr lang="pl-PL" dirty="0" err="1"/>
              <a:t>Mean</a:t>
            </a:r>
            <a:r>
              <a:rPr lang="pl-PL" dirty="0"/>
              <a:t> Time </a:t>
            </a:r>
            <a:r>
              <a:rPr lang="pl-PL" dirty="0" err="1"/>
              <a:t>Between</a:t>
            </a:r>
            <a:r>
              <a:rPr lang="pl-PL" dirty="0"/>
              <a:t> </a:t>
            </a:r>
            <a:r>
              <a:rPr lang="pl-PL" dirty="0" err="1"/>
              <a:t>Failures</a:t>
            </a:r>
            <a:r>
              <a:rPr lang="pl-PL" dirty="0"/>
              <a:t>) średni czas pomiędzy awariami (podawany w godzinach). Ustalany za pomocą próby statystycznej w specjalnej komorze testowej.</a:t>
            </a:r>
          </a:p>
        </p:txBody>
      </p:sp>
    </p:spTree>
    <p:extLst>
      <p:ext uri="{BB962C8B-B14F-4D97-AF65-F5344CB8AC3E}">
        <p14:creationId xmlns:p14="http://schemas.microsoft.com/office/powerpoint/2010/main" val="402850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00F119-1C3C-483C-B38B-9BC14334E8EE}"/>
              </a:ext>
            </a:extLst>
          </p:cNvPr>
          <p:cNvSpPr>
            <a:spLocks noGrp="1"/>
          </p:cNvSpPr>
          <p:nvPr>
            <p:ph type="title"/>
          </p:nvPr>
        </p:nvSpPr>
        <p:spPr/>
        <p:txBody>
          <a:bodyPr/>
          <a:lstStyle/>
          <a:p>
            <a:r>
              <a:rPr lang="pl-PL" dirty="0"/>
              <a:t>Zabezpieczenia</a:t>
            </a:r>
          </a:p>
        </p:txBody>
      </p:sp>
      <p:sp>
        <p:nvSpPr>
          <p:cNvPr id="3" name="Symbol zastępczy zawartości 2">
            <a:extLst>
              <a:ext uri="{FF2B5EF4-FFF2-40B4-BE49-F238E27FC236}">
                <a16:creationId xmlns:a16="http://schemas.microsoft.com/office/drawing/2014/main" id="{F032564A-B51A-46CA-92C6-39E60E57ED67}"/>
              </a:ext>
            </a:extLst>
          </p:cNvPr>
          <p:cNvSpPr>
            <a:spLocks noGrp="1"/>
          </p:cNvSpPr>
          <p:nvPr>
            <p:ph idx="1"/>
          </p:nvPr>
        </p:nvSpPr>
        <p:spPr/>
        <p:txBody>
          <a:bodyPr>
            <a:normAutofit fontScale="85000" lnSpcReduction="20000"/>
          </a:bodyPr>
          <a:lstStyle/>
          <a:p>
            <a:r>
              <a:rPr lang="pl-PL" dirty="0"/>
              <a:t>OCP (ang. </a:t>
            </a:r>
            <a:r>
              <a:rPr lang="pl-PL" dirty="0" err="1"/>
              <a:t>Over</a:t>
            </a:r>
            <a:r>
              <a:rPr lang="pl-PL" dirty="0"/>
              <a:t> </a:t>
            </a:r>
            <a:r>
              <a:rPr lang="pl-PL" dirty="0" err="1"/>
              <a:t>Current</a:t>
            </a:r>
            <a:r>
              <a:rPr lang="pl-PL" dirty="0"/>
              <a:t> </a:t>
            </a:r>
            <a:r>
              <a:rPr lang="pl-PL" dirty="0" err="1"/>
              <a:t>Protection</a:t>
            </a:r>
            <a:r>
              <a:rPr lang="pl-PL" dirty="0"/>
              <a:t>) zabezpieczenie przed zbyt wysokim prądem na wyjściu,</a:t>
            </a:r>
          </a:p>
          <a:p>
            <a:r>
              <a:rPr lang="pl-PL" dirty="0"/>
              <a:t>OLP (ang. </a:t>
            </a:r>
            <a:r>
              <a:rPr lang="pl-PL" dirty="0" err="1"/>
              <a:t>Over</a:t>
            </a:r>
            <a:r>
              <a:rPr lang="pl-PL" dirty="0"/>
              <a:t> </a:t>
            </a:r>
            <a:r>
              <a:rPr lang="pl-PL" dirty="0" err="1"/>
              <a:t>Load</a:t>
            </a:r>
            <a:r>
              <a:rPr lang="pl-PL" dirty="0"/>
              <a:t> </a:t>
            </a:r>
            <a:r>
              <a:rPr lang="pl-PL" dirty="0" err="1"/>
              <a:t>Protection</a:t>
            </a:r>
            <a:r>
              <a:rPr lang="pl-PL" dirty="0"/>
              <a:t>) zabezpieczenie przed przeciążeniem, ogólne zabezpieczenie całego urządzenia (bez rozgraniczenia na poszczególne linie),</a:t>
            </a:r>
          </a:p>
          <a:p>
            <a:r>
              <a:rPr lang="pl-PL" dirty="0"/>
              <a:t>OVP (</a:t>
            </a:r>
            <a:r>
              <a:rPr lang="pl-PL" dirty="0" err="1"/>
              <a:t>Over</a:t>
            </a:r>
            <a:r>
              <a:rPr lang="pl-PL" dirty="0"/>
              <a:t> </a:t>
            </a:r>
            <a:r>
              <a:rPr lang="pl-PL" dirty="0" err="1"/>
              <a:t>Voltage</a:t>
            </a:r>
            <a:r>
              <a:rPr lang="pl-PL" dirty="0"/>
              <a:t> </a:t>
            </a:r>
            <a:r>
              <a:rPr lang="pl-PL" dirty="0" err="1"/>
              <a:t>Protection</a:t>
            </a:r>
            <a:r>
              <a:rPr lang="pl-PL" dirty="0"/>
              <a:t>) zabezpiecza przed zbyt wysokim napięciem na linii wyjściowej i uszkodzeniem zasilanych podzespołów</a:t>
            </a:r>
          </a:p>
          <a:p>
            <a:r>
              <a:rPr lang="pl-PL" dirty="0"/>
              <a:t>UVP (Under </a:t>
            </a:r>
            <a:r>
              <a:rPr lang="pl-PL" dirty="0" err="1"/>
              <a:t>Voltage</a:t>
            </a:r>
            <a:r>
              <a:rPr lang="pl-PL" dirty="0"/>
              <a:t> </a:t>
            </a:r>
            <a:r>
              <a:rPr lang="pl-PL" dirty="0" err="1"/>
              <a:t>Protection</a:t>
            </a:r>
            <a:r>
              <a:rPr lang="pl-PL" dirty="0"/>
              <a:t>) zabezpiecza przed zbyt niskim napięciem na liniach wyjściowych.</a:t>
            </a:r>
          </a:p>
          <a:p>
            <a:r>
              <a:rPr lang="pl-PL" dirty="0"/>
              <a:t>SCP - </a:t>
            </a:r>
            <a:r>
              <a:rPr lang="pl-PL" dirty="0" err="1"/>
              <a:t>Short</a:t>
            </a:r>
            <a:r>
              <a:rPr lang="pl-PL" dirty="0"/>
              <a:t> </a:t>
            </a:r>
            <a:r>
              <a:rPr lang="pl-PL" dirty="0" err="1"/>
              <a:t>Circuit</a:t>
            </a:r>
            <a:r>
              <a:rPr lang="pl-PL" dirty="0"/>
              <a:t> </a:t>
            </a:r>
            <a:r>
              <a:rPr lang="pl-PL" dirty="0" err="1"/>
              <a:t>Protection</a:t>
            </a:r>
            <a:r>
              <a:rPr lang="pl-PL" dirty="0"/>
              <a:t> Zabezpieczenie przeciwzwarciowe. Każdy zasilacz musi posiadać to zabezpieczenie. </a:t>
            </a:r>
          </a:p>
          <a:p>
            <a:r>
              <a:rPr lang="pl-PL" dirty="0"/>
              <a:t>OTP (</a:t>
            </a:r>
            <a:r>
              <a:rPr lang="pl-PL" dirty="0" err="1"/>
              <a:t>Over</a:t>
            </a:r>
            <a:r>
              <a:rPr lang="pl-PL" dirty="0"/>
              <a:t> </a:t>
            </a:r>
            <a:r>
              <a:rPr lang="pl-PL" dirty="0" err="1"/>
              <a:t>Temperature</a:t>
            </a:r>
            <a:r>
              <a:rPr lang="pl-PL" dirty="0"/>
              <a:t> </a:t>
            </a:r>
            <a:r>
              <a:rPr lang="pl-PL" dirty="0" err="1"/>
              <a:t>Protection</a:t>
            </a:r>
            <a:r>
              <a:rPr lang="pl-PL" dirty="0"/>
              <a:t>) zabezpiecza przed przegrzaniem zasilacza.</a:t>
            </a:r>
          </a:p>
          <a:p>
            <a:r>
              <a:rPr lang="pl-PL" dirty="0"/>
              <a:t>IOVP (Input </a:t>
            </a:r>
            <a:r>
              <a:rPr lang="pl-PL" dirty="0" err="1"/>
              <a:t>Over</a:t>
            </a:r>
            <a:r>
              <a:rPr lang="pl-PL" dirty="0"/>
              <a:t> </a:t>
            </a:r>
            <a:r>
              <a:rPr lang="pl-PL" dirty="0" err="1"/>
              <a:t>Voltage</a:t>
            </a:r>
            <a:r>
              <a:rPr lang="pl-PL" dirty="0"/>
              <a:t> </a:t>
            </a:r>
            <a:r>
              <a:rPr lang="pl-PL" dirty="0" err="1"/>
              <a:t>Protection</a:t>
            </a:r>
            <a:r>
              <a:rPr lang="pl-PL" dirty="0"/>
              <a:t>) Zabezpiecza zasilacz przed zbyt wysokim napięciem wejściowym.</a:t>
            </a:r>
          </a:p>
          <a:p>
            <a:r>
              <a:rPr lang="pl-PL" dirty="0"/>
              <a:t>IUVP (Input Under </a:t>
            </a:r>
            <a:r>
              <a:rPr lang="pl-PL" dirty="0" err="1"/>
              <a:t>Voltage</a:t>
            </a:r>
            <a:r>
              <a:rPr lang="pl-PL" dirty="0"/>
              <a:t> </a:t>
            </a:r>
            <a:r>
              <a:rPr lang="pl-PL" dirty="0" err="1"/>
              <a:t>Protection</a:t>
            </a:r>
            <a:r>
              <a:rPr lang="pl-PL" dirty="0"/>
              <a:t>) Zabezpiecza zasilacz przed zbyt niskim napięciem wejściowym. </a:t>
            </a:r>
          </a:p>
          <a:p>
            <a:pPr marL="0" indent="0">
              <a:buNone/>
            </a:pPr>
            <a:endParaRPr lang="pl-PL" dirty="0"/>
          </a:p>
        </p:txBody>
      </p:sp>
    </p:spTree>
    <p:extLst>
      <p:ext uri="{BB962C8B-B14F-4D97-AF65-F5344CB8AC3E}">
        <p14:creationId xmlns:p14="http://schemas.microsoft.com/office/powerpoint/2010/main" val="240133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883FA3-E49D-469E-A2EA-0F9070C1631E}"/>
              </a:ext>
            </a:extLst>
          </p:cNvPr>
          <p:cNvSpPr>
            <a:spLocks noGrp="1"/>
          </p:cNvSpPr>
          <p:nvPr>
            <p:ph type="title"/>
          </p:nvPr>
        </p:nvSpPr>
        <p:spPr/>
        <p:txBody>
          <a:bodyPr/>
          <a:lstStyle/>
          <a:p>
            <a:r>
              <a:rPr lang="pl-PL" dirty="0"/>
              <a:t>Poprawa współczynnika mocy</a:t>
            </a:r>
          </a:p>
        </p:txBody>
      </p:sp>
      <p:sp>
        <p:nvSpPr>
          <p:cNvPr id="3" name="Symbol zastępczy zawartości 2">
            <a:extLst>
              <a:ext uri="{FF2B5EF4-FFF2-40B4-BE49-F238E27FC236}">
                <a16:creationId xmlns:a16="http://schemas.microsoft.com/office/drawing/2014/main" id="{69B83C97-39E7-4E6B-8F89-EC8C2C808A94}"/>
              </a:ext>
            </a:extLst>
          </p:cNvPr>
          <p:cNvSpPr>
            <a:spLocks noGrp="1"/>
          </p:cNvSpPr>
          <p:nvPr>
            <p:ph idx="1"/>
          </p:nvPr>
        </p:nvSpPr>
        <p:spPr/>
        <p:txBody>
          <a:bodyPr>
            <a:normAutofit/>
          </a:bodyPr>
          <a:lstStyle/>
          <a:p>
            <a:pPr marL="0" indent="0">
              <a:buNone/>
            </a:pPr>
            <a:r>
              <a:rPr lang="pl-PL" dirty="0"/>
              <a:t>PFC, ang. Power </a:t>
            </a:r>
            <a:r>
              <a:rPr lang="pl-PL" dirty="0" err="1"/>
              <a:t>Factor</a:t>
            </a:r>
            <a:r>
              <a:rPr lang="pl-PL" dirty="0"/>
              <a:t> </a:t>
            </a:r>
            <a:r>
              <a:rPr lang="pl-PL" dirty="0" err="1"/>
              <a:t>Correction</a:t>
            </a:r>
            <a:r>
              <a:rPr lang="pl-PL" dirty="0"/>
              <a:t> – zwiększanie współczynnika mocy do wartości możliwie bliskiej 100% w celu zmniejszenia strat mocy w liniach przesyłowych. Większość odbiorników energii elektrycznej (np. silniki asynchroniczne, transformatory) posiada charakter indukcyjny, co powoduje duże zapotrzebowanie na moc bierną, z której nie ma „żadnego pożytku”, a której przesyłanie powoduje zwiększenie natężenia prądu i w związku z tym niepotrzebne straty energii. Najprostszym sposobem kompensacji mocy biernej jest dołączenie baterii kondensatorów, równolegle do obciążenia.</a:t>
            </a:r>
          </a:p>
          <a:p>
            <a:pPr marL="0" indent="0">
              <a:buNone/>
            </a:pPr>
            <a:r>
              <a:rPr lang="pl-PL" dirty="0"/>
              <a:t>Poprawa współczynnika mocy jest stosowana również w zasilaczach sieciowych, między innymi w zasilaczach komputerowych.</a:t>
            </a:r>
          </a:p>
        </p:txBody>
      </p:sp>
    </p:spTree>
    <p:extLst>
      <p:ext uri="{BB962C8B-B14F-4D97-AF65-F5344CB8AC3E}">
        <p14:creationId xmlns:p14="http://schemas.microsoft.com/office/powerpoint/2010/main" val="3624439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8275FD-CF4D-458E-9B8E-EE65717DFCEB}"/>
              </a:ext>
            </a:extLst>
          </p:cNvPr>
          <p:cNvSpPr>
            <a:spLocks noGrp="1"/>
          </p:cNvSpPr>
          <p:nvPr>
            <p:ph type="title"/>
          </p:nvPr>
        </p:nvSpPr>
        <p:spPr/>
        <p:txBody>
          <a:bodyPr/>
          <a:lstStyle/>
          <a:p>
            <a:r>
              <a:rPr lang="pl-PL" dirty="0"/>
              <a:t>AT a ATX</a:t>
            </a:r>
          </a:p>
        </p:txBody>
      </p:sp>
      <p:sp>
        <p:nvSpPr>
          <p:cNvPr id="3" name="Symbol zastępczy zawartości 2">
            <a:extLst>
              <a:ext uri="{FF2B5EF4-FFF2-40B4-BE49-F238E27FC236}">
                <a16:creationId xmlns:a16="http://schemas.microsoft.com/office/drawing/2014/main" id="{E5794816-7A83-468C-A329-86382A1DC603}"/>
              </a:ext>
            </a:extLst>
          </p:cNvPr>
          <p:cNvSpPr>
            <a:spLocks noGrp="1"/>
          </p:cNvSpPr>
          <p:nvPr>
            <p:ph idx="1"/>
          </p:nvPr>
        </p:nvSpPr>
        <p:spPr/>
        <p:txBody>
          <a:bodyPr>
            <a:normAutofit/>
          </a:bodyPr>
          <a:lstStyle/>
          <a:p>
            <a:pPr marL="0" indent="0">
              <a:buNone/>
            </a:pPr>
            <a:r>
              <a:rPr lang="pl-PL" dirty="0"/>
              <a:t>W standardzie AT zasilacz był wyłączany poprzez rozłączenie zasilania sieciowego. W zasilaczach ATX włącznik komputera jest podłączony do płyty głównej. Dzięki temu włączanie i wyłączanie zasilacza może być kontrolowane przez komponenty komputera lub oprogramowanie.</a:t>
            </a:r>
          </a:p>
        </p:txBody>
      </p:sp>
    </p:spTree>
    <p:extLst>
      <p:ext uri="{BB962C8B-B14F-4D97-AF65-F5344CB8AC3E}">
        <p14:creationId xmlns:p14="http://schemas.microsoft.com/office/powerpoint/2010/main" val="227905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B69B77-E3A6-49B7-857E-7FEEF35F5410}"/>
              </a:ext>
            </a:extLst>
          </p:cNvPr>
          <p:cNvSpPr>
            <a:spLocks noGrp="1"/>
          </p:cNvSpPr>
          <p:nvPr>
            <p:ph type="title"/>
          </p:nvPr>
        </p:nvSpPr>
        <p:spPr/>
        <p:txBody>
          <a:bodyPr/>
          <a:lstStyle/>
          <a:p>
            <a:r>
              <a:rPr lang="pl-PL" dirty="0"/>
              <a:t>Zasilacz awaryjny</a:t>
            </a:r>
          </a:p>
        </p:txBody>
      </p:sp>
      <p:sp>
        <p:nvSpPr>
          <p:cNvPr id="3" name="Symbol zastępczy zawartości 2">
            <a:extLst>
              <a:ext uri="{FF2B5EF4-FFF2-40B4-BE49-F238E27FC236}">
                <a16:creationId xmlns:a16="http://schemas.microsoft.com/office/drawing/2014/main" id="{72F14CA2-F4B4-4683-BA01-7962B4ECBDD2}"/>
              </a:ext>
            </a:extLst>
          </p:cNvPr>
          <p:cNvSpPr>
            <a:spLocks noGrp="1"/>
          </p:cNvSpPr>
          <p:nvPr>
            <p:ph idx="1"/>
          </p:nvPr>
        </p:nvSpPr>
        <p:spPr/>
        <p:txBody>
          <a:bodyPr/>
          <a:lstStyle/>
          <a:p>
            <a:pPr marL="0" indent="0">
              <a:buNone/>
            </a:pPr>
            <a:r>
              <a:rPr lang="pl-PL" dirty="0"/>
              <a:t>UPS (ang. </a:t>
            </a:r>
            <a:r>
              <a:rPr lang="pl-PL" dirty="0" err="1"/>
              <a:t>uninterruptible</a:t>
            </a:r>
            <a:r>
              <a:rPr lang="pl-PL" dirty="0"/>
              <a:t> </a:t>
            </a:r>
            <a:r>
              <a:rPr lang="pl-PL" dirty="0" err="1"/>
              <a:t>power</a:t>
            </a:r>
            <a:r>
              <a:rPr lang="pl-PL" dirty="0"/>
              <a:t> </a:t>
            </a:r>
            <a:r>
              <a:rPr lang="pl-PL" dirty="0" err="1"/>
              <a:t>supply</a:t>
            </a:r>
            <a:r>
              <a:rPr lang="pl-PL" dirty="0"/>
              <a:t> – niezakłócone zasilanie energią) – urządzenie lub system, którego funkcją jest utrzymanie zasilania innych urządzeń elektrycznych lub elektronicznych w przypadku zaniku lub nieprawidłowych parametrów zasilania sieciowego.</a:t>
            </a:r>
          </a:p>
        </p:txBody>
      </p:sp>
    </p:spTree>
    <p:extLst>
      <p:ext uri="{BB962C8B-B14F-4D97-AF65-F5344CB8AC3E}">
        <p14:creationId xmlns:p14="http://schemas.microsoft.com/office/powerpoint/2010/main" val="226930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3FB8E6-CDDB-414C-94A6-447779493E3C}"/>
              </a:ext>
            </a:extLst>
          </p:cNvPr>
          <p:cNvSpPr>
            <a:spLocks noGrp="1"/>
          </p:cNvSpPr>
          <p:nvPr>
            <p:ph type="title"/>
          </p:nvPr>
        </p:nvSpPr>
        <p:spPr/>
        <p:txBody>
          <a:bodyPr/>
          <a:lstStyle/>
          <a:p>
            <a:r>
              <a:rPr lang="pl-PL" dirty="0"/>
              <a:t>Zasilacz awaryjny</a:t>
            </a:r>
          </a:p>
        </p:txBody>
      </p:sp>
      <p:pic>
        <p:nvPicPr>
          <p:cNvPr id="12290" name="Picture 2" descr="https://allegro.stati.pl/AllegroIMG/PRODUCENCI/QOLTEC/53912/f1.jpg">
            <a:extLst>
              <a:ext uri="{FF2B5EF4-FFF2-40B4-BE49-F238E27FC236}">
                <a16:creationId xmlns:a16="http://schemas.microsoft.com/office/drawing/2014/main" id="{71CE70A1-202E-41B1-9235-FE40972FF1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1798" y="2286000"/>
            <a:ext cx="670454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3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E51A05-FA0A-4BDA-9365-E2B0386C4FFE}"/>
              </a:ext>
            </a:extLst>
          </p:cNvPr>
          <p:cNvSpPr>
            <a:spLocks noGrp="1"/>
          </p:cNvSpPr>
          <p:nvPr>
            <p:ph type="title"/>
          </p:nvPr>
        </p:nvSpPr>
        <p:spPr/>
        <p:txBody>
          <a:bodyPr/>
          <a:lstStyle/>
          <a:p>
            <a:r>
              <a:rPr lang="pl-PL" dirty="0"/>
              <a:t>Opis</a:t>
            </a:r>
          </a:p>
        </p:txBody>
      </p:sp>
      <p:sp>
        <p:nvSpPr>
          <p:cNvPr id="3" name="Symbol zastępczy zawartości 2">
            <a:extLst>
              <a:ext uri="{FF2B5EF4-FFF2-40B4-BE49-F238E27FC236}">
                <a16:creationId xmlns:a16="http://schemas.microsoft.com/office/drawing/2014/main" id="{39523B31-233E-4C2E-AA66-E139A86772B0}"/>
              </a:ext>
            </a:extLst>
          </p:cNvPr>
          <p:cNvSpPr>
            <a:spLocks noGrp="1"/>
          </p:cNvSpPr>
          <p:nvPr>
            <p:ph idx="1"/>
          </p:nvPr>
        </p:nvSpPr>
        <p:spPr/>
        <p:txBody>
          <a:bodyPr>
            <a:normAutofit/>
          </a:bodyPr>
          <a:lstStyle/>
          <a:p>
            <a:pPr marL="0" indent="0">
              <a:buNone/>
            </a:pPr>
            <a:r>
              <a:rPr lang="pl-PL" dirty="0"/>
              <a:t>Ten typ zasilacza wyposażony jest najczęściej w akumulator, i w przypadku przerwy lub zakłóceń dostawy energii elektrycznej z sieci energetycznej urządzenie przełącza się na pracę z akumulatora. Czas podtrzymania napięcia wynosi od kilku minut do kilkudziesięciu godzin i zależy m.in. od obciążenia zasilacza oraz pojemności akumulatora.</a:t>
            </a:r>
          </a:p>
          <a:p>
            <a:pPr marL="0" indent="0">
              <a:buNone/>
            </a:pPr>
            <a:r>
              <a:rPr lang="pl-PL" dirty="0"/>
              <a:t>Urządzenia tego typu stosowane są najczęściej do zasilania komputerów, a zwłaszcza serwerów. Dzięki ich zastosowaniu, w przypadku awarii zasilania zmniejsza się ryzyko utraty danych znajdujących się aktualnie w pamięci operacyjnej komputera, a nawet uszkodzenia urządzeń pamięci masowej. Urządzenia typu UPS znajdują także zastosowanie w przypadku konieczności bezawaryjnej pracy innych urządzeń, np. urządzeń medycznych.</a:t>
            </a:r>
          </a:p>
        </p:txBody>
      </p:sp>
    </p:spTree>
    <p:extLst>
      <p:ext uri="{BB962C8B-B14F-4D97-AF65-F5344CB8AC3E}">
        <p14:creationId xmlns:p14="http://schemas.microsoft.com/office/powerpoint/2010/main" val="1188341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E52368-462F-4930-849D-D17129CE5867}"/>
              </a:ext>
            </a:extLst>
          </p:cNvPr>
          <p:cNvSpPr>
            <a:spLocks noGrp="1"/>
          </p:cNvSpPr>
          <p:nvPr>
            <p:ph type="title"/>
          </p:nvPr>
        </p:nvSpPr>
        <p:spPr/>
        <p:txBody>
          <a:bodyPr/>
          <a:lstStyle/>
          <a:p>
            <a:r>
              <a:rPr lang="pl-PL" dirty="0"/>
              <a:t>Typ online</a:t>
            </a:r>
          </a:p>
        </p:txBody>
      </p:sp>
      <p:sp>
        <p:nvSpPr>
          <p:cNvPr id="3" name="Symbol zastępczy zawartości 2">
            <a:extLst>
              <a:ext uri="{FF2B5EF4-FFF2-40B4-BE49-F238E27FC236}">
                <a16:creationId xmlns:a16="http://schemas.microsoft.com/office/drawing/2014/main" id="{9B557C79-854C-4951-B40F-71ED135B6754}"/>
              </a:ext>
            </a:extLst>
          </p:cNvPr>
          <p:cNvSpPr>
            <a:spLocks noGrp="1"/>
          </p:cNvSpPr>
          <p:nvPr>
            <p:ph idx="1"/>
          </p:nvPr>
        </p:nvSpPr>
        <p:spPr/>
        <p:txBody>
          <a:bodyPr>
            <a:normAutofit/>
          </a:bodyPr>
          <a:lstStyle/>
          <a:p>
            <a:pPr marL="0" indent="0">
              <a:buNone/>
            </a:pPr>
            <a:r>
              <a:rPr lang="pl-PL" dirty="0"/>
              <a:t>Odseparowuje on układ podłączony na wyjściu od napięcia wejściowego, działa na zasadzie podwójnego przetwarzania, przemienne napięcie sieciowe przetwarzane jest na napięcie stałe w układzie prostownikowym, a następnie z tego stałego napięcia w układzie falownikowym jest wytwarzane napięcie przemienne. Układ taki zapewnia stabilne napięcie na wyjściu, niemal całkowicie odporne na zakłócenia i zaniki napięcia wejściowego. Ten typ UPS-a rzadko stosuje się przy mocach poniżej 750 VA, a prawie zawsze powyżej 5000 VA.</a:t>
            </a:r>
          </a:p>
        </p:txBody>
      </p:sp>
    </p:spTree>
    <p:extLst>
      <p:ext uri="{BB962C8B-B14F-4D97-AF65-F5344CB8AC3E}">
        <p14:creationId xmlns:p14="http://schemas.microsoft.com/office/powerpoint/2010/main" val="1622885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147EE10E-DC64-4DAC-BF14-CD13DB3EE576}"/>
              </a:ext>
            </a:extLst>
          </p:cNvPr>
          <p:cNvSpPr>
            <a:spLocks noGrp="1"/>
          </p:cNvSpPr>
          <p:nvPr>
            <p:ph type="title"/>
          </p:nvPr>
        </p:nvSpPr>
        <p:spPr/>
        <p:txBody>
          <a:bodyPr/>
          <a:lstStyle/>
          <a:p>
            <a:r>
              <a:rPr lang="pl-PL" dirty="0"/>
              <a:t>Zalety i Wady</a:t>
            </a:r>
          </a:p>
        </p:txBody>
      </p:sp>
      <p:sp>
        <p:nvSpPr>
          <p:cNvPr id="10" name="Symbol zastępczy zawartości 9">
            <a:extLst>
              <a:ext uri="{FF2B5EF4-FFF2-40B4-BE49-F238E27FC236}">
                <a16:creationId xmlns:a16="http://schemas.microsoft.com/office/drawing/2014/main" id="{BB86DB8A-B398-498C-8012-F7601F219F41}"/>
              </a:ext>
            </a:extLst>
          </p:cNvPr>
          <p:cNvSpPr>
            <a:spLocks noGrp="1"/>
          </p:cNvSpPr>
          <p:nvPr>
            <p:ph sz="half" idx="1"/>
          </p:nvPr>
        </p:nvSpPr>
        <p:spPr/>
        <p:txBody>
          <a:bodyPr/>
          <a:lstStyle/>
          <a:p>
            <a:r>
              <a:rPr lang="pl-PL" dirty="0"/>
              <a:t>Bardzo duża odporność na zakłócenia napięcia wejściowego.</a:t>
            </a:r>
          </a:p>
          <a:p>
            <a:r>
              <a:rPr lang="pl-PL" dirty="0"/>
              <a:t>Brak jakiejkolwiek przerwy w napięciu wyjściowym.</a:t>
            </a:r>
          </a:p>
          <a:p>
            <a:r>
              <a:rPr lang="pl-PL" dirty="0"/>
              <a:t>Wbudowany układ do poprawy współczynnika mocy.</a:t>
            </a:r>
          </a:p>
        </p:txBody>
      </p:sp>
      <p:sp>
        <p:nvSpPr>
          <p:cNvPr id="11" name="Symbol zastępczy zawartości 10">
            <a:extLst>
              <a:ext uri="{FF2B5EF4-FFF2-40B4-BE49-F238E27FC236}">
                <a16:creationId xmlns:a16="http://schemas.microsoft.com/office/drawing/2014/main" id="{1F44C3E3-A7EE-4711-9EF0-CD491EFA2CBD}"/>
              </a:ext>
            </a:extLst>
          </p:cNvPr>
          <p:cNvSpPr>
            <a:spLocks noGrp="1"/>
          </p:cNvSpPr>
          <p:nvPr>
            <p:ph sz="half" idx="2"/>
          </p:nvPr>
        </p:nvSpPr>
        <p:spPr/>
        <p:txBody>
          <a:bodyPr>
            <a:normAutofit/>
          </a:bodyPr>
          <a:lstStyle/>
          <a:p>
            <a:r>
              <a:rPr lang="pl-PL" dirty="0"/>
              <a:t>Straty energii przy pracy sieciowej, a w związku z tym:</a:t>
            </a:r>
          </a:p>
          <a:p>
            <a:r>
              <a:rPr lang="pl-PL" dirty="0"/>
              <a:t>Mniejsza trwałość na skutek wyższej temperatury pracy.</a:t>
            </a:r>
          </a:p>
          <a:p>
            <a:r>
              <a:rPr lang="pl-PL" dirty="0"/>
              <a:t>Wyższy koszt eksploatacji.</a:t>
            </a:r>
          </a:p>
          <a:p>
            <a:r>
              <a:rPr lang="pl-PL" dirty="0"/>
              <a:t>Konieczność dodatkowego chłodzenia.</a:t>
            </a:r>
          </a:p>
          <a:p>
            <a:r>
              <a:rPr lang="pl-PL" dirty="0"/>
              <a:t>Hałas stale pracującego falownika.</a:t>
            </a:r>
          </a:p>
          <a:p>
            <a:r>
              <a:rPr lang="pl-PL" dirty="0"/>
              <a:t>Wysoki koszt początkowy (więcej części).</a:t>
            </a:r>
          </a:p>
        </p:txBody>
      </p:sp>
    </p:spTree>
    <p:extLst>
      <p:ext uri="{BB962C8B-B14F-4D97-AF65-F5344CB8AC3E}">
        <p14:creationId xmlns:p14="http://schemas.microsoft.com/office/powerpoint/2010/main" val="261851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B5C55271-74D7-422E-B8CD-843D4FB9E19D}"/>
              </a:ext>
            </a:extLst>
          </p:cNvPr>
          <p:cNvSpPr>
            <a:spLocks noGrp="1"/>
          </p:cNvSpPr>
          <p:nvPr>
            <p:ph type="title"/>
          </p:nvPr>
        </p:nvSpPr>
        <p:spPr/>
        <p:txBody>
          <a:bodyPr/>
          <a:lstStyle/>
          <a:p>
            <a:r>
              <a:rPr lang="pl-PL" dirty="0"/>
              <a:t>Typ offline</a:t>
            </a:r>
          </a:p>
        </p:txBody>
      </p:sp>
      <p:sp>
        <p:nvSpPr>
          <p:cNvPr id="6" name="Symbol zastępczy zawartości 5">
            <a:extLst>
              <a:ext uri="{FF2B5EF4-FFF2-40B4-BE49-F238E27FC236}">
                <a16:creationId xmlns:a16="http://schemas.microsoft.com/office/drawing/2014/main" id="{90C47A9D-852F-4367-A20B-78A31E96D54D}"/>
              </a:ext>
            </a:extLst>
          </p:cNvPr>
          <p:cNvSpPr>
            <a:spLocks noGrp="1"/>
          </p:cNvSpPr>
          <p:nvPr>
            <p:ph idx="1"/>
          </p:nvPr>
        </p:nvSpPr>
        <p:spPr/>
        <p:txBody>
          <a:bodyPr>
            <a:normAutofit/>
          </a:bodyPr>
          <a:lstStyle/>
          <a:p>
            <a:pPr marL="0" indent="0">
              <a:buNone/>
            </a:pPr>
            <a:r>
              <a:rPr lang="pl-PL" dirty="0"/>
              <a:t>Urządzenie podłączone do tego UPS-a zasilane jest bezpośrednio z sieci, zaś akumulatory są – w razie potrzeby – automatycznie podładowywane niewielkim prądem. W czasie normalnej pracy sieciowej zasilany jest jedynie układ sterowania, co minimalizuje straty energii. Napięcie zasilania jest cały czas monitorowane i w razie jego zaniku, zbytniego obniżenia lub podwyższenia układ sterowania (po czasie 2–10 ms) odłącza zasilanie z sieci i UPS przechodzi w stan pracy akumulatorowej. Pracę rozpoczyna falownik, który przekształca napięcie stałe z akumulatora w napięcie przemienne, podawane na wyjście.</a:t>
            </a:r>
          </a:p>
        </p:txBody>
      </p:sp>
    </p:spTree>
    <p:extLst>
      <p:ext uri="{BB962C8B-B14F-4D97-AF65-F5344CB8AC3E}">
        <p14:creationId xmlns:p14="http://schemas.microsoft.com/office/powerpoint/2010/main" val="2608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45293E-9DD2-4A48-ABF9-9EA88D24FE39}"/>
              </a:ext>
            </a:extLst>
          </p:cNvPr>
          <p:cNvSpPr>
            <a:spLocks noGrp="1"/>
          </p:cNvSpPr>
          <p:nvPr>
            <p:ph type="title"/>
          </p:nvPr>
        </p:nvSpPr>
        <p:spPr/>
        <p:txBody>
          <a:bodyPr/>
          <a:lstStyle/>
          <a:p>
            <a:r>
              <a:rPr lang="pl-PL" dirty="0"/>
              <a:t>Zasilacz</a:t>
            </a:r>
          </a:p>
        </p:txBody>
      </p:sp>
      <p:pic>
        <p:nvPicPr>
          <p:cNvPr id="1026" name="Picture 2" descr="https://userscontent2.emaze.com/images/05c23f6c-667f-47a1-b6f0-b0858825d354/a08f010e8546ce298b9a61e5b4d2d87a.jpeg">
            <a:extLst>
              <a:ext uri="{FF2B5EF4-FFF2-40B4-BE49-F238E27FC236}">
                <a16:creationId xmlns:a16="http://schemas.microsoft.com/office/drawing/2014/main" id="{4ABDDA59-BB54-42A6-A02D-D36D489C74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46347" y="2286000"/>
            <a:ext cx="447544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61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D9B1E813-869E-4731-8E41-AD988C0D0238}"/>
              </a:ext>
            </a:extLst>
          </p:cNvPr>
          <p:cNvSpPr>
            <a:spLocks noGrp="1"/>
          </p:cNvSpPr>
          <p:nvPr>
            <p:ph type="title"/>
          </p:nvPr>
        </p:nvSpPr>
        <p:spPr/>
        <p:txBody>
          <a:bodyPr/>
          <a:lstStyle/>
          <a:p>
            <a:r>
              <a:rPr lang="pl-PL" dirty="0"/>
              <a:t>Zalety i Wady</a:t>
            </a:r>
          </a:p>
        </p:txBody>
      </p:sp>
      <p:sp>
        <p:nvSpPr>
          <p:cNvPr id="5" name="Symbol zastępczy zawartości 4">
            <a:extLst>
              <a:ext uri="{FF2B5EF4-FFF2-40B4-BE49-F238E27FC236}">
                <a16:creationId xmlns:a16="http://schemas.microsoft.com/office/drawing/2014/main" id="{8CC06A5F-1FB4-47F4-B330-5D955BBA6A89}"/>
              </a:ext>
            </a:extLst>
          </p:cNvPr>
          <p:cNvSpPr>
            <a:spLocks noGrp="1"/>
          </p:cNvSpPr>
          <p:nvPr>
            <p:ph sz="half" idx="1"/>
          </p:nvPr>
        </p:nvSpPr>
        <p:spPr/>
        <p:txBody>
          <a:bodyPr>
            <a:normAutofit fontScale="92500"/>
          </a:bodyPr>
          <a:lstStyle/>
          <a:p>
            <a:r>
              <a:rPr lang="pl-PL" dirty="0"/>
              <a:t>Niewielkie straty energii przy pracy sieciowej, a w związku z tym:</a:t>
            </a:r>
          </a:p>
          <a:p>
            <a:pPr lvl="1"/>
            <a:r>
              <a:rPr lang="pl-PL" dirty="0"/>
              <a:t>Większa trwałość na skutek niskiej temperatury pracy.</a:t>
            </a:r>
          </a:p>
          <a:p>
            <a:pPr lvl="1"/>
            <a:r>
              <a:rPr lang="pl-PL" dirty="0"/>
              <a:t>Niski koszt eksploatacji.</a:t>
            </a:r>
          </a:p>
          <a:p>
            <a:r>
              <a:rPr lang="pl-PL" dirty="0"/>
              <a:t>Falownik hałasuje tylko w trybie awaryjnym.</a:t>
            </a:r>
          </a:p>
          <a:p>
            <a:r>
              <a:rPr lang="pl-PL" dirty="0"/>
              <a:t>Mniejsza ilość części zwiększa niezawodność.</a:t>
            </a:r>
          </a:p>
          <a:p>
            <a:r>
              <a:rPr lang="pl-PL" dirty="0"/>
              <a:t>Niski koszt początkowy (mało części).</a:t>
            </a:r>
          </a:p>
          <a:p>
            <a:pPr marL="0" indent="0">
              <a:buNone/>
            </a:pPr>
            <a:endParaRPr lang="pl-PL" dirty="0"/>
          </a:p>
        </p:txBody>
      </p:sp>
      <p:sp>
        <p:nvSpPr>
          <p:cNvPr id="6" name="Symbol zastępczy zawartości 5">
            <a:extLst>
              <a:ext uri="{FF2B5EF4-FFF2-40B4-BE49-F238E27FC236}">
                <a16:creationId xmlns:a16="http://schemas.microsoft.com/office/drawing/2014/main" id="{22CB3128-DB2E-49A1-AFC7-7A044D8616F6}"/>
              </a:ext>
            </a:extLst>
          </p:cNvPr>
          <p:cNvSpPr>
            <a:spLocks noGrp="1"/>
          </p:cNvSpPr>
          <p:nvPr>
            <p:ph sz="half" idx="2"/>
          </p:nvPr>
        </p:nvSpPr>
        <p:spPr/>
        <p:txBody>
          <a:bodyPr>
            <a:normAutofit fontScale="92500"/>
          </a:bodyPr>
          <a:lstStyle/>
          <a:p>
            <a:r>
              <a:rPr lang="pl-PL" dirty="0"/>
              <a:t>Zakłócenia napięcia wejściowego są obecne również na wyjściu.</a:t>
            </a:r>
          </a:p>
          <a:p>
            <a:r>
              <a:rPr lang="pl-PL" dirty="0"/>
              <a:t>Opóźniona reakcja po zaniku napięcia (kilka milisekund). (Jeśli wyjście UPS-a podłączone jest do zasilacza impulsowego to przerwa do 10 ms nie ma znaczenia, gdyż obecne standardy wymagają utrzymanie napięcia wyjściowego co najmniej 10 ms przez każdy zasilacz impulsowy, a w praktyce czas ten wynosi 18 ms.)</a:t>
            </a:r>
          </a:p>
          <a:p>
            <a:r>
              <a:rPr lang="pl-PL" dirty="0"/>
              <a:t>Wprowadzanie zakłóceń napięcia wyjściowego w trakcie przełączania trybu pracy.</a:t>
            </a:r>
          </a:p>
        </p:txBody>
      </p:sp>
    </p:spTree>
    <p:extLst>
      <p:ext uri="{BB962C8B-B14F-4D97-AF65-F5344CB8AC3E}">
        <p14:creationId xmlns:p14="http://schemas.microsoft.com/office/powerpoint/2010/main" val="3199922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F344D1-1030-4933-BAF7-8311699DA4E5}"/>
              </a:ext>
            </a:extLst>
          </p:cNvPr>
          <p:cNvSpPr>
            <a:spLocks noGrp="1"/>
          </p:cNvSpPr>
          <p:nvPr>
            <p:ph type="title"/>
          </p:nvPr>
        </p:nvSpPr>
        <p:spPr/>
        <p:txBody>
          <a:bodyPr/>
          <a:lstStyle/>
          <a:p>
            <a:r>
              <a:rPr lang="pl-PL" dirty="0"/>
              <a:t>Line-</a:t>
            </a:r>
            <a:r>
              <a:rPr lang="pl-PL" dirty="0" err="1"/>
              <a:t>interactive</a:t>
            </a:r>
            <a:r>
              <a:rPr lang="pl-PL" dirty="0"/>
              <a:t> AVR</a:t>
            </a:r>
          </a:p>
        </p:txBody>
      </p:sp>
      <p:sp>
        <p:nvSpPr>
          <p:cNvPr id="5" name="Symbol zastępczy zawartości 4">
            <a:extLst>
              <a:ext uri="{FF2B5EF4-FFF2-40B4-BE49-F238E27FC236}">
                <a16:creationId xmlns:a16="http://schemas.microsoft.com/office/drawing/2014/main" id="{698A09C5-147C-410E-BC66-1C01E3BB5574}"/>
              </a:ext>
            </a:extLst>
          </p:cNvPr>
          <p:cNvSpPr>
            <a:spLocks noGrp="1"/>
          </p:cNvSpPr>
          <p:nvPr>
            <p:ph idx="1"/>
          </p:nvPr>
        </p:nvSpPr>
        <p:spPr/>
        <p:txBody>
          <a:bodyPr>
            <a:normAutofit/>
          </a:bodyPr>
          <a:lstStyle/>
          <a:p>
            <a:pPr marL="0" indent="0">
              <a:buNone/>
            </a:pPr>
            <a:r>
              <a:rPr lang="pl-PL" dirty="0"/>
              <a:t>Jest to ulepszony typ Offline. AVR to skrót od Automatic </a:t>
            </a:r>
            <a:r>
              <a:rPr lang="pl-PL" dirty="0" err="1"/>
              <a:t>Voltage</a:t>
            </a:r>
            <a:r>
              <a:rPr lang="pl-PL" dirty="0"/>
              <a:t> Regulator. Tłumacząc dosłownie otrzymamy „automatyczny stabilizator napięcia”. Zamiast klasycznego transformatora sieciowego zastosowano autotransformator z wieloma odczepami po stronie sieci zasilającej, dzięki czemu w razie ciągłej nadwyżki lub obniżki napięcia zasilania UPS może dowolnie długo utrzymywać nominalne napięcie na wyjściu bez przechodzenia do pracy akumulatorowej. Układ sterowania dobiera wówczas odpowiedni odczep uzwojenia aby skompensować różnicę napięcia. W czasie przełączania z jednego odczepu na inny następuje jednak krótki zanik napięcia na wyjściu, co dyskwalifikuje ten typ UPS-a do niektórych zastosowań.</a:t>
            </a:r>
          </a:p>
        </p:txBody>
      </p:sp>
    </p:spTree>
    <p:extLst>
      <p:ext uri="{BB962C8B-B14F-4D97-AF65-F5344CB8AC3E}">
        <p14:creationId xmlns:p14="http://schemas.microsoft.com/office/powerpoint/2010/main" val="41308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CA0D54-7278-49FB-9FB3-9E607CF198F5}"/>
              </a:ext>
            </a:extLst>
          </p:cNvPr>
          <p:cNvSpPr>
            <a:spLocks noGrp="1"/>
          </p:cNvSpPr>
          <p:nvPr>
            <p:ph type="title"/>
          </p:nvPr>
        </p:nvSpPr>
        <p:spPr/>
        <p:txBody>
          <a:bodyPr/>
          <a:lstStyle/>
          <a:p>
            <a:r>
              <a:rPr lang="pl-PL" dirty="0"/>
              <a:t>Budowa</a:t>
            </a:r>
          </a:p>
        </p:txBody>
      </p:sp>
      <p:pic>
        <p:nvPicPr>
          <p:cNvPr id="6" name="Symbol zastępczy zawartości 5">
            <a:extLst>
              <a:ext uri="{FF2B5EF4-FFF2-40B4-BE49-F238E27FC236}">
                <a16:creationId xmlns:a16="http://schemas.microsoft.com/office/drawing/2014/main" id="{CC070889-5EC0-46A3-ACFC-C7C6594CD50B}"/>
              </a:ext>
            </a:extLst>
          </p:cNvPr>
          <p:cNvPicPr>
            <a:picLocks noGrp="1" noChangeAspect="1"/>
          </p:cNvPicPr>
          <p:nvPr>
            <p:ph idx="1"/>
          </p:nvPr>
        </p:nvPicPr>
        <p:blipFill>
          <a:blip r:embed="rId2"/>
          <a:stretch>
            <a:fillRect/>
          </a:stretch>
        </p:blipFill>
        <p:spPr>
          <a:xfrm>
            <a:off x="3667024" y="2286000"/>
            <a:ext cx="4434090" cy="4022725"/>
          </a:xfrm>
          <a:prstGeom prst="rect">
            <a:avLst/>
          </a:prstGeom>
        </p:spPr>
      </p:pic>
    </p:spTree>
    <p:extLst>
      <p:ext uri="{BB962C8B-B14F-4D97-AF65-F5344CB8AC3E}">
        <p14:creationId xmlns:p14="http://schemas.microsoft.com/office/powerpoint/2010/main" val="185474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0F1E0B-9E1E-4C6C-A066-F14AD98CAC31}"/>
              </a:ext>
            </a:extLst>
          </p:cNvPr>
          <p:cNvSpPr>
            <a:spLocks noGrp="1"/>
          </p:cNvSpPr>
          <p:nvPr>
            <p:ph type="title"/>
          </p:nvPr>
        </p:nvSpPr>
        <p:spPr/>
        <p:txBody>
          <a:bodyPr/>
          <a:lstStyle/>
          <a:p>
            <a:r>
              <a:rPr lang="pl-PL" dirty="0"/>
              <a:t>Standard</a:t>
            </a:r>
          </a:p>
        </p:txBody>
      </p:sp>
      <p:sp>
        <p:nvSpPr>
          <p:cNvPr id="3" name="Symbol zastępczy zawartości 2">
            <a:extLst>
              <a:ext uri="{FF2B5EF4-FFF2-40B4-BE49-F238E27FC236}">
                <a16:creationId xmlns:a16="http://schemas.microsoft.com/office/drawing/2014/main" id="{95E14CB7-B977-4FBC-8695-119B8D27907D}"/>
              </a:ext>
            </a:extLst>
          </p:cNvPr>
          <p:cNvSpPr>
            <a:spLocks noGrp="1"/>
          </p:cNvSpPr>
          <p:nvPr>
            <p:ph idx="1"/>
          </p:nvPr>
        </p:nvSpPr>
        <p:spPr/>
        <p:txBody>
          <a:bodyPr/>
          <a:lstStyle/>
          <a:p>
            <a:pPr marL="0" indent="0">
              <a:buNone/>
            </a:pPr>
            <a:r>
              <a:rPr lang="pl-PL" dirty="0"/>
              <a:t>Najczęściej spotykane zasilacze komputerowe są zgodne ze standardem ATX. Standard określa kształt wtyczek, dostarczane napięcia, dopuszczalne natężenie prądu. Włączanie i wyłączenie zasilacza jest realizowane przez sygnał elektryczny z płyty głównej, co daje obsługę takich funkcji jak tryb czuwania, zdalne włączanie i wyłączanie komputera. Najnowsza wersja standardu ATX dla zasilaczy to 2.31 (z połowy 2008 roku).</a:t>
            </a:r>
          </a:p>
        </p:txBody>
      </p:sp>
    </p:spTree>
    <p:extLst>
      <p:ext uri="{BB962C8B-B14F-4D97-AF65-F5344CB8AC3E}">
        <p14:creationId xmlns:p14="http://schemas.microsoft.com/office/powerpoint/2010/main" val="338962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F257B7-7B08-408D-B52A-9773C96D73CF}"/>
              </a:ext>
            </a:extLst>
          </p:cNvPr>
          <p:cNvSpPr>
            <a:spLocks noGrp="1"/>
          </p:cNvSpPr>
          <p:nvPr>
            <p:ph type="title"/>
          </p:nvPr>
        </p:nvSpPr>
        <p:spPr/>
        <p:txBody>
          <a:bodyPr/>
          <a:lstStyle/>
          <a:p>
            <a:r>
              <a:rPr lang="pl-PL" dirty="0"/>
              <a:t>Urządzenia podłączone do zasilacza</a:t>
            </a:r>
          </a:p>
        </p:txBody>
      </p:sp>
      <p:sp>
        <p:nvSpPr>
          <p:cNvPr id="3" name="Symbol zastępczy zawartości 2">
            <a:extLst>
              <a:ext uri="{FF2B5EF4-FFF2-40B4-BE49-F238E27FC236}">
                <a16:creationId xmlns:a16="http://schemas.microsoft.com/office/drawing/2014/main" id="{CA6B5E61-A46A-4FCC-B75A-27A6DE832D40}"/>
              </a:ext>
            </a:extLst>
          </p:cNvPr>
          <p:cNvSpPr>
            <a:spLocks noGrp="1"/>
          </p:cNvSpPr>
          <p:nvPr>
            <p:ph idx="1"/>
          </p:nvPr>
        </p:nvSpPr>
        <p:spPr/>
        <p:txBody>
          <a:bodyPr>
            <a:normAutofit/>
          </a:bodyPr>
          <a:lstStyle/>
          <a:p>
            <a:r>
              <a:rPr lang="pl-PL" dirty="0"/>
              <a:t>Płyta główna</a:t>
            </a:r>
          </a:p>
          <a:p>
            <a:r>
              <a:rPr lang="pl-PL" dirty="0"/>
              <a:t>Dyski twarde</a:t>
            </a:r>
          </a:p>
          <a:p>
            <a:r>
              <a:rPr lang="pl-PL" dirty="0"/>
              <a:t>Napędy </a:t>
            </a:r>
          </a:p>
          <a:p>
            <a:r>
              <a:rPr lang="pl-PL" dirty="0"/>
              <a:t>Karty graficzne </a:t>
            </a:r>
          </a:p>
          <a:p>
            <a:r>
              <a:rPr lang="pl-PL" dirty="0"/>
              <a:t>Wentylatory</a:t>
            </a:r>
          </a:p>
          <a:p>
            <a:r>
              <a:rPr lang="pl-PL" dirty="0"/>
              <a:t>Panele przednie</a:t>
            </a:r>
          </a:p>
          <a:p>
            <a:pPr marL="0" indent="0">
              <a:buNone/>
            </a:pPr>
            <a:r>
              <a:rPr lang="pl-PL" dirty="0"/>
              <a:t>Do pozostałych podzespołów napięcie z zasilacza jest dostarczone pośrednio z płyty głównej (np. karty rozszerzeń, wentylatory procesorów, porty, itp.).</a:t>
            </a:r>
          </a:p>
        </p:txBody>
      </p:sp>
    </p:spTree>
    <p:extLst>
      <p:ext uri="{BB962C8B-B14F-4D97-AF65-F5344CB8AC3E}">
        <p14:creationId xmlns:p14="http://schemas.microsoft.com/office/powerpoint/2010/main" val="375871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057146-3A0A-4418-AB36-F50F603E30D0}"/>
              </a:ext>
            </a:extLst>
          </p:cNvPr>
          <p:cNvSpPr>
            <a:spLocks noGrp="1"/>
          </p:cNvSpPr>
          <p:nvPr>
            <p:ph type="title"/>
          </p:nvPr>
        </p:nvSpPr>
        <p:spPr/>
        <p:txBody>
          <a:bodyPr/>
          <a:lstStyle/>
          <a:p>
            <a:r>
              <a:rPr lang="pl-PL" dirty="0"/>
              <a:t>Chłodzenie</a:t>
            </a:r>
          </a:p>
        </p:txBody>
      </p:sp>
      <p:sp>
        <p:nvSpPr>
          <p:cNvPr id="3" name="Symbol zastępczy zawartości 2">
            <a:extLst>
              <a:ext uri="{FF2B5EF4-FFF2-40B4-BE49-F238E27FC236}">
                <a16:creationId xmlns:a16="http://schemas.microsoft.com/office/drawing/2014/main" id="{549F4709-0C61-42B9-A9BC-BFB7B6B94253}"/>
              </a:ext>
            </a:extLst>
          </p:cNvPr>
          <p:cNvSpPr>
            <a:spLocks noGrp="1"/>
          </p:cNvSpPr>
          <p:nvPr>
            <p:ph idx="1"/>
          </p:nvPr>
        </p:nvSpPr>
        <p:spPr/>
        <p:txBody>
          <a:bodyPr>
            <a:normAutofit/>
          </a:bodyPr>
          <a:lstStyle/>
          <a:p>
            <a:pPr marL="0" indent="0">
              <a:buNone/>
            </a:pPr>
            <a:r>
              <a:rPr lang="pl-PL" dirty="0"/>
              <a:t>W zasilaczach stosowane jest chłodzenie wymuszone – najczęściej przez wentylator o średnicy 80 mm lub większej (w nowszych konstrukcjach, często z regulacją obrotów). Przez zasilacz przepływa gorące powietrze z wnętrza obudowy komputera (w starych zasilaczach) lub chłodne z zewnątrz obudowy (w nowszych), w związku z tym stosuje się wentylatory o większej wydajności niż wymagana do odprowadzenia ciepła wydzielającego się w samym zasilaczu. Wentylator jest głównym źródłem hałasu generowanego przez zasilacz.</a:t>
            </a:r>
          </a:p>
          <a:p>
            <a:pPr marL="0" indent="0">
              <a:buNone/>
            </a:pPr>
            <a:r>
              <a:rPr lang="pl-PL" dirty="0"/>
              <a:t>Zasilacze komputerowe wykonane są zwykle w technice impulsowej, wykorzystując architekturę przetwornicy </a:t>
            </a:r>
            <a:r>
              <a:rPr lang="pl-PL" dirty="0" err="1"/>
              <a:t>push-pull</a:t>
            </a:r>
            <a:r>
              <a:rPr lang="pl-PL" dirty="0"/>
              <a:t>. Tego typu zasilacze charakteryzują się małymi gabarytami i masą, niewielkimi tętnieniami napięcia wyjściowego i dużą mocą wyjściową.</a:t>
            </a:r>
          </a:p>
        </p:txBody>
      </p:sp>
    </p:spTree>
    <p:extLst>
      <p:ext uri="{BB962C8B-B14F-4D97-AF65-F5344CB8AC3E}">
        <p14:creationId xmlns:p14="http://schemas.microsoft.com/office/powerpoint/2010/main" val="398588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6033C-0783-4D64-91B7-21F1312B0A01}"/>
              </a:ext>
            </a:extLst>
          </p:cNvPr>
          <p:cNvSpPr>
            <a:spLocks noGrp="1"/>
          </p:cNvSpPr>
          <p:nvPr>
            <p:ph type="title"/>
          </p:nvPr>
        </p:nvSpPr>
        <p:spPr/>
        <p:txBody>
          <a:bodyPr/>
          <a:lstStyle/>
          <a:p>
            <a:r>
              <a:rPr lang="pl-PL" dirty="0"/>
              <a:t>Schemat blokowy</a:t>
            </a:r>
          </a:p>
        </p:txBody>
      </p:sp>
      <p:pic>
        <p:nvPicPr>
          <p:cNvPr id="6" name="Symbol zastępczy zawartości 5">
            <a:extLst>
              <a:ext uri="{FF2B5EF4-FFF2-40B4-BE49-F238E27FC236}">
                <a16:creationId xmlns:a16="http://schemas.microsoft.com/office/drawing/2014/main" id="{59338DD8-14BE-423D-A8E4-E840F8B265AF}"/>
              </a:ext>
            </a:extLst>
          </p:cNvPr>
          <p:cNvPicPr>
            <a:picLocks noGrp="1" noChangeAspect="1"/>
          </p:cNvPicPr>
          <p:nvPr>
            <p:ph idx="1"/>
          </p:nvPr>
        </p:nvPicPr>
        <p:blipFill>
          <a:blip r:embed="rId2"/>
          <a:stretch>
            <a:fillRect/>
          </a:stretch>
        </p:blipFill>
        <p:spPr>
          <a:xfrm>
            <a:off x="2981275" y="2286000"/>
            <a:ext cx="5805587" cy="4022725"/>
          </a:xfrm>
          <a:prstGeom prst="rect">
            <a:avLst/>
          </a:prstGeom>
        </p:spPr>
      </p:pic>
    </p:spTree>
    <p:extLst>
      <p:ext uri="{BB962C8B-B14F-4D97-AF65-F5344CB8AC3E}">
        <p14:creationId xmlns:p14="http://schemas.microsoft.com/office/powerpoint/2010/main" val="46701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965BFB-226C-4A7B-89DF-29F5558325E3}"/>
              </a:ext>
            </a:extLst>
          </p:cNvPr>
          <p:cNvSpPr>
            <a:spLocks noGrp="1"/>
          </p:cNvSpPr>
          <p:nvPr>
            <p:ph type="title"/>
          </p:nvPr>
        </p:nvSpPr>
        <p:spPr/>
        <p:txBody>
          <a:bodyPr/>
          <a:lstStyle/>
          <a:p>
            <a:r>
              <a:rPr lang="pl-PL" dirty="0"/>
              <a:t>Zasada działania</a:t>
            </a:r>
          </a:p>
        </p:txBody>
      </p:sp>
      <p:sp>
        <p:nvSpPr>
          <p:cNvPr id="3" name="Symbol zastępczy zawartości 2">
            <a:extLst>
              <a:ext uri="{FF2B5EF4-FFF2-40B4-BE49-F238E27FC236}">
                <a16:creationId xmlns:a16="http://schemas.microsoft.com/office/drawing/2014/main" id="{D662DB60-67D0-4C95-8D04-24358A73868D}"/>
              </a:ext>
            </a:extLst>
          </p:cNvPr>
          <p:cNvSpPr>
            <a:spLocks noGrp="1"/>
          </p:cNvSpPr>
          <p:nvPr>
            <p:ph idx="1"/>
          </p:nvPr>
        </p:nvSpPr>
        <p:spPr/>
        <p:txBody>
          <a:bodyPr>
            <a:normAutofit fontScale="92500" lnSpcReduction="20000"/>
          </a:bodyPr>
          <a:lstStyle/>
          <a:p>
            <a:r>
              <a:rPr lang="pl-PL" dirty="0"/>
              <a:t>Prąd przemienny podawany jest do zasilacza i przechodzi przez warystor (główne zabezpieczenie przed przepięciami).</a:t>
            </a:r>
          </a:p>
          <a:p>
            <a:pPr marL="0" indent="0">
              <a:buNone/>
            </a:pPr>
            <a:r>
              <a:rPr lang="pl-PL" dirty="0"/>
              <a:t>• Następnie przechodzi przez kilka filtrów (aby usunąć szumy), bezpiecznik (który stanowi najważniejsze zabezpieczenie zasilacza).</a:t>
            </a:r>
          </a:p>
          <a:p>
            <a:pPr marL="0" indent="0">
              <a:buNone/>
            </a:pPr>
            <a:r>
              <a:rPr lang="pl-PL" dirty="0"/>
              <a:t>• Zostaje potem wyprostowany w mostku prostowniczym.</a:t>
            </a:r>
          </a:p>
          <a:p>
            <a:pPr marL="0" indent="0">
              <a:buNone/>
            </a:pPr>
            <a:r>
              <a:rPr lang="pl-PL" dirty="0"/>
              <a:t>• Następnie prąd przechodzi do dwóch dużych kondensatorów. Pełnią one rolę bufora, i dbają o to aby wychodzące z nich napięcie było wygładzone przed podaniem do tranzystorów polowych.</a:t>
            </a:r>
          </a:p>
          <a:p>
            <a:pPr marL="0" indent="0">
              <a:buNone/>
            </a:pPr>
            <a:r>
              <a:rPr lang="pl-PL" dirty="0"/>
              <a:t>• Układ PWM zamienia prąd na impulsy wysokiej częstotliwości (rząd kHz) o szerokość zależnej od obciążenia.</a:t>
            </a:r>
          </a:p>
          <a:p>
            <a:pPr marL="0" indent="0">
              <a:buNone/>
            </a:pPr>
            <a:r>
              <a:rPr lang="pl-PL" dirty="0"/>
              <a:t>• Realizuje to poprzez tranzystory polowe wysokiej mocy.</a:t>
            </a:r>
          </a:p>
          <a:p>
            <a:pPr marL="0" indent="0">
              <a:buNone/>
            </a:pPr>
            <a:r>
              <a:rPr lang="pl-PL" dirty="0"/>
              <a:t>• Następnie tranzystory polowe (wyłączane i włączane z wysoką częstotliwością przez układ PWM) dostarczają moc do pierwotnych uzwojeń transformatorów.</a:t>
            </a:r>
          </a:p>
        </p:txBody>
      </p:sp>
    </p:spTree>
    <p:extLst>
      <p:ext uri="{BB962C8B-B14F-4D97-AF65-F5344CB8AC3E}">
        <p14:creationId xmlns:p14="http://schemas.microsoft.com/office/powerpoint/2010/main" val="373912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150</TotalTime>
  <Words>1854</Words>
  <Application>Microsoft Office PowerPoint</Application>
  <PresentationFormat>Panoramiczny</PresentationFormat>
  <Paragraphs>102</Paragraphs>
  <Slides>31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31</vt:i4>
      </vt:variant>
    </vt:vector>
  </HeadingPairs>
  <TitlesOfParts>
    <vt:vector size="36" baseType="lpstr">
      <vt:lpstr>Arial</vt:lpstr>
      <vt:lpstr>Tw Cen MT</vt:lpstr>
      <vt:lpstr>Tw Cen MT Condensed</vt:lpstr>
      <vt:lpstr>Wingdings 3</vt:lpstr>
      <vt:lpstr>Integralny</vt:lpstr>
      <vt:lpstr>Zasilacz komputerowy</vt:lpstr>
      <vt:lpstr>Zasilacz</vt:lpstr>
      <vt:lpstr>Zasilacz</vt:lpstr>
      <vt:lpstr>Budowa</vt:lpstr>
      <vt:lpstr>Standard</vt:lpstr>
      <vt:lpstr>Urządzenia podłączone do zasilacza</vt:lpstr>
      <vt:lpstr>Chłodzenie</vt:lpstr>
      <vt:lpstr>Schemat blokowy</vt:lpstr>
      <vt:lpstr>Zasada działania</vt:lpstr>
      <vt:lpstr>Cechy ATX</vt:lpstr>
      <vt:lpstr>Normy zasilaczy</vt:lpstr>
      <vt:lpstr>Kolory napięć</vt:lpstr>
      <vt:lpstr>Schemat wtyczki MPC</vt:lpstr>
      <vt:lpstr>Złącze MPC</vt:lpstr>
      <vt:lpstr>Złącze ATX12V</vt:lpstr>
      <vt:lpstr>ATX12V</vt:lpstr>
      <vt:lpstr>PCI-E</vt:lpstr>
      <vt:lpstr>Molex</vt:lpstr>
      <vt:lpstr>SATA Connector</vt:lpstr>
      <vt:lpstr>Parametry zasilacza</vt:lpstr>
      <vt:lpstr>Zabezpieczenia</vt:lpstr>
      <vt:lpstr>Poprawa współczynnika mocy</vt:lpstr>
      <vt:lpstr>AT a ATX</vt:lpstr>
      <vt:lpstr>Zasilacz awaryjny</vt:lpstr>
      <vt:lpstr>Zasilacz awaryjny</vt:lpstr>
      <vt:lpstr>Opis</vt:lpstr>
      <vt:lpstr>Typ online</vt:lpstr>
      <vt:lpstr>Zalety i Wady</vt:lpstr>
      <vt:lpstr>Typ offline</vt:lpstr>
      <vt:lpstr>Zalety i Wady</vt:lpstr>
      <vt:lpstr>Line-interactive AVR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Zasilacz komputerowy</dc:title>
  <dc:creator>Damian Radzik</dc:creator>
  <cp:lastModifiedBy>Damian Radzik</cp:lastModifiedBy>
  <cp:revision>8</cp:revision>
  <dcterms:created xsi:type="dcterms:W3CDTF">2017-11-06T14:17:48Z</dcterms:created>
  <dcterms:modified xsi:type="dcterms:W3CDTF">2018-10-19T11:18:57Z</dcterms:modified>
</cp:coreProperties>
</file>