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1" r:id="rId20"/>
    <p:sldId id="282" r:id="rId21"/>
    <p:sldId id="276" r:id="rId22"/>
    <p:sldId id="280" r:id="rId23"/>
    <p:sldId id="277" r:id="rId24"/>
    <p:sldId id="278" r:id="rId25"/>
    <p:sldId id="279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Radzik" userId="9b6437a5cc3fe03b" providerId="LiveId" clId="{6A661D07-BA02-4D6D-B0EB-86598801E0C5}"/>
    <pc:docChg chg="delSld">
      <pc:chgData name="Damian Radzik" userId="9b6437a5cc3fe03b" providerId="LiveId" clId="{6A661D07-BA02-4D6D-B0EB-86598801E0C5}" dt="2023-05-25T07:41:22.543" v="0" actId="2696"/>
      <pc:docMkLst>
        <pc:docMk/>
      </pc:docMkLst>
      <pc:sldChg chg="del">
        <pc:chgData name="Damian Radzik" userId="9b6437a5cc3fe03b" providerId="LiveId" clId="{6A661D07-BA02-4D6D-B0EB-86598801E0C5}" dt="2023-05-25T07:41:22.543" v="0" actId="2696"/>
        <pc:sldMkLst>
          <pc:docMk/>
          <pc:sldMk cId="2179332742" sldId="275"/>
        </pc:sldMkLst>
      </pc:sldChg>
    </pc:docChg>
  </pc:docChgLst>
  <pc:docChgLst>
    <pc:chgData name="Damian Radzik" userId="9b6437a5cc3fe03b" providerId="LiveId" clId="{DBCDB946-3A9D-4FB8-BFCA-1541FEAFED79}"/>
    <pc:docChg chg="custSel modSld">
      <pc:chgData name="Damian Radzik" userId="9b6437a5cc3fe03b" providerId="LiveId" clId="{DBCDB946-3A9D-4FB8-BFCA-1541FEAFED79}" dt="2019-09-23T10:05:42.269" v="5" actId="1076"/>
      <pc:docMkLst>
        <pc:docMk/>
      </pc:docMkLst>
      <pc:sldChg chg="modSp">
        <pc:chgData name="Damian Radzik" userId="9b6437a5cc3fe03b" providerId="LiveId" clId="{DBCDB946-3A9D-4FB8-BFCA-1541FEAFED79}" dt="2019-09-23T10:02:43.186" v="0" actId="27636"/>
        <pc:sldMkLst>
          <pc:docMk/>
          <pc:sldMk cId="3238971481" sldId="263"/>
        </pc:sldMkLst>
        <pc:spChg chg="mod">
          <ac:chgData name="Damian Radzik" userId="9b6437a5cc3fe03b" providerId="LiveId" clId="{DBCDB946-3A9D-4FB8-BFCA-1541FEAFED79}" dt="2019-09-23T10:02:43.186" v="0" actId="27636"/>
          <ac:spMkLst>
            <pc:docMk/>
            <pc:sldMk cId="3238971481" sldId="263"/>
            <ac:spMk id="3" creationId="{00000000-0000-0000-0000-000000000000}"/>
          </ac:spMkLst>
        </pc:spChg>
      </pc:sldChg>
      <pc:sldChg chg="modSp">
        <pc:chgData name="Damian Radzik" userId="9b6437a5cc3fe03b" providerId="LiveId" clId="{DBCDB946-3A9D-4FB8-BFCA-1541FEAFED79}" dt="2019-09-23T10:04:18.539" v="2" actId="1076"/>
        <pc:sldMkLst>
          <pc:docMk/>
          <pc:sldMk cId="641877557" sldId="264"/>
        </pc:sldMkLst>
        <pc:picChg chg="mod">
          <ac:chgData name="Damian Radzik" userId="9b6437a5cc3fe03b" providerId="LiveId" clId="{DBCDB946-3A9D-4FB8-BFCA-1541FEAFED79}" dt="2019-09-23T10:04:18.539" v="2" actId="1076"/>
          <ac:picMkLst>
            <pc:docMk/>
            <pc:sldMk cId="641877557" sldId="264"/>
            <ac:picMk id="5" creationId="{00000000-0000-0000-0000-000000000000}"/>
          </ac:picMkLst>
        </pc:picChg>
      </pc:sldChg>
      <pc:sldChg chg="modSp">
        <pc:chgData name="Damian Radzik" userId="9b6437a5cc3fe03b" providerId="LiveId" clId="{DBCDB946-3A9D-4FB8-BFCA-1541FEAFED79}" dt="2019-09-23T10:05:19.120" v="4" actId="20577"/>
        <pc:sldMkLst>
          <pc:docMk/>
          <pc:sldMk cId="1185157077" sldId="267"/>
        </pc:sldMkLst>
        <pc:spChg chg="mod">
          <ac:chgData name="Damian Radzik" userId="9b6437a5cc3fe03b" providerId="LiveId" clId="{DBCDB946-3A9D-4FB8-BFCA-1541FEAFED79}" dt="2019-09-23T10:05:19.120" v="4" actId="20577"/>
          <ac:spMkLst>
            <pc:docMk/>
            <pc:sldMk cId="1185157077" sldId="267"/>
            <ac:spMk id="3" creationId="{00000000-0000-0000-0000-000000000000}"/>
          </ac:spMkLst>
        </pc:spChg>
      </pc:sldChg>
      <pc:sldChg chg="modSp">
        <pc:chgData name="Damian Radzik" userId="9b6437a5cc3fe03b" providerId="LiveId" clId="{DBCDB946-3A9D-4FB8-BFCA-1541FEAFED79}" dt="2019-09-23T10:05:42.269" v="5" actId="1076"/>
        <pc:sldMkLst>
          <pc:docMk/>
          <pc:sldMk cId="243261327" sldId="274"/>
        </pc:sldMkLst>
        <pc:picChg chg="mod">
          <ac:chgData name="Damian Radzik" userId="9b6437a5cc3fe03b" providerId="LiveId" clId="{DBCDB946-3A9D-4FB8-BFCA-1541FEAFED79}" dt="2019-09-23T10:05:42.269" v="5" actId="1076"/>
          <ac:picMkLst>
            <pc:docMk/>
            <pc:sldMk cId="243261327" sldId="274"/>
            <ac:picMk id="5" creationId="{00000000-0000-0000-0000-000000000000}"/>
          </ac:picMkLst>
        </pc:picChg>
      </pc:sldChg>
      <pc:sldChg chg="modSp">
        <pc:chgData name="Damian Radzik" userId="9b6437a5cc3fe03b" providerId="LiveId" clId="{DBCDB946-3A9D-4FB8-BFCA-1541FEAFED79}" dt="2019-09-23T10:02:43.220" v="1" actId="27636"/>
        <pc:sldMkLst>
          <pc:docMk/>
          <pc:sldMk cId="1648690478" sldId="277"/>
        </pc:sldMkLst>
        <pc:spChg chg="mod">
          <ac:chgData name="Damian Radzik" userId="9b6437a5cc3fe03b" providerId="LiveId" clId="{DBCDB946-3A9D-4FB8-BFCA-1541FEAFED79}" dt="2019-09-23T10:02:43.220" v="1" actId="27636"/>
          <ac:spMkLst>
            <pc:docMk/>
            <pc:sldMk cId="1648690478" sldId="277"/>
            <ac:spMk id="3" creationId="{00000000-0000-0000-0000-000000000000}"/>
          </ac:spMkLst>
        </pc:spChg>
      </pc:sldChg>
    </pc:docChg>
  </pc:docChgLst>
  <pc:docChgLst>
    <pc:chgData name="Damian Radzik" userId="9b6437a5cc3fe03b" providerId="LiveId" clId="{EEBE447E-CB68-405E-B28C-65F75D07C649}"/>
    <pc:docChg chg="undo custSel addSld delSld modSld">
      <pc:chgData name="Damian Radzik" userId="9b6437a5cc3fe03b" providerId="LiveId" clId="{EEBE447E-CB68-405E-B28C-65F75D07C649}" dt="2023-04-04T10:54:44.814" v="132" actId="20577"/>
      <pc:docMkLst>
        <pc:docMk/>
      </pc:docMkLst>
      <pc:sldChg chg="del">
        <pc:chgData name="Damian Radzik" userId="9b6437a5cc3fe03b" providerId="LiveId" clId="{EEBE447E-CB68-405E-B28C-65F75D07C649}" dt="2023-04-04T10:49:50.058" v="53" actId="2696"/>
        <pc:sldMkLst>
          <pc:docMk/>
          <pc:sldMk cId="1366366396" sldId="259"/>
        </pc:sldMkLst>
      </pc:sldChg>
      <pc:sldChg chg="addSp delSp mod">
        <pc:chgData name="Damian Radzik" userId="9b6437a5cc3fe03b" providerId="LiveId" clId="{EEBE447E-CB68-405E-B28C-65F75D07C649}" dt="2023-04-04T10:52:01.851" v="55" actId="22"/>
        <pc:sldMkLst>
          <pc:docMk/>
          <pc:sldMk cId="1979359102" sldId="279"/>
        </pc:sldMkLst>
        <pc:spChg chg="add del">
          <ac:chgData name="Damian Radzik" userId="9b6437a5cc3fe03b" providerId="LiveId" clId="{EEBE447E-CB68-405E-B28C-65F75D07C649}" dt="2023-04-04T10:52:01.851" v="55" actId="22"/>
          <ac:spMkLst>
            <pc:docMk/>
            <pc:sldMk cId="1979359102" sldId="279"/>
            <ac:spMk id="5" creationId="{00A1BD49-8631-417D-A2AE-02238D02E525}"/>
          </ac:spMkLst>
        </pc:spChg>
      </pc:sldChg>
      <pc:sldChg chg="addSp delSp modSp new mod">
        <pc:chgData name="Damian Radzik" userId="9b6437a5cc3fe03b" providerId="LiveId" clId="{EEBE447E-CB68-405E-B28C-65F75D07C649}" dt="2023-04-04T10:47:56.598" v="6"/>
        <pc:sldMkLst>
          <pc:docMk/>
          <pc:sldMk cId="742163875" sldId="281"/>
        </pc:sldMkLst>
        <pc:spChg chg="mod">
          <ac:chgData name="Damian Radzik" userId="9b6437a5cc3fe03b" providerId="LiveId" clId="{EEBE447E-CB68-405E-B28C-65F75D07C649}" dt="2023-04-04T10:47:54.479" v="5" actId="20577"/>
          <ac:spMkLst>
            <pc:docMk/>
            <pc:sldMk cId="742163875" sldId="281"/>
            <ac:spMk id="2" creationId="{B4C77020-EC8A-E3FE-48F4-25444A01A117}"/>
          </ac:spMkLst>
        </pc:spChg>
        <pc:spChg chg="del">
          <ac:chgData name="Damian Radzik" userId="9b6437a5cc3fe03b" providerId="LiveId" clId="{EEBE447E-CB68-405E-B28C-65F75D07C649}" dt="2023-04-04T10:47:56.598" v="6"/>
          <ac:spMkLst>
            <pc:docMk/>
            <pc:sldMk cId="742163875" sldId="281"/>
            <ac:spMk id="3" creationId="{A850FBB9-BED8-2B8C-B1CB-932D808354CA}"/>
          </ac:spMkLst>
        </pc:spChg>
        <pc:picChg chg="add mod">
          <ac:chgData name="Damian Radzik" userId="9b6437a5cc3fe03b" providerId="LiveId" clId="{EEBE447E-CB68-405E-B28C-65F75D07C649}" dt="2023-04-04T10:47:56.598" v="6"/>
          <ac:picMkLst>
            <pc:docMk/>
            <pc:sldMk cId="742163875" sldId="281"/>
            <ac:picMk id="1026" creationId="{A762EAA9-5CED-2E56-0410-AE7100937FB6}"/>
          </ac:picMkLst>
        </pc:picChg>
      </pc:sldChg>
      <pc:sldChg chg="addSp delSp modSp new mod">
        <pc:chgData name="Damian Radzik" userId="9b6437a5cc3fe03b" providerId="LiveId" clId="{EEBE447E-CB68-405E-B28C-65F75D07C649}" dt="2023-04-04T10:48:52.166" v="52" actId="20577"/>
        <pc:sldMkLst>
          <pc:docMk/>
          <pc:sldMk cId="1326556158" sldId="282"/>
        </pc:sldMkLst>
        <pc:spChg chg="mod">
          <ac:chgData name="Damian Radzik" userId="9b6437a5cc3fe03b" providerId="LiveId" clId="{EEBE447E-CB68-405E-B28C-65F75D07C649}" dt="2023-04-04T10:48:03.872" v="11" actId="20577"/>
          <ac:spMkLst>
            <pc:docMk/>
            <pc:sldMk cId="1326556158" sldId="282"/>
            <ac:spMk id="2" creationId="{2AD8FD6C-8F0B-812F-C8C3-C262E71C2ACA}"/>
          </ac:spMkLst>
        </pc:spChg>
        <pc:spChg chg="mod">
          <ac:chgData name="Damian Radzik" userId="9b6437a5cc3fe03b" providerId="LiveId" clId="{EEBE447E-CB68-405E-B28C-65F75D07C649}" dt="2023-04-04T10:48:52.166" v="52" actId="20577"/>
          <ac:spMkLst>
            <pc:docMk/>
            <pc:sldMk cId="1326556158" sldId="282"/>
            <ac:spMk id="3" creationId="{FAC73D1C-8B6D-2284-7E8F-F20D80BC4D9F}"/>
          </ac:spMkLst>
        </pc:spChg>
        <pc:graphicFrameChg chg="add del mod">
          <ac:chgData name="Damian Radzik" userId="9b6437a5cc3fe03b" providerId="LiveId" clId="{EEBE447E-CB68-405E-B28C-65F75D07C649}" dt="2023-04-04T10:48:23.212" v="27"/>
          <ac:graphicFrameMkLst>
            <pc:docMk/>
            <pc:sldMk cId="1326556158" sldId="282"/>
            <ac:graphicFrameMk id="4" creationId="{666B0F50-20CA-306D-C178-43F7A1F98FFB}"/>
          </ac:graphicFrameMkLst>
        </pc:graphicFrameChg>
      </pc:sldChg>
      <pc:sldChg chg="modSp new mod">
        <pc:chgData name="Damian Radzik" userId="9b6437a5cc3fe03b" providerId="LiveId" clId="{EEBE447E-CB68-405E-B28C-65F75D07C649}" dt="2023-04-04T10:54:44.814" v="132" actId="20577"/>
        <pc:sldMkLst>
          <pc:docMk/>
          <pc:sldMk cId="1122900346" sldId="283"/>
        </pc:sldMkLst>
        <pc:spChg chg="mod">
          <ac:chgData name="Damian Radzik" userId="9b6437a5cc3fe03b" providerId="LiveId" clId="{EEBE447E-CB68-405E-B28C-65F75D07C649}" dt="2023-04-04T10:52:05.861" v="61" actId="20577"/>
          <ac:spMkLst>
            <pc:docMk/>
            <pc:sldMk cId="1122900346" sldId="283"/>
            <ac:spMk id="2" creationId="{51EE09D4-4B2E-20AE-1218-B34C938A7523}"/>
          </ac:spMkLst>
        </pc:spChg>
        <pc:spChg chg="mod">
          <ac:chgData name="Damian Radzik" userId="9b6437a5cc3fe03b" providerId="LiveId" clId="{EEBE447E-CB68-405E-B28C-65F75D07C649}" dt="2023-04-04T10:54:44.814" v="132" actId="20577"/>
          <ac:spMkLst>
            <pc:docMk/>
            <pc:sldMk cId="1122900346" sldId="283"/>
            <ac:spMk id="3" creationId="{597204A0-854D-D911-5F9E-AFF79491E144}"/>
          </ac:spMkLst>
        </pc:spChg>
      </pc:sldChg>
    </pc:docChg>
  </pc:docChgLst>
  <pc:docChgLst>
    <pc:chgData name="Damian Radzik" userId="9b6437a5cc3fe03b" providerId="LiveId" clId="{362D4D54-D9B1-4E8E-86FF-8B9DD4C809F5}"/>
    <pc:docChg chg="modSld">
      <pc:chgData name="Damian Radzik" userId="9b6437a5cc3fe03b" providerId="LiveId" clId="{362D4D54-D9B1-4E8E-86FF-8B9DD4C809F5}" dt="2024-04-25T07:56:54.053" v="2" actId="1076"/>
      <pc:docMkLst>
        <pc:docMk/>
      </pc:docMkLst>
      <pc:sldChg chg="modSp mod">
        <pc:chgData name="Damian Radzik" userId="9b6437a5cc3fe03b" providerId="LiveId" clId="{362D4D54-D9B1-4E8E-86FF-8B9DD4C809F5}" dt="2024-04-25T07:56:54.053" v="2" actId="1076"/>
        <pc:sldMkLst>
          <pc:docMk/>
          <pc:sldMk cId="3238971481" sldId="263"/>
        </pc:sldMkLst>
        <pc:picChg chg="mod">
          <ac:chgData name="Damian Radzik" userId="9b6437a5cc3fe03b" providerId="LiveId" clId="{362D4D54-D9B1-4E8E-86FF-8B9DD4C809F5}" dt="2024-04-25T07:56:54.053" v="2" actId="1076"/>
          <ac:picMkLst>
            <pc:docMk/>
            <pc:sldMk cId="3238971481" sldId="263"/>
            <ac:picMk id="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798645F-8852-4FFC-8002-62668DF8A391}" type="datetimeFigureOut">
              <a:rPr lang="pl-PL" smtClean="0"/>
              <a:t>25.04.2024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84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25.04.2024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53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25.04.2024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5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25.04.2024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21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25.04.2024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15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25.04.2024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2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25.04.2024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58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25.04.2024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99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25.04.2024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22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25.04.2024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28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25.04.2024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16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798645F-8852-4FFC-8002-62668DF8A391}" type="datetimeFigureOut">
              <a:rPr lang="pl-PL" smtClean="0"/>
              <a:t>25.04.2024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0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Megabaj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Pamięć RAM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05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pamięci typu DDR SDRAM dane przesyłane są w czasie trwania zarówno rosnącego jak i opadającego zbocza zegara, przez co uzyskana została dwa razy większa przepustowość niż w przypadku konwencjonalnej SDRAM typu PC-100 i PC-133. Kości zasilane są napięciem 2,5 V a nie 3,3 V, co wraz ze zmniejszeniem pojemności wewnątrz układów pamięci, powoduje znaczące ograniczenie poboru mocy. Czas dostępu do danych znajdujących się w pamięci RAM w najnowszych pamięciach DDR-SDRAM wynosi ok. 4 </a:t>
            </a:r>
            <a:r>
              <a:rPr lang="pl-PL" dirty="0" err="1"/>
              <a:t>ns</a:t>
            </a:r>
            <a:r>
              <a:rPr lang="pl-PL" dirty="0"/>
              <a:t>. W najnowszych układach GDDR5 stosowanych w kartach graficznych opóźnienie sięga 0,4 </a:t>
            </a:r>
            <a:r>
              <a:rPr lang="pl-PL" dirty="0" err="1"/>
              <a:t>ns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960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Stosowane są dwa rodzaje oznaczeń pamięci DDR SDRAM. Mniejszy (np. DDR-200) mówi o częstotliwości efektywnej w porównaniu do SDR-SDRAM, z jaką działają kości. Natomiast większy (np. PC1600) mówi o teoretycznej przepustowości, jaką mogą osiągnąć. Szerokość magistrali pamięci wynosi 64 bity. Przepustowość obliczana jest według wzoru: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Szerokość magistrali * 2 * częstotliwość magistrali / 8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Przykład: DDR-200 (PC-1600) – (64 bity * 2 * 100 MHz)/8 = 1,6 GB/s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15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DDR-2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Pamięć DDR2 charakteryzuje się wyższą efektywną częstotliwością taktowania (400, 533, 667, 800, 1066 MHz) oraz niższym poborem prądu. Podobnie jak DDR, pamięć DDR2 wykorzystuje do przesyłania danych narastające i opadające zbocze sygnału zegarowego.</a:t>
            </a:r>
          </a:p>
          <a:p>
            <a:pPr marL="0" indent="0">
              <a:buNone/>
            </a:pPr>
            <a:r>
              <a:rPr lang="pl-PL" dirty="0"/>
              <a:t>Pamięci DDR2 budowane są w obudowach FBGA (ang. Fine-</a:t>
            </a:r>
            <a:r>
              <a:rPr lang="pl-PL" dirty="0" err="1"/>
              <a:t>pitch</a:t>
            </a:r>
            <a:r>
              <a:rPr lang="pl-PL" dirty="0"/>
              <a:t> Ball </a:t>
            </a:r>
            <a:r>
              <a:rPr lang="pl-PL" dirty="0" err="1"/>
              <a:t>Grid</a:t>
            </a:r>
            <a:r>
              <a:rPr lang="pl-PL" dirty="0"/>
              <a:t> </a:t>
            </a:r>
            <a:r>
              <a:rPr lang="pl-PL" dirty="0" err="1"/>
              <a:t>Array</a:t>
            </a:r>
            <a:r>
              <a:rPr lang="pl-PL" dirty="0"/>
              <a:t>). Mogą pracować w temperaturze do 70 °C.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39" y="4398351"/>
            <a:ext cx="27051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Różnice DDR a DDR-2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Moduły zasilane są napięciem 1,8 V, zamiast 2,5 V.</a:t>
            </a:r>
          </a:p>
          <a:p>
            <a:r>
              <a:rPr lang="pl-PL" dirty="0"/>
              <a:t>Układy terminujące zostały przeniesione z płyty głównej do wnętrza pamięci (ang. ODT, </a:t>
            </a:r>
            <a:r>
              <a:rPr lang="pl-PL" i="1" dirty="0"/>
              <a:t>On </a:t>
            </a:r>
            <a:r>
              <a:rPr lang="pl-PL" i="1" dirty="0" err="1"/>
              <a:t>Die</a:t>
            </a:r>
            <a:r>
              <a:rPr lang="pl-PL" i="1" dirty="0"/>
              <a:t> </a:t>
            </a:r>
            <a:r>
              <a:rPr lang="pl-PL" i="1" dirty="0" err="1"/>
              <a:t>Termination</a:t>
            </a:r>
            <a:r>
              <a:rPr lang="pl-PL" dirty="0"/>
              <a:t>). Zapobiega to powstaniu błędów wskutek transmisji odbitych sygnałów.</a:t>
            </a:r>
          </a:p>
          <a:p>
            <a:r>
              <a:rPr lang="pl-PL" dirty="0"/>
              <a:t>Podwojona prędkość układu wejścia/wyjścia (I/O) pozwala na obniżenie prędkości całego modułu bez zmniejszania jego przepustowości.</a:t>
            </a:r>
          </a:p>
          <a:p>
            <a:r>
              <a:rPr lang="pl-PL" dirty="0"/>
              <a:t>Liczba </a:t>
            </a:r>
            <a:r>
              <a:rPr lang="pl-PL" dirty="0" err="1"/>
              <a:t>pinów</a:t>
            </a:r>
            <a:r>
              <a:rPr lang="pl-PL" dirty="0"/>
              <a:t> została zwiększona ze 184 do 240.</a:t>
            </a:r>
          </a:p>
          <a:p>
            <a:r>
              <a:rPr lang="pl-PL" dirty="0"/>
              <a:t>Wycięcie w płytce pamięci umieszczone jest w innym miejscu w celu zapobiegnięcia włożenia niekompatybilnych modułów pamięci.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0353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DDR-2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692967"/>
              </p:ext>
            </p:extLst>
          </p:nvPr>
        </p:nvGraphicFramePr>
        <p:xfrm>
          <a:off x="257908" y="2031023"/>
          <a:ext cx="9703778" cy="3291840"/>
        </p:xfrm>
        <a:graphic>
          <a:graphicData uri="http://schemas.openxmlformats.org/drawingml/2006/table">
            <a:tbl>
              <a:tblPr/>
              <a:tblGrid>
                <a:gridCol w="1386254">
                  <a:extLst>
                    <a:ext uri="{9D8B030D-6E8A-4147-A177-3AD203B41FA5}">
                      <a16:colId xmlns:a16="http://schemas.microsoft.com/office/drawing/2014/main" val="1215817474"/>
                    </a:ext>
                  </a:extLst>
                </a:gridCol>
                <a:gridCol w="1386254">
                  <a:extLst>
                    <a:ext uri="{9D8B030D-6E8A-4147-A177-3AD203B41FA5}">
                      <a16:colId xmlns:a16="http://schemas.microsoft.com/office/drawing/2014/main" val="1362463127"/>
                    </a:ext>
                  </a:extLst>
                </a:gridCol>
                <a:gridCol w="1386254">
                  <a:extLst>
                    <a:ext uri="{9D8B030D-6E8A-4147-A177-3AD203B41FA5}">
                      <a16:colId xmlns:a16="http://schemas.microsoft.com/office/drawing/2014/main" val="1246351836"/>
                    </a:ext>
                  </a:extLst>
                </a:gridCol>
                <a:gridCol w="1386254">
                  <a:extLst>
                    <a:ext uri="{9D8B030D-6E8A-4147-A177-3AD203B41FA5}">
                      <a16:colId xmlns:a16="http://schemas.microsoft.com/office/drawing/2014/main" val="2126738960"/>
                    </a:ext>
                  </a:extLst>
                </a:gridCol>
                <a:gridCol w="1386254">
                  <a:extLst>
                    <a:ext uri="{9D8B030D-6E8A-4147-A177-3AD203B41FA5}">
                      <a16:colId xmlns:a16="http://schemas.microsoft.com/office/drawing/2014/main" val="2828088"/>
                    </a:ext>
                  </a:extLst>
                </a:gridCol>
                <a:gridCol w="1386254">
                  <a:extLst>
                    <a:ext uri="{9D8B030D-6E8A-4147-A177-3AD203B41FA5}">
                      <a16:colId xmlns:a16="http://schemas.microsoft.com/office/drawing/2014/main" val="3126504531"/>
                    </a:ext>
                  </a:extLst>
                </a:gridCol>
                <a:gridCol w="1386254">
                  <a:extLst>
                    <a:ext uri="{9D8B030D-6E8A-4147-A177-3AD203B41FA5}">
                      <a16:colId xmlns:a16="http://schemas.microsoft.com/office/drawing/2014/main" val="2740310194"/>
                    </a:ext>
                  </a:extLst>
                </a:gridCol>
              </a:tblGrid>
              <a:tr h="532187">
                <a:tc>
                  <a:txBody>
                    <a:bodyPr/>
                    <a:lstStyle/>
                    <a:p>
                      <a:r>
                        <a:rPr lang="pl-PL" sz="1800" b="1">
                          <a:effectLst/>
                        </a:rPr>
                        <a:t>Nazwa chipa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>
                          <a:effectLst/>
                        </a:rPr>
                        <a:t>Zegar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>
                          <a:effectLst/>
                        </a:rPr>
                        <a:t>Cykl zegara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 dirty="0">
                          <a:effectLst/>
                        </a:rPr>
                        <a:t>Taktowanie szyny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>
                          <a:effectLst/>
                        </a:rPr>
                        <a:t>Transfer danych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>
                          <a:effectLst/>
                        </a:rPr>
                        <a:t>Nazwa modułu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>
                          <a:effectLst/>
                        </a:rPr>
                        <a:t>Transfer szczytowy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381519"/>
                  </a:ext>
                </a:extLst>
              </a:tr>
              <a:tr h="304107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DDR2-400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100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10 </a:t>
                      </a:r>
                      <a:r>
                        <a:rPr lang="pl-PL" sz="1800" dirty="0" err="1">
                          <a:effectLst/>
                        </a:rPr>
                        <a:t>ns</a:t>
                      </a:r>
                      <a:endParaRPr lang="pl-PL" sz="1800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200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400 mln/s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PC2-3200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3200 </a:t>
                      </a:r>
                      <a:r>
                        <a:rPr lang="pl-PL" sz="1800" u="none" strike="noStrike">
                          <a:solidFill>
                            <a:srgbClr val="0B0080"/>
                          </a:solidFill>
                          <a:effectLst/>
                          <a:hlinkClick r:id="rId2" tooltip="Megabajt"/>
                        </a:rPr>
                        <a:t>MB</a:t>
                      </a:r>
                      <a:r>
                        <a:rPr lang="pl-PL" sz="1800">
                          <a:effectLst/>
                        </a:rPr>
                        <a:t>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66060"/>
                  </a:ext>
                </a:extLst>
              </a:tr>
              <a:tr h="532187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DDR2-533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133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7.5 ns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266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533 mln/s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PC2-4200</a:t>
                      </a:r>
                      <a:br>
                        <a:rPr lang="pl-PL" sz="1800">
                          <a:effectLst/>
                        </a:rPr>
                      </a:br>
                      <a:r>
                        <a:rPr lang="pl-PL" sz="1800">
                          <a:effectLst/>
                        </a:rPr>
                        <a:t>PC2-4300</a:t>
                      </a:r>
                      <a:r>
                        <a:rPr lang="pl-PL" sz="1800" baseline="30000">
                          <a:effectLst/>
                        </a:rPr>
                        <a:t>1</a:t>
                      </a:r>
                      <a:endParaRPr lang="pl-PL" sz="180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4266 MB/s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29530"/>
                  </a:ext>
                </a:extLst>
              </a:tr>
              <a:tr h="532187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DDR2-667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166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6 ns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333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667 mln/s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PC2-5300</a:t>
                      </a:r>
                      <a:br>
                        <a:rPr lang="pl-PL" sz="1800">
                          <a:effectLst/>
                        </a:rPr>
                      </a:br>
                      <a:r>
                        <a:rPr lang="pl-PL" sz="1800">
                          <a:effectLst/>
                        </a:rPr>
                        <a:t>PC2-5400</a:t>
                      </a:r>
                      <a:r>
                        <a:rPr lang="pl-PL" sz="1800" baseline="30000">
                          <a:effectLst/>
                        </a:rPr>
                        <a:t>1</a:t>
                      </a:r>
                      <a:endParaRPr lang="pl-PL" sz="180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5333 MB/s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706580"/>
                  </a:ext>
                </a:extLst>
              </a:tr>
              <a:tr h="304107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DDR2-800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200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5 ns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400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800 mln/s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PC2-6400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6400 MB/s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13318"/>
                  </a:ext>
                </a:extLst>
              </a:tr>
              <a:tr h="532187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DDR2-1066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266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3.75 ns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533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1066 mln/s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PC2-8500</a:t>
                      </a:r>
                      <a:br>
                        <a:rPr lang="pl-PL" sz="1800">
                          <a:effectLst/>
                        </a:rPr>
                      </a:br>
                      <a:r>
                        <a:rPr lang="pl-PL" sz="1800">
                          <a:effectLst/>
                        </a:rPr>
                        <a:t>PC2-8600</a:t>
                      </a:r>
                      <a:r>
                        <a:rPr lang="pl-PL" sz="1800" baseline="30000">
                          <a:effectLst/>
                        </a:rPr>
                        <a:t>1</a:t>
                      </a:r>
                      <a:endParaRPr lang="pl-PL" sz="180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8533 MB/s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05617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3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DDR-3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DDR3 SDRAM (ang. </a:t>
            </a:r>
            <a:r>
              <a:rPr lang="pl-PL" dirty="0" err="1"/>
              <a:t>Double</a:t>
            </a:r>
            <a:r>
              <a:rPr lang="pl-PL" dirty="0"/>
              <a:t> Data </a:t>
            </a:r>
            <a:r>
              <a:rPr lang="pl-PL" dirty="0" err="1"/>
              <a:t>Rate</a:t>
            </a:r>
            <a:r>
              <a:rPr lang="pl-PL" dirty="0"/>
              <a:t> </a:t>
            </a:r>
            <a:r>
              <a:rPr lang="pl-PL" dirty="0" err="1"/>
              <a:t>Synchronous</a:t>
            </a:r>
            <a:r>
              <a:rPr lang="pl-PL" dirty="0"/>
              <a:t> </a:t>
            </a:r>
            <a:r>
              <a:rPr lang="pl-PL" dirty="0" err="1"/>
              <a:t>Dynamic</a:t>
            </a:r>
            <a:r>
              <a:rPr lang="pl-PL" dirty="0"/>
              <a:t> </a:t>
            </a:r>
            <a:r>
              <a:rPr lang="pl-PL" dirty="0" err="1"/>
              <a:t>Random</a:t>
            </a:r>
            <a:r>
              <a:rPr lang="pl-PL" dirty="0"/>
              <a:t> Access Memory (version 3)) – standard pamięci RAM typu SDRAM, będący rozwinięciem pamięci DDR i DDR2, stosowanych w komputerach jako pamięć operacyjna. </a:t>
            </a:r>
          </a:p>
          <a:p>
            <a:pPr marL="0" indent="0">
              <a:buNone/>
            </a:pPr>
            <a:r>
              <a:rPr lang="pl-PL" dirty="0"/>
              <a:t>Pamięć DDR3 wykonywana jest w technologii 90 </a:t>
            </a:r>
            <a:r>
              <a:rPr lang="pl-PL" dirty="0" err="1"/>
              <a:t>nm</a:t>
            </a:r>
            <a:r>
              <a:rPr lang="pl-PL" dirty="0"/>
              <a:t> lub mniejszej, co umożliwia zastosowanie niższego napięcia (1,5 V w porównaniu z 1,8 V dla DDR2 i 2,5 V dla DDR). Dzięki temu pamięć DDR3 charakteryzuje się zmniejszonym poborem mocy o około 40% w stosunku do pamięci DDR2 oraz większą przepustowością w porównaniu do DDR2 i DDR. Istnieją także niskonapięciowe moduły DDR3L zasilane napięciem 1,35V oraz DDR3U zasilane napięciem 1,2V.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05" y="4985625"/>
            <a:ext cx="4198034" cy="176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15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modułów DDR-3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PC3-6400 (DDR3-800) o przepustowości 6,4 GB/s,</a:t>
            </a:r>
          </a:p>
          <a:p>
            <a:pPr marL="0" indent="0">
              <a:buNone/>
            </a:pPr>
            <a:r>
              <a:rPr lang="pl-PL" dirty="0"/>
              <a:t>PC3-8500 (DDR3-1066) o przepustowości 8,5 GB/s,</a:t>
            </a:r>
          </a:p>
          <a:p>
            <a:pPr marL="0" indent="0">
              <a:buNone/>
            </a:pPr>
            <a:r>
              <a:rPr lang="pl-PL" dirty="0"/>
              <a:t>PC3-10600 (DDR3-1333) o przepustowości 10,6 GB/s,</a:t>
            </a:r>
          </a:p>
          <a:p>
            <a:pPr marL="0" indent="0">
              <a:buNone/>
            </a:pPr>
            <a:r>
              <a:rPr lang="pl-PL" dirty="0"/>
              <a:t>PC3-12800 (DDR3-1600) o przepustowości 12,8 GB/s,</a:t>
            </a:r>
          </a:p>
          <a:p>
            <a:pPr marL="0" indent="0">
              <a:buNone/>
            </a:pPr>
            <a:r>
              <a:rPr lang="pl-PL" dirty="0"/>
              <a:t>PC3-15000 (DDR3-1866) o przepustowości 15 GB/s,</a:t>
            </a:r>
          </a:p>
          <a:p>
            <a:pPr marL="0" indent="0">
              <a:buNone/>
            </a:pPr>
            <a:r>
              <a:rPr lang="pl-PL" dirty="0"/>
              <a:t>PC3-16000 (DDR3-2000) o przepustowości 16 GB/s</a:t>
            </a:r>
          </a:p>
          <a:p>
            <a:pPr marL="0" indent="0">
              <a:buNone/>
            </a:pPr>
            <a:r>
              <a:rPr lang="pl-PL" dirty="0"/>
              <a:t>PC3-17000 (DDR3-2133) o przepustowości 17 GB/s</a:t>
            </a:r>
          </a:p>
          <a:p>
            <a:pPr marL="0" indent="0">
              <a:buNone/>
            </a:pPr>
            <a:r>
              <a:rPr lang="pl-PL" dirty="0"/>
              <a:t>PC3-19200 (DDR3-2400) o przepustowości 19,2 GB/s</a:t>
            </a:r>
          </a:p>
        </p:txBody>
      </p:sp>
    </p:spTree>
    <p:extLst>
      <p:ext uri="{BB962C8B-B14F-4D97-AF65-F5344CB8AC3E}">
        <p14:creationId xmlns:p14="http://schemas.microsoft.com/office/powerpoint/2010/main" val="355966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Różnice DDR-2 a DDR-3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większa przepustowość przy niższym napięciu</a:t>
            </a:r>
          </a:p>
          <a:p>
            <a:r>
              <a:rPr lang="pl-PL" dirty="0"/>
              <a:t>mniejszy pobór prądu o 40%</a:t>
            </a:r>
          </a:p>
          <a:p>
            <a:r>
              <a:rPr lang="pl-PL" dirty="0"/>
              <a:t>koszt pamięci DDR3 jest niższy od pamięci DDR2 o około 63%.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Pozorną wadą są większe opóźnienia (timingi). Opóźnienia wyrażone w taktach są większe, jednak w związku z większą częstotliwością rzeczywiste czasy opóźnień są porównywalne a często mniejsze niż dla DDR2.</a:t>
            </a:r>
          </a:p>
        </p:txBody>
      </p:sp>
    </p:spTree>
    <p:extLst>
      <p:ext uri="{BB962C8B-B14F-4D97-AF65-F5344CB8AC3E}">
        <p14:creationId xmlns:p14="http://schemas.microsoft.com/office/powerpoint/2010/main" val="2898607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DDR-4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DDR4 SDRAM (ang. </a:t>
            </a:r>
            <a:r>
              <a:rPr lang="pl-PL" dirty="0" err="1"/>
              <a:t>Double</a:t>
            </a:r>
            <a:r>
              <a:rPr lang="pl-PL" dirty="0"/>
              <a:t> Data </a:t>
            </a:r>
            <a:r>
              <a:rPr lang="pl-PL" dirty="0" err="1"/>
              <a:t>Rate</a:t>
            </a:r>
            <a:r>
              <a:rPr lang="pl-PL" dirty="0"/>
              <a:t> </a:t>
            </a:r>
            <a:r>
              <a:rPr lang="pl-PL" dirty="0" err="1"/>
              <a:t>Synchronous</a:t>
            </a:r>
            <a:r>
              <a:rPr lang="pl-PL" dirty="0"/>
              <a:t> </a:t>
            </a:r>
            <a:r>
              <a:rPr lang="pl-PL" dirty="0" err="1"/>
              <a:t>Dynamic</a:t>
            </a:r>
            <a:r>
              <a:rPr lang="pl-PL" dirty="0"/>
              <a:t> </a:t>
            </a:r>
            <a:r>
              <a:rPr lang="pl-PL" dirty="0" err="1"/>
              <a:t>Random</a:t>
            </a:r>
            <a:r>
              <a:rPr lang="pl-PL" dirty="0"/>
              <a:t> Access Memory (version 4)) – standard pamięci RAM typu SDRAM, będący rozwinięciem pamięci DDR, DDR2 i DDR3, stosowanych w komputerach jako pamięć operacyjna.</a:t>
            </a:r>
          </a:p>
          <a:p>
            <a:pPr marL="0" indent="0">
              <a:buNone/>
            </a:pPr>
            <a:r>
              <a:rPr lang="pl-PL" dirty="0"/>
              <a:t>Pamięć DDR4 umożliwia zastosowanie napięcia 1,2 V w porównaniu z 1,5 V dla DDR3, 1,8 V dla DDR2 i 2,5 V dla DDR. Dzięki temu pamięć DDR4 charakteryzuje się zmniejszonym poborem mocy o około 20% w stosunku do pamięci DDR3.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72" y="4732843"/>
            <a:ext cx="2370246" cy="17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1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C77020-EC8A-E3FE-48F4-25444A01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DDR 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62EAA9-5CED-2E56-0410-AE7100937F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069" y="3363912"/>
            <a:ext cx="2794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6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 podstawowe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RAM (od ang. </a:t>
            </a:r>
            <a:r>
              <a:rPr lang="pl-PL" dirty="0" err="1"/>
              <a:t>random-access</a:t>
            </a:r>
            <a:r>
              <a:rPr lang="pl-PL" dirty="0"/>
              <a:t> </a:t>
            </a:r>
            <a:r>
              <a:rPr lang="pl-PL" dirty="0" err="1"/>
              <a:t>memory</a:t>
            </a:r>
            <a:r>
              <a:rPr lang="pl-PL" dirty="0"/>
              <a:t>), pamięć o dostępie swobodnym – podstawowy rodzaj pamięci cyfrowej. Choć nazwa sugeruje, że jest to każda pamięć o bezpośrednim dostępie do dowolnej komórki pamięci ze względów historycznych oznacza ona tylko te rodzaje pamięci o bezpośrednim dostępie, w których możliwy jest wielokrotny i łatwy zapis, a wyklucza pamięci ROM i EEPROM. </a:t>
            </a:r>
          </a:p>
          <a:p>
            <a:pPr marL="0" indent="0">
              <a:buNone/>
            </a:pPr>
            <a:r>
              <a:rPr lang="pl-PL" dirty="0"/>
              <a:t>W pamięci RAM przechowywane są aktualnie wykonywane programy i dane dla tych programów oraz wyniki ich pracy. W temperaturze pokojowej zawartość większości pamięci RAM jest tracona w czasie mniejszym niż sekunda po zaniku napięcia zasilania, niektóre typy wymagają także odświeżania, dlatego wyniki pracy programów wymagające trwałego przechowania muszą być zapisane na innym nośniku danych.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602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D8FD6C-8F0B-812F-C8C3-C262E71C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DDR5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C73D1C-8B6D-2284-7E8F-F20D80BC4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Napięcie 1,1V</a:t>
            </a:r>
          </a:p>
          <a:p>
            <a:r>
              <a:rPr lang="pl-PL" dirty="0"/>
              <a:t>Taktowanie: DDR5-4000 (PC5-32000) - DDR5-8000 (PC5-64000)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6556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złączy DDR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36" y="2286000"/>
            <a:ext cx="2674065" cy="4022725"/>
          </a:xfrm>
        </p:spPr>
      </p:pic>
    </p:spTree>
    <p:extLst>
      <p:ext uri="{BB962C8B-B14F-4D97-AF65-F5344CB8AC3E}">
        <p14:creationId xmlns:p14="http://schemas.microsoft.com/office/powerpoint/2010/main" val="289574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SO-DIMM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SO DIMM (ang. Small </a:t>
            </a:r>
            <a:r>
              <a:rPr lang="pl-PL" dirty="0" err="1"/>
              <a:t>Outline</a:t>
            </a:r>
            <a:r>
              <a:rPr lang="pl-PL" dirty="0"/>
              <a:t> Dual In-</a:t>
            </a:r>
            <a:r>
              <a:rPr lang="pl-PL" dirty="0" err="1"/>
              <a:t>line</a:t>
            </a:r>
            <a:r>
              <a:rPr lang="pl-PL" dirty="0"/>
              <a:t> Memory Module) – mniejszy rodzaj pamięci DIMM, stosowany głównie w notebookach, komputerach małogabarytowych oraz w niektórych drukarkach biurowych wysokiej klasy.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62" y="3404357"/>
            <a:ext cx="4736123" cy="24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04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Parametry pamięci RAM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CAS </a:t>
            </a:r>
            <a:r>
              <a:rPr lang="pl-PL" dirty="0" err="1"/>
              <a:t>latency</a:t>
            </a:r>
            <a:r>
              <a:rPr lang="pl-PL" dirty="0"/>
              <a:t>, CL (ang. </a:t>
            </a:r>
            <a:r>
              <a:rPr lang="pl-PL" dirty="0" err="1"/>
              <a:t>column</a:t>
            </a:r>
            <a:r>
              <a:rPr lang="pl-PL" dirty="0"/>
              <a:t> </a:t>
            </a:r>
            <a:r>
              <a:rPr lang="pl-PL" dirty="0" err="1"/>
              <a:t>address</a:t>
            </a:r>
            <a:r>
              <a:rPr lang="pl-PL" dirty="0"/>
              <a:t> </a:t>
            </a:r>
            <a:r>
              <a:rPr lang="pl-PL" dirty="0" err="1"/>
              <a:t>strobe</a:t>
            </a:r>
            <a:r>
              <a:rPr lang="pl-PL" dirty="0"/>
              <a:t> </a:t>
            </a:r>
            <a:r>
              <a:rPr lang="pl-PL" dirty="0" err="1"/>
              <a:t>latency</a:t>
            </a:r>
            <a:r>
              <a:rPr lang="pl-PL" dirty="0"/>
              <a:t>, opóźnienie bramkowania adresu kolumny) – czas utajenia (opóźnienie, czas dostępu), mierzony liczbą cykli zegara, jaki upływa między wysłaniem przez kontroler pamięci RAM żądania dostępu do określonej kolumny pamięci a otrzymaniem danych z tej kolumny przez kontroler.</a:t>
            </a:r>
          </a:p>
          <a:p>
            <a:r>
              <a:rPr lang="pl-PL" dirty="0"/>
              <a:t>RCD (RAS to CAS </a:t>
            </a:r>
            <a:r>
              <a:rPr lang="pl-PL" dirty="0" err="1"/>
              <a:t>Delay</a:t>
            </a:r>
            <a:r>
              <a:rPr lang="pl-PL" dirty="0"/>
              <a:t>; RAS – </a:t>
            </a:r>
            <a:r>
              <a:rPr lang="pl-PL" dirty="0" err="1"/>
              <a:t>Row</a:t>
            </a:r>
            <a:r>
              <a:rPr lang="pl-PL" dirty="0"/>
              <a:t> Access Strobe; CAS – </a:t>
            </a:r>
            <a:r>
              <a:rPr lang="pl-PL" dirty="0" err="1"/>
              <a:t>Column</a:t>
            </a:r>
            <a:r>
              <a:rPr lang="pl-PL" dirty="0"/>
              <a:t> Access Strobe) – czas jaki upływa od zakończenia wykonywania polecenia aktywacji konkretnej kolumny (CAS), do rozpoczęcia wykonywania polecenia aktywacji konkretnego wiersza (RAS).</a:t>
            </a:r>
          </a:p>
          <a:p>
            <a:r>
              <a:rPr lang="pl-PL" dirty="0"/>
              <a:t>RP (RAS </a:t>
            </a:r>
            <a:r>
              <a:rPr lang="pl-PL" dirty="0" err="1"/>
              <a:t>Precharge</a:t>
            </a:r>
            <a:r>
              <a:rPr lang="pl-PL" dirty="0"/>
              <a:t>; RAS – </a:t>
            </a:r>
            <a:r>
              <a:rPr lang="pl-PL" dirty="0" err="1"/>
              <a:t>Row</a:t>
            </a:r>
            <a:r>
              <a:rPr lang="pl-PL" dirty="0"/>
              <a:t> Access Strobe) – czas jaki upływa od wykonania polecenia zamknięcia dostępu do wcześniej aktywowanego wiersza i rozpoczęcia wykonywania polecenia aktywacji kolejnego.</a:t>
            </a:r>
          </a:p>
          <a:p>
            <a:r>
              <a:rPr lang="pl-PL" dirty="0"/>
              <a:t>RAT (</a:t>
            </a:r>
            <a:r>
              <a:rPr lang="pl-PL" dirty="0" err="1"/>
              <a:t>Row</a:t>
            </a:r>
            <a:r>
              <a:rPr lang="pl-PL" dirty="0"/>
              <a:t> Active Time) – czas jaki upływa od żądania wykonania polecenia aktywacji wiersza aż do jego dezaktywacji.</a:t>
            </a:r>
          </a:p>
          <a:p>
            <a:r>
              <a:rPr lang="pl-PL" dirty="0"/>
              <a:t>CR (</a:t>
            </a:r>
            <a:r>
              <a:rPr lang="pl-PL" dirty="0" err="1"/>
              <a:t>Command</a:t>
            </a:r>
            <a:r>
              <a:rPr lang="pl-PL" dirty="0"/>
              <a:t> </a:t>
            </a:r>
            <a:r>
              <a:rPr lang="pl-PL" dirty="0" err="1"/>
              <a:t>Rate</a:t>
            </a:r>
            <a:r>
              <a:rPr lang="pl-PL" dirty="0"/>
              <a:t>) – czas jaki upływa pomiędzy poleceniem adresowaniem dwóch niekoniecznie różnych komórek pamięci.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690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Dual Channel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Dual-channel – technologia stosowana w kontrolerach pamięci, do wydajniejszej obsługi pamięci RAM. Polega na podwojeniu przepustowości </a:t>
            </a:r>
            <a:r>
              <a:rPr lang="pl-PL" dirty="0" err="1"/>
              <a:t>przesyłu</a:t>
            </a:r>
            <a:r>
              <a:rPr lang="pl-PL" dirty="0"/>
              <a:t> danych pomiędzy kontrolerem pamięci a pamięcią RAM. Technologia dual-channel wykorzystuje dwa 64-bitowe kanały, co razem daje magistralę o szerokości 128 bitów dla </a:t>
            </a:r>
            <a:r>
              <a:rPr lang="pl-PL" dirty="0" err="1"/>
              <a:t>przesyłu</a:t>
            </a:r>
            <a:r>
              <a:rPr lang="pl-PL" dirty="0"/>
              <a:t> danych pomiędzy pamięcią RAM a kontrolerem pamięci.</a:t>
            </a:r>
          </a:p>
        </p:txBody>
      </p:sp>
    </p:spTree>
    <p:extLst>
      <p:ext uri="{BB962C8B-B14F-4D97-AF65-F5344CB8AC3E}">
        <p14:creationId xmlns:p14="http://schemas.microsoft.com/office/powerpoint/2010/main" val="2957415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Pamięć ECC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Pamięć ECC – pamięć RAM wyposażona w system kodowania korekcyjnego ECC (ang. Error </a:t>
            </a:r>
            <a:r>
              <a:rPr lang="pl-PL" dirty="0" err="1"/>
              <a:t>Checking</a:t>
            </a:r>
            <a:r>
              <a:rPr lang="pl-PL" dirty="0"/>
              <a:t> and </a:t>
            </a:r>
            <a:r>
              <a:rPr lang="pl-PL" dirty="0" err="1"/>
              <a:t>Correction</a:t>
            </a:r>
            <a:r>
              <a:rPr lang="pl-PL" dirty="0"/>
              <a:t>, Error </a:t>
            </a:r>
            <a:r>
              <a:rPr lang="pl-PL" dirty="0" err="1"/>
              <a:t>Correction</a:t>
            </a:r>
            <a:r>
              <a:rPr lang="pl-PL" dirty="0"/>
              <a:t> </a:t>
            </a:r>
            <a:r>
              <a:rPr lang="pl-PL" dirty="0" err="1"/>
              <a:t>Code</a:t>
            </a:r>
            <a:r>
              <a:rPr lang="pl-PL" dirty="0"/>
              <a:t>), działający w oparciu o kod </a:t>
            </a:r>
            <a:r>
              <a:rPr lang="pl-PL" dirty="0" err="1"/>
              <a:t>Hamminga</a:t>
            </a:r>
            <a:r>
              <a:rPr lang="pl-PL" dirty="0"/>
              <a:t> lub kod Reeda-Solomona.</a:t>
            </a:r>
          </a:p>
          <a:p>
            <a:pPr marL="0" indent="0">
              <a:buNone/>
            </a:pPr>
            <a:r>
              <a:rPr lang="pl-PL" dirty="0"/>
              <a:t>Pamięć ECC ma rozszerzoną szynę danych, którą przesyłane są nadmiarowe dane kontrolne, umożliwiające korygowanie błędów polegających na przekłamaniu 1 bitu (ang. single-error-</a:t>
            </a:r>
            <a:r>
              <a:rPr lang="pl-PL" dirty="0" err="1"/>
              <a:t>correcting</a:t>
            </a:r>
            <a:r>
              <a:rPr lang="pl-PL" dirty="0"/>
              <a:t>) oraz wykrywanie błędów polegających na przekłamaniu 2 bitów (ang. </a:t>
            </a:r>
            <a:r>
              <a:rPr lang="pl-PL" dirty="0" err="1"/>
              <a:t>double</a:t>
            </a:r>
            <a:r>
              <a:rPr lang="pl-PL" dirty="0"/>
              <a:t>-error-</a:t>
            </a:r>
            <a:r>
              <a:rPr lang="pl-PL" dirty="0" err="1"/>
              <a:t>detecting</a:t>
            </a:r>
            <a:r>
              <a:rPr lang="pl-PL" dirty="0"/>
              <a:t>). </a:t>
            </a:r>
          </a:p>
          <a:p>
            <a:pPr marL="0" indent="0">
              <a:buNone/>
            </a:pPr>
            <a:r>
              <a:rPr lang="pl-PL" dirty="0"/>
              <a:t>Pamięć ECC stosowana jest najczęściej w komputerach, od których wymaga się niezawodności działania w szczególności pełniących rolę serwera oraz tam gdzie występuje zwiększony poziom promieniowania jonizującego np. w przestrzeni kosmicznej.</a:t>
            </a:r>
          </a:p>
        </p:txBody>
      </p:sp>
    </p:spTree>
    <p:extLst>
      <p:ext uri="{BB962C8B-B14F-4D97-AF65-F5344CB8AC3E}">
        <p14:creationId xmlns:p14="http://schemas.microsoft.com/office/powerpoint/2010/main" val="1979359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E09D4-4B2E-20AE-1218-B34C938A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LPDDR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7204A0-854D-D911-5F9E-AFF79491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Rodzaj pamięci typu RAM zaprojektowany specjalnie dla urządzeń mobilnych.</a:t>
            </a:r>
          </a:p>
          <a:p>
            <a:r>
              <a:rPr lang="pl-PL" dirty="0"/>
              <a:t>Laptop oparty na układach LPDDR będzie bardziej energooszczędny ze względu na niższe napięcie zasilania (np. 4x – 0,6V). </a:t>
            </a:r>
          </a:p>
          <a:p>
            <a:r>
              <a:rPr lang="pl-PL" dirty="0"/>
              <a:t>Cena zwykłych pamięci DDR jest niższa w porównaniu do pamięci LPDDR, na co ma głównie wpływ mniejszy rozmiar i wyższa wydajność pamięci LPDDR</a:t>
            </a:r>
            <a:r>
              <a:rPr lang="pl-PL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90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Podział pamięci RAM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Pamięci RAM dzieli się na:</a:t>
            </a:r>
          </a:p>
          <a:p>
            <a:r>
              <a:rPr lang="pl-PL" dirty="0"/>
              <a:t>pamięci statyczne (ang. </a:t>
            </a:r>
            <a:r>
              <a:rPr lang="pl-PL" dirty="0" err="1"/>
              <a:t>static</a:t>
            </a:r>
            <a:r>
              <a:rPr lang="pl-PL" dirty="0"/>
              <a:t> </a:t>
            </a:r>
            <a:r>
              <a:rPr lang="pl-PL" dirty="0" err="1"/>
              <a:t>random-access</a:t>
            </a:r>
            <a:r>
              <a:rPr lang="pl-PL" dirty="0"/>
              <a:t> </a:t>
            </a:r>
            <a:r>
              <a:rPr lang="pl-PL" dirty="0" err="1"/>
              <a:t>memory</a:t>
            </a:r>
            <a:r>
              <a:rPr lang="pl-PL" dirty="0"/>
              <a:t>, w skrócie SRAM) </a:t>
            </a:r>
          </a:p>
          <a:p>
            <a:r>
              <a:rPr lang="pl-PL" dirty="0"/>
              <a:t>pamięci dynamiczne (ang. </a:t>
            </a:r>
            <a:r>
              <a:rPr lang="pl-PL" dirty="0" err="1"/>
              <a:t>dynamic</a:t>
            </a:r>
            <a:r>
              <a:rPr lang="pl-PL" dirty="0"/>
              <a:t> </a:t>
            </a:r>
            <a:r>
              <a:rPr lang="pl-PL" dirty="0" err="1"/>
              <a:t>random-access</a:t>
            </a:r>
            <a:r>
              <a:rPr lang="pl-PL" dirty="0"/>
              <a:t> </a:t>
            </a:r>
            <a:r>
              <a:rPr lang="pl-PL" dirty="0" err="1"/>
              <a:t>memory</a:t>
            </a:r>
            <a:r>
              <a:rPr lang="pl-PL" dirty="0"/>
              <a:t>, w skrócie DRAM).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39" y="4001294"/>
            <a:ext cx="2988884" cy="257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6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Rozwój modułów pamięci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DIP (ang. Dual In-</a:t>
            </a:r>
            <a:r>
              <a:rPr lang="pl-PL" dirty="0" err="1"/>
              <a:t>line</a:t>
            </a:r>
            <a:r>
              <a:rPr lang="pl-PL" dirty="0"/>
              <a:t> </a:t>
            </a:r>
            <a:r>
              <a:rPr lang="pl-PL" dirty="0" err="1"/>
              <a:t>Package</a:t>
            </a:r>
            <a:r>
              <a:rPr lang="pl-PL" dirty="0"/>
              <a:t>), czasami nazywany DIL (Dual In Line) – w elektronice rodzaj obudowy elementów elektronicznych, głównie układów scalonych o małej i średniej skali integracji, a także elementów takich jak </a:t>
            </a:r>
            <a:r>
              <a:rPr lang="pl-PL" dirty="0" err="1"/>
              <a:t>transoptory</a:t>
            </a:r>
            <a:r>
              <a:rPr lang="pl-PL" dirty="0"/>
              <a:t>, </a:t>
            </a:r>
            <a:r>
              <a:rPr lang="pl-PL" dirty="0" err="1"/>
              <a:t>optotriaki</a:t>
            </a:r>
            <a:r>
              <a:rPr lang="pl-PL" dirty="0"/>
              <a:t>. Wyprowadzenia tych elementów umieszczone są w równej linii na dwóch dłuższych bokach prostokątnej obudowy.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63" y="3824433"/>
            <a:ext cx="4105422" cy="266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6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Rozwój modułów pamięci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SIPP (z ang. Single </a:t>
            </a:r>
            <a:r>
              <a:rPr lang="pl-PL" dirty="0" err="1"/>
              <a:t>Inline</a:t>
            </a:r>
            <a:r>
              <a:rPr lang="pl-PL" dirty="0"/>
              <a:t> Pin </a:t>
            </a:r>
            <a:r>
              <a:rPr lang="pl-PL" dirty="0" err="1"/>
              <a:t>Package</a:t>
            </a:r>
            <a:r>
              <a:rPr lang="pl-PL" dirty="0"/>
              <a:t>) – moduł pamięci komputerowej, którego złączem był jeden rząd </a:t>
            </a:r>
            <a:r>
              <a:rPr lang="pl-PL" dirty="0" err="1"/>
              <a:t>pinów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Składał się z małej płytki drukowanej, na której zamontowano układy pamięci. Złącze miało 30 </a:t>
            </a:r>
            <a:r>
              <a:rPr lang="pl-PL" dirty="0" err="1"/>
              <a:t>pinów</a:t>
            </a:r>
            <a:r>
              <a:rPr lang="pl-PL" dirty="0"/>
              <a:t> ułożonych w jednym rzędzie wzdłuż krawędzi płytki, które łączyły się otworkami w płycie głównej komputera.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24" y="4001294"/>
            <a:ext cx="2800252" cy="210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5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Rozwój modułów pamięci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SIMM (z ang. Single </a:t>
            </a:r>
            <a:r>
              <a:rPr lang="pl-PL" dirty="0" err="1"/>
              <a:t>Inline</a:t>
            </a:r>
            <a:r>
              <a:rPr lang="pl-PL" dirty="0"/>
              <a:t> Memory Module) – moduł pamięci RAM komputerów w postaci płytki drukowanej z polami stykowymi znajdującymi się z jednej strony płytki. Jest to następna po SIPP generacja modułów pamięci DRAM. Zostały zastąpione przez moduły z polami stykowymi po obu stronach płytki oznaczanych przez DIMM.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23" y="3761367"/>
            <a:ext cx="3924300" cy="26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0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Rozwój modułów pamięci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SDR SDRAM (ang. Single Data </a:t>
            </a:r>
            <a:r>
              <a:rPr lang="pl-PL" sz="2000" dirty="0" err="1"/>
              <a:t>Rate</a:t>
            </a:r>
            <a:r>
              <a:rPr lang="pl-PL" sz="2000" dirty="0"/>
              <a:t> </a:t>
            </a:r>
            <a:r>
              <a:rPr lang="pl-PL" sz="2000" dirty="0" err="1"/>
              <a:t>Synchronous</a:t>
            </a:r>
            <a:r>
              <a:rPr lang="pl-PL" sz="2000" dirty="0"/>
              <a:t> </a:t>
            </a:r>
            <a:r>
              <a:rPr lang="pl-PL" sz="2000" dirty="0" err="1"/>
              <a:t>Dynamic</a:t>
            </a:r>
            <a:r>
              <a:rPr lang="pl-PL" sz="2000" dirty="0"/>
              <a:t> </a:t>
            </a:r>
            <a:r>
              <a:rPr lang="pl-PL" sz="2000" dirty="0" err="1"/>
              <a:t>Random</a:t>
            </a:r>
            <a:r>
              <a:rPr lang="pl-PL" sz="2000" dirty="0"/>
              <a:t> Access Memory) - chronologicznie i technologicznie najwcześniejsza odmiana pamięci SDRAM. Przedrostek SDR (Single Data </a:t>
            </a:r>
            <a:r>
              <a:rPr lang="pl-PL" sz="2000" dirty="0" err="1"/>
              <a:t>Rate</a:t>
            </a:r>
            <a:r>
              <a:rPr lang="pl-PL" sz="2000" dirty="0"/>
              <a:t>) </a:t>
            </a:r>
          </a:p>
          <a:p>
            <a:pPr marL="0" indent="0">
              <a:buNone/>
            </a:pPr>
            <a:r>
              <a:rPr lang="pl-PL" sz="2000" dirty="0"/>
              <a:t>Pamięci te wprowadzono do sprzedaży pod koniec 1996 roku. Typowe wartości to:</a:t>
            </a:r>
          </a:p>
          <a:p>
            <a:r>
              <a:rPr lang="pl-PL" sz="2000" dirty="0"/>
              <a:t>SDR-66 (PC-500): częstotliwość 66 MHz, przepustowość 533 MB/s, czas dostępu 15-12 </a:t>
            </a:r>
            <a:r>
              <a:rPr lang="pl-PL" sz="2000" dirty="0" err="1"/>
              <a:t>ns</a:t>
            </a:r>
            <a:r>
              <a:rPr lang="pl-PL" sz="2000" dirty="0"/>
              <a:t> (wprowadzone do sprzedaży w 1997 roku)</a:t>
            </a:r>
          </a:p>
          <a:p>
            <a:r>
              <a:rPr lang="pl-PL" sz="2000" dirty="0"/>
              <a:t>SDR-100 (PC-800): częstotliwość 100 MHz, przepustowość 800 MB/s, czas dostępu 10-8 </a:t>
            </a:r>
            <a:r>
              <a:rPr lang="pl-PL" sz="2000" dirty="0" err="1"/>
              <a:t>ns</a:t>
            </a:r>
            <a:r>
              <a:rPr lang="pl-PL" sz="2000" dirty="0"/>
              <a:t> (wprowadzone do sprzedaży w 1998 roku)</a:t>
            </a:r>
          </a:p>
          <a:p>
            <a:r>
              <a:rPr lang="pl-PL" sz="2000" dirty="0"/>
              <a:t>SDR-133 (PC-1100): częstotliwość 133 MHz, przepustowość 1067 MB/s, czas dostępu 7,5 </a:t>
            </a:r>
            <a:r>
              <a:rPr lang="pl-PL" sz="2000" dirty="0" err="1"/>
              <a:t>ns</a:t>
            </a:r>
            <a:r>
              <a:rPr lang="pl-PL" sz="2000" dirty="0"/>
              <a:t> (wprowadzone do sprzedaży w 1999 roku)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30" y="5749756"/>
            <a:ext cx="4500670" cy="10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7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Rozwój modułów pamięci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RIMM (ang. </a:t>
            </a:r>
            <a:r>
              <a:rPr lang="pl-PL" sz="2000" dirty="0" err="1"/>
              <a:t>Rambus</a:t>
            </a:r>
            <a:r>
              <a:rPr lang="pl-PL" sz="2000" dirty="0"/>
              <a:t> </a:t>
            </a:r>
            <a:r>
              <a:rPr lang="pl-PL" sz="2000" dirty="0" err="1"/>
              <a:t>Inline</a:t>
            </a:r>
            <a:r>
              <a:rPr lang="pl-PL" sz="2000" dirty="0"/>
              <a:t> Memory Module) – rodzaj modułów pamięci komputerowej, na których umieszczone są układy scalone z pamięciami typu RDRAM. Moduły RIMM pojawiły się w 1996 roku na mocy umów patentowych pomiędzy firmami </a:t>
            </a:r>
            <a:r>
              <a:rPr lang="pl-PL" sz="2000" dirty="0" err="1"/>
              <a:t>Rambus</a:t>
            </a:r>
            <a:r>
              <a:rPr lang="pl-PL" sz="2000" dirty="0"/>
              <a:t> i Intel.</a:t>
            </a:r>
          </a:p>
          <a:p>
            <a:pPr marL="0" indent="0">
              <a:buNone/>
            </a:pPr>
            <a:r>
              <a:rPr lang="pl-PL" sz="2000" dirty="0"/>
              <a:t>Moduły 16-bitowe pamięci RIMM na płytach głównych muszą być montowane w parach. Moduły 32-bitowe mogą być instalowane pojedynczo. Każde niewykorzystane gniazdo pamięci na płycie głównej (ang. slot) musi być zamknięte terminatorem.</a:t>
            </a:r>
          </a:p>
          <a:p>
            <a:pPr marL="0" indent="0">
              <a:buNone/>
            </a:pPr>
            <a:r>
              <a:rPr lang="pl-PL" sz="2000" dirty="0"/>
              <a:t>Moduły pamięci RIMM wyposażone są w radiator, konieczny do odprowadzania nadmiaru ciepła. Po niecałym roku produkcji wycofane z powodu opłat licencyjnych oraz mniejszej niż zamierzano wydajności.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25" y="5072432"/>
            <a:ext cx="28479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7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DDR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DDR SDRAM (ang. </a:t>
            </a:r>
            <a:r>
              <a:rPr lang="pl-PL" dirty="0" err="1"/>
              <a:t>double</a:t>
            </a:r>
            <a:r>
              <a:rPr lang="pl-PL" dirty="0"/>
              <a:t> data </a:t>
            </a:r>
            <a:r>
              <a:rPr lang="pl-PL" dirty="0" err="1"/>
              <a:t>rate</a:t>
            </a:r>
            <a:r>
              <a:rPr lang="pl-PL" dirty="0"/>
              <a:t> </a:t>
            </a:r>
            <a:r>
              <a:rPr lang="pl-PL" dirty="0" err="1"/>
              <a:t>synchronous</a:t>
            </a:r>
            <a:r>
              <a:rPr lang="pl-PL" dirty="0"/>
              <a:t> </a:t>
            </a:r>
            <a:r>
              <a:rPr lang="pl-PL" dirty="0" err="1"/>
              <a:t>dynamic</a:t>
            </a:r>
            <a:r>
              <a:rPr lang="pl-PL" dirty="0"/>
              <a:t> </a:t>
            </a:r>
            <a:r>
              <a:rPr lang="pl-PL" dirty="0" err="1"/>
              <a:t>random-access</a:t>
            </a:r>
            <a:r>
              <a:rPr lang="pl-PL" dirty="0"/>
              <a:t> </a:t>
            </a:r>
            <a:r>
              <a:rPr lang="pl-PL" dirty="0" err="1"/>
              <a:t>memory</a:t>
            </a:r>
            <a:r>
              <a:rPr lang="pl-PL" dirty="0"/>
              <a:t>) – rodzaj pamięci typu RAM stosowany w komputerach jako pamięć operacyjna oraz jako pamięć kart graficznych i podobnych.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07" y="3646610"/>
            <a:ext cx="7315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84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179</TotalTime>
  <Words>1841</Words>
  <Application>Microsoft Office PowerPoint</Application>
  <PresentationFormat>Panoramiczny</PresentationFormat>
  <Paragraphs>132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Arial</vt:lpstr>
      <vt:lpstr>Tw Cen MT</vt:lpstr>
      <vt:lpstr>Tw Cen MT Condensed</vt:lpstr>
      <vt:lpstr>Wingdings 3</vt:lpstr>
      <vt:lpstr>Integralny</vt:lpstr>
      <vt:lpstr>Pamięć RAM</vt:lpstr>
      <vt:lpstr>Informacje podstawowe</vt:lpstr>
      <vt:lpstr>Podział pamięci RAM</vt:lpstr>
      <vt:lpstr>Rozwój modułów pamięci</vt:lpstr>
      <vt:lpstr>Rozwój modułów pamięci</vt:lpstr>
      <vt:lpstr>Rozwój modułów pamięci</vt:lpstr>
      <vt:lpstr>Rozwój modułów pamięci</vt:lpstr>
      <vt:lpstr>Rozwój modułów pamięci</vt:lpstr>
      <vt:lpstr>DDR</vt:lpstr>
      <vt:lpstr>Działanie</vt:lpstr>
      <vt:lpstr>Oznaczenia</vt:lpstr>
      <vt:lpstr>DDR-2</vt:lpstr>
      <vt:lpstr>Różnice DDR a DDR-2</vt:lpstr>
      <vt:lpstr>Rodzaje DDR-2</vt:lpstr>
      <vt:lpstr>DDR-3</vt:lpstr>
      <vt:lpstr>Rodzaje modułów DDR-3</vt:lpstr>
      <vt:lpstr>Różnice DDR-2 a DDR-3</vt:lpstr>
      <vt:lpstr>DDR-4</vt:lpstr>
      <vt:lpstr>DDR 5</vt:lpstr>
      <vt:lpstr>DDR5</vt:lpstr>
      <vt:lpstr>Porównanie złączy DDR</vt:lpstr>
      <vt:lpstr>SO-DIMM</vt:lpstr>
      <vt:lpstr>Parametry pamięci RAM</vt:lpstr>
      <vt:lpstr>Dual Channel</vt:lpstr>
      <vt:lpstr>Pamięć ECC</vt:lpstr>
      <vt:lpstr>LPDDR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Pamięć RAM</dc:title>
  <dc:creator>Damian Radzik</dc:creator>
  <cp:lastModifiedBy>Damian Radzik</cp:lastModifiedBy>
  <cp:revision>6</cp:revision>
  <dcterms:created xsi:type="dcterms:W3CDTF">2017-09-17T08:31:47Z</dcterms:created>
  <dcterms:modified xsi:type="dcterms:W3CDTF">2024-04-25T08:11:44Z</dcterms:modified>
</cp:coreProperties>
</file>