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305" r:id="rId3"/>
    <p:sldId id="306" r:id="rId4"/>
    <p:sldId id="257" r:id="rId5"/>
    <p:sldId id="258" r:id="rId6"/>
    <p:sldId id="259" r:id="rId7"/>
    <p:sldId id="260" r:id="rId8"/>
    <p:sldId id="261" r:id="rId9"/>
    <p:sldId id="262" r:id="rId10"/>
    <p:sldId id="263" r:id="rId11"/>
    <p:sldId id="264" r:id="rId12"/>
    <p:sldId id="265" r:id="rId13"/>
    <p:sldId id="266" r:id="rId14"/>
    <p:sldId id="267" r:id="rId15"/>
    <p:sldId id="270" r:id="rId16"/>
    <p:sldId id="268" r:id="rId17"/>
    <p:sldId id="269" r:id="rId18"/>
    <p:sldId id="271" r:id="rId19"/>
    <p:sldId id="272" r:id="rId20"/>
    <p:sldId id="274" r:id="rId21"/>
    <p:sldId id="273" r:id="rId22"/>
    <p:sldId id="275" r:id="rId23"/>
    <p:sldId id="278" r:id="rId24"/>
    <p:sldId id="276" r:id="rId25"/>
    <p:sldId id="277" r:id="rId26"/>
    <p:sldId id="279" r:id="rId27"/>
    <p:sldId id="280" r:id="rId28"/>
    <p:sldId id="281" r:id="rId29"/>
    <p:sldId id="282" r:id="rId30"/>
    <p:sldId id="283" r:id="rId31"/>
    <p:sldId id="284" r:id="rId32"/>
    <p:sldId id="285" r:id="rId33"/>
    <p:sldId id="286" r:id="rId34"/>
    <p:sldId id="287" r:id="rId35"/>
    <p:sldId id="288" r:id="rId36"/>
    <p:sldId id="289" r:id="rId37"/>
    <p:sldId id="307"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8" r:id="rId53"/>
    <p:sldId id="309"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2c0bebdc908efcab" providerId="LiveId" clId="{8CB52C33-925C-4CF8-87EC-90F7D586AD8A}"/>
    <pc:docChg chg="custSel modSld">
      <pc:chgData name="Damian Radzik" userId="2c0bebdc908efcab" providerId="LiveId" clId="{8CB52C33-925C-4CF8-87EC-90F7D586AD8A}" dt="2018-10-05T09:36:09.252" v="19" actId="27636"/>
      <pc:docMkLst>
        <pc:docMk/>
      </pc:docMkLst>
      <pc:sldChg chg="modSp">
        <pc:chgData name="Damian Radzik" userId="2c0bebdc908efcab" providerId="LiveId" clId="{8CB52C33-925C-4CF8-87EC-90F7D586AD8A}" dt="2018-10-05T09:36:08.927" v="2" actId="27636"/>
        <pc:sldMkLst>
          <pc:docMk/>
          <pc:sldMk cId="1784378026" sldId="259"/>
        </pc:sldMkLst>
        <pc:spChg chg="mod">
          <ac:chgData name="Damian Radzik" userId="2c0bebdc908efcab" providerId="LiveId" clId="{8CB52C33-925C-4CF8-87EC-90F7D586AD8A}" dt="2018-10-05T09:36:08.927" v="2" actId="27636"/>
          <ac:spMkLst>
            <pc:docMk/>
            <pc:sldMk cId="1784378026" sldId="259"/>
            <ac:spMk id="3" creationId="{F4E0F3C2-0B00-4844-A7F8-C654B11D53D5}"/>
          </ac:spMkLst>
        </pc:spChg>
      </pc:sldChg>
      <pc:sldChg chg="modSp">
        <pc:chgData name="Damian Radzik" userId="2c0bebdc908efcab" providerId="LiveId" clId="{8CB52C33-925C-4CF8-87EC-90F7D586AD8A}" dt="2018-10-05T09:36:08.942" v="3" actId="27636"/>
        <pc:sldMkLst>
          <pc:docMk/>
          <pc:sldMk cId="3217734488" sldId="262"/>
        </pc:sldMkLst>
        <pc:spChg chg="mod">
          <ac:chgData name="Damian Radzik" userId="2c0bebdc908efcab" providerId="LiveId" clId="{8CB52C33-925C-4CF8-87EC-90F7D586AD8A}" dt="2018-10-05T09:36:08.942" v="3" actId="27636"/>
          <ac:spMkLst>
            <pc:docMk/>
            <pc:sldMk cId="3217734488" sldId="262"/>
            <ac:spMk id="3" creationId="{01AF9497-194B-4EEB-A3AA-701CC0D6B9AE}"/>
          </ac:spMkLst>
        </pc:spChg>
      </pc:sldChg>
      <pc:sldChg chg="modSp">
        <pc:chgData name="Damian Radzik" userId="2c0bebdc908efcab" providerId="LiveId" clId="{8CB52C33-925C-4CF8-87EC-90F7D586AD8A}" dt="2018-10-05T09:36:08.953" v="4" actId="27636"/>
        <pc:sldMkLst>
          <pc:docMk/>
          <pc:sldMk cId="1445946201" sldId="263"/>
        </pc:sldMkLst>
        <pc:spChg chg="mod">
          <ac:chgData name="Damian Radzik" userId="2c0bebdc908efcab" providerId="LiveId" clId="{8CB52C33-925C-4CF8-87EC-90F7D586AD8A}" dt="2018-10-05T09:36:08.953" v="4" actId="27636"/>
          <ac:spMkLst>
            <pc:docMk/>
            <pc:sldMk cId="1445946201" sldId="263"/>
            <ac:spMk id="3" creationId="{4A8BB80F-A6A4-4AE4-9EC9-2336460A3CBA}"/>
          </ac:spMkLst>
        </pc:spChg>
      </pc:sldChg>
      <pc:sldChg chg="modSp">
        <pc:chgData name="Damian Radzik" userId="2c0bebdc908efcab" providerId="LiveId" clId="{8CB52C33-925C-4CF8-87EC-90F7D586AD8A}" dt="2018-10-05T09:36:08.969" v="5" actId="27636"/>
        <pc:sldMkLst>
          <pc:docMk/>
          <pc:sldMk cId="1586914942" sldId="265"/>
        </pc:sldMkLst>
        <pc:spChg chg="mod">
          <ac:chgData name="Damian Radzik" userId="2c0bebdc908efcab" providerId="LiveId" clId="{8CB52C33-925C-4CF8-87EC-90F7D586AD8A}" dt="2018-10-05T09:36:08.969" v="5" actId="27636"/>
          <ac:spMkLst>
            <pc:docMk/>
            <pc:sldMk cId="1586914942" sldId="265"/>
            <ac:spMk id="6" creationId="{AA92990E-CB5F-432F-8BD6-C0CD0C6723E0}"/>
          </ac:spMkLst>
        </pc:spChg>
      </pc:sldChg>
      <pc:sldChg chg="modSp">
        <pc:chgData name="Damian Radzik" userId="2c0bebdc908efcab" providerId="LiveId" clId="{8CB52C33-925C-4CF8-87EC-90F7D586AD8A}" dt="2018-10-05T09:36:08.993" v="6" actId="27636"/>
        <pc:sldMkLst>
          <pc:docMk/>
          <pc:sldMk cId="2368435528" sldId="269"/>
        </pc:sldMkLst>
        <pc:spChg chg="mod">
          <ac:chgData name="Damian Radzik" userId="2c0bebdc908efcab" providerId="LiveId" clId="{8CB52C33-925C-4CF8-87EC-90F7D586AD8A}" dt="2018-10-05T09:36:08.993" v="6" actId="27636"/>
          <ac:spMkLst>
            <pc:docMk/>
            <pc:sldMk cId="2368435528" sldId="269"/>
            <ac:spMk id="3" creationId="{F96FC705-28A0-42A4-A3D1-40526DA77396}"/>
          </ac:spMkLst>
        </pc:spChg>
      </pc:sldChg>
      <pc:sldChg chg="modSp">
        <pc:chgData name="Damian Radzik" userId="2c0bebdc908efcab" providerId="LiveId" clId="{8CB52C33-925C-4CF8-87EC-90F7D586AD8A}" dt="2018-10-05T09:36:09.002" v="7" actId="27636"/>
        <pc:sldMkLst>
          <pc:docMk/>
          <pc:sldMk cId="3933767562" sldId="271"/>
        </pc:sldMkLst>
        <pc:spChg chg="mod">
          <ac:chgData name="Damian Radzik" userId="2c0bebdc908efcab" providerId="LiveId" clId="{8CB52C33-925C-4CF8-87EC-90F7D586AD8A}" dt="2018-10-05T09:36:09.002" v="7" actId="27636"/>
          <ac:spMkLst>
            <pc:docMk/>
            <pc:sldMk cId="3933767562" sldId="271"/>
            <ac:spMk id="3" creationId="{5AFD84AB-1BC8-4CFE-BC4C-D7BC9EE703BE}"/>
          </ac:spMkLst>
        </pc:spChg>
      </pc:sldChg>
      <pc:sldChg chg="modSp">
        <pc:chgData name="Damian Radzik" userId="2c0bebdc908efcab" providerId="LiveId" clId="{8CB52C33-925C-4CF8-87EC-90F7D586AD8A}" dt="2018-10-05T09:36:09.014" v="8" actId="27636"/>
        <pc:sldMkLst>
          <pc:docMk/>
          <pc:sldMk cId="2633712987" sldId="272"/>
        </pc:sldMkLst>
        <pc:spChg chg="mod">
          <ac:chgData name="Damian Radzik" userId="2c0bebdc908efcab" providerId="LiveId" clId="{8CB52C33-925C-4CF8-87EC-90F7D586AD8A}" dt="2018-10-05T09:36:09.014" v="8" actId="27636"/>
          <ac:spMkLst>
            <pc:docMk/>
            <pc:sldMk cId="2633712987" sldId="272"/>
            <ac:spMk id="3" creationId="{5E04905E-7C58-4F07-A266-A03FA4C0182B}"/>
          </ac:spMkLst>
        </pc:spChg>
      </pc:sldChg>
      <pc:sldChg chg="modSp">
        <pc:chgData name="Damian Radzik" userId="2c0bebdc908efcab" providerId="LiveId" clId="{8CB52C33-925C-4CF8-87EC-90F7D586AD8A}" dt="2018-10-05T09:36:09.032" v="9" actId="27636"/>
        <pc:sldMkLst>
          <pc:docMk/>
          <pc:sldMk cId="3245706586" sldId="276"/>
        </pc:sldMkLst>
        <pc:spChg chg="mod">
          <ac:chgData name="Damian Radzik" userId="2c0bebdc908efcab" providerId="LiveId" clId="{8CB52C33-925C-4CF8-87EC-90F7D586AD8A}" dt="2018-10-05T09:36:09.032" v="9" actId="27636"/>
          <ac:spMkLst>
            <pc:docMk/>
            <pc:sldMk cId="3245706586" sldId="276"/>
            <ac:spMk id="3" creationId="{31B1F07E-B254-47A9-9878-8BBB57342811}"/>
          </ac:spMkLst>
        </pc:spChg>
      </pc:sldChg>
      <pc:sldChg chg="modSp">
        <pc:chgData name="Damian Radzik" userId="2c0bebdc908efcab" providerId="LiveId" clId="{8CB52C33-925C-4CF8-87EC-90F7D586AD8A}" dt="2018-10-05T09:36:09.056" v="10" actId="27636"/>
        <pc:sldMkLst>
          <pc:docMk/>
          <pc:sldMk cId="2535076386" sldId="280"/>
        </pc:sldMkLst>
        <pc:spChg chg="mod">
          <ac:chgData name="Damian Radzik" userId="2c0bebdc908efcab" providerId="LiveId" clId="{8CB52C33-925C-4CF8-87EC-90F7D586AD8A}" dt="2018-10-05T09:36:09.056" v="10" actId="27636"/>
          <ac:spMkLst>
            <pc:docMk/>
            <pc:sldMk cId="2535076386" sldId="280"/>
            <ac:spMk id="3" creationId="{AFACA8D8-5836-4220-99C2-095528CEE5FD}"/>
          </ac:spMkLst>
        </pc:spChg>
      </pc:sldChg>
      <pc:sldChg chg="modSp">
        <pc:chgData name="Damian Radzik" userId="2c0bebdc908efcab" providerId="LiveId" clId="{8CB52C33-925C-4CF8-87EC-90F7D586AD8A}" dt="2018-10-05T09:36:09.068" v="11" actId="27636"/>
        <pc:sldMkLst>
          <pc:docMk/>
          <pc:sldMk cId="217859054" sldId="281"/>
        </pc:sldMkLst>
        <pc:spChg chg="mod">
          <ac:chgData name="Damian Radzik" userId="2c0bebdc908efcab" providerId="LiveId" clId="{8CB52C33-925C-4CF8-87EC-90F7D586AD8A}" dt="2018-10-05T09:36:09.068" v="11" actId="27636"/>
          <ac:spMkLst>
            <pc:docMk/>
            <pc:sldMk cId="217859054" sldId="281"/>
            <ac:spMk id="3" creationId="{E01E1053-33C9-4E20-818D-50A8A614BAE9}"/>
          </ac:spMkLst>
        </pc:spChg>
      </pc:sldChg>
      <pc:sldChg chg="modSp">
        <pc:chgData name="Damian Radzik" userId="2c0bebdc908efcab" providerId="LiveId" clId="{8CB52C33-925C-4CF8-87EC-90F7D586AD8A}" dt="2018-10-05T09:36:09.081" v="12" actId="27636"/>
        <pc:sldMkLst>
          <pc:docMk/>
          <pc:sldMk cId="2689167829" sldId="283"/>
        </pc:sldMkLst>
        <pc:spChg chg="mod">
          <ac:chgData name="Damian Radzik" userId="2c0bebdc908efcab" providerId="LiveId" clId="{8CB52C33-925C-4CF8-87EC-90F7D586AD8A}" dt="2018-10-05T09:36:09.081" v="12" actId="27636"/>
          <ac:spMkLst>
            <pc:docMk/>
            <pc:sldMk cId="2689167829" sldId="283"/>
            <ac:spMk id="3" creationId="{2D37BBDE-5008-450E-B516-FF322CE68E07}"/>
          </ac:spMkLst>
        </pc:spChg>
      </pc:sldChg>
      <pc:sldChg chg="modSp">
        <pc:chgData name="Damian Radzik" userId="2c0bebdc908efcab" providerId="LiveId" clId="{8CB52C33-925C-4CF8-87EC-90F7D586AD8A}" dt="2018-10-05T09:36:09.105" v="13" actId="27636"/>
        <pc:sldMkLst>
          <pc:docMk/>
          <pc:sldMk cId="1966894614" sldId="286"/>
        </pc:sldMkLst>
        <pc:spChg chg="mod">
          <ac:chgData name="Damian Radzik" userId="2c0bebdc908efcab" providerId="LiveId" clId="{8CB52C33-925C-4CF8-87EC-90F7D586AD8A}" dt="2018-10-05T09:36:09.105" v="13" actId="27636"/>
          <ac:spMkLst>
            <pc:docMk/>
            <pc:sldMk cId="1966894614" sldId="286"/>
            <ac:spMk id="3" creationId="{262D108A-1D01-41FA-9A77-639F9A7C3EC2}"/>
          </ac:spMkLst>
        </pc:spChg>
      </pc:sldChg>
      <pc:sldChg chg="modSp">
        <pc:chgData name="Damian Radzik" userId="2c0bebdc908efcab" providerId="LiveId" clId="{8CB52C33-925C-4CF8-87EC-90F7D586AD8A}" dt="2018-10-05T09:36:09.158" v="15" actId="27636"/>
        <pc:sldMkLst>
          <pc:docMk/>
          <pc:sldMk cId="3606781062" sldId="292"/>
        </pc:sldMkLst>
        <pc:spChg chg="mod">
          <ac:chgData name="Damian Radzik" userId="2c0bebdc908efcab" providerId="LiveId" clId="{8CB52C33-925C-4CF8-87EC-90F7D586AD8A}" dt="2018-10-05T09:36:09.158" v="15" actId="27636"/>
          <ac:spMkLst>
            <pc:docMk/>
            <pc:sldMk cId="3606781062" sldId="292"/>
            <ac:spMk id="3" creationId="{BC03EAC4-DD4E-4063-8771-5A9CD9BA8B90}"/>
          </ac:spMkLst>
        </pc:spChg>
      </pc:sldChg>
      <pc:sldChg chg="modSp">
        <pc:chgData name="Damian Radzik" userId="2c0bebdc908efcab" providerId="LiveId" clId="{8CB52C33-925C-4CF8-87EC-90F7D586AD8A}" dt="2018-10-05T09:36:09.175" v="16" actId="27636"/>
        <pc:sldMkLst>
          <pc:docMk/>
          <pc:sldMk cId="635164737" sldId="294"/>
        </pc:sldMkLst>
        <pc:spChg chg="mod">
          <ac:chgData name="Damian Radzik" userId="2c0bebdc908efcab" providerId="LiveId" clId="{8CB52C33-925C-4CF8-87EC-90F7D586AD8A}" dt="2018-10-05T09:36:09.175" v="16" actId="27636"/>
          <ac:spMkLst>
            <pc:docMk/>
            <pc:sldMk cId="635164737" sldId="294"/>
            <ac:spMk id="3" creationId="{049D51C0-C98F-4EDC-B319-FEDDAAD21304}"/>
          </ac:spMkLst>
        </pc:spChg>
      </pc:sldChg>
      <pc:sldChg chg="modSp">
        <pc:chgData name="Damian Radzik" userId="2c0bebdc908efcab" providerId="LiveId" clId="{8CB52C33-925C-4CF8-87EC-90F7D586AD8A}" dt="2018-10-05T09:36:09.198" v="17" actId="27636"/>
        <pc:sldMkLst>
          <pc:docMk/>
          <pc:sldMk cId="3338661012" sldId="297"/>
        </pc:sldMkLst>
        <pc:spChg chg="mod">
          <ac:chgData name="Damian Radzik" userId="2c0bebdc908efcab" providerId="LiveId" clId="{8CB52C33-925C-4CF8-87EC-90F7D586AD8A}" dt="2018-10-05T09:36:09.198" v="17" actId="27636"/>
          <ac:spMkLst>
            <pc:docMk/>
            <pc:sldMk cId="3338661012" sldId="297"/>
            <ac:spMk id="3" creationId="{8E53B2F5-8D16-4EF4-8683-6DD60473B994}"/>
          </ac:spMkLst>
        </pc:spChg>
      </pc:sldChg>
      <pc:sldChg chg="modSp">
        <pc:chgData name="Damian Radzik" userId="2c0bebdc908efcab" providerId="LiveId" clId="{8CB52C33-925C-4CF8-87EC-90F7D586AD8A}" dt="2018-10-05T09:36:09.217" v="18" actId="27636"/>
        <pc:sldMkLst>
          <pc:docMk/>
          <pc:sldMk cId="4161678814" sldId="300"/>
        </pc:sldMkLst>
        <pc:spChg chg="mod">
          <ac:chgData name="Damian Radzik" userId="2c0bebdc908efcab" providerId="LiveId" clId="{8CB52C33-925C-4CF8-87EC-90F7D586AD8A}" dt="2018-10-05T09:36:09.217" v="18" actId="27636"/>
          <ac:spMkLst>
            <pc:docMk/>
            <pc:sldMk cId="4161678814" sldId="300"/>
            <ac:spMk id="3" creationId="{959EC438-09DD-4CF1-BEC3-4C8E073026B9}"/>
          </ac:spMkLst>
        </pc:spChg>
      </pc:sldChg>
      <pc:sldChg chg="modSp">
        <pc:chgData name="Damian Radzik" userId="2c0bebdc908efcab" providerId="LiveId" clId="{8CB52C33-925C-4CF8-87EC-90F7D586AD8A}" dt="2018-10-05T09:36:08.899" v="0" actId="27636"/>
        <pc:sldMkLst>
          <pc:docMk/>
          <pc:sldMk cId="2288182480" sldId="305"/>
        </pc:sldMkLst>
        <pc:spChg chg="mod">
          <ac:chgData name="Damian Radzik" userId="2c0bebdc908efcab" providerId="LiveId" clId="{8CB52C33-925C-4CF8-87EC-90F7D586AD8A}" dt="2018-10-05T09:36:08.899" v="0" actId="27636"/>
          <ac:spMkLst>
            <pc:docMk/>
            <pc:sldMk cId="2288182480" sldId="305"/>
            <ac:spMk id="3" creationId="{E1E32699-E19C-4FC9-ABA1-7038174EC7A7}"/>
          </ac:spMkLst>
        </pc:spChg>
      </pc:sldChg>
      <pc:sldChg chg="modSp">
        <pc:chgData name="Damian Radzik" userId="2c0bebdc908efcab" providerId="LiveId" clId="{8CB52C33-925C-4CF8-87EC-90F7D586AD8A}" dt="2018-10-05T09:36:08.915" v="1" actId="27636"/>
        <pc:sldMkLst>
          <pc:docMk/>
          <pc:sldMk cId="3325717090" sldId="306"/>
        </pc:sldMkLst>
        <pc:spChg chg="mod">
          <ac:chgData name="Damian Radzik" userId="2c0bebdc908efcab" providerId="LiveId" clId="{8CB52C33-925C-4CF8-87EC-90F7D586AD8A}" dt="2018-10-05T09:36:08.915" v="1" actId="27636"/>
          <ac:spMkLst>
            <pc:docMk/>
            <pc:sldMk cId="3325717090" sldId="306"/>
            <ac:spMk id="3" creationId="{C534732A-6099-42D1-81A6-3ADD06F51BFD}"/>
          </ac:spMkLst>
        </pc:spChg>
      </pc:sldChg>
      <pc:sldChg chg="modSp">
        <pc:chgData name="Damian Radzik" userId="2c0bebdc908efcab" providerId="LiveId" clId="{8CB52C33-925C-4CF8-87EC-90F7D586AD8A}" dt="2018-10-05T09:36:09.135" v="14" actId="27636"/>
        <pc:sldMkLst>
          <pc:docMk/>
          <pc:sldMk cId="3277797360" sldId="307"/>
        </pc:sldMkLst>
        <pc:spChg chg="mod">
          <ac:chgData name="Damian Radzik" userId="2c0bebdc908efcab" providerId="LiveId" clId="{8CB52C33-925C-4CF8-87EC-90F7D586AD8A}" dt="2018-10-05T09:36:09.135" v="14" actId="27636"/>
          <ac:spMkLst>
            <pc:docMk/>
            <pc:sldMk cId="3277797360" sldId="307"/>
            <ac:spMk id="3" creationId="{280D4B4B-9DAF-4933-8228-2387C7E0E69C}"/>
          </ac:spMkLst>
        </pc:spChg>
      </pc:sldChg>
      <pc:sldChg chg="modSp">
        <pc:chgData name="Damian Radzik" userId="2c0bebdc908efcab" providerId="LiveId" clId="{8CB52C33-925C-4CF8-87EC-90F7D586AD8A}" dt="2018-10-05T09:36:09.252" v="19" actId="27636"/>
        <pc:sldMkLst>
          <pc:docMk/>
          <pc:sldMk cId="1849241496" sldId="308"/>
        </pc:sldMkLst>
        <pc:spChg chg="mod">
          <ac:chgData name="Damian Radzik" userId="2c0bebdc908efcab" providerId="LiveId" clId="{8CB52C33-925C-4CF8-87EC-90F7D586AD8A}" dt="2018-10-05T09:36:09.252" v="19" actId="27636"/>
          <ac:spMkLst>
            <pc:docMk/>
            <pc:sldMk cId="1849241496" sldId="308"/>
            <ac:spMk id="3" creationId="{BA62D4A2-2C8B-4C6B-B4B2-A6FC3C9C016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89032453-3AF9-4EDE-91A6-032888B86CC0}" type="datetimeFigureOut">
              <a:rPr lang="pl-PL" smtClean="0"/>
              <a:t>11.10.2018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4403519-9F72-49FB-BB38-F05F17F35E8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4983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9032453-3AF9-4EDE-91A6-032888B86CC0}" type="datetimeFigureOut">
              <a:rPr lang="pl-PL" smtClean="0"/>
              <a:t>11.10.2018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4403519-9F72-49FB-BB38-F05F17F35E87}" type="slidenum">
              <a:rPr lang="pl-PL" smtClean="0"/>
              <a:t>‹#›</a:t>
            </a:fld>
            <a:endParaRPr lang="pl-PL"/>
          </a:p>
        </p:txBody>
      </p:sp>
    </p:spTree>
    <p:extLst>
      <p:ext uri="{BB962C8B-B14F-4D97-AF65-F5344CB8AC3E}">
        <p14:creationId xmlns:p14="http://schemas.microsoft.com/office/powerpoint/2010/main" val="3825364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9032453-3AF9-4EDE-91A6-032888B86CC0}" type="datetimeFigureOut">
              <a:rPr lang="pl-PL" smtClean="0"/>
              <a:t>11.10.2018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4403519-9F72-49FB-BB38-F05F17F35E8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4141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9032453-3AF9-4EDE-91A6-032888B86CC0}" type="datetimeFigureOut">
              <a:rPr lang="pl-PL" smtClean="0"/>
              <a:t>11.10.2018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4403519-9F72-49FB-BB38-F05F17F35E87}" type="slidenum">
              <a:rPr lang="pl-PL" smtClean="0"/>
              <a:t>‹#›</a:t>
            </a:fld>
            <a:endParaRPr lang="pl-PL"/>
          </a:p>
        </p:txBody>
      </p:sp>
    </p:spTree>
    <p:extLst>
      <p:ext uri="{BB962C8B-B14F-4D97-AF65-F5344CB8AC3E}">
        <p14:creationId xmlns:p14="http://schemas.microsoft.com/office/powerpoint/2010/main" val="297173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9032453-3AF9-4EDE-91A6-032888B86CC0}" type="datetimeFigureOut">
              <a:rPr lang="pl-PL" smtClean="0"/>
              <a:t>11.10.2018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4403519-9F72-49FB-BB38-F05F17F35E8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060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9032453-3AF9-4EDE-91A6-032888B86CC0}" type="datetimeFigureOut">
              <a:rPr lang="pl-PL" smtClean="0"/>
              <a:t>11.10.2018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4403519-9F72-49FB-BB38-F05F17F35E87}" type="slidenum">
              <a:rPr lang="pl-PL" smtClean="0"/>
              <a:t>‹#›</a:t>
            </a:fld>
            <a:endParaRPr lang="pl-PL"/>
          </a:p>
        </p:txBody>
      </p:sp>
    </p:spTree>
    <p:extLst>
      <p:ext uri="{BB962C8B-B14F-4D97-AF65-F5344CB8AC3E}">
        <p14:creationId xmlns:p14="http://schemas.microsoft.com/office/powerpoint/2010/main" val="3152994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9032453-3AF9-4EDE-91A6-032888B86CC0}" type="datetimeFigureOut">
              <a:rPr lang="pl-PL" smtClean="0"/>
              <a:t>11.10.2018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C4403519-9F72-49FB-BB38-F05F17F35E87}" type="slidenum">
              <a:rPr lang="pl-PL" smtClean="0"/>
              <a:t>‹#›</a:t>
            </a:fld>
            <a:endParaRPr lang="pl-PL"/>
          </a:p>
        </p:txBody>
      </p:sp>
    </p:spTree>
    <p:extLst>
      <p:ext uri="{BB962C8B-B14F-4D97-AF65-F5344CB8AC3E}">
        <p14:creationId xmlns:p14="http://schemas.microsoft.com/office/powerpoint/2010/main" val="2010805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9032453-3AF9-4EDE-91A6-032888B86CC0}" type="datetimeFigureOut">
              <a:rPr lang="pl-PL" smtClean="0"/>
              <a:t>11.10.2018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C4403519-9F72-49FB-BB38-F05F17F35E87}" type="slidenum">
              <a:rPr lang="pl-PL" smtClean="0"/>
              <a:t>‹#›</a:t>
            </a:fld>
            <a:endParaRPr lang="pl-PL"/>
          </a:p>
        </p:txBody>
      </p:sp>
    </p:spTree>
    <p:extLst>
      <p:ext uri="{BB962C8B-B14F-4D97-AF65-F5344CB8AC3E}">
        <p14:creationId xmlns:p14="http://schemas.microsoft.com/office/powerpoint/2010/main" val="1382174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032453-3AF9-4EDE-91A6-032888B86CC0}" type="datetimeFigureOut">
              <a:rPr lang="pl-PL" smtClean="0"/>
              <a:t>11.10.2018</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C4403519-9F72-49FB-BB38-F05F17F35E87}" type="slidenum">
              <a:rPr lang="pl-PL" smtClean="0"/>
              <a:t>‹#›</a:t>
            </a:fld>
            <a:endParaRPr lang="pl-PL"/>
          </a:p>
        </p:txBody>
      </p:sp>
    </p:spTree>
    <p:extLst>
      <p:ext uri="{BB962C8B-B14F-4D97-AF65-F5344CB8AC3E}">
        <p14:creationId xmlns:p14="http://schemas.microsoft.com/office/powerpoint/2010/main" val="1640965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89032453-3AF9-4EDE-91A6-032888B86CC0}" type="datetimeFigureOut">
              <a:rPr lang="pl-PL" smtClean="0"/>
              <a:t>11.10.2018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4403519-9F72-49FB-BB38-F05F17F35E87}" type="slidenum">
              <a:rPr lang="pl-PL" smtClean="0"/>
              <a:t>‹#›</a:t>
            </a:fld>
            <a:endParaRPr lang="pl-PL"/>
          </a:p>
        </p:txBody>
      </p:sp>
    </p:spTree>
    <p:extLst>
      <p:ext uri="{BB962C8B-B14F-4D97-AF65-F5344CB8AC3E}">
        <p14:creationId xmlns:p14="http://schemas.microsoft.com/office/powerpoint/2010/main" val="421850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9032453-3AF9-4EDE-91A6-032888B86CC0}" type="datetimeFigureOut">
              <a:rPr lang="pl-PL" smtClean="0"/>
              <a:t>11.10.2018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4403519-9F72-49FB-BB38-F05F17F35E8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3505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9032453-3AF9-4EDE-91A6-032888B86CC0}" type="datetimeFigureOut">
              <a:rPr lang="pl-PL" smtClean="0"/>
              <a:t>11.10.2018</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4403519-9F72-49FB-BB38-F05F17F35E8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440858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CA18D6-31DB-44D3-8F8E-1439B2820414}"/>
              </a:ext>
            </a:extLst>
          </p:cNvPr>
          <p:cNvSpPr>
            <a:spLocks noGrp="1"/>
          </p:cNvSpPr>
          <p:nvPr>
            <p:ph type="ctrTitle"/>
          </p:nvPr>
        </p:nvSpPr>
        <p:spPr/>
        <p:txBody>
          <a:bodyPr/>
          <a:lstStyle/>
          <a:p>
            <a:r>
              <a:rPr lang="pl-PL" dirty="0"/>
              <a:t>Macierze RAID</a:t>
            </a:r>
          </a:p>
        </p:txBody>
      </p:sp>
      <p:sp>
        <p:nvSpPr>
          <p:cNvPr id="3" name="Podtytuł 2">
            <a:extLst>
              <a:ext uri="{FF2B5EF4-FFF2-40B4-BE49-F238E27FC236}">
                <a16:creationId xmlns:a16="http://schemas.microsoft.com/office/drawing/2014/main" id="{3008CE32-F520-4376-B578-C55FC84E1E82}"/>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538702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A462EB-DFFD-4D61-9892-CDFBE376DEE0}"/>
              </a:ext>
            </a:extLst>
          </p:cNvPr>
          <p:cNvSpPr>
            <a:spLocks noGrp="1"/>
          </p:cNvSpPr>
          <p:nvPr>
            <p:ph type="title"/>
          </p:nvPr>
        </p:nvSpPr>
        <p:spPr/>
        <p:txBody>
          <a:bodyPr/>
          <a:lstStyle/>
          <a:p>
            <a:r>
              <a:rPr lang="pl-PL" dirty="0"/>
              <a:t>RAID sprzętowy vs programowy</a:t>
            </a:r>
          </a:p>
        </p:txBody>
      </p:sp>
      <p:sp>
        <p:nvSpPr>
          <p:cNvPr id="3" name="Symbol zastępczy zawartości 2">
            <a:extLst>
              <a:ext uri="{FF2B5EF4-FFF2-40B4-BE49-F238E27FC236}">
                <a16:creationId xmlns:a16="http://schemas.microsoft.com/office/drawing/2014/main" id="{4A8BB80F-A6A4-4AE4-9EC9-2336460A3CBA}"/>
              </a:ext>
            </a:extLst>
          </p:cNvPr>
          <p:cNvSpPr>
            <a:spLocks noGrp="1"/>
          </p:cNvSpPr>
          <p:nvPr>
            <p:ph sz="half" idx="1"/>
          </p:nvPr>
        </p:nvSpPr>
        <p:spPr/>
        <p:txBody>
          <a:bodyPr>
            <a:normAutofit/>
          </a:bodyPr>
          <a:lstStyle/>
          <a:p>
            <a:pPr marL="0" indent="0">
              <a:buNone/>
            </a:pPr>
            <a:r>
              <a:rPr lang="pl-PL" dirty="0"/>
              <a:t>niestandardowy sposób zapisu danych na nośnikach wykorzystujący własnościowe protokoły i struktury danych inne dla każdego producenta, a nawet mogące się różnić w obrębie różnych modeli kontrolerów tego samego producenta, co w przypadku uszkodzenia kontrolera może uniemożliwić odzyskanie danych pomimo sprawnie działających dysków twardych</a:t>
            </a:r>
          </a:p>
        </p:txBody>
      </p:sp>
      <p:sp>
        <p:nvSpPr>
          <p:cNvPr id="4" name="Symbol zastępczy zawartości 3">
            <a:extLst>
              <a:ext uri="{FF2B5EF4-FFF2-40B4-BE49-F238E27FC236}">
                <a16:creationId xmlns:a16="http://schemas.microsoft.com/office/drawing/2014/main" id="{4D41C63D-FF28-4D0C-828C-5D4C37C43F31}"/>
              </a:ext>
            </a:extLst>
          </p:cNvPr>
          <p:cNvSpPr>
            <a:spLocks noGrp="1"/>
          </p:cNvSpPr>
          <p:nvPr>
            <p:ph sz="half" idx="2"/>
          </p:nvPr>
        </p:nvSpPr>
        <p:spPr/>
        <p:txBody>
          <a:bodyPr/>
          <a:lstStyle/>
          <a:p>
            <a:pPr marL="0" indent="0">
              <a:buNone/>
            </a:pPr>
            <a:r>
              <a:rPr lang="pl-PL" dirty="0"/>
              <a:t>standardowy (często również otwarty) sposób zapisu danych pozwalający na korzystanie z macierzy dyskowej po podłączeniu do innego systemu obsługującego ten standard</a:t>
            </a:r>
          </a:p>
        </p:txBody>
      </p:sp>
    </p:spTree>
    <p:extLst>
      <p:ext uri="{BB962C8B-B14F-4D97-AF65-F5344CB8AC3E}">
        <p14:creationId xmlns:p14="http://schemas.microsoft.com/office/powerpoint/2010/main" val="1445946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43E845-C97F-46D6-8476-13A5B1CE2F8D}"/>
              </a:ext>
            </a:extLst>
          </p:cNvPr>
          <p:cNvSpPr>
            <a:spLocks noGrp="1"/>
          </p:cNvSpPr>
          <p:nvPr>
            <p:ph type="title"/>
          </p:nvPr>
        </p:nvSpPr>
        <p:spPr/>
        <p:txBody>
          <a:bodyPr/>
          <a:lstStyle/>
          <a:p>
            <a:r>
              <a:rPr lang="pl-PL" dirty="0"/>
              <a:t>RAID sprzętowy vs programowy</a:t>
            </a:r>
          </a:p>
        </p:txBody>
      </p:sp>
      <p:sp>
        <p:nvSpPr>
          <p:cNvPr id="3" name="Symbol zastępczy zawartości 2">
            <a:extLst>
              <a:ext uri="{FF2B5EF4-FFF2-40B4-BE49-F238E27FC236}">
                <a16:creationId xmlns:a16="http://schemas.microsoft.com/office/drawing/2014/main" id="{F782E2A6-7AA1-4067-9331-01FD48B69EE1}"/>
              </a:ext>
            </a:extLst>
          </p:cNvPr>
          <p:cNvSpPr>
            <a:spLocks noGrp="1"/>
          </p:cNvSpPr>
          <p:nvPr>
            <p:ph sz="half" idx="1"/>
          </p:nvPr>
        </p:nvSpPr>
        <p:spPr/>
        <p:txBody>
          <a:bodyPr/>
          <a:lstStyle/>
          <a:p>
            <a:pPr marL="0" indent="0">
              <a:buNone/>
            </a:pPr>
            <a:r>
              <a:rPr lang="pl-PL" dirty="0"/>
              <a:t>możliwość połączenia różnych dysków zależy od BIOS-u płyty głównej</a:t>
            </a:r>
          </a:p>
        </p:txBody>
      </p:sp>
      <p:sp>
        <p:nvSpPr>
          <p:cNvPr id="4" name="Symbol zastępczy zawartości 3">
            <a:extLst>
              <a:ext uri="{FF2B5EF4-FFF2-40B4-BE49-F238E27FC236}">
                <a16:creationId xmlns:a16="http://schemas.microsoft.com/office/drawing/2014/main" id="{BB96DE52-843B-4243-B6F1-BE7CAEEA7B91}"/>
              </a:ext>
            </a:extLst>
          </p:cNvPr>
          <p:cNvSpPr>
            <a:spLocks noGrp="1"/>
          </p:cNvSpPr>
          <p:nvPr>
            <p:ph sz="half" idx="2"/>
          </p:nvPr>
        </p:nvSpPr>
        <p:spPr/>
        <p:txBody>
          <a:bodyPr/>
          <a:lstStyle/>
          <a:p>
            <a:pPr marL="0" indent="0">
              <a:buNone/>
            </a:pPr>
            <a:r>
              <a:rPr lang="pl-PL" dirty="0"/>
              <a:t>możliwość łączenia różnych interfejsów takich jak ATA, SCSI, SATA, USB w obrębie jednej macierzy</a:t>
            </a:r>
          </a:p>
        </p:txBody>
      </p:sp>
    </p:spTree>
    <p:extLst>
      <p:ext uri="{BB962C8B-B14F-4D97-AF65-F5344CB8AC3E}">
        <p14:creationId xmlns:p14="http://schemas.microsoft.com/office/powerpoint/2010/main" val="3924305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05296EAF-3A29-424F-BCD1-4400B8A63481}"/>
              </a:ext>
            </a:extLst>
          </p:cNvPr>
          <p:cNvSpPr>
            <a:spLocks noGrp="1"/>
          </p:cNvSpPr>
          <p:nvPr>
            <p:ph type="title"/>
          </p:nvPr>
        </p:nvSpPr>
        <p:spPr/>
        <p:txBody>
          <a:bodyPr/>
          <a:lstStyle/>
          <a:p>
            <a:r>
              <a:rPr lang="pl-PL" dirty="0"/>
              <a:t>Porównanie z kopią zapasową</a:t>
            </a:r>
          </a:p>
        </p:txBody>
      </p:sp>
      <p:sp>
        <p:nvSpPr>
          <p:cNvPr id="6" name="Symbol zastępczy zawartości 5">
            <a:extLst>
              <a:ext uri="{FF2B5EF4-FFF2-40B4-BE49-F238E27FC236}">
                <a16:creationId xmlns:a16="http://schemas.microsoft.com/office/drawing/2014/main" id="{AA92990E-CB5F-432F-8BD6-C0CD0C6723E0}"/>
              </a:ext>
            </a:extLst>
          </p:cNvPr>
          <p:cNvSpPr>
            <a:spLocks noGrp="1"/>
          </p:cNvSpPr>
          <p:nvPr>
            <p:ph idx="1"/>
          </p:nvPr>
        </p:nvSpPr>
        <p:spPr/>
        <p:txBody>
          <a:bodyPr>
            <a:normAutofit/>
          </a:bodyPr>
          <a:lstStyle/>
          <a:p>
            <a:pPr marL="0" indent="0">
              <a:buNone/>
            </a:pPr>
            <a:r>
              <a:rPr lang="pl-PL" dirty="0"/>
              <a:t>Istnieją też rozwiązania łączące obydwie metody np. </a:t>
            </a:r>
            <a:r>
              <a:rPr lang="pl-PL" dirty="0" err="1"/>
              <a:t>FakeRAID</a:t>
            </a:r>
            <a:r>
              <a:rPr lang="pl-PL" dirty="0"/>
              <a:t>, gdzie BIOS wspomaga ustawianie macierzy, monitorowanie wykonane jest w oprogramowaniu, a odbudowę macierzy czy obliczanie sum sprawdzających podczas zapisu zleca się głównym procesorom komputera.</a:t>
            </a:r>
          </a:p>
          <a:p>
            <a:pPr marL="0" indent="0">
              <a:buNone/>
            </a:pPr>
            <a:r>
              <a:rPr lang="pl-PL" dirty="0"/>
              <a:t>Możliwości jakie daje RAID nie należy mylić z kopią zapasową danych (data backup), która jest zupełnie odrębnym zagadnieniem. Utrata ważnych danych może nastąpić nie tylko z powodu awarii fizycznego nośnika, ale również z powodu błędów systemu operacyjnego, działalności wirusów komputerowych lub innego szkodliwego oprogramowania, jak również na skutek umyślnej lub nieumyślnej działalności użytkowników danego systemu. Z powyższych powodów nie należy rezygnować z regularnego wykonywania kopii zapasowych danych wyłącznie dlatego, że w danym systemie wdrożono technologię RAID.</a:t>
            </a:r>
          </a:p>
        </p:txBody>
      </p:sp>
    </p:spTree>
    <p:extLst>
      <p:ext uri="{BB962C8B-B14F-4D97-AF65-F5344CB8AC3E}">
        <p14:creationId xmlns:p14="http://schemas.microsoft.com/office/powerpoint/2010/main" val="1586914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5150C9-9088-487D-8BE7-C41182C46E5A}"/>
              </a:ext>
            </a:extLst>
          </p:cNvPr>
          <p:cNvSpPr>
            <a:spLocks noGrp="1"/>
          </p:cNvSpPr>
          <p:nvPr>
            <p:ph type="title"/>
          </p:nvPr>
        </p:nvSpPr>
        <p:spPr/>
        <p:txBody>
          <a:bodyPr/>
          <a:lstStyle/>
          <a:p>
            <a:r>
              <a:rPr lang="pl-PL" dirty="0"/>
              <a:t>Niezawodność</a:t>
            </a:r>
          </a:p>
        </p:txBody>
      </p:sp>
      <p:sp>
        <p:nvSpPr>
          <p:cNvPr id="3" name="Symbol zastępczy zawartości 2">
            <a:extLst>
              <a:ext uri="{FF2B5EF4-FFF2-40B4-BE49-F238E27FC236}">
                <a16:creationId xmlns:a16="http://schemas.microsoft.com/office/drawing/2014/main" id="{F6C989B7-51AC-4EA3-9822-FF7AE660D085}"/>
              </a:ext>
            </a:extLst>
          </p:cNvPr>
          <p:cNvSpPr>
            <a:spLocks noGrp="1"/>
          </p:cNvSpPr>
          <p:nvPr>
            <p:ph idx="1"/>
          </p:nvPr>
        </p:nvSpPr>
        <p:spPr/>
        <p:txBody>
          <a:bodyPr/>
          <a:lstStyle/>
          <a:p>
            <a:pPr marL="0" indent="0">
              <a:buNone/>
            </a:pPr>
            <a:r>
              <a:rPr lang="pl-PL" dirty="0"/>
              <a:t>Wyróżnia się dwa wskaźniki określające prawdopodobieństwo wystąpienia awarii: MTTF oraz MTBF. Chcąc zwiększyć czas działania ciągłego macierzy, zwiększa się liczbę komponentów, co powoduje wzrost prawdopodobieństwa awarii jednego z nich. Macierze są wyposażone często w dużą liczbę dysków. W przypadku awarii jednego z nich traci się nadmiarowość i znacznie rośnie ryzyko awarii całego urządzenia. Aby jak najszybciej przywrócić układ do stanu optymalnego stosuje się dyski hot </a:t>
            </a:r>
            <a:r>
              <a:rPr lang="pl-PL" dirty="0" err="1"/>
              <a:t>spare</a:t>
            </a:r>
            <a:r>
              <a:rPr lang="pl-PL" dirty="0"/>
              <a:t>. Taki dysk nie pracuje do czasu awarii. Kiedy ona nastąpi, wtedy natychmiast zastępuje uszkodzony element, a dane są na niego replikowane.</a:t>
            </a:r>
          </a:p>
        </p:txBody>
      </p:sp>
    </p:spTree>
    <p:extLst>
      <p:ext uri="{BB962C8B-B14F-4D97-AF65-F5344CB8AC3E}">
        <p14:creationId xmlns:p14="http://schemas.microsoft.com/office/powerpoint/2010/main" val="4197509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6C95F8-B03D-4C67-9E11-92D0BD62D90A}"/>
              </a:ext>
            </a:extLst>
          </p:cNvPr>
          <p:cNvSpPr>
            <a:spLocks noGrp="1"/>
          </p:cNvSpPr>
          <p:nvPr>
            <p:ph type="title"/>
          </p:nvPr>
        </p:nvSpPr>
        <p:spPr/>
        <p:txBody>
          <a:bodyPr/>
          <a:lstStyle/>
          <a:p>
            <a:r>
              <a:rPr lang="pl-PL" dirty="0"/>
              <a:t>Poziomy RAID</a:t>
            </a:r>
          </a:p>
        </p:txBody>
      </p:sp>
      <p:pic>
        <p:nvPicPr>
          <p:cNvPr id="4" name="Symbol zastępczy zawartości 3">
            <a:extLst>
              <a:ext uri="{FF2B5EF4-FFF2-40B4-BE49-F238E27FC236}">
                <a16:creationId xmlns:a16="http://schemas.microsoft.com/office/drawing/2014/main" id="{6D473CB7-B348-4D09-B8D5-3754929A1BC2}"/>
              </a:ext>
            </a:extLst>
          </p:cNvPr>
          <p:cNvPicPr>
            <a:picLocks noGrp="1" noChangeAspect="1"/>
          </p:cNvPicPr>
          <p:nvPr>
            <p:ph idx="1"/>
          </p:nvPr>
        </p:nvPicPr>
        <p:blipFill>
          <a:blip r:embed="rId2"/>
          <a:stretch>
            <a:fillRect/>
          </a:stretch>
        </p:blipFill>
        <p:spPr>
          <a:xfrm>
            <a:off x="1350169" y="2454275"/>
            <a:ext cx="9067800" cy="3686175"/>
          </a:xfrm>
          <a:prstGeom prst="rect">
            <a:avLst/>
          </a:prstGeom>
        </p:spPr>
      </p:pic>
    </p:spTree>
    <p:extLst>
      <p:ext uri="{BB962C8B-B14F-4D97-AF65-F5344CB8AC3E}">
        <p14:creationId xmlns:p14="http://schemas.microsoft.com/office/powerpoint/2010/main" val="1145053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0D1748-1A51-4873-96BF-DD3640E7932E}"/>
              </a:ext>
            </a:extLst>
          </p:cNvPr>
          <p:cNvSpPr>
            <a:spLocks noGrp="1"/>
          </p:cNvSpPr>
          <p:nvPr>
            <p:ph type="title"/>
          </p:nvPr>
        </p:nvSpPr>
        <p:spPr/>
        <p:txBody>
          <a:bodyPr/>
          <a:lstStyle/>
          <a:p>
            <a:r>
              <a:rPr lang="pl-PL" dirty="0"/>
              <a:t>RAID 0</a:t>
            </a:r>
          </a:p>
        </p:txBody>
      </p:sp>
      <p:pic>
        <p:nvPicPr>
          <p:cNvPr id="1026" name="Picture 2" descr="RAID 0.svg">
            <a:extLst>
              <a:ext uri="{FF2B5EF4-FFF2-40B4-BE49-F238E27FC236}">
                <a16:creationId xmlns:a16="http://schemas.microsoft.com/office/drawing/2014/main" id="{E73BBE20-5C79-4E73-B7A3-B5B61297CFB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76683" y="2286000"/>
            <a:ext cx="2614771"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4551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CFCA9D-7FD5-4E57-A959-BF5CB36D32BE}"/>
              </a:ext>
            </a:extLst>
          </p:cNvPr>
          <p:cNvSpPr>
            <a:spLocks noGrp="1"/>
          </p:cNvSpPr>
          <p:nvPr>
            <p:ph type="title"/>
          </p:nvPr>
        </p:nvSpPr>
        <p:spPr/>
        <p:txBody>
          <a:bodyPr/>
          <a:lstStyle/>
          <a:p>
            <a:r>
              <a:rPr lang="pl-PL" dirty="0"/>
              <a:t>RAID 0</a:t>
            </a:r>
          </a:p>
        </p:txBody>
      </p:sp>
      <p:sp>
        <p:nvSpPr>
          <p:cNvPr id="3" name="Symbol zastępczy zawartości 2">
            <a:extLst>
              <a:ext uri="{FF2B5EF4-FFF2-40B4-BE49-F238E27FC236}">
                <a16:creationId xmlns:a16="http://schemas.microsoft.com/office/drawing/2014/main" id="{0A07AFAC-1FC8-4722-8118-984F21C290F7}"/>
              </a:ext>
            </a:extLst>
          </p:cNvPr>
          <p:cNvSpPr>
            <a:spLocks noGrp="1"/>
          </p:cNvSpPr>
          <p:nvPr>
            <p:ph idx="1"/>
          </p:nvPr>
        </p:nvSpPr>
        <p:spPr/>
        <p:txBody>
          <a:bodyPr/>
          <a:lstStyle/>
          <a:p>
            <a:pPr marL="0" indent="0">
              <a:buNone/>
            </a:pPr>
            <a:r>
              <a:rPr lang="pl-PL" dirty="0"/>
              <a:t>Polega na połączeniu ze sobą dwóch lub więcej dysków fizycznych tak, aby były widziane jako jeden dysk logiczny. Powstała w ten sposób przestrzeń ma rozmiar taki jak N × rozmiar najmniejszego z dysków, gdzie „N” oznacza liczbę dysków. Dane są przeplecione pomiędzy dyskami. Dzięki temu uzyskuje się znaczne przyspieszenie operacji zapisu i odczytu ze względu na równoległe wykonywanie operacji na wszystkich dyskach w macierzy. Warunkiem uzyskania takiego przyspieszenia jest operowanie na blokach danych lub sekwencjach bloków danych większych niż pojedynczy blok danych macierzy RAID 0 (ang. </a:t>
            </a:r>
            <a:r>
              <a:rPr lang="pl-PL" dirty="0" err="1"/>
              <a:t>stripe</a:t>
            </a:r>
            <a:r>
              <a:rPr lang="pl-PL" dirty="0"/>
              <a:t> unit </a:t>
            </a:r>
            <a:r>
              <a:rPr lang="pl-PL" dirty="0" err="1"/>
              <a:t>size</a:t>
            </a:r>
            <a:r>
              <a:rPr lang="pl-PL" dirty="0"/>
              <a:t>).</a:t>
            </a:r>
          </a:p>
        </p:txBody>
      </p:sp>
    </p:spTree>
    <p:extLst>
      <p:ext uri="{BB962C8B-B14F-4D97-AF65-F5344CB8AC3E}">
        <p14:creationId xmlns:p14="http://schemas.microsoft.com/office/powerpoint/2010/main" val="891670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C7B4E6-86AF-4453-8314-B4F938E6164A}"/>
              </a:ext>
            </a:extLst>
          </p:cNvPr>
          <p:cNvSpPr>
            <a:spLocks noGrp="1"/>
          </p:cNvSpPr>
          <p:nvPr>
            <p:ph type="title"/>
          </p:nvPr>
        </p:nvSpPr>
        <p:spPr/>
        <p:txBody>
          <a:bodyPr/>
          <a:lstStyle/>
          <a:p>
            <a:r>
              <a:rPr lang="pl-PL" dirty="0"/>
              <a:t>Wady i Zalety</a:t>
            </a:r>
          </a:p>
        </p:txBody>
      </p:sp>
      <p:sp>
        <p:nvSpPr>
          <p:cNvPr id="3" name="Symbol zastępczy zawartości 2">
            <a:extLst>
              <a:ext uri="{FF2B5EF4-FFF2-40B4-BE49-F238E27FC236}">
                <a16:creationId xmlns:a16="http://schemas.microsoft.com/office/drawing/2014/main" id="{F96FC705-28A0-42A4-A3D1-40526DA77396}"/>
              </a:ext>
            </a:extLst>
          </p:cNvPr>
          <p:cNvSpPr>
            <a:spLocks noGrp="1"/>
          </p:cNvSpPr>
          <p:nvPr>
            <p:ph idx="1"/>
          </p:nvPr>
        </p:nvSpPr>
        <p:spPr/>
        <p:txBody>
          <a:bodyPr>
            <a:normAutofit/>
          </a:bodyPr>
          <a:lstStyle/>
          <a:p>
            <a:pPr marL="0" indent="0">
              <a:buNone/>
            </a:pPr>
            <a:r>
              <a:rPr lang="pl-PL" dirty="0"/>
              <a:t>Korzyści:</a:t>
            </a:r>
          </a:p>
          <a:p>
            <a:r>
              <a:rPr lang="pl-PL" dirty="0"/>
              <a:t>przestrzeń wszystkich dysków jest widziana jako całość;</a:t>
            </a:r>
          </a:p>
          <a:p>
            <a:r>
              <a:rPr lang="pl-PL" dirty="0"/>
              <a:t>przyspieszenie zapisu i odczytu w porównaniu do pojedynczego dysku.</a:t>
            </a:r>
          </a:p>
          <a:p>
            <a:pPr marL="0" indent="0">
              <a:buNone/>
            </a:pPr>
            <a:r>
              <a:rPr lang="pl-PL" dirty="0"/>
              <a:t>Wady:</a:t>
            </a:r>
          </a:p>
          <a:p>
            <a:r>
              <a:rPr lang="pl-PL" dirty="0"/>
              <a:t>brak odporności na awarię dysków;</a:t>
            </a:r>
          </a:p>
          <a:p>
            <a:r>
              <a:rPr lang="pl-PL" dirty="0"/>
              <a:t>N × rozmiar najmniejszego z dysków (zwykle łączy się jednakowe dyski);</a:t>
            </a:r>
          </a:p>
          <a:p>
            <a:r>
              <a:rPr lang="pl-PL" dirty="0"/>
              <a:t>zwiększenie awaryjności – awaria pojedynczego dysku powoduje utratę wolumenu, a szansa na awarię jednego z N dysków rośnie wraz z N.</a:t>
            </a:r>
          </a:p>
        </p:txBody>
      </p:sp>
    </p:spTree>
    <p:extLst>
      <p:ext uri="{BB962C8B-B14F-4D97-AF65-F5344CB8AC3E}">
        <p14:creationId xmlns:p14="http://schemas.microsoft.com/office/powerpoint/2010/main" val="2368435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A0429F-70B0-45F9-BD81-22958C2CF33F}"/>
              </a:ext>
            </a:extLst>
          </p:cNvPr>
          <p:cNvSpPr>
            <a:spLocks noGrp="1"/>
          </p:cNvSpPr>
          <p:nvPr>
            <p:ph type="title"/>
          </p:nvPr>
        </p:nvSpPr>
        <p:spPr/>
        <p:txBody>
          <a:bodyPr/>
          <a:lstStyle/>
          <a:p>
            <a:r>
              <a:rPr lang="pl-PL" dirty="0"/>
              <a:t>Zastosowania</a:t>
            </a:r>
          </a:p>
        </p:txBody>
      </p:sp>
      <p:sp>
        <p:nvSpPr>
          <p:cNvPr id="3" name="Symbol zastępczy zawartości 2">
            <a:extLst>
              <a:ext uri="{FF2B5EF4-FFF2-40B4-BE49-F238E27FC236}">
                <a16:creationId xmlns:a16="http://schemas.microsoft.com/office/drawing/2014/main" id="{5AFD84AB-1BC8-4CFE-BC4C-D7BC9EE703BE}"/>
              </a:ext>
            </a:extLst>
          </p:cNvPr>
          <p:cNvSpPr>
            <a:spLocks noGrp="1"/>
          </p:cNvSpPr>
          <p:nvPr>
            <p:ph idx="1"/>
          </p:nvPr>
        </p:nvSpPr>
        <p:spPr/>
        <p:txBody>
          <a:bodyPr>
            <a:normAutofit/>
          </a:bodyPr>
          <a:lstStyle/>
          <a:p>
            <a:pPr marL="0" indent="0">
              <a:buNone/>
            </a:pPr>
            <a:r>
              <a:rPr lang="pl-PL" dirty="0"/>
              <a:t>Rozwiązanie do budowy tanich i wydajnych macierzy, służących do przetwarzania dużych plików multimedialnych. Przechowywanie danych na macierzy RAID 0 wiąże się jednak ze zwiększonym ryzykiem utraty tych danych – w przypadku awarii jednego z dysków tracone są wszystkie dane.</a:t>
            </a:r>
          </a:p>
          <a:p>
            <a:pPr marL="0" indent="0">
              <a:buNone/>
            </a:pPr>
            <a:r>
              <a:rPr lang="pl-PL" dirty="0"/>
              <a:t>Podobne korzyści kosztem mniejszej wydajności można uzyskać, stosując technologię LVM, która charakteryzuje się mniejszym ryzykiem utraty danych – w przypadku awarii jednego z dysków istnieje teoretyczna możliwość odzyskania danych znajdujących się na sprawnym dysku, gdyż – w przeciwieństwie do RAID 0 – LVM nie przeplata danych pomiędzy dyskami.</a:t>
            </a:r>
          </a:p>
        </p:txBody>
      </p:sp>
    </p:spTree>
    <p:extLst>
      <p:ext uri="{BB962C8B-B14F-4D97-AF65-F5344CB8AC3E}">
        <p14:creationId xmlns:p14="http://schemas.microsoft.com/office/powerpoint/2010/main" val="3933767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12C10D-97BB-4CD6-80FD-4A8BD859F704}"/>
              </a:ext>
            </a:extLst>
          </p:cNvPr>
          <p:cNvSpPr>
            <a:spLocks noGrp="1"/>
          </p:cNvSpPr>
          <p:nvPr>
            <p:ph type="title"/>
          </p:nvPr>
        </p:nvSpPr>
        <p:spPr/>
        <p:txBody>
          <a:bodyPr/>
          <a:lstStyle/>
          <a:p>
            <a:r>
              <a:rPr lang="pl-PL" dirty="0"/>
              <a:t>RAID 1</a:t>
            </a:r>
          </a:p>
        </p:txBody>
      </p:sp>
      <p:sp>
        <p:nvSpPr>
          <p:cNvPr id="3" name="Symbol zastępczy zawartości 2">
            <a:extLst>
              <a:ext uri="{FF2B5EF4-FFF2-40B4-BE49-F238E27FC236}">
                <a16:creationId xmlns:a16="http://schemas.microsoft.com/office/drawing/2014/main" id="{5E04905E-7C58-4F07-A266-A03FA4C0182B}"/>
              </a:ext>
            </a:extLst>
          </p:cNvPr>
          <p:cNvSpPr>
            <a:spLocks noGrp="1"/>
          </p:cNvSpPr>
          <p:nvPr>
            <p:ph idx="1"/>
          </p:nvPr>
        </p:nvSpPr>
        <p:spPr/>
        <p:txBody>
          <a:bodyPr>
            <a:normAutofit fontScale="85000" lnSpcReduction="20000"/>
          </a:bodyPr>
          <a:lstStyle/>
          <a:p>
            <a:pPr marL="0" indent="0">
              <a:buNone/>
            </a:pPr>
            <a:r>
              <a:rPr lang="pl-PL" dirty="0"/>
              <a:t>Polega na replikacji pracy dwóch lub więcej dysków fizycznych. Powstała przestrzeń ma rozmiar najmniejszego nośnika. RAID 1 jest zwany również lustrzanym (ang. mirroring). Szybkość zapisu i odczytu zależy od zastosowanej strategii:</a:t>
            </a:r>
          </a:p>
          <a:p>
            <a:pPr marL="0" indent="0">
              <a:buNone/>
            </a:pPr>
            <a:r>
              <a:rPr lang="pl-PL" dirty="0"/>
              <a:t>Zapis:</a:t>
            </a:r>
          </a:p>
          <a:p>
            <a:r>
              <a:rPr lang="pl-PL" dirty="0"/>
              <a:t>zapis sekwencyjny na kolejne dyski macierzy – czas trwania operacji równy sumie czasów trwania wszystkich operacji;</a:t>
            </a:r>
          </a:p>
          <a:p>
            <a:r>
              <a:rPr lang="pl-PL" dirty="0"/>
              <a:t>zapis równoległy na wszystkie dyski macierzy – czas trwania równy czasowi trwania operacji na najwolniejszym dysku.</a:t>
            </a:r>
          </a:p>
          <a:p>
            <a:pPr marL="0" indent="0">
              <a:buNone/>
            </a:pPr>
            <a:r>
              <a:rPr lang="pl-PL" dirty="0"/>
              <a:t>Odczyt:</a:t>
            </a:r>
          </a:p>
          <a:p>
            <a:r>
              <a:rPr lang="pl-PL" dirty="0"/>
              <a:t>odczyt sekwencyjny z kolejnych dysków macierzy (ang. </a:t>
            </a:r>
            <a:r>
              <a:rPr lang="pl-PL" dirty="0" err="1"/>
              <a:t>round-robin</a:t>
            </a:r>
            <a:r>
              <a:rPr lang="pl-PL" dirty="0"/>
              <a:t>) – przy pewnej charakterystyce odczytów możliwe osiągnięcie szybkości takiej jak w RAID 0;</a:t>
            </a:r>
          </a:p>
          <a:p>
            <a:r>
              <a:rPr lang="pl-PL" dirty="0"/>
              <a:t>odczyt wyłącznie ze wskazanych dysków – stosowane w przypadku znacznej różnicy w szybkościach odczytu z poszczególnych dysków.</a:t>
            </a:r>
          </a:p>
        </p:txBody>
      </p:sp>
    </p:spTree>
    <p:extLst>
      <p:ext uri="{BB962C8B-B14F-4D97-AF65-F5344CB8AC3E}">
        <p14:creationId xmlns:p14="http://schemas.microsoft.com/office/powerpoint/2010/main" val="2633712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5D24F6-8641-4DF4-971C-224ECB076621}"/>
              </a:ext>
            </a:extLst>
          </p:cNvPr>
          <p:cNvSpPr>
            <a:spLocks noGrp="1"/>
          </p:cNvSpPr>
          <p:nvPr>
            <p:ph type="title"/>
          </p:nvPr>
        </p:nvSpPr>
        <p:spPr/>
        <p:txBody>
          <a:bodyPr/>
          <a:lstStyle/>
          <a:p>
            <a:r>
              <a:rPr lang="pl-PL" dirty="0"/>
              <a:t>Macierz dyskowa</a:t>
            </a:r>
          </a:p>
        </p:txBody>
      </p:sp>
      <p:sp>
        <p:nvSpPr>
          <p:cNvPr id="3" name="Symbol zastępczy zawartości 2">
            <a:extLst>
              <a:ext uri="{FF2B5EF4-FFF2-40B4-BE49-F238E27FC236}">
                <a16:creationId xmlns:a16="http://schemas.microsoft.com/office/drawing/2014/main" id="{E1E32699-E19C-4FC9-ABA1-7038174EC7A7}"/>
              </a:ext>
            </a:extLst>
          </p:cNvPr>
          <p:cNvSpPr>
            <a:spLocks noGrp="1"/>
          </p:cNvSpPr>
          <p:nvPr>
            <p:ph idx="1"/>
          </p:nvPr>
        </p:nvSpPr>
        <p:spPr/>
        <p:txBody>
          <a:bodyPr>
            <a:normAutofit fontScale="92500"/>
          </a:bodyPr>
          <a:lstStyle/>
          <a:p>
            <a:pPr marL="0" indent="0">
              <a:buNone/>
            </a:pPr>
            <a:r>
              <a:rPr lang="pl-PL" dirty="0"/>
              <a:t>Macierz dyskowa RAID jest zestawem kilku dysków fizycznych, które są widziane przez system operacyjny komputera jako pojedynczy dysk logiczny. Dysk logiczny, czy w naszym przypadku macierz dysków fizycznych, może znajdować się w którymś z czterech stanów:</a:t>
            </a:r>
          </a:p>
          <a:p>
            <a:r>
              <a:rPr lang="pl-PL" dirty="0"/>
              <a:t>optima - jest to normalna praca dysku twardego,</a:t>
            </a:r>
          </a:p>
          <a:p>
            <a:r>
              <a:rPr lang="pl-PL" dirty="0" err="1"/>
              <a:t>degraded</a:t>
            </a:r>
            <a:r>
              <a:rPr lang="pl-PL" dirty="0"/>
              <a:t> - prawidłowa praca dysku logicznego, ale jeden lub więcej dysków twardych uległo awarii,</a:t>
            </a:r>
          </a:p>
          <a:p>
            <a:r>
              <a:rPr lang="pl-PL" dirty="0" err="1"/>
              <a:t>rebuild</a:t>
            </a:r>
            <a:r>
              <a:rPr lang="pl-PL" dirty="0"/>
              <a:t> - proces konstruowania danych poprzez system, przy przechodzeniu od stanu </a:t>
            </a:r>
            <a:r>
              <a:rPr lang="pl-PL" dirty="0" err="1"/>
              <a:t>degraded</a:t>
            </a:r>
            <a:r>
              <a:rPr lang="pl-PL" dirty="0"/>
              <a:t> do stanu optima, do prawidłowego działania wymagana jest naprawa lub zastąpienie dysku wadliwego, sprawnym dyskiem fizycznym,</a:t>
            </a:r>
          </a:p>
          <a:p>
            <a:r>
              <a:rPr lang="pl-PL" dirty="0" err="1"/>
              <a:t>dead</a:t>
            </a:r>
            <a:r>
              <a:rPr lang="pl-PL" dirty="0"/>
              <a:t> - system nie jest w stanie pracować, w stanie tym uszkodzone są wszystkie dyski fizyczne, przy braku możliwości odtworzenia zapisanych wcześniej danych.</a:t>
            </a:r>
          </a:p>
        </p:txBody>
      </p:sp>
    </p:spTree>
    <p:extLst>
      <p:ext uri="{BB962C8B-B14F-4D97-AF65-F5344CB8AC3E}">
        <p14:creationId xmlns:p14="http://schemas.microsoft.com/office/powerpoint/2010/main" val="2288182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12D44F-12AC-4B2D-945F-E6E161E19B2B}"/>
              </a:ext>
            </a:extLst>
          </p:cNvPr>
          <p:cNvSpPr>
            <a:spLocks noGrp="1"/>
          </p:cNvSpPr>
          <p:nvPr>
            <p:ph type="title"/>
          </p:nvPr>
        </p:nvSpPr>
        <p:spPr/>
        <p:txBody>
          <a:bodyPr/>
          <a:lstStyle/>
          <a:p>
            <a:r>
              <a:rPr lang="pl-PL" dirty="0"/>
              <a:t>RAID 1</a:t>
            </a:r>
          </a:p>
        </p:txBody>
      </p:sp>
      <p:pic>
        <p:nvPicPr>
          <p:cNvPr id="2050" name="Picture 2" descr="RAID 1.svg">
            <a:extLst>
              <a:ext uri="{FF2B5EF4-FFF2-40B4-BE49-F238E27FC236}">
                <a16:creationId xmlns:a16="http://schemas.microsoft.com/office/drawing/2014/main" id="{3CF95CE3-820C-43FB-8F26-B764A83FD5D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76683" y="2286000"/>
            <a:ext cx="2614771"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307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10E458-2867-4F15-9312-ED66E533B6E1}"/>
              </a:ext>
            </a:extLst>
          </p:cNvPr>
          <p:cNvSpPr>
            <a:spLocks noGrp="1"/>
          </p:cNvSpPr>
          <p:nvPr>
            <p:ph type="title"/>
          </p:nvPr>
        </p:nvSpPr>
        <p:spPr/>
        <p:txBody>
          <a:bodyPr/>
          <a:lstStyle/>
          <a:p>
            <a:r>
              <a:rPr lang="pl-PL" dirty="0"/>
              <a:t>RAID 1 wady i zalety</a:t>
            </a:r>
          </a:p>
        </p:txBody>
      </p:sp>
      <p:sp>
        <p:nvSpPr>
          <p:cNvPr id="3" name="Symbol zastępczy zawartości 2">
            <a:extLst>
              <a:ext uri="{FF2B5EF4-FFF2-40B4-BE49-F238E27FC236}">
                <a16:creationId xmlns:a16="http://schemas.microsoft.com/office/drawing/2014/main" id="{B53FFCB1-8586-4C7A-92A0-263F1E65BCDF}"/>
              </a:ext>
            </a:extLst>
          </p:cNvPr>
          <p:cNvSpPr>
            <a:spLocks noGrp="1"/>
          </p:cNvSpPr>
          <p:nvPr>
            <p:ph idx="1"/>
          </p:nvPr>
        </p:nvSpPr>
        <p:spPr/>
        <p:txBody>
          <a:bodyPr/>
          <a:lstStyle/>
          <a:p>
            <a:pPr marL="0" indent="0">
              <a:buNone/>
            </a:pPr>
            <a:r>
              <a:rPr lang="pl-PL" dirty="0"/>
              <a:t>Korzyści:</a:t>
            </a:r>
          </a:p>
          <a:p>
            <a:r>
              <a:rPr lang="pl-PL" dirty="0"/>
              <a:t>odporność na awarię N – 1 dysków przy N-dyskowej macierzy;</a:t>
            </a:r>
          </a:p>
          <a:p>
            <a:r>
              <a:rPr lang="pl-PL" dirty="0"/>
              <a:t>możliwe zwiększenie szybkości odczytu;</a:t>
            </a:r>
          </a:p>
          <a:p>
            <a:r>
              <a:rPr lang="pl-PL" dirty="0"/>
              <a:t>możliwe zmniejszenie czasu dostępu.</a:t>
            </a:r>
          </a:p>
          <a:p>
            <a:pPr marL="0" indent="0">
              <a:buNone/>
            </a:pPr>
            <a:r>
              <a:rPr lang="pl-PL" dirty="0"/>
              <a:t>Wady:</a:t>
            </a:r>
          </a:p>
          <a:p>
            <a:r>
              <a:rPr lang="pl-PL" dirty="0"/>
              <a:t>możliwa zmniejszona szybkość zapisu;</a:t>
            </a:r>
          </a:p>
          <a:p>
            <a:r>
              <a:rPr lang="pl-PL" dirty="0"/>
              <a:t>utrata pojemności (całkowita pojemność jest taka jak pojemność najmniejszego dysku).</a:t>
            </a:r>
          </a:p>
        </p:txBody>
      </p:sp>
    </p:spTree>
    <p:extLst>
      <p:ext uri="{BB962C8B-B14F-4D97-AF65-F5344CB8AC3E}">
        <p14:creationId xmlns:p14="http://schemas.microsoft.com/office/powerpoint/2010/main" val="1284709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381502-5EE3-4E94-9852-3CCDF777C1C7}"/>
              </a:ext>
            </a:extLst>
          </p:cNvPr>
          <p:cNvSpPr>
            <a:spLocks noGrp="1"/>
          </p:cNvSpPr>
          <p:nvPr>
            <p:ph type="title"/>
          </p:nvPr>
        </p:nvSpPr>
        <p:spPr/>
        <p:txBody>
          <a:bodyPr/>
          <a:lstStyle/>
          <a:p>
            <a:r>
              <a:rPr lang="pl-PL" dirty="0"/>
              <a:t>RAID 2</a:t>
            </a:r>
          </a:p>
        </p:txBody>
      </p:sp>
      <p:sp>
        <p:nvSpPr>
          <p:cNvPr id="3" name="Symbol zastępczy zawartości 2">
            <a:extLst>
              <a:ext uri="{FF2B5EF4-FFF2-40B4-BE49-F238E27FC236}">
                <a16:creationId xmlns:a16="http://schemas.microsoft.com/office/drawing/2014/main" id="{69FF0378-7167-48F4-B05E-70DFD410B642}"/>
              </a:ext>
            </a:extLst>
          </p:cNvPr>
          <p:cNvSpPr>
            <a:spLocks noGrp="1"/>
          </p:cNvSpPr>
          <p:nvPr>
            <p:ph idx="1"/>
          </p:nvPr>
        </p:nvSpPr>
        <p:spPr/>
        <p:txBody>
          <a:bodyPr/>
          <a:lstStyle/>
          <a:p>
            <a:pPr marL="0" indent="0">
              <a:buNone/>
            </a:pPr>
            <a:r>
              <a:rPr lang="pl-PL" dirty="0"/>
              <a:t>Dane na dyskach są paskowane. Zapis następuje po 1 bicie na pasek. Potrzeba minimum 8 powierzchni do obsługi danych oraz dodatkowych dysków do przechowywania informacji generowanych za pomocą kodu </a:t>
            </a:r>
            <a:r>
              <a:rPr lang="pl-PL" dirty="0" err="1"/>
              <a:t>Hamminga</a:t>
            </a:r>
            <a:r>
              <a:rPr lang="pl-PL" dirty="0"/>
              <a:t> potrzebnych do korekcji błędów. Liczba dysków używanych do przechowywania tych informacji jest proporcjonalna do logarytmu liczby dysków, które są przez nie chronione. Połączone dyski zachowują się jak jeden duży dysk. Dostępna pojemność to suma pojemności dysków przechowujących dane.</a:t>
            </a:r>
          </a:p>
        </p:txBody>
      </p:sp>
    </p:spTree>
    <p:extLst>
      <p:ext uri="{BB962C8B-B14F-4D97-AF65-F5344CB8AC3E}">
        <p14:creationId xmlns:p14="http://schemas.microsoft.com/office/powerpoint/2010/main" val="38588811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FA87D7-AF31-4A41-887B-9A625D43F86F}"/>
              </a:ext>
            </a:extLst>
          </p:cNvPr>
          <p:cNvSpPr>
            <a:spLocks noGrp="1"/>
          </p:cNvSpPr>
          <p:nvPr>
            <p:ph type="title"/>
          </p:nvPr>
        </p:nvSpPr>
        <p:spPr/>
        <p:txBody>
          <a:bodyPr/>
          <a:lstStyle/>
          <a:p>
            <a:r>
              <a:rPr lang="pl-PL" dirty="0"/>
              <a:t>RAID 2 </a:t>
            </a:r>
          </a:p>
        </p:txBody>
      </p:sp>
      <p:pic>
        <p:nvPicPr>
          <p:cNvPr id="3074" name="Picture 2" descr="https://upload.wikimedia.org/wikipedia/commons/thumb/b/b5/RAID2_arch.svg/350px-RAID2_arch.svg.png">
            <a:extLst>
              <a:ext uri="{FF2B5EF4-FFF2-40B4-BE49-F238E27FC236}">
                <a16:creationId xmlns:a16="http://schemas.microsoft.com/office/drawing/2014/main" id="{F5B64341-91DF-4714-9AC0-C6A0DC10825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28121" y="2567354"/>
            <a:ext cx="5449154" cy="2724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6504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6972FC-286B-4DEE-A746-77EA8E29923E}"/>
              </a:ext>
            </a:extLst>
          </p:cNvPr>
          <p:cNvSpPr>
            <a:spLocks noGrp="1"/>
          </p:cNvSpPr>
          <p:nvPr>
            <p:ph type="title"/>
          </p:nvPr>
        </p:nvSpPr>
        <p:spPr/>
        <p:txBody>
          <a:bodyPr/>
          <a:lstStyle/>
          <a:p>
            <a:r>
              <a:rPr lang="pl-PL" dirty="0"/>
              <a:t>Zalety i wady</a:t>
            </a:r>
          </a:p>
        </p:txBody>
      </p:sp>
      <p:sp>
        <p:nvSpPr>
          <p:cNvPr id="3" name="Symbol zastępczy zawartości 2">
            <a:extLst>
              <a:ext uri="{FF2B5EF4-FFF2-40B4-BE49-F238E27FC236}">
                <a16:creationId xmlns:a16="http://schemas.microsoft.com/office/drawing/2014/main" id="{31B1F07E-B254-47A9-9878-8BBB57342811}"/>
              </a:ext>
            </a:extLst>
          </p:cNvPr>
          <p:cNvSpPr>
            <a:spLocks noGrp="1"/>
          </p:cNvSpPr>
          <p:nvPr>
            <p:ph idx="1"/>
          </p:nvPr>
        </p:nvSpPr>
        <p:spPr/>
        <p:txBody>
          <a:bodyPr>
            <a:normAutofit/>
          </a:bodyPr>
          <a:lstStyle/>
          <a:p>
            <a:pPr marL="0" indent="0">
              <a:buNone/>
            </a:pPr>
            <a:r>
              <a:rPr lang="pl-PL" dirty="0"/>
              <a:t>Korzyści:</a:t>
            </a:r>
          </a:p>
          <a:p>
            <a:r>
              <a:rPr lang="pl-PL" dirty="0"/>
              <a:t>każdy dowolny dysk (zarówno z danymi, jak i z kodem </a:t>
            </a:r>
            <a:r>
              <a:rPr lang="pl-PL" dirty="0" err="1"/>
              <a:t>Hamminga</a:t>
            </a:r>
            <a:r>
              <a:rPr lang="pl-PL" dirty="0"/>
              <a:t>) może w razie uszkodzenia zostać odbudowany przez pozostałe dyski.</a:t>
            </a:r>
          </a:p>
          <a:p>
            <a:pPr marL="0" indent="0">
              <a:buNone/>
            </a:pPr>
            <a:r>
              <a:rPr lang="pl-PL" dirty="0"/>
              <a:t>Wady:</a:t>
            </a:r>
          </a:p>
          <a:p>
            <a:r>
              <a:rPr lang="pl-PL" dirty="0"/>
              <a:t>konieczność dokładnej synchronizacji wszystkich dysków zawierających kod </a:t>
            </a:r>
            <a:r>
              <a:rPr lang="pl-PL" dirty="0" err="1"/>
              <a:t>Hamminga</a:t>
            </a:r>
            <a:r>
              <a:rPr lang="pl-PL" dirty="0"/>
              <a:t> (w przeciwnym wypadku dezorganizacja i całkowita nieprzydatność tych dysków);</a:t>
            </a:r>
          </a:p>
          <a:p>
            <a:r>
              <a:rPr lang="pl-PL" dirty="0"/>
              <a:t>długotrwałe generowanie kodu </a:t>
            </a:r>
            <a:r>
              <a:rPr lang="pl-PL" dirty="0" err="1"/>
              <a:t>Hamminga</a:t>
            </a:r>
            <a:r>
              <a:rPr lang="pl-PL" dirty="0"/>
              <a:t> przekładające się na wolną pracę całego systemu.</a:t>
            </a:r>
          </a:p>
        </p:txBody>
      </p:sp>
    </p:spTree>
    <p:extLst>
      <p:ext uri="{BB962C8B-B14F-4D97-AF65-F5344CB8AC3E}">
        <p14:creationId xmlns:p14="http://schemas.microsoft.com/office/powerpoint/2010/main" val="32457065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E7979B-7F91-4AA5-8F43-15700F29329D}"/>
              </a:ext>
            </a:extLst>
          </p:cNvPr>
          <p:cNvSpPr>
            <a:spLocks noGrp="1"/>
          </p:cNvSpPr>
          <p:nvPr>
            <p:ph type="title"/>
          </p:nvPr>
        </p:nvSpPr>
        <p:spPr/>
        <p:txBody>
          <a:bodyPr/>
          <a:lstStyle/>
          <a:p>
            <a:r>
              <a:rPr lang="pl-PL" dirty="0"/>
              <a:t>RAID 3</a:t>
            </a:r>
          </a:p>
        </p:txBody>
      </p:sp>
      <p:sp>
        <p:nvSpPr>
          <p:cNvPr id="3" name="Symbol zastępczy zawartości 2">
            <a:extLst>
              <a:ext uri="{FF2B5EF4-FFF2-40B4-BE49-F238E27FC236}">
                <a16:creationId xmlns:a16="http://schemas.microsoft.com/office/drawing/2014/main" id="{F0FC867D-DD5B-4E1B-A1FC-9FCF64385925}"/>
              </a:ext>
            </a:extLst>
          </p:cNvPr>
          <p:cNvSpPr>
            <a:spLocks noGrp="1"/>
          </p:cNvSpPr>
          <p:nvPr>
            <p:ph idx="1"/>
          </p:nvPr>
        </p:nvSpPr>
        <p:spPr/>
        <p:txBody>
          <a:bodyPr/>
          <a:lstStyle/>
          <a:p>
            <a:pPr marL="0" indent="0">
              <a:buNone/>
            </a:pPr>
            <a:r>
              <a:rPr lang="pl-PL" dirty="0"/>
              <a:t>Dane składowane są na N-1 dyskach. Ostatni dysk służy do przechowywania sum kontrolnych. Działa jak </a:t>
            </a:r>
            <a:r>
              <a:rPr lang="pl-PL" dirty="0" err="1"/>
              <a:t>striping</a:t>
            </a:r>
            <a:r>
              <a:rPr lang="pl-PL" dirty="0"/>
              <a:t> (RAID 0), ale w macierzy jest dodatkowy dysk, na którym zapisywane są kody parzystości obliczane przez specjalny procesor.</a:t>
            </a:r>
          </a:p>
        </p:txBody>
      </p:sp>
    </p:spTree>
    <p:extLst>
      <p:ext uri="{BB962C8B-B14F-4D97-AF65-F5344CB8AC3E}">
        <p14:creationId xmlns:p14="http://schemas.microsoft.com/office/powerpoint/2010/main" val="2807559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0D99FB-1B25-40B0-A35E-24B064D4D631}"/>
              </a:ext>
            </a:extLst>
          </p:cNvPr>
          <p:cNvSpPr>
            <a:spLocks noGrp="1"/>
          </p:cNvSpPr>
          <p:nvPr>
            <p:ph type="title"/>
          </p:nvPr>
        </p:nvSpPr>
        <p:spPr/>
        <p:txBody>
          <a:bodyPr/>
          <a:lstStyle/>
          <a:p>
            <a:r>
              <a:rPr lang="pl-PL" dirty="0"/>
              <a:t>RAID 3</a:t>
            </a:r>
          </a:p>
        </p:txBody>
      </p:sp>
      <p:pic>
        <p:nvPicPr>
          <p:cNvPr id="4098" name="Picture 2" descr="RAID 3.svg">
            <a:extLst>
              <a:ext uri="{FF2B5EF4-FFF2-40B4-BE49-F238E27FC236}">
                <a16:creationId xmlns:a16="http://schemas.microsoft.com/office/drawing/2014/main" id="{0FEAD00D-F7FE-4A4D-8D88-06D04DB7263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168730" y="2286000"/>
            <a:ext cx="5430678"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9421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7C0792-6F32-46F4-9232-BC9C42C10119}"/>
              </a:ext>
            </a:extLst>
          </p:cNvPr>
          <p:cNvSpPr>
            <a:spLocks noGrp="1"/>
          </p:cNvSpPr>
          <p:nvPr>
            <p:ph type="title"/>
          </p:nvPr>
        </p:nvSpPr>
        <p:spPr/>
        <p:txBody>
          <a:bodyPr/>
          <a:lstStyle/>
          <a:p>
            <a:r>
              <a:rPr lang="pl-PL" dirty="0"/>
              <a:t>RAID 3</a:t>
            </a:r>
          </a:p>
        </p:txBody>
      </p:sp>
      <p:sp>
        <p:nvSpPr>
          <p:cNvPr id="3" name="Symbol zastępczy zawartości 2">
            <a:extLst>
              <a:ext uri="{FF2B5EF4-FFF2-40B4-BE49-F238E27FC236}">
                <a16:creationId xmlns:a16="http://schemas.microsoft.com/office/drawing/2014/main" id="{AFACA8D8-5836-4220-99C2-095528CEE5FD}"/>
              </a:ext>
            </a:extLst>
          </p:cNvPr>
          <p:cNvSpPr>
            <a:spLocks noGrp="1"/>
          </p:cNvSpPr>
          <p:nvPr>
            <p:ph idx="1"/>
          </p:nvPr>
        </p:nvSpPr>
        <p:spPr/>
        <p:txBody>
          <a:bodyPr>
            <a:normAutofit fontScale="92500" lnSpcReduction="20000"/>
          </a:bodyPr>
          <a:lstStyle/>
          <a:p>
            <a:pPr marL="0" indent="0">
              <a:buNone/>
            </a:pPr>
            <a:r>
              <a:rPr lang="pl-PL" dirty="0"/>
              <a:t>Korzyści:</a:t>
            </a:r>
          </a:p>
          <a:p>
            <a:r>
              <a:rPr lang="pl-PL" dirty="0"/>
              <a:t>odporność na awarię 1 dysku;</a:t>
            </a:r>
          </a:p>
          <a:p>
            <a:r>
              <a:rPr lang="pl-PL" dirty="0"/>
              <a:t>zwiększona szybkość odczytu.</a:t>
            </a:r>
          </a:p>
          <a:p>
            <a:pPr marL="0" indent="0">
              <a:buNone/>
            </a:pPr>
            <a:r>
              <a:rPr lang="pl-PL" dirty="0"/>
              <a:t>Wady:</a:t>
            </a:r>
          </a:p>
          <a:p>
            <a:r>
              <a:rPr lang="pl-PL" dirty="0"/>
              <a:t>zmniejszona szybkość zapisu z powodu konieczności obliczenia sum kontrolnych (eliminowana poprzez zastosowanie sprzętowych kontrolerów RAID);</a:t>
            </a:r>
          </a:p>
          <a:p>
            <a:r>
              <a:rPr lang="pl-PL" dirty="0"/>
              <a:t>w przypadku awarii dysku dostęp do danych jest spowolniony z powodu obliczeń sum kontrolnych;</a:t>
            </a:r>
          </a:p>
          <a:p>
            <a:r>
              <a:rPr lang="pl-PL" dirty="0"/>
              <a:t>odbudowa macierzy po wymianie dysku jest operacją kosztowną obliczeniowo i powoduje spowolnienie operacji odczytu i zapisu;</a:t>
            </a:r>
          </a:p>
          <a:p>
            <a:r>
              <a:rPr lang="pl-PL" dirty="0"/>
              <a:t>pojedynczy wydzielony dysk na sumy kontrolne zazwyczaj jest „wąskim gardłem” w wydajności całej macierzy.</a:t>
            </a:r>
          </a:p>
          <a:p>
            <a:pPr marL="0" indent="0">
              <a:buNone/>
            </a:pPr>
            <a:endParaRPr lang="pl-PL" dirty="0"/>
          </a:p>
        </p:txBody>
      </p:sp>
    </p:spTree>
    <p:extLst>
      <p:ext uri="{BB962C8B-B14F-4D97-AF65-F5344CB8AC3E}">
        <p14:creationId xmlns:p14="http://schemas.microsoft.com/office/powerpoint/2010/main" val="2535076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14F690-5BCC-4BEA-B392-17393F6FAD72}"/>
              </a:ext>
            </a:extLst>
          </p:cNvPr>
          <p:cNvSpPr>
            <a:spLocks noGrp="1"/>
          </p:cNvSpPr>
          <p:nvPr>
            <p:ph type="title"/>
          </p:nvPr>
        </p:nvSpPr>
        <p:spPr/>
        <p:txBody>
          <a:bodyPr/>
          <a:lstStyle/>
          <a:p>
            <a:r>
              <a:rPr lang="pl-PL" dirty="0"/>
              <a:t>RAID 4</a:t>
            </a:r>
          </a:p>
        </p:txBody>
      </p:sp>
      <p:sp>
        <p:nvSpPr>
          <p:cNvPr id="3" name="Symbol zastępczy zawartości 2">
            <a:extLst>
              <a:ext uri="{FF2B5EF4-FFF2-40B4-BE49-F238E27FC236}">
                <a16:creationId xmlns:a16="http://schemas.microsoft.com/office/drawing/2014/main" id="{E01E1053-33C9-4E20-818D-50A8A614BAE9}"/>
              </a:ext>
            </a:extLst>
          </p:cNvPr>
          <p:cNvSpPr>
            <a:spLocks noGrp="1"/>
          </p:cNvSpPr>
          <p:nvPr>
            <p:ph idx="1"/>
          </p:nvPr>
        </p:nvSpPr>
        <p:spPr/>
        <p:txBody>
          <a:bodyPr>
            <a:normAutofit/>
          </a:bodyPr>
          <a:lstStyle/>
          <a:p>
            <a:pPr marL="0" indent="0">
              <a:buNone/>
            </a:pPr>
            <a:r>
              <a:rPr lang="pl-PL" dirty="0"/>
              <a:t>RAID 4 jest bardzo zbliżony do RAID 3 z tą różnicą, że dane są dzielone na większe bloki (16, 32, 64 lub 128 </a:t>
            </a:r>
            <a:r>
              <a:rPr lang="pl-PL" dirty="0" err="1"/>
              <a:t>kB</a:t>
            </a:r>
            <a:r>
              <a:rPr lang="pl-PL" dirty="0"/>
              <a:t>). Takie pakiety zapisywane są na dyskach podobnie do rozwiązania RAID 0. Dla każdego rzędu zapisywanych danych blok parzystości zapisywany jest na dysku parzystości.</a:t>
            </a:r>
          </a:p>
          <a:p>
            <a:pPr marL="0" indent="0">
              <a:buNone/>
            </a:pPr>
            <a:r>
              <a:rPr lang="pl-PL" dirty="0"/>
              <a:t>Przy uszkodzeniu dysku dane mogą być odtworzone przez odpowiednie operacje matematyczne. Parametry RAID 4 są bardzo dobre dla sekwencyjnego zapisu i odczytu danych. (operacje na bardzo dużych plikach) Jednorazowy zapis małej porcji danych potrzebuje modyfikacji odpowiednich bloków parzystości dla każdej operacji I/O. W efekcie za każdym razem przy zapisie danych system czekałby na modyfikacje bloków parzystości, co przy częstych operacjach zapisu bardzo spowolniłoby pracę systemu.</a:t>
            </a:r>
          </a:p>
        </p:txBody>
      </p:sp>
    </p:spTree>
    <p:extLst>
      <p:ext uri="{BB962C8B-B14F-4D97-AF65-F5344CB8AC3E}">
        <p14:creationId xmlns:p14="http://schemas.microsoft.com/office/powerpoint/2010/main" val="2178590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0E2041-EDD8-4616-97B0-93E80FA21464}"/>
              </a:ext>
            </a:extLst>
          </p:cNvPr>
          <p:cNvSpPr>
            <a:spLocks noGrp="1"/>
          </p:cNvSpPr>
          <p:nvPr>
            <p:ph type="title"/>
          </p:nvPr>
        </p:nvSpPr>
        <p:spPr/>
        <p:txBody>
          <a:bodyPr/>
          <a:lstStyle/>
          <a:p>
            <a:r>
              <a:rPr lang="pl-PL" dirty="0"/>
              <a:t>RAID 4</a:t>
            </a:r>
          </a:p>
        </p:txBody>
      </p:sp>
      <p:pic>
        <p:nvPicPr>
          <p:cNvPr id="5122" name="Picture 2" descr="RAID 4.svg">
            <a:extLst>
              <a:ext uri="{FF2B5EF4-FFF2-40B4-BE49-F238E27FC236}">
                <a16:creationId xmlns:a16="http://schemas.microsoft.com/office/drawing/2014/main" id="{615E5749-13B2-43F2-BEE7-8CFA9A35BBB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168730" y="2286000"/>
            <a:ext cx="5430678"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2610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07C2AC-3E3D-40E1-9094-3393A42FDFBA}"/>
              </a:ext>
            </a:extLst>
          </p:cNvPr>
          <p:cNvSpPr>
            <a:spLocks noGrp="1"/>
          </p:cNvSpPr>
          <p:nvPr>
            <p:ph type="title"/>
          </p:nvPr>
        </p:nvSpPr>
        <p:spPr/>
        <p:txBody>
          <a:bodyPr/>
          <a:lstStyle/>
          <a:p>
            <a:r>
              <a:rPr lang="pl-PL" dirty="0"/>
              <a:t>Konfiguracje</a:t>
            </a:r>
          </a:p>
        </p:txBody>
      </p:sp>
      <p:sp>
        <p:nvSpPr>
          <p:cNvPr id="3" name="Symbol zastępczy zawartości 2">
            <a:extLst>
              <a:ext uri="{FF2B5EF4-FFF2-40B4-BE49-F238E27FC236}">
                <a16:creationId xmlns:a16="http://schemas.microsoft.com/office/drawing/2014/main" id="{C534732A-6099-42D1-81A6-3ADD06F51BFD}"/>
              </a:ext>
            </a:extLst>
          </p:cNvPr>
          <p:cNvSpPr>
            <a:spLocks noGrp="1"/>
          </p:cNvSpPr>
          <p:nvPr>
            <p:ph idx="1"/>
          </p:nvPr>
        </p:nvSpPr>
        <p:spPr/>
        <p:txBody>
          <a:bodyPr>
            <a:normAutofit fontScale="70000" lnSpcReduction="20000"/>
          </a:bodyPr>
          <a:lstStyle/>
          <a:p>
            <a:r>
              <a:rPr lang="pl-PL" dirty="0"/>
              <a:t>JBOD </a:t>
            </a:r>
          </a:p>
          <a:p>
            <a:r>
              <a:rPr lang="pl-PL" dirty="0"/>
              <a:t>NRAID</a:t>
            </a:r>
          </a:p>
          <a:p>
            <a:r>
              <a:rPr lang="pl-PL" dirty="0"/>
              <a:t>RAID 0</a:t>
            </a:r>
          </a:p>
          <a:p>
            <a:r>
              <a:rPr lang="pl-PL" dirty="0"/>
              <a:t>RAID 1</a:t>
            </a:r>
          </a:p>
          <a:p>
            <a:r>
              <a:rPr lang="pl-PL" dirty="0"/>
              <a:t>RAID 2</a:t>
            </a:r>
          </a:p>
          <a:p>
            <a:r>
              <a:rPr lang="pl-PL" dirty="0"/>
              <a:t>RAID 3</a:t>
            </a:r>
          </a:p>
          <a:p>
            <a:r>
              <a:rPr lang="pl-PL" dirty="0"/>
              <a:t>RAID 4</a:t>
            </a:r>
          </a:p>
          <a:p>
            <a:r>
              <a:rPr lang="pl-PL" dirty="0"/>
              <a:t>RAID 5</a:t>
            </a:r>
          </a:p>
          <a:p>
            <a:r>
              <a:rPr lang="pl-PL" dirty="0"/>
              <a:t>RAID 6</a:t>
            </a:r>
          </a:p>
          <a:p>
            <a:r>
              <a:rPr lang="pl-PL" dirty="0"/>
              <a:t>RAID 7</a:t>
            </a:r>
          </a:p>
          <a:p>
            <a:r>
              <a:rPr lang="pl-PL" dirty="0"/>
              <a:t>RAID 0+1</a:t>
            </a:r>
          </a:p>
          <a:p>
            <a:r>
              <a:rPr lang="pl-PL" dirty="0"/>
              <a:t>RAID 1+0</a:t>
            </a:r>
          </a:p>
          <a:p>
            <a:pPr marL="0" indent="0">
              <a:buNone/>
            </a:pPr>
            <a:endParaRPr lang="pl-PL" dirty="0"/>
          </a:p>
        </p:txBody>
      </p:sp>
    </p:spTree>
    <p:extLst>
      <p:ext uri="{BB962C8B-B14F-4D97-AF65-F5344CB8AC3E}">
        <p14:creationId xmlns:p14="http://schemas.microsoft.com/office/powerpoint/2010/main" val="33257170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155569-CFD3-4FF4-99AB-B5E900C16260}"/>
              </a:ext>
            </a:extLst>
          </p:cNvPr>
          <p:cNvSpPr>
            <a:spLocks noGrp="1"/>
          </p:cNvSpPr>
          <p:nvPr>
            <p:ph type="title"/>
          </p:nvPr>
        </p:nvSpPr>
        <p:spPr/>
        <p:txBody>
          <a:bodyPr/>
          <a:lstStyle/>
          <a:p>
            <a:r>
              <a:rPr lang="pl-PL" dirty="0"/>
              <a:t>RAID 5</a:t>
            </a:r>
          </a:p>
        </p:txBody>
      </p:sp>
      <p:sp>
        <p:nvSpPr>
          <p:cNvPr id="3" name="Symbol zastępczy zawartości 2">
            <a:extLst>
              <a:ext uri="{FF2B5EF4-FFF2-40B4-BE49-F238E27FC236}">
                <a16:creationId xmlns:a16="http://schemas.microsoft.com/office/drawing/2014/main" id="{2D37BBDE-5008-450E-B516-FF322CE68E07}"/>
              </a:ext>
            </a:extLst>
          </p:cNvPr>
          <p:cNvSpPr>
            <a:spLocks noGrp="1"/>
          </p:cNvSpPr>
          <p:nvPr>
            <p:ph idx="1"/>
          </p:nvPr>
        </p:nvSpPr>
        <p:spPr/>
        <p:txBody>
          <a:bodyPr>
            <a:normAutofit/>
          </a:bodyPr>
          <a:lstStyle/>
          <a:p>
            <a:pPr marL="0" indent="0">
              <a:buNone/>
            </a:pPr>
            <a:r>
              <a:rPr lang="pl-PL" dirty="0"/>
              <a:t>Poziom piąty pracuje bardzo podobnie do poziomu czwartego z tą różnicą, iż bity parzystości nie są zapisywane na specjalnie do tego przeznaczonym dysku, lecz są rozpraszane po całej strukturze macierzy. RAID 5 umożliwia odzyskanie danych w razie awarii jednego z dysków przy wykorzystaniu danych i kodów korekcyjnych zapisanych na pozostałych dyskach (zamiast tak jak w RAID 3 na jednym specjalnie do tego przeznaczonym, co nieznacznie zmniejsza koszty i daje większą gwarancję bezpieczeństwa). RAID 5 oferuje większą prędkość odczytu niż RAID lustrzany (ang. mirroring), ale przy jego zastosowaniu nieznacznie spada prędkość zapisu. Poziom piąty jest bezpieczny dla danych – w razie awarii system automatycznie odbuduje utracone dane, zmniejszając jednak bieżącą wydajność macierzy. Spowolnienie ma charakter przejściowy, zaś jego czas zależy od obciążenia macierzy i pojemności dysku. Po zamontowaniu nowego dysku i odbudowaniu zawartości dysku wydajność macierzy wraca do normy.</a:t>
            </a:r>
          </a:p>
        </p:txBody>
      </p:sp>
    </p:spTree>
    <p:extLst>
      <p:ext uri="{BB962C8B-B14F-4D97-AF65-F5344CB8AC3E}">
        <p14:creationId xmlns:p14="http://schemas.microsoft.com/office/powerpoint/2010/main" val="26891678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1C1390-D08D-4608-8E0E-A2ED4D6C7F06}"/>
              </a:ext>
            </a:extLst>
          </p:cNvPr>
          <p:cNvSpPr>
            <a:spLocks noGrp="1"/>
          </p:cNvSpPr>
          <p:nvPr>
            <p:ph type="title"/>
          </p:nvPr>
        </p:nvSpPr>
        <p:spPr/>
        <p:txBody>
          <a:bodyPr/>
          <a:lstStyle/>
          <a:p>
            <a:r>
              <a:rPr lang="pl-PL" dirty="0"/>
              <a:t>RAID 5</a:t>
            </a:r>
          </a:p>
        </p:txBody>
      </p:sp>
      <p:sp>
        <p:nvSpPr>
          <p:cNvPr id="3" name="Symbol zastępczy zawartości 2">
            <a:extLst>
              <a:ext uri="{FF2B5EF4-FFF2-40B4-BE49-F238E27FC236}">
                <a16:creationId xmlns:a16="http://schemas.microsoft.com/office/drawing/2014/main" id="{2021A520-9BB4-42CF-9CDF-515C71BDE4A9}"/>
              </a:ext>
            </a:extLst>
          </p:cNvPr>
          <p:cNvSpPr>
            <a:spLocks noGrp="1"/>
          </p:cNvSpPr>
          <p:nvPr>
            <p:ph idx="1"/>
          </p:nvPr>
        </p:nvSpPr>
        <p:spPr/>
        <p:txBody>
          <a:bodyPr/>
          <a:lstStyle/>
          <a:p>
            <a:pPr marL="0" indent="0">
              <a:buNone/>
            </a:pPr>
            <a:r>
              <a:rPr lang="pl-PL" dirty="0"/>
              <a:t>Macierz składa się z 3 lub więcej dysków. Przy macierzy liczącej N dysków jej pojemność wynosi N – 1 dysków. Przy łączeniu dysków o różnej pojemności otrzymuje się pojemność najmniejszego dysku razy N – 1. Sumy kontrolne danych dzielone są na N części, przy czym każda część składowana jest na innym dysku, a wyliczana jest z odpowiedniego fragmentu danych składowanych na pozostałych N-1 dyskach.</a:t>
            </a:r>
          </a:p>
          <a:p>
            <a:pPr marL="0" indent="0">
              <a:buNone/>
            </a:pPr>
            <a:endParaRPr lang="pl-PL" dirty="0"/>
          </a:p>
        </p:txBody>
      </p:sp>
    </p:spTree>
    <p:extLst>
      <p:ext uri="{BB962C8B-B14F-4D97-AF65-F5344CB8AC3E}">
        <p14:creationId xmlns:p14="http://schemas.microsoft.com/office/powerpoint/2010/main" val="5428136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8113B3-2990-4C2B-ABB2-A188289C2344}"/>
              </a:ext>
            </a:extLst>
          </p:cNvPr>
          <p:cNvSpPr>
            <a:spLocks noGrp="1"/>
          </p:cNvSpPr>
          <p:nvPr>
            <p:ph type="title"/>
          </p:nvPr>
        </p:nvSpPr>
        <p:spPr/>
        <p:txBody>
          <a:bodyPr/>
          <a:lstStyle/>
          <a:p>
            <a:r>
              <a:rPr lang="pl-PL" dirty="0"/>
              <a:t>RAID 5</a:t>
            </a:r>
          </a:p>
        </p:txBody>
      </p:sp>
      <p:pic>
        <p:nvPicPr>
          <p:cNvPr id="6146" name="Picture 2" descr="RAID 5.svg">
            <a:extLst>
              <a:ext uri="{FF2B5EF4-FFF2-40B4-BE49-F238E27FC236}">
                <a16:creationId xmlns:a16="http://schemas.microsoft.com/office/drawing/2014/main" id="{12DB9227-2F6A-41C0-824D-82BD9BE5617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168730" y="2286000"/>
            <a:ext cx="5430678"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82544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84A0B8-2EBD-4699-A1B9-8C408FDA4B51}"/>
              </a:ext>
            </a:extLst>
          </p:cNvPr>
          <p:cNvSpPr>
            <a:spLocks noGrp="1"/>
          </p:cNvSpPr>
          <p:nvPr>
            <p:ph type="title"/>
          </p:nvPr>
        </p:nvSpPr>
        <p:spPr/>
        <p:txBody>
          <a:bodyPr/>
          <a:lstStyle/>
          <a:p>
            <a:r>
              <a:rPr lang="pl-PL" dirty="0"/>
              <a:t>Zalety i Wady</a:t>
            </a:r>
          </a:p>
        </p:txBody>
      </p:sp>
      <p:sp>
        <p:nvSpPr>
          <p:cNvPr id="3" name="Symbol zastępczy zawartości 2">
            <a:extLst>
              <a:ext uri="{FF2B5EF4-FFF2-40B4-BE49-F238E27FC236}">
                <a16:creationId xmlns:a16="http://schemas.microsoft.com/office/drawing/2014/main" id="{262D108A-1D01-41FA-9A77-639F9A7C3EC2}"/>
              </a:ext>
            </a:extLst>
          </p:cNvPr>
          <p:cNvSpPr>
            <a:spLocks noGrp="1"/>
          </p:cNvSpPr>
          <p:nvPr>
            <p:ph idx="1"/>
          </p:nvPr>
        </p:nvSpPr>
        <p:spPr/>
        <p:txBody>
          <a:bodyPr>
            <a:normAutofit fontScale="92500" lnSpcReduction="20000"/>
          </a:bodyPr>
          <a:lstStyle/>
          <a:p>
            <a:pPr marL="0" indent="0">
              <a:buNone/>
            </a:pPr>
            <a:r>
              <a:rPr lang="pl-PL" dirty="0"/>
              <a:t>Korzyści:</a:t>
            </a:r>
          </a:p>
          <a:p>
            <a:r>
              <a:rPr lang="pl-PL" dirty="0"/>
              <a:t>odporność na awarię jednego dysku;</a:t>
            </a:r>
          </a:p>
          <a:p>
            <a:r>
              <a:rPr lang="pl-PL" dirty="0"/>
              <a:t>zwiększona szybkość odczytu – porównywalna do macierzy RAID 0 złożonej z N-1 dysków.</a:t>
            </a:r>
          </a:p>
          <a:p>
            <a:pPr marL="0" indent="0">
              <a:buNone/>
            </a:pPr>
            <a:r>
              <a:rPr lang="pl-PL" dirty="0"/>
              <a:t>Wady:</a:t>
            </a:r>
          </a:p>
          <a:p>
            <a:r>
              <a:rPr lang="pl-PL" dirty="0"/>
              <a:t>zmniejszona szybkość zapisu z powodu konieczności obliczania sum kontrolnych (eliminowana poprzez zastosowanie sprzętowego kontrolera RAID 5);</a:t>
            </a:r>
          </a:p>
          <a:p>
            <a:r>
              <a:rPr lang="pl-PL" dirty="0"/>
              <a:t>w przypadku awarii dysku dostęp do danych jest spowolniony z powodu obliczeń danych na podstawie pozostałych danych i sum kontrolnych;</a:t>
            </a:r>
          </a:p>
          <a:p>
            <a:r>
              <a:rPr lang="pl-PL" dirty="0"/>
              <a:t>odbudowa macierzy po wymianie dysku jest operacją kosztowną zarówno w sensie obliczeniowym jak i I/O, co powoduje spowolnienie operacji odczytu i zapisu. Wraz ze wzrostem pojemności pojedynczego dysku staje się to coraz większym problemem, gdyż rosnący czas odbudowy grupy RAID zwiększa ryzyko utraty danych w wyniku awarii kolejnego dysku w tym czasie.</a:t>
            </a:r>
          </a:p>
        </p:txBody>
      </p:sp>
    </p:spTree>
    <p:extLst>
      <p:ext uri="{BB962C8B-B14F-4D97-AF65-F5344CB8AC3E}">
        <p14:creationId xmlns:p14="http://schemas.microsoft.com/office/powerpoint/2010/main" val="19668946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3C0639-0897-4563-8E61-C6B21E2BE6EB}"/>
              </a:ext>
            </a:extLst>
          </p:cNvPr>
          <p:cNvSpPr>
            <a:spLocks noGrp="1"/>
          </p:cNvSpPr>
          <p:nvPr>
            <p:ph type="title"/>
          </p:nvPr>
        </p:nvSpPr>
        <p:spPr/>
        <p:txBody>
          <a:bodyPr/>
          <a:lstStyle/>
          <a:p>
            <a:r>
              <a:rPr lang="pl-PL" dirty="0"/>
              <a:t>RAID 6</a:t>
            </a:r>
          </a:p>
        </p:txBody>
      </p:sp>
      <p:sp>
        <p:nvSpPr>
          <p:cNvPr id="3" name="Symbol zastępczy zawartości 2">
            <a:extLst>
              <a:ext uri="{FF2B5EF4-FFF2-40B4-BE49-F238E27FC236}">
                <a16:creationId xmlns:a16="http://schemas.microsoft.com/office/drawing/2014/main" id="{984231F5-5BC3-4293-AB1D-5617BC83106C}"/>
              </a:ext>
            </a:extLst>
          </p:cNvPr>
          <p:cNvSpPr>
            <a:spLocks noGrp="1"/>
          </p:cNvSpPr>
          <p:nvPr>
            <p:ph idx="1"/>
          </p:nvPr>
        </p:nvSpPr>
        <p:spPr/>
        <p:txBody>
          <a:bodyPr/>
          <a:lstStyle/>
          <a:p>
            <a:pPr marL="0" indent="0">
              <a:buNone/>
            </a:pPr>
            <a:r>
              <a:rPr lang="pl-PL" dirty="0"/>
              <a:t>Macierz z podwójną parzystością, realizowana np. jako 5+2, albo 13+2. Kosztowniejsza w implementacji niż RAID 5, ale dająca większą niezawodność. Awaria dwóch dowolnych dysków w tym samym czasie nie powoduje utraty danych.</a:t>
            </a:r>
          </a:p>
        </p:txBody>
      </p:sp>
    </p:spTree>
    <p:extLst>
      <p:ext uri="{BB962C8B-B14F-4D97-AF65-F5344CB8AC3E}">
        <p14:creationId xmlns:p14="http://schemas.microsoft.com/office/powerpoint/2010/main" val="18527896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2BF10E-CCB9-4C6F-A5D5-E73D851D03CF}"/>
              </a:ext>
            </a:extLst>
          </p:cNvPr>
          <p:cNvSpPr>
            <a:spLocks noGrp="1"/>
          </p:cNvSpPr>
          <p:nvPr>
            <p:ph type="title"/>
          </p:nvPr>
        </p:nvSpPr>
        <p:spPr/>
        <p:txBody>
          <a:bodyPr/>
          <a:lstStyle/>
          <a:p>
            <a:r>
              <a:rPr lang="pl-PL" dirty="0"/>
              <a:t>RAID 6</a:t>
            </a:r>
          </a:p>
        </p:txBody>
      </p:sp>
      <p:pic>
        <p:nvPicPr>
          <p:cNvPr id="7170" name="Picture 2" descr="RAID 6.svg">
            <a:extLst>
              <a:ext uri="{FF2B5EF4-FFF2-40B4-BE49-F238E27FC236}">
                <a16:creationId xmlns:a16="http://schemas.microsoft.com/office/drawing/2014/main" id="{DBC95440-1F01-4BF2-83AB-D4D7AFC6C94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464753" y="2286000"/>
            <a:ext cx="6838632"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9291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06C136-C583-47BB-9975-E918B026B2CD}"/>
              </a:ext>
            </a:extLst>
          </p:cNvPr>
          <p:cNvSpPr>
            <a:spLocks noGrp="1"/>
          </p:cNvSpPr>
          <p:nvPr>
            <p:ph type="title"/>
          </p:nvPr>
        </p:nvSpPr>
        <p:spPr/>
        <p:txBody>
          <a:bodyPr/>
          <a:lstStyle/>
          <a:p>
            <a:r>
              <a:rPr lang="pl-PL" dirty="0"/>
              <a:t>Zalety i Wady</a:t>
            </a:r>
          </a:p>
        </p:txBody>
      </p:sp>
      <p:sp>
        <p:nvSpPr>
          <p:cNvPr id="3" name="Symbol zastępczy zawartości 2">
            <a:extLst>
              <a:ext uri="{FF2B5EF4-FFF2-40B4-BE49-F238E27FC236}">
                <a16:creationId xmlns:a16="http://schemas.microsoft.com/office/drawing/2014/main" id="{728FF491-0EF2-4235-9D48-D2E64245539A}"/>
              </a:ext>
            </a:extLst>
          </p:cNvPr>
          <p:cNvSpPr>
            <a:spLocks noGrp="1"/>
          </p:cNvSpPr>
          <p:nvPr>
            <p:ph idx="1"/>
          </p:nvPr>
        </p:nvSpPr>
        <p:spPr/>
        <p:txBody>
          <a:bodyPr/>
          <a:lstStyle/>
          <a:p>
            <a:pPr marL="0" indent="0">
              <a:buNone/>
            </a:pPr>
            <a:r>
              <a:rPr lang="pl-PL" dirty="0"/>
              <a:t>Korzyści:</a:t>
            </a:r>
          </a:p>
          <a:p>
            <a:r>
              <a:rPr lang="pl-PL" dirty="0"/>
              <a:t>odporność na awarię maksimum 2 dysków;</a:t>
            </a:r>
          </a:p>
          <a:p>
            <a:r>
              <a:rPr lang="pl-PL" dirty="0"/>
              <a:t>szybkość pracy większa niż szybkość pojedynczego dysku.</a:t>
            </a:r>
          </a:p>
          <a:p>
            <a:pPr marL="0" indent="0">
              <a:buNone/>
            </a:pPr>
            <a:r>
              <a:rPr lang="pl-PL" dirty="0"/>
              <a:t>Wady:</a:t>
            </a:r>
          </a:p>
          <a:p>
            <a:r>
              <a:rPr lang="pl-PL" dirty="0"/>
              <a:t>duże straty przestrzeni</a:t>
            </a:r>
          </a:p>
        </p:txBody>
      </p:sp>
    </p:spTree>
    <p:extLst>
      <p:ext uri="{BB962C8B-B14F-4D97-AF65-F5344CB8AC3E}">
        <p14:creationId xmlns:p14="http://schemas.microsoft.com/office/powerpoint/2010/main" val="1296641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092A2F-F556-482D-95B1-CA8D38898CA2}"/>
              </a:ext>
            </a:extLst>
          </p:cNvPr>
          <p:cNvSpPr>
            <a:spLocks noGrp="1"/>
          </p:cNvSpPr>
          <p:nvPr>
            <p:ph type="title"/>
          </p:nvPr>
        </p:nvSpPr>
        <p:spPr/>
        <p:txBody>
          <a:bodyPr/>
          <a:lstStyle/>
          <a:p>
            <a:r>
              <a:rPr lang="pl-PL" dirty="0"/>
              <a:t>RAID 7</a:t>
            </a:r>
          </a:p>
        </p:txBody>
      </p:sp>
      <p:sp>
        <p:nvSpPr>
          <p:cNvPr id="3" name="Symbol zastępczy zawartości 2">
            <a:extLst>
              <a:ext uri="{FF2B5EF4-FFF2-40B4-BE49-F238E27FC236}">
                <a16:creationId xmlns:a16="http://schemas.microsoft.com/office/drawing/2014/main" id="{280D4B4B-9DAF-4933-8228-2387C7E0E69C}"/>
              </a:ext>
            </a:extLst>
          </p:cNvPr>
          <p:cNvSpPr>
            <a:spLocks noGrp="1"/>
          </p:cNvSpPr>
          <p:nvPr>
            <p:ph idx="1"/>
          </p:nvPr>
        </p:nvSpPr>
        <p:spPr/>
        <p:txBody>
          <a:bodyPr>
            <a:normAutofit/>
          </a:bodyPr>
          <a:lstStyle/>
          <a:p>
            <a:pPr marL="0" indent="0">
              <a:buNone/>
            </a:pPr>
            <a:r>
              <a:rPr lang="pl-PL" dirty="0"/>
              <a:t>Poziom 7 jest najbardziej niezawodnym systemem pamięci dyskowej, który jest zarządzany przez przeznaczony jedynie do ochrony danych w pamięciach masowych komputer dedykowany. Maksymalna konfiguracja umożliwia zainstalowanie nawet do 48 różnych kanałów dyskowych napędów. System RAID 7 umożliwia współdziałanie dysków heterogenicznych, czyli takich o różnych parametrach eksploatacyjnych, w tym również dysków, które różnią się rodzajem zapisu danych ( dyski optyczne, magnetyczne, czy magnetooptyczne ). Za sprawą rejestracji kodów kontrolnych na specjalnie dedykowanych do tego celu stacjach dyskowych, możliwe jest odtwarzanie informacji nawet w wypadku awarii aż 4 dysków fizycznych.</a:t>
            </a:r>
          </a:p>
        </p:txBody>
      </p:sp>
    </p:spTree>
    <p:extLst>
      <p:ext uri="{BB962C8B-B14F-4D97-AF65-F5344CB8AC3E}">
        <p14:creationId xmlns:p14="http://schemas.microsoft.com/office/powerpoint/2010/main" val="32777973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C28B59-21EB-49BD-AD86-40CC643D6895}"/>
              </a:ext>
            </a:extLst>
          </p:cNvPr>
          <p:cNvSpPr>
            <a:spLocks noGrp="1"/>
          </p:cNvSpPr>
          <p:nvPr>
            <p:ph type="title"/>
          </p:nvPr>
        </p:nvSpPr>
        <p:spPr/>
        <p:txBody>
          <a:bodyPr/>
          <a:lstStyle/>
          <a:p>
            <a:r>
              <a:rPr lang="pl-PL" dirty="0"/>
              <a:t>RAID 0+1</a:t>
            </a:r>
          </a:p>
        </p:txBody>
      </p:sp>
      <p:sp>
        <p:nvSpPr>
          <p:cNvPr id="3" name="Symbol zastępczy zawartości 2">
            <a:extLst>
              <a:ext uri="{FF2B5EF4-FFF2-40B4-BE49-F238E27FC236}">
                <a16:creationId xmlns:a16="http://schemas.microsoft.com/office/drawing/2014/main" id="{78A31D79-1C35-461D-B2C7-CC77B0CEB42F}"/>
              </a:ext>
            </a:extLst>
          </p:cNvPr>
          <p:cNvSpPr>
            <a:spLocks noGrp="1"/>
          </p:cNvSpPr>
          <p:nvPr>
            <p:ph idx="1"/>
          </p:nvPr>
        </p:nvSpPr>
        <p:spPr/>
        <p:txBody>
          <a:bodyPr/>
          <a:lstStyle/>
          <a:p>
            <a:pPr marL="0" indent="0">
              <a:buNone/>
            </a:pPr>
            <a:r>
              <a:rPr lang="pl-PL" dirty="0"/>
              <a:t>Macierz realizowana jako RAID 1, którego elementami są macierze RAID 0. Macierz taka posiada zarówno zalety macierzy RAID 0 – szybkość w operacjach zapisu i odczytu – jak i macierzy RAID 1 – zabezpieczenie danych w przypadku awarii pojedynczego dysku. Pojedyncza awaria dysku powoduje, że całość staje się w praktyce RAID 0. Potrzebne są minimum 4 dyski o tej samej pojemności.</a:t>
            </a:r>
          </a:p>
        </p:txBody>
      </p:sp>
    </p:spTree>
    <p:extLst>
      <p:ext uri="{BB962C8B-B14F-4D97-AF65-F5344CB8AC3E}">
        <p14:creationId xmlns:p14="http://schemas.microsoft.com/office/powerpoint/2010/main" val="15969192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AAA237-14FE-446B-B84F-ADD2BF78C87E}"/>
              </a:ext>
            </a:extLst>
          </p:cNvPr>
          <p:cNvSpPr>
            <a:spLocks noGrp="1"/>
          </p:cNvSpPr>
          <p:nvPr>
            <p:ph type="title"/>
          </p:nvPr>
        </p:nvSpPr>
        <p:spPr/>
        <p:txBody>
          <a:bodyPr/>
          <a:lstStyle/>
          <a:p>
            <a:r>
              <a:rPr lang="pl-PL" dirty="0"/>
              <a:t>RAID 0+1</a:t>
            </a:r>
          </a:p>
        </p:txBody>
      </p:sp>
      <p:pic>
        <p:nvPicPr>
          <p:cNvPr id="8194" name="Picture 2" descr="RAID 01.png">
            <a:extLst>
              <a:ext uri="{FF2B5EF4-FFF2-40B4-BE49-F238E27FC236}">
                <a16:creationId xmlns:a16="http://schemas.microsoft.com/office/drawing/2014/main" id="{41F5D44B-E88D-49C6-9814-3608FCF1269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005631" y="2286000"/>
            <a:ext cx="3756875"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7054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A10C27-9751-4074-9CBE-9A577D43BF92}"/>
              </a:ext>
            </a:extLst>
          </p:cNvPr>
          <p:cNvSpPr>
            <a:spLocks noGrp="1"/>
          </p:cNvSpPr>
          <p:nvPr>
            <p:ph type="title"/>
          </p:nvPr>
        </p:nvSpPr>
        <p:spPr/>
        <p:txBody>
          <a:bodyPr/>
          <a:lstStyle/>
          <a:p>
            <a:r>
              <a:rPr lang="pl-PL" dirty="0"/>
              <a:t>RAID</a:t>
            </a:r>
          </a:p>
        </p:txBody>
      </p:sp>
      <p:sp>
        <p:nvSpPr>
          <p:cNvPr id="3" name="Symbol zastępczy zawartości 2">
            <a:extLst>
              <a:ext uri="{FF2B5EF4-FFF2-40B4-BE49-F238E27FC236}">
                <a16:creationId xmlns:a16="http://schemas.microsoft.com/office/drawing/2014/main" id="{47CB18E9-9FF7-4C68-8244-ABEDA1E03032}"/>
              </a:ext>
            </a:extLst>
          </p:cNvPr>
          <p:cNvSpPr>
            <a:spLocks noGrp="1"/>
          </p:cNvSpPr>
          <p:nvPr>
            <p:ph idx="1"/>
          </p:nvPr>
        </p:nvSpPr>
        <p:spPr/>
        <p:txBody>
          <a:bodyPr/>
          <a:lstStyle/>
          <a:p>
            <a:pPr marL="0" indent="0">
              <a:buNone/>
            </a:pPr>
            <a:r>
              <a:rPr lang="pl-PL" dirty="0" err="1"/>
              <a:t>Redundant</a:t>
            </a:r>
            <a:r>
              <a:rPr lang="pl-PL" dirty="0"/>
              <a:t> </a:t>
            </a:r>
            <a:r>
              <a:rPr lang="pl-PL" dirty="0" err="1"/>
              <a:t>Array</a:t>
            </a:r>
            <a:r>
              <a:rPr lang="pl-PL" dirty="0"/>
              <a:t> of Independent </a:t>
            </a:r>
            <a:r>
              <a:rPr lang="pl-PL" dirty="0" err="1"/>
              <a:t>Disks</a:t>
            </a:r>
            <a:r>
              <a:rPr lang="pl-PL" dirty="0"/>
              <a:t> – nadmiarowa macierz niezależnych dysków – sposób wykorzystania w systemie komputerowym dwóch lub większej liczby dysków twardych, w którym dyski te współpracują pomiędzy sobą. Osiąga się w ten sposób szereg różnorodnych możliwości nieosiągalnych przy użyciu zarówno pojedynczego dysku, jak i kilku dysków podłączonych jako oddzielne.</a:t>
            </a:r>
          </a:p>
        </p:txBody>
      </p:sp>
    </p:spTree>
    <p:extLst>
      <p:ext uri="{BB962C8B-B14F-4D97-AF65-F5344CB8AC3E}">
        <p14:creationId xmlns:p14="http://schemas.microsoft.com/office/powerpoint/2010/main" val="10666839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807A5C-A8F9-4D41-B6B2-9382FAA40A44}"/>
              </a:ext>
            </a:extLst>
          </p:cNvPr>
          <p:cNvSpPr>
            <a:spLocks noGrp="1"/>
          </p:cNvSpPr>
          <p:nvPr>
            <p:ph type="title"/>
          </p:nvPr>
        </p:nvSpPr>
        <p:spPr/>
        <p:txBody>
          <a:bodyPr/>
          <a:lstStyle/>
          <a:p>
            <a:r>
              <a:rPr lang="pl-PL" dirty="0"/>
              <a:t>Zalety i wady</a:t>
            </a:r>
          </a:p>
        </p:txBody>
      </p:sp>
      <p:sp>
        <p:nvSpPr>
          <p:cNvPr id="3" name="Symbol zastępczy zawartości 2">
            <a:extLst>
              <a:ext uri="{FF2B5EF4-FFF2-40B4-BE49-F238E27FC236}">
                <a16:creationId xmlns:a16="http://schemas.microsoft.com/office/drawing/2014/main" id="{BC03EAC4-DD4E-4063-8771-5A9CD9BA8B90}"/>
              </a:ext>
            </a:extLst>
          </p:cNvPr>
          <p:cNvSpPr>
            <a:spLocks noGrp="1"/>
          </p:cNvSpPr>
          <p:nvPr>
            <p:ph idx="1"/>
          </p:nvPr>
        </p:nvSpPr>
        <p:spPr/>
        <p:txBody>
          <a:bodyPr>
            <a:normAutofit fontScale="70000" lnSpcReduction="20000"/>
          </a:bodyPr>
          <a:lstStyle/>
          <a:p>
            <a:pPr marL="0" indent="0">
              <a:buNone/>
            </a:pPr>
            <a:r>
              <a:rPr lang="pl-PL" dirty="0"/>
              <a:t>Korzyści:</a:t>
            </a:r>
          </a:p>
          <a:p>
            <a:r>
              <a:rPr lang="pl-PL" dirty="0"/>
              <a:t>szybkość macierzy RAID 0;</a:t>
            </a:r>
          </a:p>
          <a:p>
            <a:r>
              <a:rPr lang="pl-PL" dirty="0"/>
              <a:t>zyskuje się dużą dowolność w kwestii wielkości dysków fizycznych składających się na dyski logiczne. W szczególności:</a:t>
            </a:r>
          </a:p>
          <a:p>
            <a:r>
              <a:rPr lang="pl-PL" dirty="0"/>
              <a:t>można stworzyć dwa dyski logiczne z trzech dysków. </a:t>
            </a:r>
            <a:r>
              <a:rPr lang="pl-PL" dirty="0" err="1"/>
              <a:t>np</a:t>
            </a:r>
            <a:r>
              <a:rPr lang="pl-PL" dirty="0"/>
              <a:t> 1 × 500 GB i 2 × 250 GB, i potem połączyć RAID 1. W efekcie RAID 0+1 daje nam 500 GB przestrzeni dyskowej;</a:t>
            </a:r>
          </a:p>
          <a:p>
            <a:r>
              <a:rPr lang="pl-PL" dirty="0"/>
              <a:t>jeżeli na macierz składają się dyski o różnych wielkościach dysków logicznych (np. pierwszy dysk logiczny składa się z 2 dysków 500 GB, a drugi dysk logiczny z 4 dysków 200 GB) to w efekcie połączenia ich RAID 1 uzyskuje się 800 GB przestrzeni dyskowej RAID 0+1;</a:t>
            </a:r>
          </a:p>
          <a:p>
            <a:r>
              <a:rPr lang="pl-PL" dirty="0"/>
              <a:t>znacznie prostsza w implementacji niż RAID 3, 5 i 6.</a:t>
            </a:r>
          </a:p>
          <a:p>
            <a:pPr marL="0" indent="0">
              <a:buNone/>
            </a:pPr>
            <a:r>
              <a:rPr lang="pl-PL" dirty="0"/>
              <a:t>Wady:</a:t>
            </a:r>
          </a:p>
          <a:p>
            <a:r>
              <a:rPr lang="pl-PL" dirty="0"/>
              <a:t>tworzona jest lustrzana kopia dysku logicznego – jeżeli awarii ulega jeden dysk fizyczny, cały dysk logiczny który współtworzył zostaje wyłączony;</a:t>
            </a:r>
          </a:p>
          <a:p>
            <a:r>
              <a:rPr lang="pl-PL" dirty="0"/>
              <a:t>większy koszt przechowywania danych niż w przypadku RAID 0, 2, 3, 4, 5, 6.</a:t>
            </a:r>
          </a:p>
        </p:txBody>
      </p:sp>
    </p:spTree>
    <p:extLst>
      <p:ext uri="{BB962C8B-B14F-4D97-AF65-F5344CB8AC3E}">
        <p14:creationId xmlns:p14="http://schemas.microsoft.com/office/powerpoint/2010/main" val="36067810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AB25BE-B702-4EF4-A084-2A0B326C7CEC}"/>
              </a:ext>
            </a:extLst>
          </p:cNvPr>
          <p:cNvSpPr>
            <a:spLocks noGrp="1"/>
          </p:cNvSpPr>
          <p:nvPr>
            <p:ph type="title"/>
          </p:nvPr>
        </p:nvSpPr>
        <p:spPr/>
        <p:txBody>
          <a:bodyPr/>
          <a:lstStyle/>
          <a:p>
            <a:r>
              <a:rPr lang="pl-PL" dirty="0"/>
              <a:t>RAID 1+0</a:t>
            </a:r>
          </a:p>
        </p:txBody>
      </p:sp>
      <p:sp>
        <p:nvSpPr>
          <p:cNvPr id="3" name="Symbol zastępczy zawartości 2">
            <a:extLst>
              <a:ext uri="{FF2B5EF4-FFF2-40B4-BE49-F238E27FC236}">
                <a16:creationId xmlns:a16="http://schemas.microsoft.com/office/drawing/2014/main" id="{7FE6E525-A8BB-4720-B883-CCFC05BB373A}"/>
              </a:ext>
            </a:extLst>
          </p:cNvPr>
          <p:cNvSpPr>
            <a:spLocks noGrp="1"/>
          </p:cNvSpPr>
          <p:nvPr>
            <p:ph idx="1"/>
          </p:nvPr>
        </p:nvSpPr>
        <p:spPr/>
        <p:txBody>
          <a:bodyPr/>
          <a:lstStyle/>
          <a:p>
            <a:pPr marL="0" indent="0">
              <a:buNone/>
            </a:pPr>
            <a:r>
              <a:rPr lang="pl-PL" dirty="0"/>
              <a:t>Nazywana także RAID 10. Macierz realizowana jako RAID 0, którego elementami są macierze RAID 1. W porównaniu do swojego poprzednika (RAID 0+1) realizuje tę samą koncepcję połączenia zalet RAID 0 (szybkość) i RAID 1 (bezpieczeństwo), lecz w odmienny sposób. </a:t>
            </a:r>
            <a:r>
              <a:rPr lang="pl-PL" dirty="0" err="1"/>
              <a:t>Stripingowi</a:t>
            </a:r>
            <a:r>
              <a:rPr lang="pl-PL" dirty="0"/>
              <a:t> podlegają relatywnie niewielkie bloki danych, które są zapisane na dwóch dyskach, dzięki czemu podczas wymiany uszkodzonego dysku odbudowywany jest tylko fragment całej macierzy.</a:t>
            </a:r>
          </a:p>
        </p:txBody>
      </p:sp>
    </p:spTree>
    <p:extLst>
      <p:ext uri="{BB962C8B-B14F-4D97-AF65-F5344CB8AC3E}">
        <p14:creationId xmlns:p14="http://schemas.microsoft.com/office/powerpoint/2010/main" val="18378454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4A34AF-023E-4301-B7EE-09CBCD741080}"/>
              </a:ext>
            </a:extLst>
          </p:cNvPr>
          <p:cNvSpPr>
            <a:spLocks noGrp="1"/>
          </p:cNvSpPr>
          <p:nvPr>
            <p:ph type="title"/>
          </p:nvPr>
        </p:nvSpPr>
        <p:spPr/>
        <p:txBody>
          <a:bodyPr/>
          <a:lstStyle/>
          <a:p>
            <a:r>
              <a:rPr lang="pl-PL" dirty="0"/>
              <a:t>Zalety i Wady</a:t>
            </a:r>
          </a:p>
        </p:txBody>
      </p:sp>
      <p:sp>
        <p:nvSpPr>
          <p:cNvPr id="3" name="Symbol zastępczy zawartości 2">
            <a:extLst>
              <a:ext uri="{FF2B5EF4-FFF2-40B4-BE49-F238E27FC236}">
                <a16:creationId xmlns:a16="http://schemas.microsoft.com/office/drawing/2014/main" id="{049D51C0-C98F-4EDC-B319-FEDDAAD21304}"/>
              </a:ext>
            </a:extLst>
          </p:cNvPr>
          <p:cNvSpPr>
            <a:spLocks noGrp="1"/>
          </p:cNvSpPr>
          <p:nvPr>
            <p:ph idx="1"/>
          </p:nvPr>
        </p:nvSpPr>
        <p:spPr/>
        <p:txBody>
          <a:bodyPr>
            <a:normAutofit fontScale="77500" lnSpcReduction="20000"/>
          </a:bodyPr>
          <a:lstStyle/>
          <a:p>
            <a:pPr marL="0" indent="0">
              <a:buNone/>
            </a:pPr>
            <a:r>
              <a:rPr lang="pl-PL" dirty="0"/>
              <a:t>Korzyści:</a:t>
            </a:r>
          </a:p>
          <a:p>
            <a:r>
              <a:rPr lang="pl-PL" dirty="0"/>
              <a:t>szybkość macierzy RAID 0;</a:t>
            </a:r>
          </a:p>
          <a:p>
            <a:r>
              <a:rPr lang="pl-PL" dirty="0"/>
              <a:t>klonowanie następuje na poziomie poszczególnych dysków fizycznych, a nie logicznych. Awaria jednego dysku powoduje wyłączenie jedynie tego dysku, a nie całego dysku logicznego, jak to się dzieje w RAID 0+1;</a:t>
            </a:r>
          </a:p>
          <a:p>
            <a:r>
              <a:rPr lang="pl-PL" dirty="0"/>
              <a:t>w szczególnym przypadku przetrwa awarię N – 1 dysków (N – liczba dysków fizycznych mirrorów) z każdego mirrora składającego się na RAID 0;</a:t>
            </a:r>
          </a:p>
          <a:p>
            <a:r>
              <a:rPr lang="pl-PL" dirty="0"/>
              <a:t>znacznie prostsza w implementacji niż RAID 3, 5 i 6.</a:t>
            </a:r>
          </a:p>
          <a:p>
            <a:pPr marL="0" indent="0">
              <a:buNone/>
            </a:pPr>
            <a:r>
              <a:rPr lang="pl-PL" dirty="0"/>
              <a:t>Wady:</a:t>
            </a:r>
          </a:p>
          <a:p>
            <a:r>
              <a:rPr lang="pl-PL" dirty="0"/>
              <a:t>RAID 1 powinien łączyć dyski o tej samej wielkości a najlepiej i szybkości zapisu. W przeciwnym wypadku uzyskuje się mirror o pojemności najmniejszego dysku i szybkości zapisu najwolniejszego. Znacząco potrafi to zwiększyć koszty w porównaniu do RAID 0+1;</a:t>
            </a:r>
          </a:p>
          <a:p>
            <a:r>
              <a:rPr lang="pl-PL" dirty="0"/>
              <a:t>większy koszt przechowywania danych niż w przypadku RAID 0, 2, 3, 4, 5, 6. Współczynnik nadmiarowości wynosi tu 100% (potrzebne są 2 GB przestrzeni dyskowej na zapisanie 1 GB danych).</a:t>
            </a:r>
          </a:p>
          <a:p>
            <a:pPr marL="0" indent="0">
              <a:buNone/>
            </a:pPr>
            <a:endParaRPr lang="pl-PL" dirty="0"/>
          </a:p>
        </p:txBody>
      </p:sp>
    </p:spTree>
    <p:extLst>
      <p:ext uri="{BB962C8B-B14F-4D97-AF65-F5344CB8AC3E}">
        <p14:creationId xmlns:p14="http://schemas.microsoft.com/office/powerpoint/2010/main" val="6351647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160C97-F1B3-4A7D-9E90-5FF14E7CD1B8}"/>
              </a:ext>
            </a:extLst>
          </p:cNvPr>
          <p:cNvSpPr>
            <a:spLocks noGrp="1"/>
          </p:cNvSpPr>
          <p:nvPr>
            <p:ph type="title"/>
          </p:nvPr>
        </p:nvSpPr>
        <p:spPr/>
        <p:txBody>
          <a:bodyPr/>
          <a:lstStyle/>
          <a:p>
            <a:r>
              <a:rPr lang="pl-PL" dirty="0" err="1"/>
              <a:t>Martix</a:t>
            </a:r>
            <a:r>
              <a:rPr lang="pl-PL" dirty="0"/>
              <a:t> RAID</a:t>
            </a:r>
          </a:p>
        </p:txBody>
      </p:sp>
      <p:sp>
        <p:nvSpPr>
          <p:cNvPr id="3" name="Symbol zastępczy zawartości 2">
            <a:extLst>
              <a:ext uri="{FF2B5EF4-FFF2-40B4-BE49-F238E27FC236}">
                <a16:creationId xmlns:a16="http://schemas.microsoft.com/office/drawing/2014/main" id="{0AEF6685-2226-498B-A64A-BEF362817047}"/>
              </a:ext>
            </a:extLst>
          </p:cNvPr>
          <p:cNvSpPr>
            <a:spLocks noGrp="1"/>
          </p:cNvSpPr>
          <p:nvPr>
            <p:ph idx="1"/>
          </p:nvPr>
        </p:nvSpPr>
        <p:spPr/>
        <p:txBody>
          <a:bodyPr/>
          <a:lstStyle/>
          <a:p>
            <a:pPr marL="0" indent="0">
              <a:buNone/>
            </a:pPr>
            <a:r>
              <a:rPr lang="pl-PL" dirty="0"/>
              <a:t>Polega na połączeniu ze sobą dwóch dysków fizycznych tak, aby część dysku działała jak RAID 0 (</a:t>
            </a:r>
            <a:r>
              <a:rPr lang="pl-PL" dirty="0" err="1"/>
              <a:t>striping</a:t>
            </a:r>
            <a:r>
              <a:rPr lang="pl-PL" dirty="0"/>
              <a:t>), a inna część jak RAID 1 (mirroring). Sprowadza się to do tworzenia układów RAID na poziomie logicznych partycji dyskowych, niezależnie dla każdej z partycji. Przykładem implementacji może być macierz HP EVA oferująca m.in. RAID 1 i RAID 5 na tych samych dyskach fizycznych jednocześnie.</a:t>
            </a:r>
          </a:p>
        </p:txBody>
      </p:sp>
    </p:spTree>
    <p:extLst>
      <p:ext uri="{BB962C8B-B14F-4D97-AF65-F5344CB8AC3E}">
        <p14:creationId xmlns:p14="http://schemas.microsoft.com/office/powerpoint/2010/main" val="2524769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36A5AC-811A-445B-BD16-9D6B025371BB}"/>
              </a:ext>
            </a:extLst>
          </p:cNvPr>
          <p:cNvSpPr>
            <a:spLocks noGrp="1"/>
          </p:cNvSpPr>
          <p:nvPr>
            <p:ph type="title"/>
          </p:nvPr>
        </p:nvSpPr>
        <p:spPr/>
        <p:txBody>
          <a:bodyPr/>
          <a:lstStyle/>
          <a:p>
            <a:r>
              <a:rPr lang="pl-PL" dirty="0"/>
              <a:t>Matrix RAID</a:t>
            </a:r>
          </a:p>
        </p:txBody>
      </p:sp>
      <p:pic>
        <p:nvPicPr>
          <p:cNvPr id="9218" name="Picture 2" descr="RAID MATRIX.png">
            <a:extLst>
              <a:ext uri="{FF2B5EF4-FFF2-40B4-BE49-F238E27FC236}">
                <a16:creationId xmlns:a16="http://schemas.microsoft.com/office/drawing/2014/main" id="{444E1435-5ED2-4ADA-9740-F1350B4353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229198" y="2286000"/>
            <a:ext cx="3309742"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52909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4252FB-154F-4358-BC49-F183672A0691}"/>
              </a:ext>
            </a:extLst>
          </p:cNvPr>
          <p:cNvSpPr>
            <a:spLocks noGrp="1"/>
          </p:cNvSpPr>
          <p:nvPr>
            <p:ph type="title"/>
          </p:nvPr>
        </p:nvSpPr>
        <p:spPr/>
        <p:txBody>
          <a:bodyPr/>
          <a:lstStyle/>
          <a:p>
            <a:r>
              <a:rPr lang="pl-PL" dirty="0"/>
              <a:t>Zalety i Wady</a:t>
            </a:r>
          </a:p>
        </p:txBody>
      </p:sp>
      <p:sp>
        <p:nvSpPr>
          <p:cNvPr id="3" name="Symbol zastępczy zawartości 2">
            <a:extLst>
              <a:ext uri="{FF2B5EF4-FFF2-40B4-BE49-F238E27FC236}">
                <a16:creationId xmlns:a16="http://schemas.microsoft.com/office/drawing/2014/main" id="{8E53B2F5-8D16-4EF4-8683-6DD60473B994}"/>
              </a:ext>
            </a:extLst>
          </p:cNvPr>
          <p:cNvSpPr>
            <a:spLocks noGrp="1"/>
          </p:cNvSpPr>
          <p:nvPr>
            <p:ph idx="1"/>
          </p:nvPr>
        </p:nvSpPr>
        <p:spPr/>
        <p:txBody>
          <a:bodyPr>
            <a:normAutofit fontScale="92500"/>
          </a:bodyPr>
          <a:lstStyle/>
          <a:p>
            <a:pPr marL="0" indent="0">
              <a:buNone/>
            </a:pPr>
            <a:r>
              <a:rPr lang="pl-PL" dirty="0"/>
              <a:t>Korzyści:</a:t>
            </a:r>
          </a:p>
          <a:p>
            <a:r>
              <a:rPr lang="pl-PL" dirty="0"/>
              <a:t>ważne pliki, takie jak dokumenty czy inne informacje, których odtworzenie w razie awarii byłoby zbyt kosztowne, czasochłonne lub wręcz niemożliwe, mogą być duplikowane na obu dyskach (np. katalogi /</a:t>
            </a:r>
            <a:r>
              <a:rPr lang="pl-PL" dirty="0" err="1"/>
              <a:t>home</a:t>
            </a:r>
            <a:r>
              <a:rPr lang="pl-PL" dirty="0"/>
              <a:t>, /</a:t>
            </a:r>
            <a:r>
              <a:rPr lang="pl-PL" dirty="0" err="1"/>
              <a:t>var</a:t>
            </a:r>
            <a:r>
              <a:rPr lang="pl-PL" dirty="0"/>
              <a:t> w Linuksie czy C:\Documents and </a:t>
            </a:r>
            <a:r>
              <a:rPr lang="pl-PL" dirty="0" err="1"/>
              <a:t>Settings</a:t>
            </a:r>
            <a:r>
              <a:rPr lang="pl-PL" dirty="0"/>
              <a:t> w Windowsie);</a:t>
            </a:r>
          </a:p>
          <a:p>
            <a:r>
              <a:rPr lang="pl-PL" dirty="0"/>
              <a:t>mniej istotne dane, na których często wykonywane są operacje dyskowe, pliki i biblioteki systemu operacyjnego (np. /</a:t>
            </a:r>
            <a:r>
              <a:rPr lang="pl-PL" dirty="0" err="1"/>
              <a:t>usr</a:t>
            </a:r>
            <a:r>
              <a:rPr lang="pl-PL" dirty="0"/>
              <a:t>, C:\WINDOWS), pliki wykonywalne bądź biblioteki zainstalowanych aplikacji (np. /</a:t>
            </a:r>
            <a:r>
              <a:rPr lang="pl-PL" dirty="0" err="1"/>
              <a:t>usr</a:t>
            </a:r>
            <a:r>
              <a:rPr lang="pl-PL" dirty="0"/>
              <a:t>, C:\Program </a:t>
            </a:r>
            <a:r>
              <a:rPr lang="pl-PL" dirty="0" err="1"/>
              <a:t>Files</a:t>
            </a:r>
            <a:r>
              <a:rPr lang="pl-PL" dirty="0"/>
              <a:t>), pliki/partycje wymiany, mogą być wykonywane ze zwiększoną szybkością.</a:t>
            </a:r>
          </a:p>
          <a:p>
            <a:pPr marL="0" indent="0">
              <a:buNone/>
            </a:pPr>
            <a:r>
              <a:rPr lang="pl-PL" dirty="0"/>
              <a:t>Wady:</a:t>
            </a:r>
          </a:p>
          <a:p>
            <a:r>
              <a:rPr lang="pl-PL" dirty="0"/>
              <a:t>częściowy spadek pojemności (część </a:t>
            </a:r>
            <a:r>
              <a:rPr lang="pl-PL" i="1" dirty="0"/>
              <a:t>mirrorowana</a:t>
            </a:r>
            <a:r>
              <a:rPr lang="pl-PL" dirty="0"/>
              <a:t>);</a:t>
            </a:r>
          </a:p>
          <a:p>
            <a:r>
              <a:rPr lang="pl-PL" dirty="0"/>
              <a:t>część danych jest podatna na awarię (część w </a:t>
            </a:r>
            <a:r>
              <a:rPr lang="pl-PL" i="1" dirty="0" err="1"/>
              <a:t>stripingu</a:t>
            </a:r>
            <a:r>
              <a:rPr lang="pl-PL" dirty="0"/>
              <a:t>).</a:t>
            </a:r>
          </a:p>
          <a:p>
            <a:pPr marL="0" indent="0">
              <a:buNone/>
            </a:pPr>
            <a:endParaRPr lang="pl-PL" dirty="0"/>
          </a:p>
        </p:txBody>
      </p:sp>
    </p:spTree>
    <p:extLst>
      <p:ext uri="{BB962C8B-B14F-4D97-AF65-F5344CB8AC3E}">
        <p14:creationId xmlns:p14="http://schemas.microsoft.com/office/powerpoint/2010/main" val="33386610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EA50E2-5BF6-4DDE-B00B-6CF96B776738}"/>
              </a:ext>
            </a:extLst>
          </p:cNvPr>
          <p:cNvSpPr>
            <a:spLocks noGrp="1"/>
          </p:cNvSpPr>
          <p:nvPr>
            <p:ph type="title"/>
          </p:nvPr>
        </p:nvSpPr>
        <p:spPr/>
        <p:txBody>
          <a:bodyPr/>
          <a:lstStyle/>
          <a:p>
            <a:r>
              <a:rPr lang="pl-PL" dirty="0"/>
              <a:t>Przykład Matrix RAID</a:t>
            </a:r>
          </a:p>
        </p:txBody>
      </p:sp>
      <p:sp>
        <p:nvSpPr>
          <p:cNvPr id="3" name="Symbol zastępczy zawartości 2">
            <a:extLst>
              <a:ext uri="{FF2B5EF4-FFF2-40B4-BE49-F238E27FC236}">
                <a16:creationId xmlns:a16="http://schemas.microsoft.com/office/drawing/2014/main" id="{9B578415-A81C-4DA4-B0BA-C3F064234073}"/>
              </a:ext>
            </a:extLst>
          </p:cNvPr>
          <p:cNvSpPr>
            <a:spLocks noGrp="1"/>
          </p:cNvSpPr>
          <p:nvPr>
            <p:ph idx="1"/>
          </p:nvPr>
        </p:nvSpPr>
        <p:spPr/>
        <p:txBody>
          <a:bodyPr/>
          <a:lstStyle/>
          <a:p>
            <a:pPr marL="0" indent="0">
              <a:buNone/>
            </a:pPr>
            <a:r>
              <a:rPr lang="pl-PL" dirty="0"/>
              <a:t>Dwa identyczne dyski 10 GB zostały połączone w Matrix RAID. Utworzono na nich dwie partycje – każda zajmuje połowę każdego dysku. Pierwsza polega na dzieleniu danych (</a:t>
            </a:r>
            <a:r>
              <a:rPr lang="pl-PL" dirty="0" err="1"/>
              <a:t>striping</a:t>
            </a:r>
            <a:r>
              <a:rPr lang="pl-PL" dirty="0"/>
              <a:t>) więc ma pojemność 10 GB, druga polega na duplikowaniu (mirroring) ma więc 5 GB.</a:t>
            </a:r>
          </a:p>
          <a:p>
            <a:pPr marL="0" indent="0">
              <a:buNone/>
            </a:pPr>
            <a:r>
              <a:rPr lang="pl-PL" dirty="0"/>
              <a:t>Pierwsza z nich charakteryzuje się teoretycznie dwukrotną prędkością wykonywania na niej operacji zarówno przy odczycie, jak i zapisie danych. Druga zaś gwarantuje bezpieczeństwo danych w razie awarii jednego z dysków, podwójną prędkość odczytu oraz pojedynczą prędkość zapisu.</a:t>
            </a:r>
          </a:p>
        </p:txBody>
      </p:sp>
    </p:spTree>
    <p:extLst>
      <p:ext uri="{BB962C8B-B14F-4D97-AF65-F5344CB8AC3E}">
        <p14:creationId xmlns:p14="http://schemas.microsoft.com/office/powerpoint/2010/main" val="27109265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B0E365-8255-4975-BA8F-3A0181A50662}"/>
              </a:ext>
            </a:extLst>
          </p:cNvPr>
          <p:cNvSpPr>
            <a:spLocks noGrp="1"/>
          </p:cNvSpPr>
          <p:nvPr>
            <p:ph type="title"/>
          </p:nvPr>
        </p:nvSpPr>
        <p:spPr/>
        <p:txBody>
          <a:bodyPr/>
          <a:lstStyle/>
          <a:p>
            <a:r>
              <a:rPr lang="pl-PL" dirty="0"/>
              <a:t>Wydajność</a:t>
            </a:r>
          </a:p>
        </p:txBody>
      </p:sp>
      <p:sp>
        <p:nvSpPr>
          <p:cNvPr id="3" name="Symbol zastępczy zawartości 2">
            <a:extLst>
              <a:ext uri="{FF2B5EF4-FFF2-40B4-BE49-F238E27FC236}">
                <a16:creationId xmlns:a16="http://schemas.microsoft.com/office/drawing/2014/main" id="{F18B2B4A-D495-4012-ACBD-B7D419DC945B}"/>
              </a:ext>
            </a:extLst>
          </p:cNvPr>
          <p:cNvSpPr>
            <a:spLocks noGrp="1"/>
          </p:cNvSpPr>
          <p:nvPr>
            <p:ph idx="1"/>
          </p:nvPr>
        </p:nvSpPr>
        <p:spPr/>
        <p:txBody>
          <a:bodyPr>
            <a:normAutofit/>
          </a:bodyPr>
          <a:lstStyle/>
          <a:p>
            <a:pPr marL="0" indent="0">
              <a:buNone/>
            </a:pPr>
            <a:r>
              <a:rPr lang="pl-PL" dirty="0"/>
              <a:t>Wydajność macierzy RAID zależy od: </a:t>
            </a:r>
          </a:p>
          <a:p>
            <a:r>
              <a:rPr lang="pl-PL" dirty="0"/>
              <a:t>liczby dysków, </a:t>
            </a:r>
          </a:p>
          <a:p>
            <a:r>
              <a:rPr lang="pl-PL" dirty="0"/>
              <a:t>ich szybkości, </a:t>
            </a:r>
          </a:p>
          <a:p>
            <a:r>
              <a:rPr lang="pl-PL" dirty="0"/>
              <a:t>poziomu macierzy </a:t>
            </a:r>
          </a:p>
          <a:p>
            <a:r>
              <a:rPr lang="pl-PL" dirty="0"/>
              <a:t>wykonywanej operacji (odczyt/zapis). </a:t>
            </a:r>
          </a:p>
          <a:p>
            <a:r>
              <a:rPr lang="pl-PL" dirty="0"/>
              <a:t>wykorzystanie kontrolera sprzętowego. </a:t>
            </a:r>
          </a:p>
        </p:txBody>
      </p:sp>
    </p:spTree>
    <p:extLst>
      <p:ext uri="{BB962C8B-B14F-4D97-AF65-F5344CB8AC3E}">
        <p14:creationId xmlns:p14="http://schemas.microsoft.com/office/powerpoint/2010/main" val="19434113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DCC77B-0EB2-4AB9-BA5C-80BA3AC6A106}"/>
              </a:ext>
            </a:extLst>
          </p:cNvPr>
          <p:cNvSpPr>
            <a:spLocks noGrp="1"/>
          </p:cNvSpPr>
          <p:nvPr>
            <p:ph type="title"/>
          </p:nvPr>
        </p:nvSpPr>
        <p:spPr/>
        <p:txBody>
          <a:bodyPr/>
          <a:lstStyle/>
          <a:p>
            <a:r>
              <a:rPr lang="pl-PL" dirty="0"/>
              <a:t>Wydajność</a:t>
            </a:r>
          </a:p>
        </p:txBody>
      </p:sp>
      <p:sp>
        <p:nvSpPr>
          <p:cNvPr id="3" name="Symbol zastępczy zawartości 2">
            <a:extLst>
              <a:ext uri="{FF2B5EF4-FFF2-40B4-BE49-F238E27FC236}">
                <a16:creationId xmlns:a16="http://schemas.microsoft.com/office/drawing/2014/main" id="{959EC438-09DD-4CF1-BEC3-4C8E073026B9}"/>
              </a:ext>
            </a:extLst>
          </p:cNvPr>
          <p:cNvSpPr>
            <a:spLocks noGrp="1"/>
          </p:cNvSpPr>
          <p:nvPr>
            <p:ph idx="1"/>
          </p:nvPr>
        </p:nvSpPr>
        <p:spPr/>
        <p:txBody>
          <a:bodyPr>
            <a:normAutofit/>
          </a:bodyPr>
          <a:lstStyle/>
          <a:p>
            <a:pPr marL="0" indent="0">
              <a:buNone/>
            </a:pPr>
            <a:r>
              <a:rPr lang="pl-PL" dirty="0"/>
              <a:t>Obliczając wydajność macierzy zakłada się pewne uproszczenia, np. że wszystkie jej dyski są tej samej wydajności, a dane są równomiernie rozmieszczone na wszystkich dyskach. </a:t>
            </a:r>
          </a:p>
          <a:p>
            <a:pPr marL="0" indent="0">
              <a:buNone/>
            </a:pPr>
            <a:r>
              <a:rPr lang="pl-PL" dirty="0"/>
              <a:t>W operacjach odczytu kontroler rozkłada obciążenie na wszystkie dyski zawierające dane. Zatem wydajność macierzy jest w przybliżeniu iloczynem wydajności pojedynczego dysku i liczby dysków. </a:t>
            </a:r>
          </a:p>
          <a:p>
            <a:pPr marL="0" indent="0">
              <a:buNone/>
            </a:pPr>
            <a:r>
              <a:rPr lang="pl-PL" dirty="0"/>
              <a:t>W operacjach zapisu należy uwzględnić dodatkowe operacje. Dla macierzy poziomu 0 nie zapisuje się dodatkowych danych. Dla poziomów 1, 1+0 i 0+1 zapisuje się dane co najmniej w dwóch miejscach. Macierze poziomów 3, 4, 5 oraz 6 muszą odczytać stare dane, które mają być zmodyfikowane, aby wyliczyć i zapisać nowe sumy kontrolne\</a:t>
            </a:r>
          </a:p>
          <a:p>
            <a:pPr marL="0" indent="0">
              <a:buNone/>
            </a:pPr>
            <a:endParaRPr lang="pl-PL" dirty="0"/>
          </a:p>
        </p:txBody>
      </p:sp>
    </p:spTree>
    <p:extLst>
      <p:ext uri="{BB962C8B-B14F-4D97-AF65-F5344CB8AC3E}">
        <p14:creationId xmlns:p14="http://schemas.microsoft.com/office/powerpoint/2010/main" val="41616788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467077-8BDD-4BE7-B576-D05AC0F6D840}"/>
              </a:ext>
            </a:extLst>
          </p:cNvPr>
          <p:cNvSpPr>
            <a:spLocks noGrp="1"/>
          </p:cNvSpPr>
          <p:nvPr>
            <p:ph type="title"/>
          </p:nvPr>
        </p:nvSpPr>
        <p:spPr/>
        <p:txBody>
          <a:bodyPr/>
          <a:lstStyle/>
          <a:p>
            <a:r>
              <a:rPr lang="pl-PL" dirty="0"/>
              <a:t>Niestandardowe poziomy RAID</a:t>
            </a:r>
          </a:p>
        </p:txBody>
      </p:sp>
      <p:sp>
        <p:nvSpPr>
          <p:cNvPr id="3" name="Symbol zastępczy zawartości 2">
            <a:extLst>
              <a:ext uri="{FF2B5EF4-FFF2-40B4-BE49-F238E27FC236}">
                <a16:creationId xmlns:a16="http://schemas.microsoft.com/office/drawing/2014/main" id="{4BB95778-DA56-4A91-B443-8CE0A49E5E69}"/>
              </a:ext>
            </a:extLst>
          </p:cNvPr>
          <p:cNvSpPr>
            <a:spLocks noGrp="1"/>
          </p:cNvSpPr>
          <p:nvPr>
            <p:ph idx="1"/>
          </p:nvPr>
        </p:nvSpPr>
        <p:spPr/>
        <p:txBody>
          <a:bodyPr/>
          <a:lstStyle/>
          <a:p>
            <a:pPr marL="0" indent="0">
              <a:buNone/>
            </a:pPr>
            <a:r>
              <a:rPr lang="pl-PL" dirty="0"/>
              <a:t>RAID 5E, 5EE Jest to RAID 5 z rozproszonym dyskiem hot </a:t>
            </a:r>
            <a:r>
              <a:rPr lang="pl-PL" dirty="0" err="1"/>
              <a:t>spare</a:t>
            </a:r>
            <a:r>
              <a:rPr lang="pl-PL" dirty="0"/>
              <a:t>.</a:t>
            </a:r>
          </a:p>
          <a:p>
            <a:pPr marL="0" indent="0">
              <a:buNone/>
            </a:pPr>
            <a:r>
              <a:rPr lang="pl-PL" dirty="0"/>
              <a:t>RAID 6E, 6EE Jest to RAID 6 z rozproszonym dyskiem hot </a:t>
            </a:r>
            <a:r>
              <a:rPr lang="pl-PL" dirty="0" err="1"/>
              <a:t>spare</a:t>
            </a:r>
            <a:r>
              <a:rPr lang="pl-PL" dirty="0"/>
              <a:t>.</a:t>
            </a:r>
          </a:p>
        </p:txBody>
      </p:sp>
    </p:spTree>
    <p:extLst>
      <p:ext uri="{BB962C8B-B14F-4D97-AF65-F5344CB8AC3E}">
        <p14:creationId xmlns:p14="http://schemas.microsoft.com/office/powerpoint/2010/main" val="255996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C06BCD-4B0C-4F73-AD02-666F1353077B}"/>
              </a:ext>
            </a:extLst>
          </p:cNvPr>
          <p:cNvSpPr>
            <a:spLocks noGrp="1"/>
          </p:cNvSpPr>
          <p:nvPr>
            <p:ph type="title"/>
          </p:nvPr>
        </p:nvSpPr>
        <p:spPr/>
        <p:txBody>
          <a:bodyPr/>
          <a:lstStyle/>
          <a:p>
            <a:r>
              <a:rPr lang="pl-PL" dirty="0"/>
              <a:t>Zastosowanie</a:t>
            </a:r>
          </a:p>
        </p:txBody>
      </p:sp>
      <p:sp>
        <p:nvSpPr>
          <p:cNvPr id="3" name="Symbol zastępczy zawartości 2">
            <a:extLst>
              <a:ext uri="{FF2B5EF4-FFF2-40B4-BE49-F238E27FC236}">
                <a16:creationId xmlns:a16="http://schemas.microsoft.com/office/drawing/2014/main" id="{AA3D4002-B7A2-49A6-BE33-45FC93818A8F}"/>
              </a:ext>
            </a:extLst>
          </p:cNvPr>
          <p:cNvSpPr>
            <a:spLocks noGrp="1"/>
          </p:cNvSpPr>
          <p:nvPr>
            <p:ph idx="1"/>
          </p:nvPr>
        </p:nvSpPr>
        <p:spPr/>
        <p:txBody>
          <a:bodyPr/>
          <a:lstStyle/>
          <a:p>
            <a:pPr marL="0" indent="0">
              <a:buNone/>
            </a:pPr>
            <a:r>
              <a:rPr lang="pl-PL" dirty="0"/>
              <a:t>Rozwiązania typu RAID używane są w następujących celach:</a:t>
            </a:r>
          </a:p>
          <a:p>
            <a:r>
              <a:rPr lang="pl-PL" dirty="0"/>
              <a:t>zwiększenie niezawodności (odporność na awarie);</a:t>
            </a:r>
          </a:p>
          <a:p>
            <a:r>
              <a:rPr lang="pl-PL" dirty="0"/>
              <a:t>zwiększenie wydajności transmisji danych;</a:t>
            </a:r>
          </a:p>
          <a:p>
            <a:r>
              <a:rPr lang="pl-PL" dirty="0"/>
              <a:t>powiększenie przestrzeni dostępnej jako jedna całość.</a:t>
            </a:r>
          </a:p>
        </p:txBody>
      </p:sp>
    </p:spTree>
    <p:extLst>
      <p:ext uri="{BB962C8B-B14F-4D97-AF65-F5344CB8AC3E}">
        <p14:creationId xmlns:p14="http://schemas.microsoft.com/office/powerpoint/2010/main" val="42619034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F55517-D698-4B49-89E0-4603533EDAB0}"/>
              </a:ext>
            </a:extLst>
          </p:cNvPr>
          <p:cNvSpPr>
            <a:spLocks noGrp="1"/>
          </p:cNvSpPr>
          <p:nvPr>
            <p:ph type="title"/>
          </p:nvPr>
        </p:nvSpPr>
        <p:spPr/>
        <p:txBody>
          <a:bodyPr/>
          <a:lstStyle/>
          <a:p>
            <a:r>
              <a:rPr lang="pl-PL" dirty="0"/>
              <a:t>Hot </a:t>
            </a:r>
            <a:r>
              <a:rPr lang="pl-PL" dirty="0" err="1"/>
              <a:t>spare</a:t>
            </a:r>
            <a:endParaRPr lang="pl-PL" dirty="0"/>
          </a:p>
        </p:txBody>
      </p:sp>
      <p:sp>
        <p:nvSpPr>
          <p:cNvPr id="3" name="Symbol zastępczy zawartości 2">
            <a:extLst>
              <a:ext uri="{FF2B5EF4-FFF2-40B4-BE49-F238E27FC236}">
                <a16:creationId xmlns:a16="http://schemas.microsoft.com/office/drawing/2014/main" id="{8723E068-F995-4EAE-896C-717156373981}"/>
              </a:ext>
            </a:extLst>
          </p:cNvPr>
          <p:cNvSpPr>
            <a:spLocks noGrp="1"/>
          </p:cNvSpPr>
          <p:nvPr>
            <p:ph idx="1"/>
          </p:nvPr>
        </p:nvSpPr>
        <p:spPr/>
        <p:txBody>
          <a:bodyPr/>
          <a:lstStyle/>
          <a:p>
            <a:pPr marL="0" indent="0">
              <a:buNone/>
            </a:pPr>
            <a:r>
              <a:rPr lang="pl-PL" dirty="0"/>
              <a:t>Hot </a:t>
            </a:r>
            <a:r>
              <a:rPr lang="pl-PL" dirty="0" err="1"/>
              <a:t>spare</a:t>
            </a:r>
            <a:r>
              <a:rPr lang="pl-PL" dirty="0"/>
              <a:t> − mechanizm zabezpieczający używany w celu zapewnienia niezawodności konfiguracji systemów. Jest aktywnym i podłączonym zapasowym elementem działającego systemu. W przypadku awarii kluczowego elementu, urządzenie hot </a:t>
            </a:r>
            <a:r>
              <a:rPr lang="pl-PL" dirty="0" err="1"/>
              <a:t>spare</a:t>
            </a:r>
            <a:r>
              <a:rPr lang="pl-PL" dirty="0"/>
              <a:t> automatycznie przejmuje rolę urządzenia uszkodzonego.</a:t>
            </a:r>
          </a:p>
        </p:txBody>
      </p:sp>
    </p:spTree>
    <p:extLst>
      <p:ext uri="{BB962C8B-B14F-4D97-AF65-F5344CB8AC3E}">
        <p14:creationId xmlns:p14="http://schemas.microsoft.com/office/powerpoint/2010/main" val="12565311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F3DB43-6360-4E07-8CAF-EEF545A63263}"/>
              </a:ext>
            </a:extLst>
          </p:cNvPr>
          <p:cNvSpPr>
            <a:spLocks noGrp="1"/>
          </p:cNvSpPr>
          <p:nvPr>
            <p:ph type="title"/>
          </p:nvPr>
        </p:nvSpPr>
        <p:spPr/>
        <p:txBody>
          <a:bodyPr/>
          <a:lstStyle/>
          <a:p>
            <a:r>
              <a:rPr lang="pl-PL" dirty="0"/>
              <a:t>Hot </a:t>
            </a:r>
            <a:r>
              <a:rPr lang="pl-PL" dirty="0" err="1"/>
              <a:t>swap</a:t>
            </a:r>
            <a:endParaRPr lang="pl-PL" dirty="0"/>
          </a:p>
        </p:txBody>
      </p:sp>
      <p:sp>
        <p:nvSpPr>
          <p:cNvPr id="3" name="Symbol zastępczy zawartości 2">
            <a:extLst>
              <a:ext uri="{FF2B5EF4-FFF2-40B4-BE49-F238E27FC236}">
                <a16:creationId xmlns:a16="http://schemas.microsoft.com/office/drawing/2014/main" id="{AF3CEAAA-03B4-4CC7-91CB-2C9965BF8670}"/>
              </a:ext>
            </a:extLst>
          </p:cNvPr>
          <p:cNvSpPr>
            <a:spLocks noGrp="1"/>
          </p:cNvSpPr>
          <p:nvPr>
            <p:ph idx="1"/>
          </p:nvPr>
        </p:nvSpPr>
        <p:spPr/>
        <p:txBody>
          <a:bodyPr/>
          <a:lstStyle/>
          <a:p>
            <a:pPr marL="0" indent="0">
              <a:buNone/>
            </a:pPr>
            <a:r>
              <a:rPr lang="pl-PL" dirty="0"/>
              <a:t>możliwość podłączania lub odłączania urządzeń peryferyjnych do komputera przy włączonym zasilaniu. Możliwość tę dają m.in. porty USB, </a:t>
            </a:r>
            <a:r>
              <a:rPr lang="pl-PL" dirty="0" err="1"/>
              <a:t>FireWire</a:t>
            </a:r>
            <a:r>
              <a:rPr lang="pl-PL" dirty="0"/>
              <a:t>, dyski twarde pracujące w standardzie co najmniej SATA-2 w trybie natywnym oraz karty pamięci Flash.</a:t>
            </a:r>
          </a:p>
        </p:txBody>
      </p:sp>
    </p:spTree>
    <p:extLst>
      <p:ext uri="{BB962C8B-B14F-4D97-AF65-F5344CB8AC3E}">
        <p14:creationId xmlns:p14="http://schemas.microsoft.com/office/powerpoint/2010/main" val="17818340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1FB08A-1AE1-47E7-84FA-9D0070330CD5}"/>
              </a:ext>
            </a:extLst>
          </p:cNvPr>
          <p:cNvSpPr>
            <a:spLocks noGrp="1"/>
          </p:cNvSpPr>
          <p:nvPr>
            <p:ph type="title"/>
          </p:nvPr>
        </p:nvSpPr>
        <p:spPr/>
        <p:txBody>
          <a:bodyPr/>
          <a:lstStyle/>
          <a:p>
            <a:r>
              <a:rPr lang="pl-PL" dirty="0"/>
              <a:t>RAID Linux</a:t>
            </a:r>
          </a:p>
        </p:txBody>
      </p:sp>
      <p:sp>
        <p:nvSpPr>
          <p:cNvPr id="3" name="Symbol zastępczy zawartości 2">
            <a:extLst>
              <a:ext uri="{FF2B5EF4-FFF2-40B4-BE49-F238E27FC236}">
                <a16:creationId xmlns:a16="http://schemas.microsoft.com/office/drawing/2014/main" id="{BA62D4A2-2C8B-4C6B-B4B2-A6FC3C9C0167}"/>
              </a:ext>
            </a:extLst>
          </p:cNvPr>
          <p:cNvSpPr>
            <a:spLocks noGrp="1"/>
          </p:cNvSpPr>
          <p:nvPr>
            <p:ph idx="1"/>
          </p:nvPr>
        </p:nvSpPr>
        <p:spPr/>
        <p:txBody>
          <a:bodyPr>
            <a:normAutofit fontScale="92500" lnSpcReduction="10000"/>
          </a:bodyPr>
          <a:lstStyle/>
          <a:p>
            <a:pPr marL="0" indent="0">
              <a:buNone/>
            </a:pPr>
            <a:r>
              <a:rPr lang="pl-PL" dirty="0"/>
              <a:t>Systemy operacyjne z rodziny Linux posiadają dedykowane oprogramowanie do tworzenia programowych macierzy RAID zwane </a:t>
            </a:r>
            <a:r>
              <a:rPr lang="pl-PL" dirty="0" err="1"/>
              <a:t>mdadm</a:t>
            </a:r>
            <a:r>
              <a:rPr lang="pl-PL" dirty="0"/>
              <a:t>. Oprogramowanie to dostarczane jest z niemalże każdą współczesną dystrybucją Linuksa i pozwala na tworzenie macierzy następujących typów:</a:t>
            </a:r>
          </a:p>
          <a:p>
            <a:pPr marL="0" indent="0">
              <a:buNone/>
            </a:pPr>
            <a:endParaRPr lang="pl-PL" dirty="0"/>
          </a:p>
          <a:p>
            <a:pPr marL="0" indent="0">
              <a:buNone/>
            </a:pPr>
            <a:r>
              <a:rPr lang="pl-PL" dirty="0"/>
              <a:t>RAID 0</a:t>
            </a:r>
          </a:p>
          <a:p>
            <a:pPr marL="0" indent="0">
              <a:buNone/>
            </a:pPr>
            <a:r>
              <a:rPr lang="pl-PL" dirty="0"/>
              <a:t>RAID 1</a:t>
            </a:r>
          </a:p>
          <a:p>
            <a:pPr marL="0" indent="0">
              <a:buNone/>
            </a:pPr>
            <a:r>
              <a:rPr lang="pl-PL" dirty="0"/>
              <a:t>RAID 4</a:t>
            </a:r>
          </a:p>
          <a:p>
            <a:pPr marL="0" indent="0">
              <a:buNone/>
            </a:pPr>
            <a:r>
              <a:rPr lang="pl-PL" dirty="0"/>
              <a:t>RAID 5</a:t>
            </a:r>
          </a:p>
          <a:p>
            <a:pPr marL="0" indent="0">
              <a:buNone/>
            </a:pPr>
            <a:r>
              <a:rPr lang="pl-PL" dirty="0"/>
              <a:t>RAID 6</a:t>
            </a:r>
          </a:p>
          <a:p>
            <a:pPr marL="0" indent="0">
              <a:buNone/>
            </a:pPr>
            <a:r>
              <a:rPr lang="pl-PL" dirty="0"/>
              <a:t>RAID 10</a:t>
            </a:r>
          </a:p>
        </p:txBody>
      </p:sp>
    </p:spTree>
    <p:extLst>
      <p:ext uri="{BB962C8B-B14F-4D97-AF65-F5344CB8AC3E}">
        <p14:creationId xmlns:p14="http://schemas.microsoft.com/office/powerpoint/2010/main" val="18492414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83075F-F929-4648-AA26-B367C7FD5A2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B9741C2-E3AB-45D9-8F10-E7E43985525E}"/>
              </a:ext>
            </a:extLst>
          </p:cNvPr>
          <p:cNvSpPr>
            <a:spLocks noGrp="1"/>
          </p:cNvSpPr>
          <p:nvPr>
            <p:ph idx="1"/>
          </p:nvPr>
        </p:nvSpPr>
        <p:spPr/>
        <p:txBody>
          <a:bodyPr/>
          <a:lstStyle/>
          <a:p>
            <a:endParaRPr lang="pl-PL"/>
          </a:p>
        </p:txBody>
      </p:sp>
    </p:spTree>
    <p:extLst>
      <p:ext uri="{BB962C8B-B14F-4D97-AF65-F5344CB8AC3E}">
        <p14:creationId xmlns:p14="http://schemas.microsoft.com/office/powerpoint/2010/main" val="910630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D72E3B-BE46-4CAA-A846-8DA5A03D0900}"/>
              </a:ext>
            </a:extLst>
          </p:cNvPr>
          <p:cNvSpPr>
            <a:spLocks noGrp="1"/>
          </p:cNvSpPr>
          <p:nvPr>
            <p:ph type="title"/>
          </p:nvPr>
        </p:nvSpPr>
        <p:spPr/>
        <p:txBody>
          <a:bodyPr/>
          <a:lstStyle/>
          <a:p>
            <a:r>
              <a:rPr lang="pl-PL" dirty="0"/>
              <a:t>Dyski</a:t>
            </a:r>
          </a:p>
        </p:txBody>
      </p:sp>
      <p:sp>
        <p:nvSpPr>
          <p:cNvPr id="3" name="Symbol zastępczy zawartości 2">
            <a:extLst>
              <a:ext uri="{FF2B5EF4-FFF2-40B4-BE49-F238E27FC236}">
                <a16:creationId xmlns:a16="http://schemas.microsoft.com/office/drawing/2014/main" id="{F4E0F3C2-0B00-4844-A7F8-C654B11D53D5}"/>
              </a:ext>
            </a:extLst>
          </p:cNvPr>
          <p:cNvSpPr>
            <a:spLocks noGrp="1"/>
          </p:cNvSpPr>
          <p:nvPr>
            <p:ph idx="1"/>
          </p:nvPr>
        </p:nvSpPr>
        <p:spPr/>
        <p:txBody>
          <a:bodyPr>
            <a:normAutofit/>
          </a:bodyPr>
          <a:lstStyle/>
          <a:p>
            <a:pPr marL="0" indent="0">
              <a:buNone/>
            </a:pPr>
            <a:r>
              <a:rPr lang="pl-PL" dirty="0"/>
              <a:t>Podczas projektowania macierzy RAID uwzględniane są różnorodne zastosowania pamięci masowej w systemach komputerowych. Przeznaczenie macierzy implikuje wybór odpowiednich technologii w zakresie dysków, kontrolerów, pamięci podręcznej, sposobu przesyłania danych oraz poziomu niezawodności (odpowiedniej nadmiarowości/redundancji podzespołów i połączeń). W macierzach RAID stosuje się wszystkie produkowane obecnie rodzaje dysków twardych: ATA (wycofane), SATA, SCSI (w użytku), SAS, </a:t>
            </a:r>
            <a:r>
              <a:rPr lang="pl-PL" dirty="0" err="1"/>
              <a:t>Fibre</a:t>
            </a:r>
            <a:r>
              <a:rPr lang="pl-PL" dirty="0"/>
              <a:t> Channel. Dominują jednak rozwiązania oparte na serwerowych wersjach SATA, SAS i FC. Rośnie udział dysków SSD w rozwiązaniach wymagających krótkiego czasu dostępu do rozproszonych danych.</a:t>
            </a:r>
          </a:p>
        </p:txBody>
      </p:sp>
    </p:spTree>
    <p:extLst>
      <p:ext uri="{BB962C8B-B14F-4D97-AF65-F5344CB8AC3E}">
        <p14:creationId xmlns:p14="http://schemas.microsoft.com/office/powerpoint/2010/main" val="1784378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F44BD0-0978-4DEA-8FEF-1F445A585A1B}"/>
              </a:ext>
            </a:extLst>
          </p:cNvPr>
          <p:cNvSpPr>
            <a:spLocks noGrp="1"/>
          </p:cNvSpPr>
          <p:nvPr>
            <p:ph type="title"/>
          </p:nvPr>
        </p:nvSpPr>
        <p:spPr/>
        <p:txBody>
          <a:bodyPr/>
          <a:lstStyle/>
          <a:p>
            <a:r>
              <a:rPr lang="pl-PL" dirty="0"/>
              <a:t>RAID sprzętowy vs programowy</a:t>
            </a:r>
          </a:p>
        </p:txBody>
      </p:sp>
      <p:sp>
        <p:nvSpPr>
          <p:cNvPr id="4" name="Symbol zastępczy zawartości 3">
            <a:extLst>
              <a:ext uri="{FF2B5EF4-FFF2-40B4-BE49-F238E27FC236}">
                <a16:creationId xmlns:a16="http://schemas.microsoft.com/office/drawing/2014/main" id="{BCA92DDD-9E30-4BCF-B233-F5C61004F47B}"/>
              </a:ext>
            </a:extLst>
          </p:cNvPr>
          <p:cNvSpPr>
            <a:spLocks noGrp="1"/>
          </p:cNvSpPr>
          <p:nvPr>
            <p:ph sz="half" idx="1"/>
          </p:nvPr>
        </p:nvSpPr>
        <p:spPr/>
        <p:txBody>
          <a:bodyPr/>
          <a:lstStyle/>
          <a:p>
            <a:pPr marL="0" indent="0">
              <a:buNone/>
            </a:pPr>
            <a:r>
              <a:rPr lang="pl-PL" dirty="0"/>
              <a:t>większa wydajność poprzez zmniejszenie obciążenia CPU, gdyż przeliczaniem sum kontrolnych zajmuje się wówczas dedykowany kontroler</a:t>
            </a:r>
          </a:p>
        </p:txBody>
      </p:sp>
      <p:sp>
        <p:nvSpPr>
          <p:cNvPr id="5" name="Symbol zastępczy zawartości 4">
            <a:extLst>
              <a:ext uri="{FF2B5EF4-FFF2-40B4-BE49-F238E27FC236}">
                <a16:creationId xmlns:a16="http://schemas.microsoft.com/office/drawing/2014/main" id="{5AD7967B-B84E-4F1E-9BED-3208992D16C1}"/>
              </a:ext>
            </a:extLst>
          </p:cNvPr>
          <p:cNvSpPr>
            <a:spLocks noGrp="1"/>
          </p:cNvSpPr>
          <p:nvPr>
            <p:ph sz="half" idx="2"/>
          </p:nvPr>
        </p:nvSpPr>
        <p:spPr/>
        <p:txBody>
          <a:bodyPr/>
          <a:lstStyle/>
          <a:p>
            <a:pPr marL="0" indent="0">
              <a:buNone/>
            </a:pPr>
            <a:r>
              <a:rPr lang="pl-PL" dirty="0"/>
              <a:t>relatywnie mniejsza wydajność związana z większym obciążeniem CPU, gdyż przeliczaniem sum kontrolnych zajmuje się jednostka centralna</a:t>
            </a:r>
          </a:p>
        </p:txBody>
      </p:sp>
    </p:spTree>
    <p:extLst>
      <p:ext uri="{BB962C8B-B14F-4D97-AF65-F5344CB8AC3E}">
        <p14:creationId xmlns:p14="http://schemas.microsoft.com/office/powerpoint/2010/main" val="13656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387ADE-1437-4E64-B949-3CE0CC0E436F}"/>
              </a:ext>
            </a:extLst>
          </p:cNvPr>
          <p:cNvSpPr>
            <a:spLocks noGrp="1"/>
          </p:cNvSpPr>
          <p:nvPr>
            <p:ph type="title"/>
          </p:nvPr>
        </p:nvSpPr>
        <p:spPr/>
        <p:txBody>
          <a:bodyPr/>
          <a:lstStyle/>
          <a:p>
            <a:r>
              <a:rPr lang="pl-PL" dirty="0"/>
              <a:t>RAID sprzętowy vs programowy</a:t>
            </a:r>
          </a:p>
        </p:txBody>
      </p:sp>
      <p:sp>
        <p:nvSpPr>
          <p:cNvPr id="3" name="Symbol zastępczy zawartości 2">
            <a:extLst>
              <a:ext uri="{FF2B5EF4-FFF2-40B4-BE49-F238E27FC236}">
                <a16:creationId xmlns:a16="http://schemas.microsoft.com/office/drawing/2014/main" id="{70E58829-77EC-4E0E-8C11-F9BAE4244F3B}"/>
              </a:ext>
            </a:extLst>
          </p:cNvPr>
          <p:cNvSpPr>
            <a:spLocks noGrp="1"/>
          </p:cNvSpPr>
          <p:nvPr>
            <p:ph sz="half" idx="1"/>
          </p:nvPr>
        </p:nvSpPr>
        <p:spPr/>
        <p:txBody>
          <a:bodyPr/>
          <a:lstStyle/>
          <a:p>
            <a:pPr marL="0" indent="0">
              <a:buNone/>
            </a:pPr>
            <a:r>
              <a:rPr lang="pl-PL" dirty="0"/>
              <a:t>możliwość bezpośredniego startu systemu z macierzy dyskowej w związku z przezroczystością macierzy dyskowej dla systemu operacyjnego</a:t>
            </a:r>
          </a:p>
        </p:txBody>
      </p:sp>
      <p:sp>
        <p:nvSpPr>
          <p:cNvPr id="4" name="Symbol zastępczy zawartości 3">
            <a:extLst>
              <a:ext uri="{FF2B5EF4-FFF2-40B4-BE49-F238E27FC236}">
                <a16:creationId xmlns:a16="http://schemas.microsoft.com/office/drawing/2014/main" id="{838D8289-8F1B-45B9-B3F4-54645607DF72}"/>
              </a:ext>
            </a:extLst>
          </p:cNvPr>
          <p:cNvSpPr>
            <a:spLocks noGrp="1"/>
          </p:cNvSpPr>
          <p:nvPr>
            <p:ph sz="half" idx="2"/>
          </p:nvPr>
        </p:nvSpPr>
        <p:spPr/>
        <p:txBody>
          <a:bodyPr/>
          <a:lstStyle/>
          <a:p>
            <a:pPr marL="0" indent="0">
              <a:buNone/>
            </a:pPr>
            <a:r>
              <a:rPr lang="pl-PL" dirty="0"/>
              <a:t>partycja startowa powinna znajdować się poza macierzą, co wiąże się z koniecznością zastosowania dodatkowego nośnika wyłącznie do celu ładowania systemu</a:t>
            </a:r>
          </a:p>
        </p:txBody>
      </p:sp>
    </p:spTree>
    <p:extLst>
      <p:ext uri="{BB962C8B-B14F-4D97-AF65-F5344CB8AC3E}">
        <p14:creationId xmlns:p14="http://schemas.microsoft.com/office/powerpoint/2010/main" val="3399543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D85003-EDC8-4841-A04A-E3EAC001247D}"/>
              </a:ext>
            </a:extLst>
          </p:cNvPr>
          <p:cNvSpPr>
            <a:spLocks noGrp="1"/>
          </p:cNvSpPr>
          <p:nvPr>
            <p:ph type="title"/>
          </p:nvPr>
        </p:nvSpPr>
        <p:spPr/>
        <p:txBody>
          <a:bodyPr/>
          <a:lstStyle/>
          <a:p>
            <a:r>
              <a:rPr lang="pl-PL" dirty="0"/>
              <a:t>RAID sprzętowy vs programowy</a:t>
            </a:r>
          </a:p>
        </p:txBody>
      </p:sp>
      <p:sp>
        <p:nvSpPr>
          <p:cNvPr id="3" name="Symbol zastępczy zawartości 2">
            <a:extLst>
              <a:ext uri="{FF2B5EF4-FFF2-40B4-BE49-F238E27FC236}">
                <a16:creationId xmlns:a16="http://schemas.microsoft.com/office/drawing/2014/main" id="{01AF9497-194B-4EEB-A3AA-701CC0D6B9AE}"/>
              </a:ext>
            </a:extLst>
          </p:cNvPr>
          <p:cNvSpPr>
            <a:spLocks noGrp="1"/>
          </p:cNvSpPr>
          <p:nvPr>
            <p:ph sz="half" idx="1"/>
          </p:nvPr>
        </p:nvSpPr>
        <p:spPr/>
        <p:txBody>
          <a:bodyPr>
            <a:normAutofit/>
          </a:bodyPr>
          <a:lstStyle/>
          <a:p>
            <a:pPr marL="0" indent="0">
              <a:buNone/>
            </a:pPr>
            <a:r>
              <a:rPr lang="pl-PL" dirty="0"/>
              <a:t>większa kompatybilność z mniej popularnymi systemami operacyjnymi; konfiguracja macierzy odbywa się poprzez menu podobne do menu BIOS, dostępne jeszcze przed startem systemu operacyjnego, dla którego sama macierz jest zupełnie przezroczysta, przez co z punktu widzenia OS zachowuje się ona jak każdy inny dysk twardy</a:t>
            </a:r>
          </a:p>
        </p:txBody>
      </p:sp>
      <p:sp>
        <p:nvSpPr>
          <p:cNvPr id="4" name="Symbol zastępczy zawartości 3">
            <a:extLst>
              <a:ext uri="{FF2B5EF4-FFF2-40B4-BE49-F238E27FC236}">
                <a16:creationId xmlns:a16="http://schemas.microsoft.com/office/drawing/2014/main" id="{54318841-1990-47C8-91A6-BF75D6031DB2}"/>
              </a:ext>
            </a:extLst>
          </p:cNvPr>
          <p:cNvSpPr>
            <a:spLocks noGrp="1"/>
          </p:cNvSpPr>
          <p:nvPr>
            <p:ph sz="half" idx="2"/>
          </p:nvPr>
        </p:nvSpPr>
        <p:spPr/>
        <p:txBody>
          <a:bodyPr/>
          <a:lstStyle/>
          <a:p>
            <a:pPr marL="0" indent="0">
              <a:buNone/>
            </a:pPr>
            <a:r>
              <a:rPr lang="pl-PL" dirty="0"/>
              <a:t>nie wszystkie systemy operacyjne obsługują technologię RAID, co czasami może oznaczać instalację dodatkowego oprogramowania dedykowanego dla danego systemu</a:t>
            </a:r>
          </a:p>
        </p:txBody>
      </p:sp>
    </p:spTree>
    <p:extLst>
      <p:ext uri="{BB962C8B-B14F-4D97-AF65-F5344CB8AC3E}">
        <p14:creationId xmlns:p14="http://schemas.microsoft.com/office/powerpoint/2010/main" val="3217734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158</TotalTime>
  <Words>3148</Words>
  <Application>Microsoft Office PowerPoint</Application>
  <PresentationFormat>Panoramiczny</PresentationFormat>
  <Paragraphs>194</Paragraphs>
  <Slides>53</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53</vt:i4>
      </vt:variant>
    </vt:vector>
  </HeadingPairs>
  <TitlesOfParts>
    <vt:vector size="58" baseType="lpstr">
      <vt:lpstr>Arial</vt:lpstr>
      <vt:lpstr>Tw Cen MT</vt:lpstr>
      <vt:lpstr>Tw Cen MT Condensed</vt:lpstr>
      <vt:lpstr>Wingdings 3</vt:lpstr>
      <vt:lpstr>Integralny</vt:lpstr>
      <vt:lpstr>Macierze RAID</vt:lpstr>
      <vt:lpstr>Macierz dyskowa</vt:lpstr>
      <vt:lpstr>Konfiguracje</vt:lpstr>
      <vt:lpstr>RAID</vt:lpstr>
      <vt:lpstr>Zastosowanie</vt:lpstr>
      <vt:lpstr>Dyski</vt:lpstr>
      <vt:lpstr>RAID sprzętowy vs programowy</vt:lpstr>
      <vt:lpstr>RAID sprzętowy vs programowy</vt:lpstr>
      <vt:lpstr>RAID sprzętowy vs programowy</vt:lpstr>
      <vt:lpstr>RAID sprzętowy vs programowy</vt:lpstr>
      <vt:lpstr>RAID sprzętowy vs programowy</vt:lpstr>
      <vt:lpstr>Porównanie z kopią zapasową</vt:lpstr>
      <vt:lpstr>Niezawodność</vt:lpstr>
      <vt:lpstr>Poziomy RAID</vt:lpstr>
      <vt:lpstr>RAID 0</vt:lpstr>
      <vt:lpstr>RAID 0</vt:lpstr>
      <vt:lpstr>Wady i Zalety</vt:lpstr>
      <vt:lpstr>Zastosowania</vt:lpstr>
      <vt:lpstr>RAID 1</vt:lpstr>
      <vt:lpstr>RAID 1</vt:lpstr>
      <vt:lpstr>RAID 1 wady i zalety</vt:lpstr>
      <vt:lpstr>RAID 2</vt:lpstr>
      <vt:lpstr>RAID 2 </vt:lpstr>
      <vt:lpstr>Zalety i wady</vt:lpstr>
      <vt:lpstr>RAID 3</vt:lpstr>
      <vt:lpstr>RAID 3</vt:lpstr>
      <vt:lpstr>RAID 3</vt:lpstr>
      <vt:lpstr>RAID 4</vt:lpstr>
      <vt:lpstr>RAID 4</vt:lpstr>
      <vt:lpstr>RAID 5</vt:lpstr>
      <vt:lpstr>RAID 5</vt:lpstr>
      <vt:lpstr>RAID 5</vt:lpstr>
      <vt:lpstr>Zalety i Wady</vt:lpstr>
      <vt:lpstr>RAID 6</vt:lpstr>
      <vt:lpstr>RAID 6</vt:lpstr>
      <vt:lpstr>Zalety i Wady</vt:lpstr>
      <vt:lpstr>RAID 7</vt:lpstr>
      <vt:lpstr>RAID 0+1</vt:lpstr>
      <vt:lpstr>RAID 0+1</vt:lpstr>
      <vt:lpstr>Zalety i wady</vt:lpstr>
      <vt:lpstr>RAID 1+0</vt:lpstr>
      <vt:lpstr>Zalety i Wady</vt:lpstr>
      <vt:lpstr>Martix RAID</vt:lpstr>
      <vt:lpstr>Matrix RAID</vt:lpstr>
      <vt:lpstr>Zalety i Wady</vt:lpstr>
      <vt:lpstr>Przykład Matrix RAID</vt:lpstr>
      <vt:lpstr>Wydajność</vt:lpstr>
      <vt:lpstr>Wydajność</vt:lpstr>
      <vt:lpstr>Niestandardowe poziomy RAID</vt:lpstr>
      <vt:lpstr>Hot spare</vt:lpstr>
      <vt:lpstr>Hot swap</vt:lpstr>
      <vt:lpstr>RAID Linux</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Macierze RAID</dc:title>
  <dc:creator>Damian Radzik</dc:creator>
  <cp:lastModifiedBy>Damian Radzik</cp:lastModifiedBy>
  <cp:revision>9</cp:revision>
  <dcterms:created xsi:type="dcterms:W3CDTF">2017-10-30T16:12:23Z</dcterms:created>
  <dcterms:modified xsi:type="dcterms:W3CDTF">2018-10-11T11:59:56Z</dcterms:modified>
</cp:coreProperties>
</file>