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0" r:id="rId7"/>
    <p:sldId id="287" r:id="rId8"/>
    <p:sldId id="261" r:id="rId9"/>
    <p:sldId id="288" r:id="rId10"/>
    <p:sldId id="262" r:id="rId11"/>
    <p:sldId id="263" r:id="rId12"/>
    <p:sldId id="264" r:id="rId13"/>
    <p:sldId id="265" r:id="rId14"/>
    <p:sldId id="266" r:id="rId15"/>
    <p:sldId id="268" r:id="rId16"/>
    <p:sldId id="272" r:id="rId17"/>
    <p:sldId id="269" r:id="rId18"/>
    <p:sldId id="270" r:id="rId19"/>
    <p:sldId id="271" r:id="rId20"/>
    <p:sldId id="273" r:id="rId21"/>
    <p:sldId id="274" r:id="rId22"/>
    <p:sldId id="275" r:id="rId23"/>
    <p:sldId id="276" r:id="rId24"/>
    <p:sldId id="277" r:id="rId25"/>
    <p:sldId id="278" r:id="rId26"/>
    <p:sldId id="279" r:id="rId27"/>
    <p:sldId id="280" r:id="rId28"/>
    <p:sldId id="289" r:id="rId29"/>
    <p:sldId id="281" r:id="rId30"/>
    <p:sldId id="282" r:id="rId31"/>
    <p:sldId id="283" r:id="rId32"/>
    <p:sldId id="284" r:id="rId33"/>
    <p:sldId id="285" r:id="rId34"/>
    <p:sldId id="286"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411E96AE-7A31-4387-B8F2-60F74D9E29F4}"/>
    <pc:docChg chg="undo custSel addSld modSld">
      <pc:chgData name="Damian Radzik" userId="9b6437a5cc3fe03b" providerId="LiveId" clId="{411E96AE-7A31-4387-B8F2-60F74D9E29F4}" dt="2019-10-21T05:35:13.392" v="10" actId="20577"/>
      <pc:docMkLst>
        <pc:docMk/>
      </pc:docMkLst>
      <pc:sldChg chg="modSp add">
        <pc:chgData name="Damian Radzik" userId="9b6437a5cc3fe03b" providerId="LiveId" clId="{411E96AE-7A31-4387-B8F2-60F74D9E29F4}" dt="2019-10-21T05:35:13.392" v="10" actId="20577"/>
        <pc:sldMkLst>
          <pc:docMk/>
          <pc:sldMk cId="2665726679" sldId="289"/>
        </pc:sldMkLst>
        <pc:spChg chg="mod">
          <ac:chgData name="Damian Radzik" userId="9b6437a5cc3fe03b" providerId="LiveId" clId="{411E96AE-7A31-4387-B8F2-60F74D9E29F4}" dt="2019-10-21T05:35:06.123" v="8"/>
          <ac:spMkLst>
            <pc:docMk/>
            <pc:sldMk cId="2665726679" sldId="289"/>
            <ac:spMk id="2" creationId="{BCA64CB0-A25A-4960-BE73-6E6B18D16B58}"/>
          </ac:spMkLst>
        </pc:spChg>
        <pc:spChg chg="mod">
          <ac:chgData name="Damian Radzik" userId="9b6437a5cc3fe03b" providerId="LiveId" clId="{411E96AE-7A31-4387-B8F2-60F74D9E29F4}" dt="2019-10-21T05:35:13.392" v="10" actId="20577"/>
          <ac:spMkLst>
            <pc:docMk/>
            <pc:sldMk cId="2665726679" sldId="289"/>
            <ac:spMk id="3" creationId="{BE17BDBE-5F36-4813-9881-8E0888784C7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6DA481E4-4A16-4993-ACE0-011E1A331D99}" type="datetimeFigureOut">
              <a:rPr lang="pl-PL" smtClean="0"/>
              <a:t>21.10.2019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117658B-89C7-4BB5-97FB-9802C371C15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635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DA481E4-4A16-4993-ACE0-011E1A331D99}" type="datetimeFigureOut">
              <a:rPr lang="pl-PL" smtClean="0"/>
              <a:t>21.10.2019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117658B-89C7-4BB5-97FB-9802C371C15D}" type="slidenum">
              <a:rPr lang="pl-PL" smtClean="0"/>
              <a:t>‹#›</a:t>
            </a:fld>
            <a:endParaRPr lang="pl-PL"/>
          </a:p>
        </p:txBody>
      </p:sp>
    </p:spTree>
    <p:extLst>
      <p:ext uri="{BB962C8B-B14F-4D97-AF65-F5344CB8AC3E}">
        <p14:creationId xmlns:p14="http://schemas.microsoft.com/office/powerpoint/2010/main" val="2687846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DA481E4-4A16-4993-ACE0-011E1A331D99}" type="datetimeFigureOut">
              <a:rPr lang="pl-PL" smtClean="0"/>
              <a:t>21.10.2019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117658B-89C7-4BB5-97FB-9802C371C15D}"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72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DA481E4-4A16-4993-ACE0-011E1A331D99}" type="datetimeFigureOut">
              <a:rPr lang="pl-PL" smtClean="0"/>
              <a:t>21.10.2019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117658B-89C7-4BB5-97FB-9802C371C15D}" type="slidenum">
              <a:rPr lang="pl-PL" smtClean="0"/>
              <a:t>‹#›</a:t>
            </a:fld>
            <a:endParaRPr lang="pl-PL"/>
          </a:p>
        </p:txBody>
      </p:sp>
    </p:spTree>
    <p:extLst>
      <p:ext uri="{BB962C8B-B14F-4D97-AF65-F5344CB8AC3E}">
        <p14:creationId xmlns:p14="http://schemas.microsoft.com/office/powerpoint/2010/main" val="2834570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6DA481E4-4A16-4993-ACE0-011E1A331D99}" type="datetimeFigureOut">
              <a:rPr lang="pl-PL" smtClean="0"/>
              <a:t>21.10.2019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117658B-89C7-4BB5-97FB-9802C371C15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73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DA481E4-4A16-4993-ACE0-011E1A331D99}" type="datetimeFigureOut">
              <a:rPr lang="pl-PL" smtClean="0"/>
              <a:t>21.10.2019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117658B-89C7-4BB5-97FB-9802C371C15D}" type="slidenum">
              <a:rPr lang="pl-PL" smtClean="0"/>
              <a:t>‹#›</a:t>
            </a:fld>
            <a:endParaRPr lang="pl-PL"/>
          </a:p>
        </p:txBody>
      </p:sp>
    </p:spTree>
    <p:extLst>
      <p:ext uri="{BB962C8B-B14F-4D97-AF65-F5344CB8AC3E}">
        <p14:creationId xmlns:p14="http://schemas.microsoft.com/office/powerpoint/2010/main" val="342745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DA481E4-4A16-4993-ACE0-011E1A331D99}" type="datetimeFigureOut">
              <a:rPr lang="pl-PL" smtClean="0"/>
              <a:t>21.10.2019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117658B-89C7-4BB5-97FB-9802C371C15D}" type="slidenum">
              <a:rPr lang="pl-PL" smtClean="0"/>
              <a:t>‹#›</a:t>
            </a:fld>
            <a:endParaRPr lang="pl-PL"/>
          </a:p>
        </p:txBody>
      </p:sp>
    </p:spTree>
    <p:extLst>
      <p:ext uri="{BB962C8B-B14F-4D97-AF65-F5344CB8AC3E}">
        <p14:creationId xmlns:p14="http://schemas.microsoft.com/office/powerpoint/2010/main" val="3929333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DA481E4-4A16-4993-ACE0-011E1A331D99}" type="datetimeFigureOut">
              <a:rPr lang="pl-PL" smtClean="0"/>
              <a:t>21.10.2019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117658B-89C7-4BB5-97FB-9802C371C15D}" type="slidenum">
              <a:rPr lang="pl-PL" smtClean="0"/>
              <a:t>‹#›</a:t>
            </a:fld>
            <a:endParaRPr lang="pl-PL"/>
          </a:p>
        </p:txBody>
      </p:sp>
    </p:spTree>
    <p:extLst>
      <p:ext uri="{BB962C8B-B14F-4D97-AF65-F5344CB8AC3E}">
        <p14:creationId xmlns:p14="http://schemas.microsoft.com/office/powerpoint/2010/main" val="2418992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481E4-4A16-4993-ACE0-011E1A331D99}" type="datetimeFigureOut">
              <a:rPr lang="pl-PL" smtClean="0"/>
              <a:t>21.10.2019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117658B-89C7-4BB5-97FB-9802C371C15D}" type="slidenum">
              <a:rPr lang="pl-PL" smtClean="0"/>
              <a:t>‹#›</a:t>
            </a:fld>
            <a:endParaRPr lang="pl-PL"/>
          </a:p>
        </p:txBody>
      </p:sp>
    </p:spTree>
    <p:extLst>
      <p:ext uri="{BB962C8B-B14F-4D97-AF65-F5344CB8AC3E}">
        <p14:creationId xmlns:p14="http://schemas.microsoft.com/office/powerpoint/2010/main" val="341411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6DA481E4-4A16-4993-ACE0-011E1A331D99}" type="datetimeFigureOut">
              <a:rPr lang="pl-PL" smtClean="0"/>
              <a:t>21.10.2019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117658B-89C7-4BB5-97FB-9802C371C15D}" type="slidenum">
              <a:rPr lang="pl-PL" smtClean="0"/>
              <a:t>‹#›</a:t>
            </a:fld>
            <a:endParaRPr lang="pl-PL"/>
          </a:p>
        </p:txBody>
      </p:sp>
    </p:spTree>
    <p:extLst>
      <p:ext uri="{BB962C8B-B14F-4D97-AF65-F5344CB8AC3E}">
        <p14:creationId xmlns:p14="http://schemas.microsoft.com/office/powerpoint/2010/main" val="276963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6DA481E4-4A16-4993-ACE0-011E1A331D99}" type="datetimeFigureOut">
              <a:rPr lang="pl-PL" smtClean="0"/>
              <a:t>21.10.2019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117658B-89C7-4BB5-97FB-9802C371C15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5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DA481E4-4A16-4993-ACE0-011E1A331D99}" type="datetimeFigureOut">
              <a:rPr lang="pl-PL" smtClean="0"/>
              <a:t>21.10.2019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117658B-89C7-4BB5-97FB-9802C371C15D}"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8380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5424E2-429C-4787-953E-0B22495B95D1}"/>
              </a:ext>
            </a:extLst>
          </p:cNvPr>
          <p:cNvSpPr>
            <a:spLocks noGrp="1"/>
          </p:cNvSpPr>
          <p:nvPr>
            <p:ph type="ctrTitle"/>
          </p:nvPr>
        </p:nvSpPr>
        <p:spPr/>
        <p:txBody>
          <a:bodyPr/>
          <a:lstStyle/>
          <a:p>
            <a:r>
              <a:rPr lang="pl-PL" dirty="0"/>
              <a:t>Karta </a:t>
            </a:r>
            <a:r>
              <a:rPr lang="pl-PL" dirty="0" err="1"/>
              <a:t>dzwiękowa</a:t>
            </a:r>
            <a:endParaRPr lang="pl-PL" dirty="0"/>
          </a:p>
        </p:txBody>
      </p:sp>
      <p:sp>
        <p:nvSpPr>
          <p:cNvPr id="3" name="Podtytuł 2">
            <a:extLst>
              <a:ext uri="{FF2B5EF4-FFF2-40B4-BE49-F238E27FC236}">
                <a16:creationId xmlns:a16="http://schemas.microsoft.com/office/drawing/2014/main" id="{0BF877E0-FFE6-4B9A-BA90-7748576DD2DA}"/>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612861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2DCD58-9F6C-4BEB-854E-54AE68EF08BA}"/>
              </a:ext>
            </a:extLst>
          </p:cNvPr>
          <p:cNvSpPr>
            <a:spLocks noGrp="1"/>
          </p:cNvSpPr>
          <p:nvPr>
            <p:ph type="title"/>
          </p:nvPr>
        </p:nvSpPr>
        <p:spPr/>
        <p:txBody>
          <a:bodyPr/>
          <a:lstStyle/>
          <a:p>
            <a:r>
              <a:rPr lang="pl-PL" dirty="0"/>
              <a:t>MIDI</a:t>
            </a:r>
          </a:p>
        </p:txBody>
      </p:sp>
      <p:sp>
        <p:nvSpPr>
          <p:cNvPr id="3" name="Symbol zastępczy zawartości 2">
            <a:extLst>
              <a:ext uri="{FF2B5EF4-FFF2-40B4-BE49-F238E27FC236}">
                <a16:creationId xmlns:a16="http://schemas.microsoft.com/office/drawing/2014/main" id="{D03B59B6-9B1B-48D8-B662-06E9C8F7C199}"/>
              </a:ext>
            </a:extLst>
          </p:cNvPr>
          <p:cNvSpPr>
            <a:spLocks noGrp="1"/>
          </p:cNvSpPr>
          <p:nvPr>
            <p:ph idx="1"/>
          </p:nvPr>
        </p:nvSpPr>
        <p:spPr/>
        <p:txBody>
          <a:bodyPr/>
          <a:lstStyle/>
          <a:p>
            <a:pPr marL="0" indent="0">
              <a:buNone/>
            </a:pPr>
            <a:r>
              <a:rPr lang="pl-PL" dirty="0"/>
              <a:t>system, (interfejs, oprogramowanie i zestaw komend) służący do przekazywania informacji pomiędzy elektronicznymi instrumentami muzycznymi.</a:t>
            </a:r>
          </a:p>
          <a:p>
            <a:pPr marL="0" indent="0">
              <a:buNone/>
            </a:pPr>
            <a:endParaRPr lang="pl-PL" dirty="0"/>
          </a:p>
          <a:p>
            <a:pPr marL="0" indent="0">
              <a:buNone/>
            </a:pPr>
            <a:r>
              <a:rPr lang="pl-PL" dirty="0"/>
              <a:t>MIDI umożliwia komputerom, syntezatorom, keyboardom, kartom dźwiękowym i podobnym urządzeniom kontrolować się nawzajem oraz wymieniać informacje między sobą. Pozwoliło także na tworzenie łatwych w obsłudze i programowaniu </a:t>
            </a:r>
            <a:r>
              <a:rPr lang="pl-PL" dirty="0" err="1"/>
              <a:t>sekwencerów</a:t>
            </a:r>
            <a:r>
              <a:rPr lang="pl-PL" dirty="0"/>
              <a:t> i syntezatorów perkusyjnych.</a:t>
            </a:r>
          </a:p>
        </p:txBody>
      </p:sp>
    </p:spTree>
    <p:extLst>
      <p:ext uri="{BB962C8B-B14F-4D97-AF65-F5344CB8AC3E}">
        <p14:creationId xmlns:p14="http://schemas.microsoft.com/office/powerpoint/2010/main" val="2974339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BA2336-8F42-4AEE-AC07-679B96160B53}"/>
              </a:ext>
            </a:extLst>
          </p:cNvPr>
          <p:cNvSpPr>
            <a:spLocks noGrp="1"/>
          </p:cNvSpPr>
          <p:nvPr>
            <p:ph type="title"/>
          </p:nvPr>
        </p:nvSpPr>
        <p:spPr/>
        <p:txBody>
          <a:bodyPr/>
          <a:lstStyle/>
          <a:p>
            <a:r>
              <a:rPr lang="pl-PL" dirty="0"/>
              <a:t>Wtyczki</a:t>
            </a:r>
          </a:p>
        </p:txBody>
      </p:sp>
      <p:graphicFrame>
        <p:nvGraphicFramePr>
          <p:cNvPr id="4" name="Symbol zastępczy zawartości 3">
            <a:extLst>
              <a:ext uri="{FF2B5EF4-FFF2-40B4-BE49-F238E27FC236}">
                <a16:creationId xmlns:a16="http://schemas.microsoft.com/office/drawing/2014/main" id="{814F009A-59C3-4EA8-AC2A-18697BDC5CA7}"/>
              </a:ext>
            </a:extLst>
          </p:cNvPr>
          <p:cNvGraphicFramePr>
            <a:graphicFrameLocks noGrp="1"/>
          </p:cNvGraphicFramePr>
          <p:nvPr>
            <p:ph idx="1"/>
            <p:extLst>
              <p:ext uri="{D42A27DB-BD31-4B8C-83A1-F6EECF244321}">
                <p14:modId xmlns:p14="http://schemas.microsoft.com/office/powerpoint/2010/main" val="3216373999"/>
              </p:ext>
            </p:extLst>
          </p:nvPr>
        </p:nvGraphicFramePr>
        <p:xfrm>
          <a:off x="883459" y="1809098"/>
          <a:ext cx="10425081" cy="4384392"/>
        </p:xfrm>
        <a:graphic>
          <a:graphicData uri="http://schemas.openxmlformats.org/drawingml/2006/table">
            <a:tbl>
              <a:tblPr/>
              <a:tblGrid>
                <a:gridCol w="3475027">
                  <a:extLst>
                    <a:ext uri="{9D8B030D-6E8A-4147-A177-3AD203B41FA5}">
                      <a16:colId xmlns:a16="http://schemas.microsoft.com/office/drawing/2014/main" val="3569934312"/>
                    </a:ext>
                  </a:extLst>
                </a:gridCol>
                <a:gridCol w="3475027">
                  <a:extLst>
                    <a:ext uri="{9D8B030D-6E8A-4147-A177-3AD203B41FA5}">
                      <a16:colId xmlns:a16="http://schemas.microsoft.com/office/drawing/2014/main" val="438258498"/>
                    </a:ext>
                  </a:extLst>
                </a:gridCol>
                <a:gridCol w="3475027">
                  <a:extLst>
                    <a:ext uri="{9D8B030D-6E8A-4147-A177-3AD203B41FA5}">
                      <a16:colId xmlns:a16="http://schemas.microsoft.com/office/drawing/2014/main" val="3742313714"/>
                    </a:ext>
                  </a:extLst>
                </a:gridCol>
              </a:tblGrid>
              <a:tr h="362611">
                <a:tc gridSpan="2">
                  <a:txBody>
                    <a:bodyPr/>
                    <a:lstStyle/>
                    <a:p>
                      <a:pPr algn="ctr"/>
                      <a:r>
                        <a:rPr lang="pl-PL" sz="1800">
                          <a:effectLst/>
                        </a:rPr>
                        <a:t>Kolor</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hMerge="1">
                  <a:txBody>
                    <a:bodyPr/>
                    <a:lstStyle/>
                    <a:p>
                      <a:endParaRPr lang="pl-PL"/>
                    </a:p>
                  </a:txBody>
                  <a:tcPr/>
                </a:tc>
                <a:tc>
                  <a:txBody>
                    <a:bodyPr/>
                    <a:lstStyle/>
                    <a:p>
                      <a:pPr algn="ctr"/>
                      <a:r>
                        <a:rPr lang="pl-PL" sz="1800">
                          <a:effectLst/>
                        </a:rPr>
                        <a:t>Funkcja</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3292647091"/>
                  </a:ext>
                </a:extLst>
              </a:tr>
              <a:tr h="362611">
                <a:tc>
                  <a:txBody>
                    <a:bodyPr/>
                    <a:lstStyle/>
                    <a:p>
                      <a:pPr algn="ctr"/>
                      <a:r>
                        <a:rPr lang="pl-PL" sz="1800">
                          <a:effectLst/>
                        </a:rPr>
                        <a:t> </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C0CB"/>
                    </a:solidFill>
                  </a:tcPr>
                </a:tc>
                <a:tc>
                  <a:txBody>
                    <a:bodyPr/>
                    <a:lstStyle/>
                    <a:p>
                      <a:pPr algn="ctr"/>
                      <a:r>
                        <a:rPr lang="pl-PL" sz="1800" dirty="0">
                          <a:effectLst/>
                        </a:rPr>
                        <a:t>różowy</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800" dirty="0">
                          <a:solidFill>
                            <a:schemeClr val="tx1"/>
                          </a:solidFill>
                          <a:effectLst/>
                        </a:rPr>
                        <a:t>analogowe wejście dla </a:t>
                      </a:r>
                      <a:r>
                        <a:rPr lang="pl-PL" sz="1800" u="none" strike="noStrike" dirty="0">
                          <a:solidFill>
                            <a:schemeClr val="tx1"/>
                          </a:solidFill>
                          <a:effectLst/>
                        </a:rPr>
                        <a:t>mikrofonu</a:t>
                      </a:r>
                      <a:r>
                        <a:rPr lang="pl-PL" sz="1800" dirty="0">
                          <a:solidFill>
                            <a:schemeClr val="tx1"/>
                          </a:solidFill>
                          <a:effectLst/>
                        </a:rPr>
                        <a:t>.</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02038857"/>
                  </a:ext>
                </a:extLst>
              </a:tr>
              <a:tr h="362611">
                <a:tc>
                  <a:txBody>
                    <a:bodyPr/>
                    <a:lstStyle/>
                    <a:p>
                      <a:pPr algn="ctr"/>
                      <a:r>
                        <a:rPr lang="pl-PL" sz="1800">
                          <a:effectLst/>
                        </a:rPr>
                        <a:t> </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ADD8E6"/>
                    </a:solidFill>
                  </a:tcPr>
                </a:tc>
                <a:tc>
                  <a:txBody>
                    <a:bodyPr/>
                    <a:lstStyle/>
                    <a:p>
                      <a:pPr algn="ctr"/>
                      <a:r>
                        <a:rPr lang="pl-PL" sz="1800">
                          <a:effectLst/>
                        </a:rPr>
                        <a:t>błękitny</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800" dirty="0">
                          <a:solidFill>
                            <a:schemeClr val="tx1"/>
                          </a:solidFill>
                          <a:effectLst/>
                        </a:rPr>
                        <a:t>analogowe wejście audio. (</a:t>
                      </a:r>
                      <a:r>
                        <a:rPr lang="pl-PL" sz="1800" dirty="0" err="1">
                          <a:solidFill>
                            <a:schemeClr val="tx1"/>
                          </a:solidFill>
                          <a:effectLst/>
                        </a:rPr>
                        <a:t>line</a:t>
                      </a:r>
                      <a:r>
                        <a:rPr lang="pl-PL" sz="1800" dirty="0">
                          <a:solidFill>
                            <a:schemeClr val="tx1"/>
                          </a:solidFill>
                          <a:effectLst/>
                        </a:rPr>
                        <a:t>-in)</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151166616"/>
                  </a:ext>
                </a:extLst>
              </a:tr>
              <a:tr h="1450446">
                <a:tc>
                  <a:txBody>
                    <a:bodyPr/>
                    <a:lstStyle/>
                    <a:p>
                      <a:pPr algn="ctr"/>
                      <a:r>
                        <a:rPr lang="pl-PL" sz="1800">
                          <a:effectLst/>
                        </a:rPr>
                        <a:t> </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98FB98"/>
                    </a:solidFill>
                  </a:tcPr>
                </a:tc>
                <a:tc>
                  <a:txBody>
                    <a:bodyPr/>
                    <a:lstStyle/>
                    <a:p>
                      <a:pPr algn="ctr"/>
                      <a:r>
                        <a:rPr lang="pl-PL" sz="1800">
                          <a:effectLst/>
                        </a:rPr>
                        <a:t>jasnozielony</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800" dirty="0">
                          <a:solidFill>
                            <a:schemeClr val="tx1"/>
                          </a:solidFill>
                          <a:effectLst/>
                        </a:rPr>
                        <a:t>analogowe wyjście dla </a:t>
                      </a:r>
                      <a:r>
                        <a:rPr lang="pl-PL" sz="1800" u="none" strike="noStrike" dirty="0">
                          <a:solidFill>
                            <a:schemeClr val="tx1"/>
                          </a:solidFill>
                          <a:effectLst/>
                        </a:rPr>
                        <a:t>głośników</a:t>
                      </a:r>
                      <a:r>
                        <a:rPr lang="pl-PL" sz="1800" dirty="0">
                          <a:solidFill>
                            <a:schemeClr val="tx1"/>
                          </a:solidFill>
                          <a:effectLst/>
                        </a:rPr>
                        <a:t> albo </a:t>
                      </a:r>
                      <a:r>
                        <a:rPr lang="pl-PL" sz="1800" u="none" strike="noStrike" dirty="0">
                          <a:solidFill>
                            <a:schemeClr val="tx1"/>
                          </a:solidFill>
                          <a:effectLst/>
                        </a:rPr>
                        <a:t>słuchawek</a:t>
                      </a:r>
                      <a:r>
                        <a:rPr lang="pl-PL" sz="1800" dirty="0">
                          <a:solidFill>
                            <a:schemeClr val="tx1"/>
                          </a:solidFill>
                          <a:effectLst/>
                        </a:rPr>
                        <a:t>, w systemach wielogłośnikowych wyjście dla przednich głośników (</a:t>
                      </a:r>
                      <a:r>
                        <a:rPr lang="pl-PL" sz="1800" dirty="0" err="1">
                          <a:solidFill>
                            <a:schemeClr val="tx1"/>
                          </a:solidFill>
                          <a:effectLst/>
                        </a:rPr>
                        <a:t>line</a:t>
                      </a:r>
                      <a:r>
                        <a:rPr lang="pl-PL" sz="1800" dirty="0">
                          <a:solidFill>
                            <a:schemeClr val="tx1"/>
                          </a:solidFill>
                          <a:effectLst/>
                        </a:rPr>
                        <a:t>-out)</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35868611"/>
                  </a:ext>
                </a:extLst>
              </a:tr>
              <a:tr h="634570">
                <a:tc>
                  <a:txBody>
                    <a:bodyPr/>
                    <a:lstStyle/>
                    <a:p>
                      <a:pPr algn="ctr"/>
                      <a:r>
                        <a:rPr lang="pl-PL" sz="1800">
                          <a:effectLst/>
                        </a:rPr>
                        <a:t> </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000000"/>
                    </a:solidFill>
                  </a:tcPr>
                </a:tc>
                <a:tc>
                  <a:txBody>
                    <a:bodyPr/>
                    <a:lstStyle/>
                    <a:p>
                      <a:pPr algn="ctr"/>
                      <a:r>
                        <a:rPr lang="pl-PL" sz="1800">
                          <a:effectLst/>
                        </a:rPr>
                        <a:t>czarny</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800" dirty="0">
                          <a:solidFill>
                            <a:schemeClr val="tx1"/>
                          </a:solidFill>
                          <a:effectLst/>
                        </a:rPr>
                        <a:t>analogowe wyjście dla głośników tylnych.</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247735011"/>
                  </a:ext>
                </a:extLst>
              </a:tr>
              <a:tr h="1178487">
                <a:tc>
                  <a:txBody>
                    <a:bodyPr/>
                    <a:lstStyle/>
                    <a:p>
                      <a:pPr algn="ctr"/>
                      <a:r>
                        <a:rPr lang="pl-PL" sz="1800">
                          <a:effectLst/>
                        </a:rPr>
                        <a:t> </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FA500"/>
                    </a:solidFill>
                  </a:tcPr>
                </a:tc>
                <a:tc>
                  <a:txBody>
                    <a:bodyPr/>
                    <a:lstStyle/>
                    <a:p>
                      <a:pPr algn="ctr"/>
                      <a:r>
                        <a:rPr lang="pl-PL" sz="1800">
                          <a:effectLst/>
                        </a:rPr>
                        <a:t>pomarańczowy</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800" dirty="0">
                          <a:solidFill>
                            <a:schemeClr val="tx1"/>
                          </a:solidFill>
                          <a:effectLst/>
                        </a:rPr>
                        <a:t>cyfrowe wyjście dźwięku (</a:t>
                      </a:r>
                      <a:r>
                        <a:rPr lang="pl-PL" sz="1800" u="none" strike="noStrike" dirty="0">
                          <a:solidFill>
                            <a:schemeClr val="tx1"/>
                          </a:solidFill>
                          <a:effectLst/>
                        </a:rPr>
                        <a:t>S/PDIF</a:t>
                      </a:r>
                      <a:r>
                        <a:rPr lang="pl-PL" sz="1800" dirty="0">
                          <a:solidFill>
                            <a:schemeClr val="tx1"/>
                          </a:solidFill>
                          <a:effectLst/>
                        </a:rPr>
                        <a:t>), czasami tym kolorem oznacza się analogowe wyjście dla głośników centralnego i </a:t>
                      </a:r>
                      <a:r>
                        <a:rPr lang="pl-PL" sz="1800" dirty="0" err="1">
                          <a:solidFill>
                            <a:schemeClr val="tx1"/>
                          </a:solidFill>
                          <a:effectLst/>
                        </a:rPr>
                        <a:t>niskotonowego</a:t>
                      </a:r>
                      <a:r>
                        <a:rPr lang="pl-PL" sz="1800" dirty="0">
                          <a:solidFill>
                            <a:schemeClr val="tx1"/>
                          </a:solidFill>
                          <a:effectLst/>
                        </a:rPr>
                        <a:t>.</a:t>
                      </a:r>
                    </a:p>
                  </a:txBody>
                  <a:tcPr marL="90653" marR="90653" marT="45326" marB="45326"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3773547"/>
                  </a:ext>
                </a:extLst>
              </a:tr>
            </a:tbl>
          </a:graphicData>
        </a:graphic>
      </p:graphicFrame>
    </p:spTree>
    <p:extLst>
      <p:ext uri="{BB962C8B-B14F-4D97-AF65-F5344CB8AC3E}">
        <p14:creationId xmlns:p14="http://schemas.microsoft.com/office/powerpoint/2010/main" val="1299943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F273A0-310A-4C7E-8BE4-6B19ECE58528}"/>
              </a:ext>
            </a:extLst>
          </p:cNvPr>
          <p:cNvSpPr>
            <a:spLocks noGrp="1"/>
          </p:cNvSpPr>
          <p:nvPr>
            <p:ph type="title"/>
          </p:nvPr>
        </p:nvSpPr>
        <p:spPr/>
        <p:txBody>
          <a:bodyPr/>
          <a:lstStyle/>
          <a:p>
            <a:r>
              <a:rPr lang="pl-PL" dirty="0"/>
              <a:t>JACK</a:t>
            </a:r>
          </a:p>
        </p:txBody>
      </p:sp>
      <p:sp>
        <p:nvSpPr>
          <p:cNvPr id="3" name="Symbol zastępczy zawartości 2">
            <a:extLst>
              <a:ext uri="{FF2B5EF4-FFF2-40B4-BE49-F238E27FC236}">
                <a16:creationId xmlns:a16="http://schemas.microsoft.com/office/drawing/2014/main" id="{228E2EB7-6459-424F-B691-23F9C4898C1D}"/>
              </a:ext>
            </a:extLst>
          </p:cNvPr>
          <p:cNvSpPr>
            <a:spLocks noGrp="1"/>
          </p:cNvSpPr>
          <p:nvPr>
            <p:ph idx="1"/>
          </p:nvPr>
        </p:nvSpPr>
        <p:spPr/>
        <p:txBody>
          <a:bodyPr/>
          <a:lstStyle/>
          <a:p>
            <a:pPr marL="0" indent="0">
              <a:buNone/>
            </a:pPr>
            <a:r>
              <a:rPr lang="pl-PL" dirty="0"/>
              <a:t>1. masa 2. prawy kanał 3. lewy kanał 4. izolator</a:t>
            </a:r>
          </a:p>
        </p:txBody>
      </p:sp>
      <p:pic>
        <p:nvPicPr>
          <p:cNvPr id="3078" name="Picture 6" descr="https://upload.wikimedia.org/wikipedia/commons/9/93/Jack_plug.png">
            <a:extLst>
              <a:ext uri="{FF2B5EF4-FFF2-40B4-BE49-F238E27FC236}">
                <a16:creationId xmlns:a16="http://schemas.microsoft.com/office/drawing/2014/main" id="{102C0F1B-CD67-4C13-9282-0388E58B4E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903" y="2020119"/>
            <a:ext cx="6358194" cy="4291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8103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E7BBDA-7D58-4891-875F-1CBE52453A4E}"/>
              </a:ext>
            </a:extLst>
          </p:cNvPr>
          <p:cNvSpPr>
            <a:spLocks noGrp="1"/>
          </p:cNvSpPr>
          <p:nvPr>
            <p:ph type="title"/>
          </p:nvPr>
        </p:nvSpPr>
        <p:spPr/>
        <p:txBody>
          <a:bodyPr/>
          <a:lstStyle/>
          <a:p>
            <a:endParaRPr lang="pl-PL"/>
          </a:p>
        </p:txBody>
      </p:sp>
      <p:pic>
        <p:nvPicPr>
          <p:cNvPr id="4100" name="Picture 4" descr="Znalezione obrazy dla zapytania jack connection">
            <a:extLst>
              <a:ext uri="{FF2B5EF4-FFF2-40B4-BE49-F238E27FC236}">
                <a16:creationId xmlns:a16="http://schemas.microsoft.com/office/drawing/2014/main" id="{5F9B84E8-D120-4C61-9D4D-9C1AC46B00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026569" y="2397125"/>
            <a:ext cx="5715000" cy="3800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734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234559-636A-4BC4-AEB0-CE95E03CEABF}"/>
              </a:ext>
            </a:extLst>
          </p:cNvPr>
          <p:cNvSpPr>
            <a:spLocks noGrp="1"/>
          </p:cNvSpPr>
          <p:nvPr>
            <p:ph type="title"/>
          </p:nvPr>
        </p:nvSpPr>
        <p:spPr/>
        <p:txBody>
          <a:bodyPr/>
          <a:lstStyle/>
          <a:p>
            <a:r>
              <a:rPr lang="pl-PL" dirty="0"/>
              <a:t>Syntezy</a:t>
            </a:r>
          </a:p>
        </p:txBody>
      </p:sp>
      <p:sp>
        <p:nvSpPr>
          <p:cNvPr id="3" name="Symbol zastępczy zawartości 2">
            <a:extLst>
              <a:ext uri="{FF2B5EF4-FFF2-40B4-BE49-F238E27FC236}">
                <a16:creationId xmlns:a16="http://schemas.microsoft.com/office/drawing/2014/main" id="{288C64D2-BA2A-456D-ACF5-B332B0F676E7}"/>
              </a:ext>
            </a:extLst>
          </p:cNvPr>
          <p:cNvSpPr>
            <a:spLocks noGrp="1"/>
          </p:cNvSpPr>
          <p:nvPr>
            <p:ph idx="1"/>
          </p:nvPr>
        </p:nvSpPr>
        <p:spPr/>
        <p:txBody>
          <a:bodyPr/>
          <a:lstStyle/>
          <a:p>
            <a:r>
              <a:rPr lang="pl-PL" dirty="0"/>
              <a:t>FM - metoda syntezy dźwięku opierająca się na modulacji częstotliwości.</a:t>
            </a:r>
          </a:p>
          <a:p>
            <a:r>
              <a:rPr lang="pl-PL" dirty="0"/>
              <a:t>WT – odtwarzanie </a:t>
            </a:r>
            <a:r>
              <a:rPr lang="pl-PL" dirty="0" err="1"/>
              <a:t>dzwięku</a:t>
            </a:r>
            <a:endParaRPr lang="pl-PL" dirty="0"/>
          </a:p>
        </p:txBody>
      </p:sp>
    </p:spTree>
    <p:extLst>
      <p:ext uri="{BB962C8B-B14F-4D97-AF65-F5344CB8AC3E}">
        <p14:creationId xmlns:p14="http://schemas.microsoft.com/office/powerpoint/2010/main" val="232995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B8F08D-7C39-4325-857F-CFF9EB01F0DF}"/>
              </a:ext>
            </a:extLst>
          </p:cNvPr>
          <p:cNvSpPr>
            <a:spLocks noGrp="1"/>
          </p:cNvSpPr>
          <p:nvPr>
            <p:ph type="title"/>
          </p:nvPr>
        </p:nvSpPr>
        <p:spPr/>
        <p:txBody>
          <a:bodyPr/>
          <a:lstStyle/>
          <a:p>
            <a:r>
              <a:rPr lang="pl-PL" dirty="0"/>
              <a:t>Systemy </a:t>
            </a:r>
            <a:r>
              <a:rPr lang="pl-PL" dirty="0" err="1"/>
              <a:t>dzwiękowe</a:t>
            </a:r>
            <a:endParaRPr lang="pl-PL" dirty="0"/>
          </a:p>
        </p:txBody>
      </p:sp>
      <p:sp>
        <p:nvSpPr>
          <p:cNvPr id="3" name="Symbol zastępczy zawartości 2">
            <a:extLst>
              <a:ext uri="{FF2B5EF4-FFF2-40B4-BE49-F238E27FC236}">
                <a16:creationId xmlns:a16="http://schemas.microsoft.com/office/drawing/2014/main" id="{B16D4D6F-6B4C-4649-A8D8-6F44930DEDB8}"/>
              </a:ext>
            </a:extLst>
          </p:cNvPr>
          <p:cNvSpPr>
            <a:spLocks noGrp="1"/>
          </p:cNvSpPr>
          <p:nvPr>
            <p:ph idx="1"/>
          </p:nvPr>
        </p:nvSpPr>
        <p:spPr/>
        <p:txBody>
          <a:bodyPr>
            <a:normAutofit/>
          </a:bodyPr>
          <a:lstStyle/>
          <a:p>
            <a:pPr marL="0" indent="0">
              <a:buNone/>
            </a:pPr>
            <a:r>
              <a:rPr lang="pl-PL" dirty="0"/>
              <a:t>• Mono</a:t>
            </a:r>
          </a:p>
          <a:p>
            <a:pPr marL="0" indent="0">
              <a:buNone/>
            </a:pPr>
            <a:r>
              <a:rPr lang="pl-PL" dirty="0"/>
              <a:t>• Stereo – dwukanałowy</a:t>
            </a:r>
          </a:p>
        </p:txBody>
      </p:sp>
    </p:spTree>
    <p:extLst>
      <p:ext uri="{BB962C8B-B14F-4D97-AF65-F5344CB8AC3E}">
        <p14:creationId xmlns:p14="http://schemas.microsoft.com/office/powerpoint/2010/main" val="788572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48922C-6C42-4EB5-8181-4F074B582F9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22D7A9D-0359-4E84-B86A-736B4E34AC67}"/>
              </a:ext>
            </a:extLst>
          </p:cNvPr>
          <p:cNvSpPr>
            <a:spLocks noGrp="1"/>
          </p:cNvSpPr>
          <p:nvPr>
            <p:ph idx="1"/>
          </p:nvPr>
        </p:nvSpPr>
        <p:spPr/>
        <p:txBody>
          <a:bodyPr/>
          <a:lstStyle/>
          <a:p>
            <a:pPr marL="0" indent="0">
              <a:buNone/>
            </a:pPr>
            <a:r>
              <a:rPr lang="pl-PL" dirty="0"/>
              <a:t>Dolby Digital – system cyfrowego kodowania dźwięku</a:t>
            </a:r>
          </a:p>
          <a:p>
            <a:pPr marL="0" indent="0">
              <a:buNone/>
            </a:pPr>
            <a:r>
              <a:rPr lang="pl-PL" dirty="0"/>
              <a:t>sześciokanałowego o maksymalnej częstotliwości próbkowania 96</a:t>
            </a:r>
          </a:p>
          <a:p>
            <a:pPr marL="0" indent="0">
              <a:buNone/>
            </a:pPr>
            <a:r>
              <a:rPr lang="pl-PL" dirty="0"/>
              <a:t>kHz, 24-bitowej rozdzielczości (standard sygnału audio</a:t>
            </a:r>
          </a:p>
          <a:p>
            <a:pPr marL="0" indent="0">
              <a:buNone/>
            </a:pPr>
            <a:r>
              <a:rPr lang="pl-PL" dirty="0"/>
              <a:t>zapisywanego na DVD – mimo to w większości filmów stosuje się:</a:t>
            </a:r>
          </a:p>
          <a:p>
            <a:pPr marL="0" indent="0">
              <a:buNone/>
            </a:pPr>
            <a:r>
              <a:rPr lang="pl-PL" dirty="0"/>
              <a:t>16-bit, 48 kHz lub 44,1 kHz), o dynamice 105 </a:t>
            </a:r>
            <a:r>
              <a:rPr lang="pl-PL" dirty="0" err="1"/>
              <a:t>dB</a:t>
            </a:r>
            <a:r>
              <a:rPr lang="pl-PL" dirty="0"/>
              <a:t>, kompresji 1:12 i</a:t>
            </a:r>
          </a:p>
          <a:p>
            <a:pPr marL="0" indent="0">
              <a:buNone/>
            </a:pPr>
            <a:r>
              <a:rPr lang="pl-PL" dirty="0"/>
              <a:t>wymaganej przepustowości 448 </a:t>
            </a:r>
            <a:r>
              <a:rPr lang="pl-PL" dirty="0" err="1"/>
              <a:t>kb</a:t>
            </a:r>
            <a:r>
              <a:rPr lang="pl-PL" dirty="0"/>
              <a:t>/s.</a:t>
            </a:r>
          </a:p>
          <a:p>
            <a:pPr marL="0" indent="0">
              <a:buNone/>
            </a:pPr>
            <a:endParaRPr lang="pl-PL" dirty="0"/>
          </a:p>
        </p:txBody>
      </p:sp>
    </p:spTree>
    <p:extLst>
      <p:ext uri="{BB962C8B-B14F-4D97-AF65-F5344CB8AC3E}">
        <p14:creationId xmlns:p14="http://schemas.microsoft.com/office/powerpoint/2010/main" val="1240982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CE411D-41FD-419A-9797-35194930EF1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5FB7187-138B-43E7-8F6B-FE761EEA624B}"/>
              </a:ext>
            </a:extLst>
          </p:cNvPr>
          <p:cNvSpPr>
            <a:spLocks noGrp="1"/>
          </p:cNvSpPr>
          <p:nvPr>
            <p:ph idx="1"/>
          </p:nvPr>
        </p:nvSpPr>
        <p:spPr/>
        <p:txBody>
          <a:bodyPr>
            <a:normAutofit/>
          </a:bodyPr>
          <a:lstStyle/>
          <a:p>
            <a:pPr marL="0" indent="0">
              <a:buNone/>
            </a:pPr>
            <a:r>
              <a:rPr lang="pl-PL" dirty="0"/>
              <a:t>Dolby </a:t>
            </a:r>
            <a:r>
              <a:rPr lang="pl-PL" dirty="0" err="1"/>
              <a:t>Surround</a:t>
            </a:r>
            <a:r>
              <a:rPr lang="pl-PL" dirty="0"/>
              <a:t> – format dźwięku </a:t>
            </a:r>
            <a:r>
              <a:rPr lang="pl-PL" dirty="0" err="1"/>
              <a:t>pseudoprzestrzennego</a:t>
            </a:r>
            <a:endParaRPr lang="pl-PL" dirty="0"/>
          </a:p>
          <a:p>
            <a:pPr marL="0" indent="0">
              <a:buNone/>
            </a:pPr>
            <a:r>
              <a:rPr lang="pl-PL" dirty="0"/>
              <a:t>otrzymywany z formatu dwukanałowego (obecnie rzadko</a:t>
            </a:r>
          </a:p>
          <a:p>
            <a:pPr marL="0" indent="0">
              <a:buNone/>
            </a:pPr>
            <a:r>
              <a:rPr lang="pl-PL" dirty="0"/>
              <a:t>stosowany); po zdekodowaniu źródła stereofonicznego</a:t>
            </a:r>
          </a:p>
          <a:p>
            <a:pPr marL="0" indent="0">
              <a:buNone/>
            </a:pPr>
            <a:r>
              <a:rPr lang="pl-PL" dirty="0"/>
              <a:t>otrzymujemy 3 kanały (lewy, prawy i </a:t>
            </a:r>
            <a:r>
              <a:rPr lang="pl-PL" dirty="0" err="1"/>
              <a:t>surround</a:t>
            </a:r>
            <a:r>
              <a:rPr lang="pl-PL" dirty="0"/>
              <a:t>)</a:t>
            </a:r>
          </a:p>
          <a:p>
            <a:pPr marL="0" indent="0">
              <a:buNone/>
            </a:pPr>
            <a:endParaRPr lang="pl-PL" dirty="0"/>
          </a:p>
        </p:txBody>
      </p:sp>
    </p:spTree>
    <p:extLst>
      <p:ext uri="{BB962C8B-B14F-4D97-AF65-F5344CB8AC3E}">
        <p14:creationId xmlns:p14="http://schemas.microsoft.com/office/powerpoint/2010/main" val="3928148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BF5371-0974-49C3-9465-8FE903E5A5D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227B2D3-2F11-4BC8-B124-A2183C02458D}"/>
              </a:ext>
            </a:extLst>
          </p:cNvPr>
          <p:cNvSpPr>
            <a:spLocks noGrp="1"/>
          </p:cNvSpPr>
          <p:nvPr>
            <p:ph idx="1"/>
          </p:nvPr>
        </p:nvSpPr>
        <p:spPr/>
        <p:txBody>
          <a:bodyPr>
            <a:normAutofit/>
          </a:bodyPr>
          <a:lstStyle/>
          <a:p>
            <a:pPr marL="0" indent="0">
              <a:buNone/>
            </a:pPr>
            <a:r>
              <a:rPr lang="pl-PL" dirty="0"/>
              <a:t>Dolby </a:t>
            </a:r>
            <a:r>
              <a:rPr lang="pl-PL" dirty="0" err="1"/>
              <a:t>Surround</a:t>
            </a:r>
            <a:r>
              <a:rPr lang="pl-PL" dirty="0"/>
              <a:t> Pro </a:t>
            </a:r>
            <a:r>
              <a:rPr lang="pl-PL" dirty="0" err="1"/>
              <a:t>Logic</a:t>
            </a:r>
            <a:r>
              <a:rPr lang="pl-PL" dirty="0"/>
              <a:t> – format kodowania dźwięku</a:t>
            </a:r>
          </a:p>
          <a:p>
            <a:pPr marL="0" indent="0">
              <a:buNone/>
            </a:pPr>
            <a:r>
              <a:rPr lang="pl-PL" dirty="0"/>
              <a:t>otaczającego, dookólnego (ang. </a:t>
            </a:r>
            <a:r>
              <a:rPr lang="pl-PL" dirty="0" err="1"/>
              <a:t>surround</a:t>
            </a:r>
            <a:r>
              <a:rPr lang="pl-PL" dirty="0"/>
              <a:t> - otaczać). Jest to</a:t>
            </a:r>
          </a:p>
          <a:p>
            <a:pPr marL="0" indent="0">
              <a:buNone/>
            </a:pPr>
            <a:r>
              <a:rPr lang="pl-PL" dirty="0"/>
              <a:t>ulepszona wersja systemu </a:t>
            </a:r>
            <a:r>
              <a:rPr lang="pl-PL" dirty="0" err="1"/>
              <a:t>dźwieku</a:t>
            </a:r>
            <a:r>
              <a:rPr lang="pl-PL" dirty="0"/>
              <a:t> przestrzennego (stereo) z</a:t>
            </a:r>
          </a:p>
          <a:p>
            <a:pPr marL="0" indent="0">
              <a:buNone/>
            </a:pPr>
            <a:r>
              <a:rPr lang="pl-PL" dirty="0"/>
              <a:t>czterema kanałami: przednim lewym, przednim centralnym i</a:t>
            </a:r>
          </a:p>
          <a:p>
            <a:pPr marL="0" indent="0">
              <a:buNone/>
            </a:pPr>
            <a:r>
              <a:rPr lang="pl-PL" dirty="0"/>
              <a:t>przednim prawym oraz kanałem tylnym. System został</a:t>
            </a:r>
          </a:p>
          <a:p>
            <a:pPr marL="0" indent="0">
              <a:buNone/>
            </a:pPr>
            <a:r>
              <a:rPr lang="pl-PL" dirty="0"/>
              <a:t>opracowany przez Dolby Laboratories i wprowadzony na rynek w</a:t>
            </a:r>
          </a:p>
          <a:p>
            <a:pPr marL="0" indent="0">
              <a:buNone/>
            </a:pPr>
            <a:r>
              <a:rPr lang="pl-PL" dirty="0"/>
              <a:t>1987 roku. Był to pierwszy system dźwięku dookólnego </a:t>
            </a:r>
            <a:r>
              <a:rPr lang="pl-PL" dirty="0" err="1"/>
              <a:t>surround</a:t>
            </a:r>
            <a:endParaRPr lang="pl-PL" dirty="0"/>
          </a:p>
          <a:p>
            <a:pPr marL="0" indent="0">
              <a:buNone/>
            </a:pPr>
            <a:r>
              <a:rPr lang="pl-PL" dirty="0"/>
              <a:t>powszechnie przyjęty do użytku domowego. Systemy dźwiękowe w multimediach</a:t>
            </a:r>
          </a:p>
          <a:p>
            <a:pPr marL="0" indent="0">
              <a:buNone/>
            </a:pPr>
            <a:endParaRPr lang="pl-PL" dirty="0"/>
          </a:p>
        </p:txBody>
      </p:sp>
    </p:spTree>
    <p:extLst>
      <p:ext uri="{BB962C8B-B14F-4D97-AF65-F5344CB8AC3E}">
        <p14:creationId xmlns:p14="http://schemas.microsoft.com/office/powerpoint/2010/main" val="1805501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0903BC-EF6B-4794-A8EB-DA1DC6F834E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A2EE2BD-B2CC-4F83-B87C-E555DAF28F79}"/>
              </a:ext>
            </a:extLst>
          </p:cNvPr>
          <p:cNvSpPr>
            <a:spLocks noGrp="1"/>
          </p:cNvSpPr>
          <p:nvPr>
            <p:ph idx="1"/>
          </p:nvPr>
        </p:nvSpPr>
        <p:spPr/>
        <p:txBody>
          <a:bodyPr/>
          <a:lstStyle/>
          <a:p>
            <a:pPr marL="0" indent="0">
              <a:buNone/>
            </a:pPr>
            <a:r>
              <a:rPr lang="pl-PL" dirty="0"/>
              <a:t>Dolby Digital 5.1 to 5 szerokopasmowych kanałów (od 20 do</a:t>
            </a:r>
          </a:p>
          <a:p>
            <a:pPr marL="0" indent="0">
              <a:buNone/>
            </a:pPr>
            <a:r>
              <a:rPr lang="pl-PL" dirty="0"/>
              <a:t>20 000 </a:t>
            </a:r>
            <a:r>
              <a:rPr lang="pl-PL" dirty="0" err="1"/>
              <a:t>Hz</a:t>
            </a:r>
            <a:r>
              <a:rPr lang="pl-PL" dirty="0"/>
              <a:t>) przeznaczonych dla 5 głośników (lewego, centralnego,</a:t>
            </a:r>
          </a:p>
          <a:p>
            <a:pPr marL="0" indent="0">
              <a:buNone/>
            </a:pPr>
            <a:r>
              <a:rPr lang="pl-PL" dirty="0"/>
              <a:t>prawego, lewego </a:t>
            </a:r>
            <a:r>
              <a:rPr lang="pl-PL" dirty="0" err="1"/>
              <a:t>surround</a:t>
            </a:r>
            <a:r>
              <a:rPr lang="pl-PL" dirty="0"/>
              <a:t>, prawego </a:t>
            </a:r>
            <a:r>
              <a:rPr lang="pl-PL" dirty="0" err="1"/>
              <a:t>surround</a:t>
            </a:r>
            <a:r>
              <a:rPr lang="pl-PL" dirty="0"/>
              <a:t>); szósty kanał jest</a:t>
            </a:r>
          </a:p>
          <a:p>
            <a:pPr marL="0" indent="0">
              <a:buNone/>
            </a:pPr>
            <a:r>
              <a:rPr lang="pl-PL" dirty="0"/>
              <a:t>przeznaczony dla głośnika </a:t>
            </a:r>
            <a:r>
              <a:rPr lang="pl-PL" dirty="0" err="1"/>
              <a:t>niskotonowego</a:t>
            </a:r>
            <a:r>
              <a:rPr lang="pl-PL" dirty="0"/>
              <a:t> (</a:t>
            </a:r>
            <a:r>
              <a:rPr lang="pl-PL" dirty="0" err="1"/>
              <a:t>sub-woofera</a:t>
            </a:r>
            <a:r>
              <a:rPr lang="pl-PL" dirty="0"/>
              <a:t> – 20-120</a:t>
            </a:r>
          </a:p>
          <a:p>
            <a:pPr marL="0" indent="0">
              <a:buNone/>
            </a:pPr>
            <a:r>
              <a:rPr lang="pl-PL" dirty="0" err="1"/>
              <a:t>Hz</a:t>
            </a:r>
            <a:r>
              <a:rPr lang="pl-PL" dirty="0"/>
              <a:t>).</a:t>
            </a:r>
          </a:p>
          <a:p>
            <a:pPr marL="0" indent="0">
              <a:buNone/>
            </a:pPr>
            <a:endParaRPr lang="pl-PL" dirty="0"/>
          </a:p>
        </p:txBody>
      </p:sp>
    </p:spTree>
    <p:extLst>
      <p:ext uri="{BB962C8B-B14F-4D97-AF65-F5344CB8AC3E}">
        <p14:creationId xmlns:p14="http://schemas.microsoft.com/office/powerpoint/2010/main" val="4164253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291AAD-C176-4D0F-BC6B-7AB48859D645}"/>
              </a:ext>
            </a:extLst>
          </p:cNvPr>
          <p:cNvSpPr>
            <a:spLocks noGrp="1"/>
          </p:cNvSpPr>
          <p:nvPr>
            <p:ph type="title"/>
          </p:nvPr>
        </p:nvSpPr>
        <p:spPr/>
        <p:txBody>
          <a:bodyPr/>
          <a:lstStyle/>
          <a:p>
            <a:r>
              <a:rPr lang="pl-PL" dirty="0"/>
              <a:t>Karta dźwiękowa, karta muzyczna</a:t>
            </a:r>
          </a:p>
        </p:txBody>
      </p:sp>
      <p:sp>
        <p:nvSpPr>
          <p:cNvPr id="3" name="Symbol zastępczy zawartości 2">
            <a:extLst>
              <a:ext uri="{FF2B5EF4-FFF2-40B4-BE49-F238E27FC236}">
                <a16:creationId xmlns:a16="http://schemas.microsoft.com/office/drawing/2014/main" id="{D2CE8A46-D3EC-4859-927E-25AAA66806AE}"/>
              </a:ext>
            </a:extLst>
          </p:cNvPr>
          <p:cNvSpPr>
            <a:spLocks noGrp="1"/>
          </p:cNvSpPr>
          <p:nvPr>
            <p:ph idx="1"/>
          </p:nvPr>
        </p:nvSpPr>
        <p:spPr/>
        <p:txBody>
          <a:bodyPr>
            <a:normAutofit lnSpcReduction="10000"/>
          </a:bodyPr>
          <a:lstStyle/>
          <a:p>
            <a:pPr marL="0" indent="0">
              <a:buNone/>
            </a:pPr>
            <a:r>
              <a:rPr lang="pl-PL" dirty="0"/>
              <a:t>komputerowa karta rozszerzeń umożliwiająca rejestrację, przetwarzanie i odtwarzanie dźwięku; słuchanie muzyki.</a:t>
            </a:r>
          </a:p>
          <a:p>
            <a:pPr marL="0" indent="0">
              <a:buNone/>
            </a:pPr>
            <a:endParaRPr lang="pl-PL" dirty="0"/>
          </a:p>
          <a:p>
            <a:pPr marL="0" indent="0">
              <a:buNone/>
            </a:pPr>
            <a:r>
              <a:rPr lang="pl-PL" dirty="0"/>
              <a:t>Najbardziej znaną grupą kart dźwiękowych jest seria Sound </a:t>
            </a:r>
            <a:r>
              <a:rPr lang="pl-PL" dirty="0" err="1"/>
              <a:t>Blaster</a:t>
            </a:r>
            <a:r>
              <a:rPr lang="pl-PL" dirty="0"/>
              <a:t> firmy Creative </a:t>
            </a:r>
            <a:r>
              <a:rPr lang="pl-PL" dirty="0" err="1"/>
              <a:t>Labs</a:t>
            </a:r>
            <a:r>
              <a:rPr lang="pl-PL" dirty="0"/>
              <a:t>.</a:t>
            </a:r>
          </a:p>
          <a:p>
            <a:pPr marL="0" indent="0">
              <a:buNone/>
            </a:pPr>
            <a:endParaRPr lang="pl-PL" dirty="0"/>
          </a:p>
          <a:p>
            <a:pPr marL="0" indent="0">
              <a:buNone/>
            </a:pPr>
            <a:r>
              <a:rPr lang="pl-PL" dirty="0"/>
              <a:t>Obecnie układy dźwiękowe wystarczające do zastosowań amatorskich są zazwyczaj wbudowywane w płytę główną komputera, a nie stanowią karty rozszerzenia. Z powodów historycznych są jednak określane mianem „zintegrowana karta dźwiękowa”. Pojawiły się również zewnętrzne karty dźwiękowe podłączane do komputera przez port USB.</a:t>
            </a:r>
          </a:p>
        </p:txBody>
      </p:sp>
    </p:spTree>
    <p:extLst>
      <p:ext uri="{BB962C8B-B14F-4D97-AF65-F5344CB8AC3E}">
        <p14:creationId xmlns:p14="http://schemas.microsoft.com/office/powerpoint/2010/main" val="1630200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3D2A18-1B8D-45FF-81CD-26547393B95B}"/>
              </a:ext>
            </a:extLst>
          </p:cNvPr>
          <p:cNvSpPr>
            <a:spLocks noGrp="1"/>
          </p:cNvSpPr>
          <p:nvPr>
            <p:ph type="title"/>
          </p:nvPr>
        </p:nvSpPr>
        <p:spPr/>
        <p:txBody>
          <a:bodyPr/>
          <a:lstStyle/>
          <a:p>
            <a:endParaRPr lang="pl-PL"/>
          </a:p>
        </p:txBody>
      </p:sp>
      <p:pic>
        <p:nvPicPr>
          <p:cNvPr id="6146" name="Picture 2" descr="Znalezione obrazy dla zapytania dÅºwiÄk wielokanaÅowy">
            <a:extLst>
              <a:ext uri="{FF2B5EF4-FFF2-40B4-BE49-F238E27FC236}">
                <a16:creationId xmlns:a16="http://schemas.microsoft.com/office/drawing/2014/main" id="{8F4068FC-C501-4EEB-A59B-0BB326F9D90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5241" y="1771095"/>
            <a:ext cx="12176759" cy="5086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807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DF9715-CDC1-4331-9063-B47DF6CE32B8}"/>
              </a:ext>
            </a:extLst>
          </p:cNvPr>
          <p:cNvSpPr>
            <a:spLocks noGrp="1"/>
          </p:cNvSpPr>
          <p:nvPr>
            <p:ph type="title"/>
          </p:nvPr>
        </p:nvSpPr>
        <p:spPr/>
        <p:txBody>
          <a:bodyPr/>
          <a:lstStyle/>
          <a:p>
            <a:endParaRPr lang="pl-PL"/>
          </a:p>
        </p:txBody>
      </p:sp>
      <p:pic>
        <p:nvPicPr>
          <p:cNvPr id="7170" name="Picture 2" descr="Znalezione obrazy dla zapytania ustawienie gÅosnikÃ³w">
            <a:extLst>
              <a:ext uri="{FF2B5EF4-FFF2-40B4-BE49-F238E27FC236}">
                <a16:creationId xmlns:a16="http://schemas.microsoft.com/office/drawing/2014/main" id="{3C390F76-3979-4A41-B9BD-43B6D569750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524434" y="1453611"/>
            <a:ext cx="4333732" cy="5325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576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177BC6-F2EB-45A3-A89E-AC0CCE6D3FCF}"/>
              </a:ext>
            </a:extLst>
          </p:cNvPr>
          <p:cNvSpPr>
            <a:spLocks noGrp="1"/>
          </p:cNvSpPr>
          <p:nvPr>
            <p:ph type="title"/>
          </p:nvPr>
        </p:nvSpPr>
        <p:spPr/>
        <p:txBody>
          <a:bodyPr/>
          <a:lstStyle/>
          <a:p>
            <a:r>
              <a:rPr lang="pl-PL" dirty="0"/>
              <a:t>EAX</a:t>
            </a:r>
          </a:p>
        </p:txBody>
      </p:sp>
      <p:sp>
        <p:nvSpPr>
          <p:cNvPr id="3" name="Symbol zastępczy zawartości 2">
            <a:extLst>
              <a:ext uri="{FF2B5EF4-FFF2-40B4-BE49-F238E27FC236}">
                <a16:creationId xmlns:a16="http://schemas.microsoft.com/office/drawing/2014/main" id="{52B25F47-A297-421C-AD61-1F59B5E684A6}"/>
              </a:ext>
            </a:extLst>
          </p:cNvPr>
          <p:cNvSpPr>
            <a:spLocks noGrp="1"/>
          </p:cNvSpPr>
          <p:nvPr>
            <p:ph idx="1"/>
          </p:nvPr>
        </p:nvSpPr>
        <p:spPr/>
        <p:txBody>
          <a:bodyPr>
            <a:normAutofit/>
          </a:bodyPr>
          <a:lstStyle/>
          <a:p>
            <a:pPr marL="0" indent="0">
              <a:buNone/>
            </a:pPr>
            <a:r>
              <a:rPr lang="pl-PL" dirty="0"/>
              <a:t>opracowany przez firmę Creative </a:t>
            </a:r>
            <a:r>
              <a:rPr lang="pl-PL" dirty="0" err="1"/>
              <a:t>Labs</a:t>
            </a:r>
            <a:r>
              <a:rPr lang="pl-PL" dirty="0"/>
              <a:t> zestaw rozszerzeń standardu Microsoft Direct Sound 3D. EAX stosowane jest w grach 3D by lepiej oddać świat dźwięków. Pozwala na znaczne poprawienie realności doznawanych wrażeń słuchowych.</a:t>
            </a:r>
          </a:p>
          <a:p>
            <a:pPr marL="0" indent="0">
              <a:buNone/>
            </a:pPr>
            <a:endParaRPr lang="pl-PL" dirty="0"/>
          </a:p>
          <a:p>
            <a:pPr marL="0" indent="0">
              <a:buNone/>
            </a:pPr>
            <a:r>
              <a:rPr lang="pl-PL" dirty="0"/>
              <a:t>Produkty firmy Creative </a:t>
            </a:r>
            <a:r>
              <a:rPr lang="pl-PL" dirty="0" err="1"/>
              <a:t>Labs</a:t>
            </a:r>
            <a:r>
              <a:rPr lang="pl-PL" dirty="0"/>
              <a:t> nie są jedynymi zawierającymi rozszerzenia EAX. Dzięki firmie </a:t>
            </a:r>
            <a:r>
              <a:rPr lang="pl-PL" dirty="0" err="1"/>
              <a:t>Sensaura</a:t>
            </a:r>
            <a:r>
              <a:rPr lang="pl-PL" dirty="0"/>
              <a:t> Ltd. oraz jej sys­temowi tworzenia dźwięku przestrzen­nego producenci kart muzycznych bazujących na chipsetach ESS, Yamaha czy </a:t>
            </a:r>
            <a:r>
              <a:rPr lang="pl-PL" dirty="0" err="1"/>
              <a:t>Crystal</a:t>
            </a:r>
            <a:r>
              <a:rPr lang="pl-PL" dirty="0"/>
              <a:t> otrzymali odpowiednie oprogramowa­nie wspomagające tworzenie efektów dźwiękowych 3D. Jednak ich produkty obecnie zapewniają kompatybilność jedynie z EAX 2.0.</a:t>
            </a:r>
          </a:p>
        </p:txBody>
      </p:sp>
    </p:spTree>
    <p:extLst>
      <p:ext uri="{BB962C8B-B14F-4D97-AF65-F5344CB8AC3E}">
        <p14:creationId xmlns:p14="http://schemas.microsoft.com/office/powerpoint/2010/main" val="2295734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1600B7-EC54-4303-B57C-15FF4938727C}"/>
              </a:ext>
            </a:extLst>
          </p:cNvPr>
          <p:cNvSpPr>
            <a:spLocks noGrp="1"/>
          </p:cNvSpPr>
          <p:nvPr>
            <p:ph type="title"/>
          </p:nvPr>
        </p:nvSpPr>
        <p:spPr/>
        <p:txBody>
          <a:bodyPr/>
          <a:lstStyle/>
          <a:p>
            <a:r>
              <a:rPr lang="pl-PL" dirty="0"/>
              <a:t>EAX 1.0</a:t>
            </a:r>
          </a:p>
        </p:txBody>
      </p:sp>
      <p:sp>
        <p:nvSpPr>
          <p:cNvPr id="3" name="Symbol zastępczy zawartości 2">
            <a:extLst>
              <a:ext uri="{FF2B5EF4-FFF2-40B4-BE49-F238E27FC236}">
                <a16:creationId xmlns:a16="http://schemas.microsoft.com/office/drawing/2014/main" id="{F776F4DC-4EDF-4C94-924E-DD96B64339E1}"/>
              </a:ext>
            </a:extLst>
          </p:cNvPr>
          <p:cNvSpPr>
            <a:spLocks noGrp="1"/>
          </p:cNvSpPr>
          <p:nvPr>
            <p:ph idx="1"/>
          </p:nvPr>
        </p:nvSpPr>
        <p:spPr/>
        <p:txBody>
          <a:bodyPr>
            <a:normAutofit/>
          </a:bodyPr>
          <a:lstStyle/>
          <a:p>
            <a:pPr marL="0" indent="0">
              <a:buNone/>
            </a:pPr>
            <a:r>
              <a:rPr lang="pl-PL" dirty="0"/>
              <a:t>Po raz pierwszy został przedstawiony przy pojawieniu się w 1998 roku Sound </a:t>
            </a:r>
            <a:r>
              <a:rPr lang="pl-PL" dirty="0" err="1"/>
              <a:t>Blaster</a:t>
            </a:r>
            <a:r>
              <a:rPr lang="pl-PL" dirty="0"/>
              <a:t> Live! opartego na procesorze dźwiękowym EMU10K1. Posiadał on możliwość łatwego programowania przez sterownik zawarty w systemie operacyjnym. Modelowanie dźwięku w kartach Sound </a:t>
            </a:r>
            <a:r>
              <a:rPr lang="pl-PL" dirty="0" err="1"/>
              <a:t>Blaster</a:t>
            </a:r>
            <a:r>
              <a:rPr lang="pl-PL" dirty="0"/>
              <a:t> Live! realizowane jest techniką nazwaną </a:t>
            </a:r>
            <a:r>
              <a:rPr lang="pl-PL" dirty="0" err="1"/>
              <a:t>Environmental</a:t>
            </a:r>
            <a:r>
              <a:rPr lang="pl-PL" dirty="0"/>
              <a:t> Modeling, opracowaną w fir­mie E-mu Systems.</a:t>
            </a:r>
          </a:p>
          <a:p>
            <a:pPr marL="0" indent="0">
              <a:buNone/>
            </a:pPr>
            <a:endParaRPr lang="pl-PL" dirty="0"/>
          </a:p>
          <a:p>
            <a:pPr marL="0" indent="0">
              <a:buNone/>
            </a:pPr>
            <a:r>
              <a:rPr lang="pl-PL" dirty="0"/>
              <a:t>EAX początkowo zawierał w sobie zestaw filtrów: predefiniowanych ustawień środowiskowych dźwięku jak np. echo w jaskini bądź w lesie. Dodatkowo zaimplementowane były, znane z rozwiązań firmy </a:t>
            </a:r>
            <a:r>
              <a:rPr lang="pl-PL" dirty="0" err="1"/>
              <a:t>Aureal</a:t>
            </a:r>
            <a:r>
              <a:rPr lang="pl-PL" dirty="0"/>
              <a:t>, odbicia liczone w czasie rzeczywistym.</a:t>
            </a:r>
          </a:p>
        </p:txBody>
      </p:sp>
    </p:spTree>
    <p:extLst>
      <p:ext uri="{BB962C8B-B14F-4D97-AF65-F5344CB8AC3E}">
        <p14:creationId xmlns:p14="http://schemas.microsoft.com/office/powerpoint/2010/main" val="4261792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190DCE-0E0A-4409-9E23-FDAC94577255}"/>
              </a:ext>
            </a:extLst>
          </p:cNvPr>
          <p:cNvSpPr>
            <a:spLocks noGrp="1"/>
          </p:cNvSpPr>
          <p:nvPr>
            <p:ph type="title"/>
          </p:nvPr>
        </p:nvSpPr>
        <p:spPr/>
        <p:txBody>
          <a:bodyPr/>
          <a:lstStyle/>
          <a:p>
            <a:r>
              <a:rPr lang="pl-PL" dirty="0"/>
              <a:t>EAX 2.0</a:t>
            </a:r>
          </a:p>
        </p:txBody>
      </p:sp>
      <p:sp>
        <p:nvSpPr>
          <p:cNvPr id="3" name="Symbol zastępczy zawartości 2">
            <a:extLst>
              <a:ext uri="{FF2B5EF4-FFF2-40B4-BE49-F238E27FC236}">
                <a16:creationId xmlns:a16="http://schemas.microsoft.com/office/drawing/2014/main" id="{4E01B4FB-ED38-4CDA-B009-F6051619FF6D}"/>
              </a:ext>
            </a:extLst>
          </p:cNvPr>
          <p:cNvSpPr>
            <a:spLocks noGrp="1"/>
          </p:cNvSpPr>
          <p:nvPr>
            <p:ph idx="1"/>
          </p:nvPr>
        </p:nvSpPr>
        <p:spPr/>
        <p:txBody>
          <a:bodyPr/>
          <a:lstStyle/>
          <a:p>
            <a:pPr marL="0" indent="0">
              <a:buNone/>
            </a:pPr>
            <a:r>
              <a:rPr lang="pl-PL" dirty="0"/>
              <a:t>EAX zostało rozszerzone o nową możliwość tzw. </a:t>
            </a:r>
            <a:r>
              <a:rPr lang="pl-PL" dirty="0" err="1"/>
              <a:t>Obstruction</a:t>
            </a:r>
            <a:r>
              <a:rPr lang="pl-PL" dirty="0"/>
              <a:t> and </a:t>
            </a:r>
            <a:r>
              <a:rPr lang="pl-PL" dirty="0" err="1"/>
              <a:t>Occlusion</a:t>
            </a:r>
            <a:r>
              <a:rPr lang="pl-PL" dirty="0"/>
              <a:t>. Te funkcje pozwalają częściowo lub całkowicie blokować dźwięk dochodzący ze źródła do słuchacza z możliwością uwzględnienia przeszkód jakie mogą się pojawiać na jego drodze.</a:t>
            </a:r>
          </a:p>
        </p:txBody>
      </p:sp>
    </p:spTree>
    <p:extLst>
      <p:ext uri="{BB962C8B-B14F-4D97-AF65-F5344CB8AC3E}">
        <p14:creationId xmlns:p14="http://schemas.microsoft.com/office/powerpoint/2010/main" val="1969341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F09731-A556-4BC3-A376-BFABBE1F1A93}"/>
              </a:ext>
            </a:extLst>
          </p:cNvPr>
          <p:cNvSpPr>
            <a:spLocks noGrp="1"/>
          </p:cNvSpPr>
          <p:nvPr>
            <p:ph type="title"/>
          </p:nvPr>
        </p:nvSpPr>
        <p:spPr/>
        <p:txBody>
          <a:bodyPr/>
          <a:lstStyle/>
          <a:p>
            <a:r>
              <a:rPr lang="pl-PL" dirty="0"/>
              <a:t>EAX 3.0</a:t>
            </a:r>
          </a:p>
        </p:txBody>
      </p:sp>
      <p:sp>
        <p:nvSpPr>
          <p:cNvPr id="3" name="Symbol zastępczy zawartości 2">
            <a:extLst>
              <a:ext uri="{FF2B5EF4-FFF2-40B4-BE49-F238E27FC236}">
                <a16:creationId xmlns:a16="http://schemas.microsoft.com/office/drawing/2014/main" id="{3527A919-EDFA-4ED4-8ECE-8DE6218C1562}"/>
              </a:ext>
            </a:extLst>
          </p:cNvPr>
          <p:cNvSpPr>
            <a:spLocks noGrp="1"/>
          </p:cNvSpPr>
          <p:nvPr>
            <p:ph idx="1"/>
          </p:nvPr>
        </p:nvSpPr>
        <p:spPr/>
        <p:txBody>
          <a:bodyPr>
            <a:normAutofit/>
          </a:bodyPr>
          <a:lstStyle/>
          <a:p>
            <a:pPr marL="0" indent="0">
              <a:buNone/>
            </a:pPr>
            <a:r>
              <a:rPr lang="pl-PL" dirty="0"/>
              <a:t>Z nadejściem nowych kart muzycznych opartych na procesorze </a:t>
            </a:r>
            <a:r>
              <a:rPr lang="pl-PL" dirty="0" err="1"/>
              <a:t>Audigy</a:t>
            </a:r>
            <a:r>
              <a:rPr lang="pl-PL" dirty="0"/>
              <a:t> (EMU10K2) i </a:t>
            </a:r>
            <a:r>
              <a:rPr lang="pl-PL" dirty="0" err="1"/>
              <a:t>Audigy</a:t>
            </a:r>
            <a:r>
              <a:rPr lang="pl-PL" dirty="0"/>
              <a:t> 2 powstał EAX 3.0 ADVANCED HD™. Moc tych układów pozwoliła na dodanie do EAX funkcji </a:t>
            </a:r>
            <a:r>
              <a:rPr lang="pl-PL" dirty="0" err="1"/>
              <a:t>Enviromental</a:t>
            </a:r>
            <a:r>
              <a:rPr lang="pl-PL" dirty="0"/>
              <a:t> </a:t>
            </a:r>
            <a:r>
              <a:rPr lang="pl-PL" dirty="0" err="1"/>
              <a:t>Morphing</a:t>
            </a:r>
            <a:r>
              <a:rPr lang="pl-PL" dirty="0"/>
              <a:t>, która pozwala na płynne przechodzenie z jednego środowiska dźwiękowego do drugiego. Zapobiega nagłym zmianom charakteru dźwięku przy szybkim przechodzeniu np. z wygłuszonego pomieszczenia do jaskini z dużym echem.</a:t>
            </a:r>
          </a:p>
          <a:p>
            <a:pPr marL="0" indent="0">
              <a:buNone/>
            </a:pPr>
            <a:endParaRPr lang="pl-PL" dirty="0"/>
          </a:p>
          <a:p>
            <a:pPr marL="0" indent="0">
              <a:buNone/>
            </a:pPr>
            <a:r>
              <a:rPr lang="pl-PL" dirty="0"/>
              <a:t>Innymi nowościami są </a:t>
            </a:r>
            <a:r>
              <a:rPr lang="pl-PL" dirty="0" err="1"/>
              <a:t>Environmental</a:t>
            </a:r>
            <a:r>
              <a:rPr lang="pl-PL" dirty="0"/>
              <a:t> </a:t>
            </a:r>
            <a:r>
              <a:rPr lang="pl-PL" dirty="0" err="1"/>
              <a:t>Panning</a:t>
            </a:r>
            <a:r>
              <a:rPr lang="pl-PL" dirty="0"/>
              <a:t> oraz </a:t>
            </a:r>
            <a:r>
              <a:rPr lang="pl-PL" dirty="0" err="1"/>
              <a:t>Filtering</a:t>
            </a:r>
            <a:r>
              <a:rPr lang="pl-PL" dirty="0"/>
              <a:t> and </a:t>
            </a:r>
            <a:r>
              <a:rPr lang="pl-PL" dirty="0" err="1"/>
              <a:t>Reflections</a:t>
            </a:r>
            <a:r>
              <a:rPr lang="pl-PL" dirty="0"/>
              <a:t>. Funkcje te poprawiają zdolność umieszczania dźwięku w środowisku 3D oraz symulują jego zachowanie się w otwartych bądź zamkniętych przestrzeniach. Przez to można dokładniej określić źródło pochodzenia dźwięku.</a:t>
            </a:r>
          </a:p>
        </p:txBody>
      </p:sp>
    </p:spTree>
    <p:extLst>
      <p:ext uri="{BB962C8B-B14F-4D97-AF65-F5344CB8AC3E}">
        <p14:creationId xmlns:p14="http://schemas.microsoft.com/office/powerpoint/2010/main" val="367133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7FFEF9-13F4-48E1-AB64-95484D11F763}"/>
              </a:ext>
            </a:extLst>
          </p:cNvPr>
          <p:cNvSpPr>
            <a:spLocks noGrp="1"/>
          </p:cNvSpPr>
          <p:nvPr>
            <p:ph type="title"/>
          </p:nvPr>
        </p:nvSpPr>
        <p:spPr/>
        <p:txBody>
          <a:bodyPr/>
          <a:lstStyle/>
          <a:p>
            <a:r>
              <a:rPr lang="pl-PL" dirty="0"/>
              <a:t>EAX 4.0</a:t>
            </a:r>
          </a:p>
        </p:txBody>
      </p:sp>
      <p:sp>
        <p:nvSpPr>
          <p:cNvPr id="3" name="Symbol zastępczy zawartości 2">
            <a:extLst>
              <a:ext uri="{FF2B5EF4-FFF2-40B4-BE49-F238E27FC236}">
                <a16:creationId xmlns:a16="http://schemas.microsoft.com/office/drawing/2014/main" id="{7E33929C-024A-4BB6-9BF3-3EF9031D915B}"/>
              </a:ext>
            </a:extLst>
          </p:cNvPr>
          <p:cNvSpPr>
            <a:spLocks noGrp="1"/>
          </p:cNvSpPr>
          <p:nvPr>
            <p:ph idx="1"/>
          </p:nvPr>
        </p:nvSpPr>
        <p:spPr/>
        <p:txBody>
          <a:bodyPr/>
          <a:lstStyle/>
          <a:p>
            <a:pPr marL="0" indent="0">
              <a:buNone/>
            </a:pPr>
            <a:r>
              <a:rPr lang="pl-PL" dirty="0"/>
              <a:t>Po dodaniu do specyfikacji funkcji Multi-</a:t>
            </a:r>
            <a:r>
              <a:rPr lang="pl-PL" dirty="0" err="1"/>
              <a:t>Environments</a:t>
            </a:r>
            <a:r>
              <a:rPr lang="pl-PL" dirty="0"/>
              <a:t> powstał EAX 4.0 ADVANCED HD™. Nowa możliwość w pełni wykorzystuje procesory EMU10K2. Pozwala na utworzenie do czterech niezależnych środowisk dźwiękowych. Mogą one na siebie oddziaływać i nakładać się co wszystko jest dokonywane i obliczane w czasie rzeczywistym przez procesor karty dźwiękowej.</a:t>
            </a:r>
          </a:p>
        </p:txBody>
      </p:sp>
    </p:spTree>
    <p:extLst>
      <p:ext uri="{BB962C8B-B14F-4D97-AF65-F5344CB8AC3E}">
        <p14:creationId xmlns:p14="http://schemas.microsoft.com/office/powerpoint/2010/main" val="1475267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60B79D-B112-4DBA-8379-465C6F904198}"/>
              </a:ext>
            </a:extLst>
          </p:cNvPr>
          <p:cNvSpPr>
            <a:spLocks noGrp="1"/>
          </p:cNvSpPr>
          <p:nvPr>
            <p:ph type="title"/>
          </p:nvPr>
        </p:nvSpPr>
        <p:spPr/>
        <p:txBody>
          <a:bodyPr/>
          <a:lstStyle/>
          <a:p>
            <a:r>
              <a:rPr lang="pl-PL" dirty="0"/>
              <a:t>EAX 5.0</a:t>
            </a:r>
          </a:p>
        </p:txBody>
      </p:sp>
      <p:sp>
        <p:nvSpPr>
          <p:cNvPr id="3" name="Symbol zastępczy zawartości 2">
            <a:extLst>
              <a:ext uri="{FF2B5EF4-FFF2-40B4-BE49-F238E27FC236}">
                <a16:creationId xmlns:a16="http://schemas.microsoft.com/office/drawing/2014/main" id="{8E168836-3ED0-4773-9A6F-F4C5646CAB5F}"/>
              </a:ext>
            </a:extLst>
          </p:cNvPr>
          <p:cNvSpPr>
            <a:spLocks noGrp="1"/>
          </p:cNvSpPr>
          <p:nvPr>
            <p:ph idx="1"/>
          </p:nvPr>
        </p:nvSpPr>
        <p:spPr/>
        <p:txBody>
          <a:bodyPr>
            <a:normAutofit fontScale="70000" lnSpcReduction="20000"/>
          </a:bodyPr>
          <a:lstStyle/>
          <a:p>
            <a:pPr marL="0" indent="0">
              <a:buNone/>
            </a:pPr>
            <a:r>
              <a:rPr lang="pl-PL" dirty="0"/>
              <a:t>EAX </a:t>
            </a:r>
            <a:r>
              <a:rPr lang="pl-PL" dirty="0" err="1"/>
              <a:t>FlexiFX</a:t>
            </a:r>
            <a:r>
              <a:rPr lang="pl-PL" dirty="0"/>
              <a:t> –  EAX 5.0 obsługuje max 4 efekty pogłosu oraz 128 źródeł 3D. Dzięki tej funkcji, karta umożliwia uaktualnianie wszystkich czterech slotów efektów do wszystkich źródeł 3D jednocześnie, oraz nakładanie efektów środowiskowych na źródła dwukanałowe jak i wielokanałowe.</a:t>
            </a:r>
          </a:p>
          <a:p>
            <a:pPr marL="0" indent="0">
              <a:buNone/>
            </a:pPr>
            <a:r>
              <a:rPr lang="pl-PL" dirty="0"/>
              <a:t>EAX </a:t>
            </a:r>
            <a:r>
              <a:rPr lang="pl-PL" dirty="0" err="1"/>
              <a:t>PurePath</a:t>
            </a:r>
            <a:r>
              <a:rPr lang="pl-PL" dirty="0"/>
              <a:t> – funkcja oferująca pełną kontrolę nad sygnałami wielokanałowymi i kierowaniem ich do wybranych głośników satelitarnych. Umożliwia ona m.in. określenie, jakie sygnały mają trafić do kanału LFE (</a:t>
            </a:r>
            <a:r>
              <a:rPr lang="pl-PL" dirty="0" err="1"/>
              <a:t>Low-Frequency</a:t>
            </a:r>
            <a:r>
              <a:rPr lang="pl-PL" dirty="0"/>
              <a:t> </a:t>
            </a:r>
            <a:r>
              <a:rPr lang="pl-PL" dirty="0" err="1"/>
              <a:t>Enhacement</a:t>
            </a:r>
            <a:r>
              <a:rPr lang="pl-PL" dirty="0"/>
              <a:t>), i przesłanie dialogów do głośnika centralnego.</a:t>
            </a:r>
          </a:p>
          <a:p>
            <a:pPr marL="0" indent="0">
              <a:buNone/>
            </a:pPr>
            <a:r>
              <a:rPr lang="pl-PL" dirty="0"/>
              <a:t>EAX </a:t>
            </a:r>
            <a:r>
              <a:rPr lang="pl-PL" dirty="0" err="1"/>
              <a:t>MacroFX</a:t>
            </a:r>
            <a:r>
              <a:rPr lang="pl-PL" dirty="0"/>
              <a:t> – umożliwia generowanie i kontrolę efektów zbliżenia dla realistycznego odwzorowania dźwięków, ze źródeł znajdujących się bardzo blisko słuchacza.</a:t>
            </a:r>
          </a:p>
          <a:p>
            <a:pPr marL="0" indent="0">
              <a:buNone/>
            </a:pPr>
            <a:r>
              <a:rPr lang="pl-PL" dirty="0"/>
              <a:t>Environment </a:t>
            </a:r>
            <a:r>
              <a:rPr lang="pl-PL" dirty="0" err="1"/>
              <a:t>Occlusion</a:t>
            </a:r>
            <a:r>
              <a:rPr lang="pl-PL" dirty="0"/>
              <a:t> – efekt ulepszający dźwięk poprzez tłumienie dźwięków dochodzących np. z innych pokoi, które w rzeczywistości wygłuszane są przez ścianę lub inne przeszkody akustyczne. Wyobraźmy sobie, że kierując poczynaniami głównego bohatera w grze, stoimy przed zamkniętymi drzwiami zatłoczonego i hałaśliwego baru. Dzięki zastosowaniu funkcji </a:t>
            </a:r>
            <a:r>
              <a:rPr lang="pl-PL" dirty="0" err="1"/>
              <a:t>Environmental</a:t>
            </a:r>
            <a:r>
              <a:rPr lang="pl-PL" dirty="0"/>
              <a:t> </a:t>
            </a:r>
            <a:r>
              <a:rPr lang="pl-PL" dirty="0" err="1"/>
              <a:t>Occlusion</a:t>
            </a:r>
            <a:r>
              <a:rPr lang="pl-PL" dirty="0"/>
              <a:t> usłyszymy stłumione odgłosy, wydobywające się z wnętrza pomieszczenia.</a:t>
            </a:r>
          </a:p>
          <a:p>
            <a:pPr marL="0" indent="0">
              <a:buNone/>
            </a:pPr>
            <a:r>
              <a:rPr lang="pl-PL" dirty="0" err="1"/>
              <a:t>Microphone</a:t>
            </a:r>
            <a:r>
              <a:rPr lang="pl-PL" dirty="0"/>
              <a:t> dzięki tej funkcji będziemy mogli przenieść własny głos do realiów panujących w grze. Podczas komunikowania się z innymi graczami na słowa wypowiadane do mikrofonu nakładany jest jeden z efektów środowiskowych, odpowiadający specyfice pomieszczenia, w którym akurat się znajdujemy. Dzięki temu w grach, w których możliwa jest głosowa komunikacja pomiędzy graczami, każdy będzie mógł się przynajmniej domyślać, gdzie znajduje się osoba, z którą rozmawia.</a:t>
            </a:r>
          </a:p>
          <a:p>
            <a:pPr marL="0" indent="0">
              <a:buNone/>
            </a:pPr>
            <a:endParaRPr lang="pl-PL" dirty="0"/>
          </a:p>
        </p:txBody>
      </p:sp>
    </p:spTree>
    <p:extLst>
      <p:ext uri="{BB962C8B-B14F-4D97-AF65-F5344CB8AC3E}">
        <p14:creationId xmlns:p14="http://schemas.microsoft.com/office/powerpoint/2010/main" val="196891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A64CB0-A25A-4960-BE73-6E6B18D16B58}"/>
              </a:ext>
            </a:extLst>
          </p:cNvPr>
          <p:cNvSpPr>
            <a:spLocks noGrp="1"/>
          </p:cNvSpPr>
          <p:nvPr>
            <p:ph type="title"/>
          </p:nvPr>
        </p:nvSpPr>
        <p:spPr/>
        <p:txBody>
          <a:bodyPr/>
          <a:lstStyle/>
          <a:p>
            <a:r>
              <a:rPr lang="pl-PL" dirty="0"/>
              <a:t>Dolby </a:t>
            </a:r>
            <a:r>
              <a:rPr lang="pl-PL" dirty="0" err="1"/>
              <a:t>Atmos</a:t>
            </a:r>
            <a:endParaRPr lang="pl-PL" dirty="0"/>
          </a:p>
        </p:txBody>
      </p:sp>
      <p:sp>
        <p:nvSpPr>
          <p:cNvPr id="3" name="Symbol zastępczy zawartości 2">
            <a:extLst>
              <a:ext uri="{FF2B5EF4-FFF2-40B4-BE49-F238E27FC236}">
                <a16:creationId xmlns:a16="http://schemas.microsoft.com/office/drawing/2014/main" id="{BE17BDBE-5F36-4813-9881-8E0888784C7E}"/>
              </a:ext>
            </a:extLst>
          </p:cNvPr>
          <p:cNvSpPr>
            <a:spLocks noGrp="1"/>
          </p:cNvSpPr>
          <p:nvPr>
            <p:ph idx="1"/>
          </p:nvPr>
        </p:nvSpPr>
        <p:spPr/>
        <p:txBody>
          <a:bodyPr/>
          <a:lstStyle/>
          <a:p>
            <a:pPr marL="0" indent="0">
              <a:buNone/>
            </a:pPr>
            <a:r>
              <a:rPr lang="pl-PL" dirty="0"/>
              <a:t>Pierwsza generacja sprzętu </a:t>
            </a:r>
            <a:r>
              <a:rPr lang="pl-PL"/>
              <a:t>do kina obsługuje </a:t>
            </a:r>
            <a:r>
              <a:rPr lang="pl-PL" dirty="0"/>
              <a:t>do 128 niezależnych ścieżek audio i do 64 różnych głośników. Technologia ta była początkowo kierowana do kin komercyjnych, ale później została także dostosowana do potrzeb kina domowego. Oprócz odtwarzania standardowych ścieżek dźwięku przestrzennego 5.1 lub 7.1 (za pomocą tablic konwersji), system generuje dla każdego głośnika unikalną ścieżkę dźwiękową, co umożliwia zastosowanie wielu nowych przednich, bocznych, a nawet umieszczonych na suficie kanałów wertykalnych dla dokładnego pozycjonowania wybranych dźwięków, takich jak przelot helikoptera czy deszcz.</a:t>
            </a:r>
          </a:p>
        </p:txBody>
      </p:sp>
    </p:spTree>
    <p:extLst>
      <p:ext uri="{BB962C8B-B14F-4D97-AF65-F5344CB8AC3E}">
        <p14:creationId xmlns:p14="http://schemas.microsoft.com/office/powerpoint/2010/main" val="2665726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D6D250-82C3-4083-827D-C49383161B60}"/>
              </a:ext>
            </a:extLst>
          </p:cNvPr>
          <p:cNvSpPr>
            <a:spLocks noGrp="1"/>
          </p:cNvSpPr>
          <p:nvPr>
            <p:ph type="title"/>
          </p:nvPr>
        </p:nvSpPr>
        <p:spPr/>
        <p:txBody>
          <a:bodyPr/>
          <a:lstStyle/>
          <a:p>
            <a:r>
              <a:rPr lang="pl-PL" dirty="0"/>
              <a:t>AC'97 (Audio </a:t>
            </a:r>
            <a:r>
              <a:rPr lang="pl-PL" dirty="0" err="1"/>
              <a:t>Codec</a:t>
            </a:r>
            <a:r>
              <a:rPr lang="pl-PL" dirty="0"/>
              <a:t> '97; także MC'97 jako Modem </a:t>
            </a:r>
            <a:r>
              <a:rPr lang="pl-PL" dirty="0" err="1"/>
              <a:t>Codec</a:t>
            </a:r>
            <a:r>
              <a:rPr lang="pl-PL" dirty="0"/>
              <a:t> '97)</a:t>
            </a:r>
          </a:p>
        </p:txBody>
      </p:sp>
      <p:sp>
        <p:nvSpPr>
          <p:cNvPr id="3" name="Symbol zastępczy zawartości 2">
            <a:extLst>
              <a:ext uri="{FF2B5EF4-FFF2-40B4-BE49-F238E27FC236}">
                <a16:creationId xmlns:a16="http://schemas.microsoft.com/office/drawing/2014/main" id="{089F5CB3-2CEC-4DB4-B200-266FD52E302A}"/>
              </a:ext>
            </a:extLst>
          </p:cNvPr>
          <p:cNvSpPr>
            <a:spLocks noGrp="1"/>
          </p:cNvSpPr>
          <p:nvPr>
            <p:ph idx="1"/>
          </p:nvPr>
        </p:nvSpPr>
        <p:spPr/>
        <p:txBody>
          <a:bodyPr>
            <a:normAutofit fontScale="85000" lnSpcReduction="20000"/>
          </a:bodyPr>
          <a:lstStyle/>
          <a:p>
            <a:pPr marL="0" indent="0">
              <a:buNone/>
            </a:pPr>
            <a:r>
              <a:rPr lang="pl-PL" dirty="0"/>
              <a:t>standard kodeka audio stworzony przez Intel w 1997. Ten standard był używany w płytach głównych, modemach i kartach dźwiękowych.</a:t>
            </a:r>
          </a:p>
          <a:p>
            <a:pPr marL="0" indent="0">
              <a:buNone/>
            </a:pPr>
            <a:endParaRPr lang="pl-PL" dirty="0"/>
          </a:p>
          <a:p>
            <a:pPr marL="0" indent="0">
              <a:buNone/>
            </a:pPr>
            <a:r>
              <a:rPr lang="pl-PL" dirty="0"/>
              <a:t>Komponenty audio zintegrowane z chipsetem składają z dwóch podzespołów: kontrolera cyfrowego (nazywanego DC97) AC'97, który jest wbudowany w Kontroler I/O (ICH) chipsetu, i kodeków (audio i modemu) AC'97, które są analogowymi komponentami architektury.</a:t>
            </a:r>
          </a:p>
          <a:p>
            <a:pPr marL="0" indent="0">
              <a:buNone/>
            </a:pPr>
            <a:endParaRPr lang="pl-PL" dirty="0"/>
          </a:p>
          <a:p>
            <a:pPr marL="0" indent="0">
              <a:buNone/>
            </a:pPr>
            <a:r>
              <a:rPr lang="pl-PL" dirty="0"/>
              <a:t>AC'97 określa 16 – lub 20-bitową architekturę wysokiej jakości z obsługą dźwięku przestrzennego na komputerze PC. AC'97 obsługuje częstotliwość próbkowania 96 kHz przy 20-bitowej rozdzielczości stereo i 48 kHz przy 20-bitowej rozdzielczości nagrywania i odtwarzania wielokanałowego stereo. AC'97 definiuje maksymalnie 6 kanałów analogowych wyjść audio.</a:t>
            </a:r>
          </a:p>
          <a:p>
            <a:pPr marL="0" indent="0">
              <a:buNone/>
            </a:pPr>
            <a:endParaRPr lang="pl-PL" dirty="0"/>
          </a:p>
          <a:p>
            <a:pPr marL="0" indent="0">
              <a:buNone/>
            </a:pPr>
            <a:r>
              <a:rPr lang="pl-PL" dirty="0"/>
              <a:t>Dźwięk zintegrowany jest realizowany przez kodek AC'97 na płycie głównej, kartę Communications and Networking </a:t>
            </a:r>
            <a:r>
              <a:rPr lang="pl-PL" dirty="0" err="1"/>
              <a:t>Riser</a:t>
            </a:r>
            <a:r>
              <a:rPr lang="pl-PL" dirty="0"/>
              <a:t> (CNR), lub kartę audio/modem </a:t>
            </a:r>
            <a:r>
              <a:rPr lang="pl-PL" dirty="0" err="1"/>
              <a:t>riser</a:t>
            </a:r>
            <a:r>
              <a:rPr lang="pl-PL" dirty="0"/>
              <a:t> (AMR).</a:t>
            </a:r>
          </a:p>
        </p:txBody>
      </p:sp>
    </p:spTree>
    <p:extLst>
      <p:ext uri="{BB962C8B-B14F-4D97-AF65-F5344CB8AC3E}">
        <p14:creationId xmlns:p14="http://schemas.microsoft.com/office/powerpoint/2010/main" val="42757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DD17DA-B821-430D-9A98-85AF1A05724C}"/>
              </a:ext>
            </a:extLst>
          </p:cNvPr>
          <p:cNvSpPr>
            <a:spLocks noGrp="1"/>
          </p:cNvSpPr>
          <p:nvPr>
            <p:ph type="title"/>
          </p:nvPr>
        </p:nvSpPr>
        <p:spPr/>
        <p:txBody>
          <a:bodyPr/>
          <a:lstStyle/>
          <a:p>
            <a:endParaRPr lang="pl-PL"/>
          </a:p>
        </p:txBody>
      </p:sp>
      <p:pic>
        <p:nvPicPr>
          <p:cNvPr id="1026" name="Picture 2" descr="https://upload.wikimedia.org/wikipedia/commons/thumb/5/55/Creative_SB_X-Fi_Fatal1ty-AB.jpg/1280px-Creative_SB_X-Fi_Fatal1ty-AB.jpg">
            <a:extLst>
              <a:ext uri="{FF2B5EF4-FFF2-40B4-BE49-F238E27FC236}">
                <a16:creationId xmlns:a16="http://schemas.microsoft.com/office/drawing/2014/main" id="{01F36D4D-4E44-4C70-B750-70A5A35B78E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974980" y="2286000"/>
            <a:ext cx="5818178"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2227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D146A3-40FF-4E89-BD76-7B4E51DB1835}"/>
              </a:ext>
            </a:extLst>
          </p:cNvPr>
          <p:cNvSpPr>
            <a:spLocks noGrp="1"/>
          </p:cNvSpPr>
          <p:nvPr>
            <p:ph type="title"/>
          </p:nvPr>
        </p:nvSpPr>
        <p:spPr/>
        <p:txBody>
          <a:bodyPr/>
          <a:lstStyle/>
          <a:p>
            <a:r>
              <a:rPr lang="pl-PL" dirty="0"/>
              <a:t>Intel HD Audio</a:t>
            </a:r>
          </a:p>
        </p:txBody>
      </p:sp>
      <p:sp>
        <p:nvSpPr>
          <p:cNvPr id="3" name="Symbol zastępczy zawartości 2">
            <a:extLst>
              <a:ext uri="{FF2B5EF4-FFF2-40B4-BE49-F238E27FC236}">
                <a16:creationId xmlns:a16="http://schemas.microsoft.com/office/drawing/2014/main" id="{328045D4-BAD0-42DD-9281-1950BCFA93F8}"/>
              </a:ext>
            </a:extLst>
          </p:cNvPr>
          <p:cNvSpPr>
            <a:spLocks noGrp="1"/>
          </p:cNvSpPr>
          <p:nvPr>
            <p:ph idx="1"/>
          </p:nvPr>
        </p:nvSpPr>
        <p:spPr/>
        <p:txBody>
          <a:bodyPr/>
          <a:lstStyle/>
          <a:p>
            <a:pPr marL="0" indent="0">
              <a:buNone/>
            </a:pPr>
            <a:r>
              <a:rPr lang="pl-PL" dirty="0"/>
              <a:t>Następca AC`97 opracowany i wprowadzony w roku 2004. </a:t>
            </a:r>
            <a:r>
              <a:rPr lang="pl-PL" dirty="0" err="1"/>
              <a:t>Nazwywany</a:t>
            </a:r>
            <a:r>
              <a:rPr lang="pl-PL" dirty="0"/>
              <a:t> jest również Azalia</a:t>
            </a:r>
          </a:p>
        </p:txBody>
      </p:sp>
    </p:spTree>
    <p:extLst>
      <p:ext uri="{BB962C8B-B14F-4D97-AF65-F5344CB8AC3E}">
        <p14:creationId xmlns:p14="http://schemas.microsoft.com/office/powerpoint/2010/main" val="465663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4A22E4-DBEB-45AC-9CFC-9243198B8D12}"/>
              </a:ext>
            </a:extLst>
          </p:cNvPr>
          <p:cNvSpPr>
            <a:spLocks noGrp="1"/>
          </p:cNvSpPr>
          <p:nvPr>
            <p:ph type="title"/>
          </p:nvPr>
        </p:nvSpPr>
        <p:spPr/>
        <p:txBody>
          <a:bodyPr/>
          <a:lstStyle/>
          <a:p>
            <a:r>
              <a:rPr lang="pl-PL" dirty="0"/>
              <a:t>Cechy</a:t>
            </a:r>
          </a:p>
        </p:txBody>
      </p:sp>
      <p:sp>
        <p:nvSpPr>
          <p:cNvPr id="3" name="Symbol zastępczy zawartości 2">
            <a:extLst>
              <a:ext uri="{FF2B5EF4-FFF2-40B4-BE49-F238E27FC236}">
                <a16:creationId xmlns:a16="http://schemas.microsoft.com/office/drawing/2014/main" id="{F14F6533-CC10-4BCC-9829-222B58DC116C}"/>
              </a:ext>
            </a:extLst>
          </p:cNvPr>
          <p:cNvSpPr>
            <a:spLocks noGrp="1"/>
          </p:cNvSpPr>
          <p:nvPr>
            <p:ph idx="1"/>
          </p:nvPr>
        </p:nvSpPr>
        <p:spPr/>
        <p:txBody>
          <a:bodyPr>
            <a:normAutofit/>
          </a:bodyPr>
          <a:lstStyle/>
          <a:p>
            <a:pPr marL="0" indent="0">
              <a:buNone/>
            </a:pPr>
            <a:r>
              <a:rPr lang="pl-PL" dirty="0"/>
              <a:t>Do </a:t>
            </a:r>
            <a:r>
              <a:rPr lang="en-US" dirty="0"/>
              <a:t>15 </a:t>
            </a:r>
            <a:r>
              <a:rPr lang="pl-PL" dirty="0"/>
              <a:t>wejść i wyjść</a:t>
            </a:r>
            <a:r>
              <a:rPr lang="en-US" dirty="0"/>
              <a:t> 15</a:t>
            </a:r>
          </a:p>
          <a:p>
            <a:pPr marL="0" indent="0">
              <a:buNone/>
            </a:pPr>
            <a:r>
              <a:rPr lang="pl-PL" dirty="0"/>
              <a:t>Do</a:t>
            </a:r>
            <a:r>
              <a:rPr lang="en-US" dirty="0"/>
              <a:t> 16</a:t>
            </a:r>
            <a:r>
              <a:rPr lang="pl-PL" dirty="0"/>
              <a:t> kanałów na wejście</a:t>
            </a:r>
            <a:endParaRPr lang="en-US" dirty="0"/>
          </a:p>
          <a:p>
            <a:pPr marL="0" indent="0">
              <a:buNone/>
            </a:pPr>
            <a:r>
              <a:rPr lang="pl-PL" dirty="0"/>
              <a:t>Rozdzielczość</a:t>
            </a:r>
            <a:r>
              <a:rPr lang="en-US" dirty="0"/>
              <a:t> 8–32 bits</a:t>
            </a:r>
          </a:p>
          <a:p>
            <a:pPr marL="0" indent="0">
              <a:buNone/>
            </a:pPr>
            <a:r>
              <a:rPr lang="pl-PL" dirty="0"/>
              <a:t>Częstotliwość</a:t>
            </a:r>
            <a:r>
              <a:rPr lang="en-US" dirty="0"/>
              <a:t> 6–192 kHz</a:t>
            </a:r>
          </a:p>
          <a:p>
            <a:pPr marL="0" indent="0">
              <a:buNone/>
            </a:pPr>
            <a:r>
              <a:rPr lang="pl-PL" dirty="0"/>
              <a:t>Automatyczne wykrywanie </a:t>
            </a:r>
            <a:r>
              <a:rPr lang="pl-PL" dirty="0" err="1"/>
              <a:t>jack</a:t>
            </a:r>
            <a:endParaRPr lang="en-US" dirty="0"/>
          </a:p>
        </p:txBody>
      </p:sp>
    </p:spTree>
    <p:extLst>
      <p:ext uri="{BB962C8B-B14F-4D97-AF65-F5344CB8AC3E}">
        <p14:creationId xmlns:p14="http://schemas.microsoft.com/office/powerpoint/2010/main" val="907006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3E154D-6C71-4C4C-8049-9CB1EFD857C7}"/>
              </a:ext>
            </a:extLst>
          </p:cNvPr>
          <p:cNvSpPr>
            <a:spLocks noGrp="1"/>
          </p:cNvSpPr>
          <p:nvPr>
            <p:ph type="title"/>
          </p:nvPr>
        </p:nvSpPr>
        <p:spPr/>
        <p:txBody>
          <a:bodyPr/>
          <a:lstStyle/>
          <a:p>
            <a:r>
              <a:rPr lang="pl-PL" dirty="0"/>
              <a:t>Jakość karty </a:t>
            </a:r>
            <a:r>
              <a:rPr lang="pl-PL" dirty="0" err="1"/>
              <a:t>dzwiękowej</a:t>
            </a:r>
            <a:endParaRPr lang="pl-PL" dirty="0"/>
          </a:p>
        </p:txBody>
      </p:sp>
      <p:sp>
        <p:nvSpPr>
          <p:cNvPr id="3" name="Symbol zastępczy zawartości 2">
            <a:extLst>
              <a:ext uri="{FF2B5EF4-FFF2-40B4-BE49-F238E27FC236}">
                <a16:creationId xmlns:a16="http://schemas.microsoft.com/office/drawing/2014/main" id="{2DA3DCBD-8ED7-40A4-818F-AB6AC2530633}"/>
              </a:ext>
            </a:extLst>
          </p:cNvPr>
          <p:cNvSpPr>
            <a:spLocks noGrp="1"/>
          </p:cNvSpPr>
          <p:nvPr>
            <p:ph idx="1"/>
          </p:nvPr>
        </p:nvSpPr>
        <p:spPr/>
        <p:txBody>
          <a:bodyPr>
            <a:normAutofit/>
          </a:bodyPr>
          <a:lstStyle/>
          <a:p>
            <a:r>
              <a:rPr lang="pl-PL" dirty="0"/>
              <a:t>Charakterystyka częstotliwości – zdolność karty do nagrywania i odtwarzania dźwięku ze stałą głośnością. Im szerszy zakres, tym lepsza karta muzyczna, </a:t>
            </a:r>
          </a:p>
          <a:p>
            <a:r>
              <a:rPr lang="pl-PL" dirty="0"/>
              <a:t>Współczynnik zniekształceń nieliniowych (całkowite zniekształcenia harmoniczne) – dokładność odtwarzanego dźwięku albo stopień zniekształcenia sygnału generowanego przez kartę w stosunku do sygnału oryginalnego podawany w procentach (im mniejszy procent zniekształceń, tym lepsze urządzenie), </a:t>
            </a:r>
          </a:p>
          <a:p>
            <a:r>
              <a:rPr lang="pl-PL" dirty="0"/>
              <a:t>Stosunek sygnału do szumu – SNR – stosunek mocy sygnału dźwiękowego do mocy szumu tła w tym samym paśmie częstotliwości. Im większa wartość SNR mierzona w </a:t>
            </a:r>
            <a:r>
              <a:rPr lang="pl-PL" dirty="0" err="1"/>
              <a:t>dB</a:t>
            </a:r>
            <a:r>
              <a:rPr lang="pl-PL" dirty="0"/>
              <a:t> tym lepsza jakość dźwięku.</a:t>
            </a:r>
          </a:p>
        </p:txBody>
      </p:sp>
    </p:spTree>
    <p:extLst>
      <p:ext uri="{BB962C8B-B14F-4D97-AF65-F5344CB8AC3E}">
        <p14:creationId xmlns:p14="http://schemas.microsoft.com/office/powerpoint/2010/main" val="29351684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F1E9FE-63A3-479D-8669-3D798DA5116D}"/>
              </a:ext>
            </a:extLst>
          </p:cNvPr>
          <p:cNvSpPr>
            <a:spLocks noGrp="1"/>
          </p:cNvSpPr>
          <p:nvPr>
            <p:ph type="title"/>
          </p:nvPr>
        </p:nvSpPr>
        <p:spPr/>
        <p:txBody>
          <a:bodyPr/>
          <a:lstStyle/>
          <a:p>
            <a:r>
              <a:rPr lang="pl-PL" dirty="0"/>
              <a:t>Parametry głośników</a:t>
            </a:r>
          </a:p>
        </p:txBody>
      </p:sp>
      <p:sp>
        <p:nvSpPr>
          <p:cNvPr id="3" name="Symbol zastępczy zawartości 2">
            <a:extLst>
              <a:ext uri="{FF2B5EF4-FFF2-40B4-BE49-F238E27FC236}">
                <a16:creationId xmlns:a16="http://schemas.microsoft.com/office/drawing/2014/main" id="{040C9E45-C807-4EF1-B16D-87C40E8D8D76}"/>
              </a:ext>
            </a:extLst>
          </p:cNvPr>
          <p:cNvSpPr>
            <a:spLocks noGrp="1"/>
          </p:cNvSpPr>
          <p:nvPr>
            <p:ph idx="1"/>
          </p:nvPr>
        </p:nvSpPr>
        <p:spPr/>
        <p:txBody>
          <a:bodyPr>
            <a:normAutofit lnSpcReduction="10000"/>
          </a:bodyPr>
          <a:lstStyle/>
          <a:p>
            <a:pPr marL="0" indent="0">
              <a:buNone/>
            </a:pPr>
            <a:r>
              <a:rPr lang="pl-PL" dirty="0"/>
              <a:t>Efektywność głośnika – ciśnienie akustyczne jakie otrzymamy w odległości 1 m od głośnika przy mocy 1 W, wyrażana jest w jednostce logarytmicznej, czyli decybelach (</a:t>
            </a:r>
            <a:r>
              <a:rPr lang="pl-PL" dirty="0" err="1"/>
              <a:t>dB</a:t>
            </a:r>
            <a:r>
              <a:rPr lang="pl-PL" dirty="0"/>
              <a:t>), </a:t>
            </a:r>
          </a:p>
          <a:p>
            <a:pPr marL="0" indent="0">
              <a:buNone/>
            </a:pPr>
            <a:r>
              <a:rPr lang="pl-PL" dirty="0"/>
              <a:t>Charakterystyka przenoszenia – zakres częstotliwości, jakie głośnik może odtworzyć. Głośniki dzielimy na: </a:t>
            </a:r>
            <a:r>
              <a:rPr lang="pl-PL" dirty="0" err="1"/>
              <a:t>niskotonowe</a:t>
            </a:r>
            <a:r>
              <a:rPr lang="pl-PL" dirty="0"/>
              <a:t>, </a:t>
            </a:r>
            <a:r>
              <a:rPr lang="pl-PL" dirty="0" err="1"/>
              <a:t>średniotonowe</a:t>
            </a:r>
            <a:r>
              <a:rPr lang="pl-PL" dirty="0"/>
              <a:t> i wysokotonowe, ponieważ nie istnieje głośnik, który byłby w stanie odtworzyć cały zakres częstotliwości (20Hz – 20kHz), </a:t>
            </a:r>
          </a:p>
          <a:p>
            <a:pPr marL="0" indent="0">
              <a:buNone/>
            </a:pPr>
            <a:r>
              <a:rPr lang="pl-PL" dirty="0"/>
              <a:t>Całkowite zniekształcenie harmoniczne – liczba zniekształceń powstających podczas generowania dźwięku, czyli różnice pomiędzy sygnałem dostarczonym do głośnika, a wygenerowanym dźwiękiem (powinien </a:t>
            </a:r>
            <a:r>
              <a:rPr lang="pl-PL" dirty="0" err="1"/>
              <a:t>byd</a:t>
            </a:r>
            <a:r>
              <a:rPr lang="pl-PL" dirty="0"/>
              <a:t> niższy, niż 0,1%), </a:t>
            </a:r>
          </a:p>
          <a:p>
            <a:pPr marL="0" indent="0">
              <a:buNone/>
            </a:pPr>
            <a:r>
              <a:rPr lang="pl-PL" dirty="0"/>
              <a:t>Moc akustyczna – (nie mylić z mocą znamionową, czy mocą elektryczną) to moc wyrażana w watach (W) wygenerowana przez głośnik.</a:t>
            </a:r>
          </a:p>
        </p:txBody>
      </p:sp>
    </p:spTree>
    <p:extLst>
      <p:ext uri="{BB962C8B-B14F-4D97-AF65-F5344CB8AC3E}">
        <p14:creationId xmlns:p14="http://schemas.microsoft.com/office/powerpoint/2010/main" val="17726696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7961EF-9540-469B-AD58-C4EDD07C1BD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E54C658-B10E-47B4-89CC-417462CA7CC4}"/>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1469699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811F07-18E3-4298-8EF2-BB99FF15FED5}"/>
              </a:ext>
            </a:extLst>
          </p:cNvPr>
          <p:cNvSpPr>
            <a:spLocks noGrp="1"/>
          </p:cNvSpPr>
          <p:nvPr>
            <p:ph type="title"/>
          </p:nvPr>
        </p:nvSpPr>
        <p:spPr/>
        <p:txBody>
          <a:bodyPr/>
          <a:lstStyle/>
          <a:p>
            <a:r>
              <a:rPr lang="pl-PL" dirty="0"/>
              <a:t>Budowa</a:t>
            </a:r>
          </a:p>
        </p:txBody>
      </p:sp>
      <p:sp>
        <p:nvSpPr>
          <p:cNvPr id="3" name="Symbol zastępczy zawartości 2">
            <a:extLst>
              <a:ext uri="{FF2B5EF4-FFF2-40B4-BE49-F238E27FC236}">
                <a16:creationId xmlns:a16="http://schemas.microsoft.com/office/drawing/2014/main" id="{4B482F49-B0CC-40E7-B025-A36033FF9A39}"/>
              </a:ext>
            </a:extLst>
          </p:cNvPr>
          <p:cNvSpPr>
            <a:spLocks noGrp="1"/>
          </p:cNvSpPr>
          <p:nvPr>
            <p:ph idx="1"/>
          </p:nvPr>
        </p:nvSpPr>
        <p:spPr/>
        <p:txBody>
          <a:bodyPr>
            <a:normAutofit fontScale="70000" lnSpcReduction="20000"/>
          </a:bodyPr>
          <a:lstStyle/>
          <a:p>
            <a:r>
              <a:rPr lang="pl-PL" dirty="0"/>
              <a:t>generator dźwięku – występował w starszych kartach i był to zazwyczaj generator drgań o zadanej częstotliwości połączony z generatorem obwiedni (amplitudy) oraz generator szumu, służył do sprzętowego generowania dźwięków za pomocą modulacji i łączenia fal oraz szumu</a:t>
            </a:r>
          </a:p>
          <a:p>
            <a:r>
              <a:rPr lang="pl-PL" dirty="0"/>
              <a:t>przetworniki A/C i C/A – umożliwiające rejestrację i odtwarzanie dźwięku (umożliwiające zamianę sposobu reprezentacji sygnału z analogowego na cyfrowy i odwrotnie)</a:t>
            </a:r>
          </a:p>
          <a:p>
            <a:r>
              <a:rPr lang="pl-PL" dirty="0"/>
              <a:t>bufor – mała (często tylko kilka kilobajtów) pamięć RAM, używana przez przetworniki A/C i C/A, do których cyfrowy dźwięk jest zapisywany i odczytywany przez procesor główny komputera lub odtwarzany po uprzednim wgraniu tam danych</a:t>
            </a:r>
          </a:p>
          <a:p>
            <a:r>
              <a:rPr lang="pl-PL" dirty="0"/>
              <a:t>mikser dźwięku – służy do łączenia sygnałów dźwięku z generatorów dźwięku, przetworników C/A (w skrócie PCAA), wejść zewnętrznych i innych źródeł</a:t>
            </a:r>
          </a:p>
          <a:p>
            <a:r>
              <a:rPr lang="pl-PL" dirty="0"/>
              <a:t>wzmacniacz sygnałów wyjściowych - służy do wzmacniania sygnału wyjść przeznaczonych dla urządzeń pasywnych (np. wyjście słuchawkowe)</a:t>
            </a:r>
          </a:p>
          <a:p>
            <a:r>
              <a:rPr lang="pl-PL" dirty="0"/>
              <a:t>złącza wejściowe i wyjściowe dźwięku (zarówno analogowe, jak i cyfrowe)</a:t>
            </a:r>
          </a:p>
          <a:p>
            <a:r>
              <a:rPr lang="pl-PL" dirty="0"/>
              <a:t>interfejs do komputera – służący do komunikacji i wymiany danych z kartą dźwiękową, zazwyczaj ISA, PCI lub USB</a:t>
            </a:r>
          </a:p>
          <a:p>
            <a:r>
              <a:rPr lang="pl-PL" dirty="0"/>
              <a:t>interfejs MIDI – służy do podłączania do komputera cyfrowych instrumentów muzycznych w standardzie MIDI.</a:t>
            </a:r>
          </a:p>
        </p:txBody>
      </p:sp>
    </p:spTree>
    <p:extLst>
      <p:ext uri="{BB962C8B-B14F-4D97-AF65-F5344CB8AC3E}">
        <p14:creationId xmlns:p14="http://schemas.microsoft.com/office/powerpoint/2010/main" val="353188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D6A3CE-4016-41E8-8B61-BB0AB44B0CA1}"/>
              </a:ext>
            </a:extLst>
          </p:cNvPr>
          <p:cNvSpPr>
            <a:spLocks noGrp="1"/>
          </p:cNvSpPr>
          <p:nvPr>
            <p:ph type="title"/>
          </p:nvPr>
        </p:nvSpPr>
        <p:spPr/>
        <p:txBody>
          <a:bodyPr/>
          <a:lstStyle/>
          <a:p>
            <a:r>
              <a:rPr lang="pl-PL" dirty="0"/>
              <a:t>Schemat blokowy</a:t>
            </a:r>
          </a:p>
        </p:txBody>
      </p:sp>
      <p:pic>
        <p:nvPicPr>
          <p:cNvPr id="5122" name="Picture 2" descr="Znalezione obrazy dla zapytania karta dzwiÄkowa schemat">
            <a:extLst>
              <a:ext uri="{FF2B5EF4-FFF2-40B4-BE49-F238E27FC236}">
                <a16:creationId xmlns:a16="http://schemas.microsoft.com/office/drawing/2014/main" id="{3F6C694B-CE1B-4B6B-B29F-39F48E0C3B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953913" y="2084832"/>
            <a:ext cx="5860501" cy="4024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171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041D-9C18-4548-B6D4-6C8B2DAE9ECE}"/>
              </a:ext>
            </a:extLst>
          </p:cNvPr>
          <p:cNvSpPr>
            <a:spLocks noGrp="1"/>
          </p:cNvSpPr>
          <p:nvPr>
            <p:ph type="title"/>
          </p:nvPr>
        </p:nvSpPr>
        <p:spPr/>
        <p:txBody>
          <a:bodyPr/>
          <a:lstStyle/>
          <a:p>
            <a:r>
              <a:rPr lang="pl-PL" dirty="0"/>
              <a:t>Próbkowanie </a:t>
            </a:r>
          </a:p>
        </p:txBody>
      </p:sp>
      <p:sp>
        <p:nvSpPr>
          <p:cNvPr id="3" name="Symbol zastępczy zawartości 2">
            <a:extLst>
              <a:ext uri="{FF2B5EF4-FFF2-40B4-BE49-F238E27FC236}">
                <a16:creationId xmlns:a16="http://schemas.microsoft.com/office/drawing/2014/main" id="{DF672907-6C20-48C4-95EE-B39A1209EB4A}"/>
              </a:ext>
            </a:extLst>
          </p:cNvPr>
          <p:cNvSpPr>
            <a:spLocks noGrp="1"/>
          </p:cNvSpPr>
          <p:nvPr>
            <p:ph idx="1"/>
          </p:nvPr>
        </p:nvSpPr>
        <p:spPr/>
        <p:txBody>
          <a:bodyPr/>
          <a:lstStyle/>
          <a:p>
            <a:pPr marL="0" indent="0">
              <a:buNone/>
            </a:pPr>
            <a:r>
              <a:rPr lang="pl-PL" dirty="0"/>
              <a:t>proces tworzenia sygnału dyskretnego, reprezentującego sygnał ciągły za pomocą ciągu wartości nazywanych próbkami. Zwykle jest jednym z etapów przetwarzania sygnału analogowego na sygnał cyfrowy.</a:t>
            </a:r>
          </a:p>
        </p:txBody>
      </p:sp>
    </p:spTree>
    <p:extLst>
      <p:ext uri="{BB962C8B-B14F-4D97-AF65-F5344CB8AC3E}">
        <p14:creationId xmlns:p14="http://schemas.microsoft.com/office/powerpoint/2010/main" val="370951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55211B-8ADD-4FF0-A3FD-7E9FDE0DDAC7}"/>
              </a:ext>
            </a:extLst>
          </p:cNvPr>
          <p:cNvSpPr>
            <a:spLocks noGrp="1"/>
          </p:cNvSpPr>
          <p:nvPr>
            <p:ph type="title"/>
          </p:nvPr>
        </p:nvSpPr>
        <p:spPr/>
        <p:txBody>
          <a:bodyPr/>
          <a:lstStyle/>
          <a:p>
            <a:r>
              <a:rPr lang="pl-PL" dirty="0"/>
              <a:t>Parametry próbkowania</a:t>
            </a:r>
          </a:p>
        </p:txBody>
      </p:sp>
      <p:sp>
        <p:nvSpPr>
          <p:cNvPr id="3" name="Symbol zastępczy zawartości 2">
            <a:extLst>
              <a:ext uri="{FF2B5EF4-FFF2-40B4-BE49-F238E27FC236}">
                <a16:creationId xmlns:a16="http://schemas.microsoft.com/office/drawing/2014/main" id="{C00B5848-D6F8-40ED-A9A8-B4770775A9A6}"/>
              </a:ext>
            </a:extLst>
          </p:cNvPr>
          <p:cNvSpPr>
            <a:spLocks noGrp="1"/>
          </p:cNvSpPr>
          <p:nvPr>
            <p:ph idx="1"/>
          </p:nvPr>
        </p:nvSpPr>
        <p:spPr/>
        <p:txBody>
          <a:bodyPr>
            <a:normAutofit/>
          </a:bodyPr>
          <a:lstStyle/>
          <a:p>
            <a:pPr marL="0" indent="0">
              <a:buNone/>
            </a:pPr>
            <a:r>
              <a:rPr lang="pl-PL" dirty="0"/>
              <a:t>rozdzielczość próbkowania – określa, ile bitów zostanie użytych do zapisania pojedynczej próbki (np.: 8 bitów daje jedynie 256 wartości 28, najnowsze karty umożliwiają próbkowanie 24-bitowe dające ponad 16 milionów wartości) </a:t>
            </a:r>
          </a:p>
          <a:p>
            <a:pPr marL="0" indent="0">
              <a:buNone/>
            </a:pPr>
            <a:r>
              <a:rPr lang="pl-PL" dirty="0"/>
              <a:t>częstotliwość próbkowania – odstępy czasowe, w których dokonywane są kolejne pomiary parametrów dźwięku. Karty muzyczne próbkują zazwyczaj z częstotliwościami: 8, 11, 22, 44.1, 48, 96, 192 kHz. Im większa </a:t>
            </a:r>
            <a:r>
              <a:rPr lang="pl-PL" dirty="0" err="1"/>
              <a:t>częstotliwośd</a:t>
            </a:r>
            <a:r>
              <a:rPr lang="pl-PL" dirty="0"/>
              <a:t> próbkowania, tym wierniejsze odwzorowanie oryginalnego dźwięku analogowego, ale mały wzrost częstotliwości niekoniecznie wiąże się z lepszą jakością dźwięku (np. 44,1 kHz zwiększone do 48 kHz).</a:t>
            </a:r>
          </a:p>
        </p:txBody>
      </p:sp>
    </p:spTree>
    <p:extLst>
      <p:ext uri="{BB962C8B-B14F-4D97-AF65-F5344CB8AC3E}">
        <p14:creationId xmlns:p14="http://schemas.microsoft.com/office/powerpoint/2010/main" val="2482995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9A3CEE-2AD7-4866-B158-2449D0877C98}"/>
              </a:ext>
            </a:extLst>
          </p:cNvPr>
          <p:cNvSpPr>
            <a:spLocks noGrp="1"/>
          </p:cNvSpPr>
          <p:nvPr>
            <p:ph type="title"/>
          </p:nvPr>
        </p:nvSpPr>
        <p:spPr/>
        <p:txBody>
          <a:bodyPr/>
          <a:lstStyle/>
          <a:p>
            <a:r>
              <a:rPr lang="pl-PL" dirty="0"/>
              <a:t>Próbkowanie przykład</a:t>
            </a:r>
          </a:p>
        </p:txBody>
      </p:sp>
      <p:sp>
        <p:nvSpPr>
          <p:cNvPr id="3" name="Symbol zastępczy zawartości 2">
            <a:extLst>
              <a:ext uri="{FF2B5EF4-FFF2-40B4-BE49-F238E27FC236}">
                <a16:creationId xmlns:a16="http://schemas.microsoft.com/office/drawing/2014/main" id="{7F41A265-84DC-4398-A0A1-7CAD2E0BE15D}"/>
              </a:ext>
            </a:extLst>
          </p:cNvPr>
          <p:cNvSpPr>
            <a:spLocks noGrp="1"/>
          </p:cNvSpPr>
          <p:nvPr>
            <p:ph idx="1"/>
          </p:nvPr>
        </p:nvSpPr>
        <p:spPr/>
        <p:txBody>
          <a:bodyPr/>
          <a:lstStyle/>
          <a:p>
            <a:pPr marL="0" indent="0">
              <a:buNone/>
            </a:pPr>
            <a:r>
              <a:rPr lang="pl-PL" dirty="0"/>
              <a:t>Ludzkie ucho słyszy dźwięki do częstotliwości około 20 kHz. Według twierdzenia </a:t>
            </a:r>
            <a:r>
              <a:rPr lang="pl-PL" dirty="0" err="1"/>
              <a:t>Kotielnikowa-Shannona</a:t>
            </a:r>
            <a:r>
              <a:rPr lang="pl-PL" dirty="0"/>
              <a:t>, częstotliwość zapisu cyfrowego musi być zatem większa niż 40 kHz, aby nie dało się usłyszeć przekłamań (tzw. częstotliwość </a:t>
            </a:r>
            <a:r>
              <a:rPr lang="pl-PL" dirty="0" err="1"/>
              <a:t>Nyquista</a:t>
            </a:r>
            <a:r>
              <a:rPr lang="pl-PL" dirty="0"/>
              <a:t>). Stąd 44 100 próbek na sekundę (44,1 kHz) dla każdego kanału, na płycie CD-Audio przyjęto za wartość wystarczającą.</a:t>
            </a:r>
          </a:p>
        </p:txBody>
      </p:sp>
    </p:spTree>
    <p:extLst>
      <p:ext uri="{BB962C8B-B14F-4D97-AF65-F5344CB8AC3E}">
        <p14:creationId xmlns:p14="http://schemas.microsoft.com/office/powerpoint/2010/main" val="1813603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D3E4B0-B17B-4AA8-A733-84EA5A3D7B2E}"/>
              </a:ext>
            </a:extLst>
          </p:cNvPr>
          <p:cNvSpPr>
            <a:spLocks noGrp="1"/>
          </p:cNvSpPr>
          <p:nvPr>
            <p:ph type="title"/>
          </p:nvPr>
        </p:nvSpPr>
        <p:spPr/>
        <p:txBody>
          <a:bodyPr/>
          <a:lstStyle/>
          <a:p>
            <a:r>
              <a:rPr lang="pl-PL"/>
              <a:t>Próbkowanie</a:t>
            </a:r>
          </a:p>
        </p:txBody>
      </p:sp>
      <p:pic>
        <p:nvPicPr>
          <p:cNvPr id="8194" name="Picture 2" descr="Znalezione obrazy dla zapytania prÃ³bkowanie">
            <a:extLst>
              <a:ext uri="{FF2B5EF4-FFF2-40B4-BE49-F238E27FC236}">
                <a16:creationId xmlns:a16="http://schemas.microsoft.com/office/drawing/2014/main" id="{CFB012A9-80D5-4A45-AD05-11125C263A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979069" y="2868612"/>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9236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174</TotalTime>
  <Words>1975</Words>
  <Application>Microsoft Office PowerPoint</Application>
  <PresentationFormat>Panoramiczny</PresentationFormat>
  <Paragraphs>127</Paragraphs>
  <Slides>34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34</vt:i4>
      </vt:variant>
    </vt:vector>
  </HeadingPairs>
  <TitlesOfParts>
    <vt:vector size="38" baseType="lpstr">
      <vt:lpstr>Tw Cen MT</vt:lpstr>
      <vt:lpstr>Tw Cen MT Condensed</vt:lpstr>
      <vt:lpstr>Wingdings 3</vt:lpstr>
      <vt:lpstr>Integralny</vt:lpstr>
      <vt:lpstr>Karta dzwiękowa</vt:lpstr>
      <vt:lpstr>Karta dźwiękowa, karta muzyczna</vt:lpstr>
      <vt:lpstr>Prezentacja programu PowerPoint</vt:lpstr>
      <vt:lpstr>Budowa</vt:lpstr>
      <vt:lpstr>Schemat blokowy</vt:lpstr>
      <vt:lpstr>Próbkowanie </vt:lpstr>
      <vt:lpstr>Parametry próbkowania</vt:lpstr>
      <vt:lpstr>Próbkowanie przykład</vt:lpstr>
      <vt:lpstr>Próbkowanie</vt:lpstr>
      <vt:lpstr>MIDI</vt:lpstr>
      <vt:lpstr>Wtyczki</vt:lpstr>
      <vt:lpstr>JACK</vt:lpstr>
      <vt:lpstr>Prezentacja programu PowerPoint</vt:lpstr>
      <vt:lpstr>Syntezy</vt:lpstr>
      <vt:lpstr>Systemy dzwiękowe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EAX</vt:lpstr>
      <vt:lpstr>EAX 1.0</vt:lpstr>
      <vt:lpstr>EAX 2.0</vt:lpstr>
      <vt:lpstr>EAX 3.0</vt:lpstr>
      <vt:lpstr>EAX 4.0</vt:lpstr>
      <vt:lpstr>EAX 5.0</vt:lpstr>
      <vt:lpstr>Dolby Atmos</vt:lpstr>
      <vt:lpstr>AC'97 (Audio Codec '97; także MC'97 jako Modem Codec '97)</vt:lpstr>
      <vt:lpstr>Intel HD Audio</vt:lpstr>
      <vt:lpstr>Cechy</vt:lpstr>
      <vt:lpstr>Jakość karty dzwiękowej</vt:lpstr>
      <vt:lpstr>Parametry głośników</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Karta dzwiękowa</dc:title>
  <dc:creator>Damian Radzik</dc:creator>
  <cp:lastModifiedBy>Damian Radzik</cp:lastModifiedBy>
  <cp:revision>7</cp:revision>
  <dcterms:created xsi:type="dcterms:W3CDTF">2018-04-09T12:46:25Z</dcterms:created>
  <dcterms:modified xsi:type="dcterms:W3CDTF">2019-10-21T05:35:24Z</dcterms:modified>
</cp:coreProperties>
</file>