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4660"/>
  </p:normalViewPr>
  <p:slideViewPr>
    <p:cSldViewPr snapToGrid="0">
      <p:cViewPr varScale="1">
        <p:scale>
          <a:sx n="63" d="100"/>
          <a:sy n="63"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048A2FDA-4D3B-4963-8F6B-89ACBE071052}"/>
    <pc:docChg chg="modSld">
      <pc:chgData name="Damian Radzik" userId="9b6437a5cc3fe03b" providerId="LiveId" clId="{048A2FDA-4D3B-4963-8F6B-89ACBE071052}" dt="2025-02-07T09:51:38.681" v="2" actId="20577"/>
      <pc:docMkLst>
        <pc:docMk/>
      </pc:docMkLst>
      <pc:sldChg chg="modSp mod">
        <pc:chgData name="Damian Radzik" userId="9b6437a5cc3fe03b" providerId="LiveId" clId="{048A2FDA-4D3B-4963-8F6B-89ACBE071052}" dt="2025-02-07T09:51:38.681" v="2" actId="20577"/>
        <pc:sldMkLst>
          <pc:docMk/>
          <pc:sldMk cId="227274028" sldId="283"/>
        </pc:sldMkLst>
        <pc:spChg chg="mod">
          <ac:chgData name="Damian Radzik" userId="9b6437a5cc3fe03b" providerId="LiveId" clId="{048A2FDA-4D3B-4963-8F6B-89ACBE071052}" dt="2025-02-07T09:51:38.681" v="2" actId="20577"/>
          <ac:spMkLst>
            <pc:docMk/>
            <pc:sldMk cId="227274028" sldId="283"/>
            <ac:spMk id="3" creationId="{51FAA7DE-6B37-49BA-ABEE-6302B1411934}"/>
          </ac:spMkLst>
        </pc:spChg>
      </pc:sldChg>
    </pc:docChg>
  </pc:docChgLst>
  <pc:docChgLst>
    <pc:chgData name="Damian Radzik" userId="9b6437a5cc3fe03b" providerId="LiveId" clId="{53DFAC34-1953-4E18-9350-61973F3C06F8}"/>
    <pc:docChg chg="undo custSel addSld modSld">
      <pc:chgData name="Damian Radzik" userId="9b6437a5cc3fe03b" providerId="LiveId" clId="{53DFAC34-1953-4E18-9350-61973F3C06F8}" dt="2024-11-20T10:52:51.043" v="25" actId="20577"/>
      <pc:docMkLst>
        <pc:docMk/>
      </pc:docMkLst>
      <pc:sldChg chg="modSp new mod">
        <pc:chgData name="Damian Radzik" userId="9b6437a5cc3fe03b" providerId="LiveId" clId="{53DFAC34-1953-4E18-9350-61973F3C06F8}" dt="2024-11-20T10:52:51.043" v="25" actId="20577"/>
        <pc:sldMkLst>
          <pc:docMk/>
          <pc:sldMk cId="1235276160" sldId="282"/>
        </pc:sldMkLst>
        <pc:spChg chg="mod">
          <ac:chgData name="Damian Radzik" userId="9b6437a5cc3fe03b" providerId="LiveId" clId="{53DFAC34-1953-4E18-9350-61973F3C06F8}" dt="2024-11-20T10:51:40.534" v="13" actId="20577"/>
          <ac:spMkLst>
            <pc:docMk/>
            <pc:sldMk cId="1235276160" sldId="282"/>
            <ac:spMk id="2" creationId="{25C5A514-F6FF-3EEB-2267-03321961DBEA}"/>
          </ac:spMkLst>
        </pc:spChg>
        <pc:spChg chg="mod">
          <ac:chgData name="Damian Radzik" userId="9b6437a5cc3fe03b" providerId="LiveId" clId="{53DFAC34-1953-4E18-9350-61973F3C06F8}" dt="2024-11-20T10:52:51.043" v="25" actId="20577"/>
          <ac:spMkLst>
            <pc:docMk/>
            <pc:sldMk cId="1235276160" sldId="282"/>
            <ac:spMk id="3" creationId="{8A940C6D-915C-5D3A-8DED-BCC2B502F3F2}"/>
          </ac:spMkLst>
        </pc:spChg>
      </pc:sldChg>
      <pc:sldChg chg="modSp new mod">
        <pc:chgData name="Damian Radzik" userId="9b6437a5cc3fe03b" providerId="LiveId" clId="{53DFAC34-1953-4E18-9350-61973F3C06F8}" dt="2024-11-20T10:52:38.112" v="19"/>
        <pc:sldMkLst>
          <pc:docMk/>
          <pc:sldMk cId="227274028" sldId="283"/>
        </pc:sldMkLst>
        <pc:spChg chg="mod">
          <ac:chgData name="Damian Radzik" userId="9b6437a5cc3fe03b" providerId="LiveId" clId="{53DFAC34-1953-4E18-9350-61973F3C06F8}" dt="2024-11-20T10:52:38.112" v="19"/>
          <ac:spMkLst>
            <pc:docMk/>
            <pc:sldMk cId="227274028" sldId="283"/>
            <ac:spMk id="3" creationId="{51FAA7DE-6B37-49BA-ABEE-6302B141193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DC8A357B-5375-4459-9EC7-9D9EDF9B29F6}" type="datetimeFigureOut">
              <a:rPr lang="pl-PL" smtClean="0"/>
              <a:t>07.02.2025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4106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8A357B-5375-4459-9EC7-9D9EDF9B29F6}" type="datetimeFigureOut">
              <a:rPr lang="pl-PL" smtClean="0"/>
              <a:t>07.02.2025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2044896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8A357B-5375-4459-9EC7-9D9EDF9B29F6}" type="datetimeFigureOut">
              <a:rPr lang="pl-PL" smtClean="0"/>
              <a:t>07.02.2025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090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8A357B-5375-4459-9EC7-9D9EDF9B29F6}" type="datetimeFigureOut">
              <a:rPr lang="pl-PL" smtClean="0"/>
              <a:t>07.02.2025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387682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DC8A357B-5375-4459-9EC7-9D9EDF9B29F6}" type="datetimeFigureOut">
              <a:rPr lang="pl-PL" smtClean="0"/>
              <a:t>07.02.2025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84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C8A357B-5375-4459-9EC7-9D9EDF9B29F6}" type="datetimeFigureOut">
              <a:rPr lang="pl-PL" smtClean="0"/>
              <a:t>07.02.2025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93749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C8A357B-5375-4459-9EC7-9D9EDF9B29F6}" type="datetimeFigureOut">
              <a:rPr lang="pl-PL" smtClean="0"/>
              <a:t>07.02.2025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3429020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C8A357B-5375-4459-9EC7-9D9EDF9B29F6}" type="datetimeFigureOut">
              <a:rPr lang="pl-PL" smtClean="0"/>
              <a:t>07.02.2025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161977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A357B-5375-4459-9EC7-9D9EDF9B29F6}" type="datetimeFigureOut">
              <a:rPr lang="pl-PL" smtClean="0"/>
              <a:t>07.02.2025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356272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C8A357B-5375-4459-9EC7-9D9EDF9B29F6}" type="datetimeFigureOut">
              <a:rPr lang="pl-PL" smtClean="0"/>
              <a:t>07.02.2025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1636027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DC8A357B-5375-4459-9EC7-9D9EDF9B29F6}" type="datetimeFigureOut">
              <a:rPr lang="pl-PL" smtClean="0"/>
              <a:t>07.02.2025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F2C5FE4-69C7-4C9D-9886-59BDC08CD53B}"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825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C8A357B-5375-4459-9EC7-9D9EDF9B29F6}" type="datetimeFigureOut">
              <a:rPr lang="pl-PL" smtClean="0"/>
              <a:t>07.02.2025</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F2C5FE4-69C7-4C9D-9886-59BDC08CD53B}"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5494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6786C9-DA16-469D-835E-45C872B8AD7C}"/>
              </a:ext>
            </a:extLst>
          </p:cNvPr>
          <p:cNvSpPr>
            <a:spLocks noGrp="1"/>
          </p:cNvSpPr>
          <p:nvPr>
            <p:ph type="ctrTitle"/>
          </p:nvPr>
        </p:nvSpPr>
        <p:spPr/>
        <p:txBody>
          <a:bodyPr/>
          <a:lstStyle/>
          <a:p>
            <a:r>
              <a:rPr lang="pl-PL" dirty="0" err="1"/>
              <a:t>IrDA</a:t>
            </a:r>
            <a:r>
              <a:rPr lang="pl-PL" dirty="0"/>
              <a:t>, Bluetooth, </a:t>
            </a:r>
            <a:r>
              <a:rPr lang="pl-PL" dirty="0" err="1"/>
              <a:t>WiFi</a:t>
            </a:r>
            <a:r>
              <a:rPr lang="pl-PL" dirty="0"/>
              <a:t>, </a:t>
            </a:r>
            <a:r>
              <a:rPr lang="pl-PL" dirty="0" err="1"/>
              <a:t>WiMAX</a:t>
            </a:r>
            <a:endParaRPr lang="pl-PL" dirty="0"/>
          </a:p>
        </p:txBody>
      </p:sp>
      <p:sp>
        <p:nvSpPr>
          <p:cNvPr id="3" name="Podtytuł 2">
            <a:extLst>
              <a:ext uri="{FF2B5EF4-FFF2-40B4-BE49-F238E27FC236}">
                <a16:creationId xmlns:a16="http://schemas.microsoft.com/office/drawing/2014/main" id="{E6E73BA7-CC0D-42C6-BABD-2B31304CF2B0}"/>
              </a:ext>
            </a:extLst>
          </p:cNvPr>
          <p:cNvSpPr>
            <a:spLocks noGrp="1"/>
          </p:cNvSpPr>
          <p:nvPr>
            <p:ph type="subTitle" idx="1"/>
          </p:nvPr>
        </p:nvSpPr>
        <p:spPr/>
        <p:txBody>
          <a:bodyPr/>
          <a:lstStyle/>
          <a:p>
            <a:r>
              <a:rPr lang="pl-PL" dirty="0"/>
              <a:t>Łączność bezprzewodowa</a:t>
            </a:r>
          </a:p>
        </p:txBody>
      </p:sp>
    </p:spTree>
    <p:extLst>
      <p:ext uri="{BB962C8B-B14F-4D97-AF65-F5344CB8AC3E}">
        <p14:creationId xmlns:p14="http://schemas.microsoft.com/office/powerpoint/2010/main" val="427507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1C2AB0-0853-42FC-9282-14FA851C0FE1}"/>
              </a:ext>
            </a:extLst>
          </p:cNvPr>
          <p:cNvSpPr>
            <a:spLocks noGrp="1"/>
          </p:cNvSpPr>
          <p:nvPr>
            <p:ph type="title"/>
          </p:nvPr>
        </p:nvSpPr>
        <p:spPr/>
        <p:txBody>
          <a:bodyPr/>
          <a:lstStyle/>
          <a:p>
            <a:r>
              <a:rPr lang="pl-PL" dirty="0"/>
              <a:t>Bluetooth</a:t>
            </a:r>
          </a:p>
        </p:txBody>
      </p:sp>
      <p:sp>
        <p:nvSpPr>
          <p:cNvPr id="3" name="Symbol zastępczy zawartości 2">
            <a:extLst>
              <a:ext uri="{FF2B5EF4-FFF2-40B4-BE49-F238E27FC236}">
                <a16:creationId xmlns:a16="http://schemas.microsoft.com/office/drawing/2014/main" id="{90372F5B-B0A3-409D-86A0-3D38A007C87C}"/>
              </a:ext>
            </a:extLst>
          </p:cNvPr>
          <p:cNvSpPr>
            <a:spLocks noGrp="1"/>
          </p:cNvSpPr>
          <p:nvPr>
            <p:ph idx="1"/>
          </p:nvPr>
        </p:nvSpPr>
        <p:spPr/>
        <p:txBody>
          <a:bodyPr/>
          <a:lstStyle/>
          <a:p>
            <a:pPr marL="0" indent="0">
              <a:buNone/>
            </a:pPr>
            <a:r>
              <a:rPr lang="pl-PL" dirty="0"/>
              <a:t>Standard bezprzewodowej komunikacji krótkiego zasięgu pomiędzy różnymi urządzeniami elektronicznymi, takimi jak klawiatura, komputer, laptop, palmtop, smartfon i wieloma innymi.</a:t>
            </a:r>
          </a:p>
          <a:p>
            <a:pPr marL="0" indent="0">
              <a:buNone/>
            </a:pPr>
            <a:endParaRPr lang="pl-PL" dirty="0"/>
          </a:p>
          <a:p>
            <a:pPr marL="0" indent="0">
              <a:buNone/>
            </a:pPr>
            <a:r>
              <a:rPr lang="pl-PL" dirty="0"/>
              <a:t>Jest to otwarty standard opisany w specyfikacji IEEE 802.15.1. Jego specyfikacja techniczna obejmuje trzy klasy mocy nadawczej ERP 1-3 o zasięgu 100, 10 oraz 1 metra w otwartej przestrzeni. Najczęściej spotykaną klasą jest klasa druga. Standard korzysta z fal radiowych w paśmie ISM 2,4 GHz.</a:t>
            </a:r>
          </a:p>
        </p:txBody>
      </p:sp>
    </p:spTree>
    <p:extLst>
      <p:ext uri="{BB962C8B-B14F-4D97-AF65-F5344CB8AC3E}">
        <p14:creationId xmlns:p14="http://schemas.microsoft.com/office/powerpoint/2010/main" val="3223246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766BC3-7C38-4347-B885-BA8A3D7E24B0}"/>
              </a:ext>
            </a:extLst>
          </p:cNvPr>
          <p:cNvSpPr>
            <a:spLocks noGrp="1"/>
          </p:cNvSpPr>
          <p:nvPr>
            <p:ph type="title"/>
          </p:nvPr>
        </p:nvSpPr>
        <p:spPr/>
        <p:txBody>
          <a:bodyPr/>
          <a:lstStyle/>
          <a:p>
            <a:r>
              <a:rPr lang="pl-PL" dirty="0"/>
              <a:t>Architektura Bluetooth</a:t>
            </a:r>
          </a:p>
        </p:txBody>
      </p:sp>
      <p:sp>
        <p:nvSpPr>
          <p:cNvPr id="3" name="Symbol zastępczy zawartości 2">
            <a:extLst>
              <a:ext uri="{FF2B5EF4-FFF2-40B4-BE49-F238E27FC236}">
                <a16:creationId xmlns:a16="http://schemas.microsoft.com/office/drawing/2014/main" id="{481D3EA0-E571-403D-9015-4729F36E1A3A}"/>
              </a:ext>
            </a:extLst>
          </p:cNvPr>
          <p:cNvSpPr>
            <a:spLocks noGrp="1"/>
          </p:cNvSpPr>
          <p:nvPr>
            <p:ph idx="1"/>
          </p:nvPr>
        </p:nvSpPr>
        <p:spPr/>
        <p:txBody>
          <a:bodyPr>
            <a:normAutofit fontScale="92500" lnSpcReduction="20000"/>
          </a:bodyPr>
          <a:lstStyle/>
          <a:p>
            <a:pPr marL="0" indent="0">
              <a:buNone/>
            </a:pPr>
            <a:r>
              <a:rPr lang="pl-PL" dirty="0"/>
              <a:t>Podstawową jednostką standardu Bluetooth jest </a:t>
            </a:r>
            <a:r>
              <a:rPr lang="pl-PL" dirty="0" err="1"/>
              <a:t>pikosieć</a:t>
            </a:r>
            <a:r>
              <a:rPr lang="pl-PL" dirty="0"/>
              <a:t> (ang. </a:t>
            </a:r>
            <a:r>
              <a:rPr lang="pl-PL" dirty="0" err="1"/>
              <a:t>piconet</a:t>
            </a:r>
            <a:r>
              <a:rPr lang="pl-PL" dirty="0"/>
              <a:t>), która zawiera węzeł typu master oraz maksymalnie 7 węzłów typu </a:t>
            </a:r>
            <a:r>
              <a:rPr lang="pl-PL" dirty="0" err="1"/>
              <a:t>slave</a:t>
            </a:r>
            <a:r>
              <a:rPr lang="pl-PL" dirty="0"/>
              <a:t>. Wiele </a:t>
            </a:r>
            <a:r>
              <a:rPr lang="pl-PL" dirty="0" err="1"/>
              <a:t>pikosieci</a:t>
            </a:r>
            <a:r>
              <a:rPr lang="pl-PL" dirty="0"/>
              <a:t> może istnieć w jednym pomieszczeniu, a nawet mogą być ze sobą połączone przy pomocy węzła typu </a:t>
            </a:r>
            <a:r>
              <a:rPr lang="pl-PL" dirty="0" err="1"/>
              <a:t>bridge</a:t>
            </a:r>
            <a:r>
              <a:rPr lang="pl-PL" dirty="0"/>
              <a:t>. Połączone ze sobą </a:t>
            </a:r>
            <a:r>
              <a:rPr lang="pl-PL" dirty="0" err="1"/>
              <a:t>pikosieci</a:t>
            </a:r>
            <a:r>
              <a:rPr lang="pl-PL" dirty="0"/>
              <a:t> określa się mianem </a:t>
            </a:r>
            <a:r>
              <a:rPr lang="pl-PL" dirty="0" err="1"/>
              <a:t>scatternet</a:t>
            </a:r>
            <a:r>
              <a:rPr lang="pl-PL" dirty="0"/>
              <a:t>.</a:t>
            </a:r>
          </a:p>
          <a:p>
            <a:pPr marL="0" indent="0">
              <a:buNone/>
            </a:pPr>
            <a:r>
              <a:rPr lang="pl-PL" dirty="0"/>
              <a:t>Dodatkowo, oprócz siedmiu węzłów typu </a:t>
            </a:r>
            <a:r>
              <a:rPr lang="pl-PL" dirty="0" err="1"/>
              <a:t>slave</a:t>
            </a:r>
            <a:r>
              <a:rPr lang="pl-PL" dirty="0"/>
              <a:t>, w jednej </a:t>
            </a:r>
            <a:r>
              <a:rPr lang="pl-PL" dirty="0" err="1"/>
              <a:t>pikosieci</a:t>
            </a:r>
            <a:r>
              <a:rPr lang="pl-PL" dirty="0"/>
              <a:t> może pracować do 255 węzłów, pozostających w stanie synchronizacji z urządzeniem typu master (jest to tzw. tryb wyczekiwania i niskiego poboru mocy). Urządzenia te nie uczestniczą w wymianie danych. Mogą tylko otrzymać sygnał aktywacyjny lub nawigacyjny od węzła typu master. Istnieją jeszcze dwa przejściowe stany </a:t>
            </a:r>
            <a:r>
              <a:rPr lang="pl-PL" dirty="0" err="1"/>
              <a:t>hold</a:t>
            </a:r>
            <a:r>
              <a:rPr lang="pl-PL" dirty="0"/>
              <a:t> oraz </a:t>
            </a:r>
            <a:r>
              <a:rPr lang="pl-PL" dirty="0" err="1"/>
              <a:t>sniff</a:t>
            </a:r>
            <a:r>
              <a:rPr lang="pl-PL" dirty="0"/>
              <a:t>. </a:t>
            </a:r>
          </a:p>
          <a:p>
            <a:pPr marL="0" indent="0">
              <a:buNone/>
            </a:pPr>
            <a:r>
              <a:rPr lang="pl-PL" dirty="0"/>
              <a:t>Przyczyną podziału węzłów na master i </a:t>
            </a:r>
            <a:r>
              <a:rPr lang="pl-PL" dirty="0" err="1"/>
              <a:t>slave</a:t>
            </a:r>
            <a:r>
              <a:rPr lang="pl-PL" dirty="0"/>
              <a:t> jest minimalizacja kosztów standardu. Konsekwencją tego jest fakt, że węzły typu </a:t>
            </a:r>
            <a:r>
              <a:rPr lang="pl-PL" dirty="0" err="1"/>
              <a:t>slave</a:t>
            </a:r>
            <a:r>
              <a:rPr lang="pl-PL" dirty="0"/>
              <a:t> są w 100% podporządkowane węzłom master. </a:t>
            </a:r>
            <a:r>
              <a:rPr lang="pl-PL" dirty="0" err="1"/>
              <a:t>Pikosieć</a:t>
            </a:r>
            <a:r>
              <a:rPr lang="pl-PL" dirty="0"/>
              <a:t> jest scentralizowanym systemem TDM, urządzenie master kontroluje zegar i określa, które urządzenie i w którym slocie czasowym (szczelina czasowa) może się z nim komunikować. Wymiana danych może nastąpić tylko pomiędzy węzłem master i </a:t>
            </a:r>
            <a:r>
              <a:rPr lang="pl-PL" dirty="0" err="1"/>
              <a:t>slave</a:t>
            </a:r>
            <a:r>
              <a:rPr lang="pl-PL" dirty="0"/>
              <a:t>. Komunikacja </a:t>
            </a:r>
            <a:r>
              <a:rPr lang="pl-PL" dirty="0" err="1"/>
              <a:t>slave</a:t>
            </a:r>
            <a:r>
              <a:rPr lang="pl-PL" dirty="0"/>
              <a:t> – </a:t>
            </a:r>
            <a:r>
              <a:rPr lang="pl-PL" dirty="0" err="1"/>
              <a:t>slave</a:t>
            </a:r>
            <a:r>
              <a:rPr lang="pl-PL" dirty="0"/>
              <a:t> nie jest możliwa.</a:t>
            </a:r>
          </a:p>
        </p:txBody>
      </p:sp>
    </p:spTree>
    <p:extLst>
      <p:ext uri="{BB962C8B-B14F-4D97-AF65-F5344CB8AC3E}">
        <p14:creationId xmlns:p14="http://schemas.microsoft.com/office/powerpoint/2010/main" val="9160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7BF52-82ED-47A4-AEFB-18978F32DBF7}"/>
              </a:ext>
            </a:extLst>
          </p:cNvPr>
          <p:cNvSpPr>
            <a:spLocks noGrp="1"/>
          </p:cNvSpPr>
          <p:nvPr>
            <p:ph type="title"/>
          </p:nvPr>
        </p:nvSpPr>
        <p:spPr/>
        <p:txBody>
          <a:bodyPr/>
          <a:lstStyle/>
          <a:p>
            <a:r>
              <a:rPr lang="pl-PL" dirty="0"/>
              <a:t>Zasięg</a:t>
            </a:r>
          </a:p>
        </p:txBody>
      </p:sp>
      <p:sp>
        <p:nvSpPr>
          <p:cNvPr id="3" name="Symbol zastępczy zawartości 2">
            <a:extLst>
              <a:ext uri="{FF2B5EF4-FFF2-40B4-BE49-F238E27FC236}">
                <a16:creationId xmlns:a16="http://schemas.microsoft.com/office/drawing/2014/main" id="{1B4C8232-FA4F-4E9C-A8BE-680F1B14CF5E}"/>
              </a:ext>
            </a:extLst>
          </p:cNvPr>
          <p:cNvSpPr>
            <a:spLocks noGrp="1"/>
          </p:cNvSpPr>
          <p:nvPr>
            <p:ph idx="1"/>
          </p:nvPr>
        </p:nvSpPr>
        <p:spPr/>
        <p:txBody>
          <a:bodyPr/>
          <a:lstStyle/>
          <a:p>
            <a:pPr marL="0" indent="0">
              <a:buNone/>
            </a:pPr>
            <a:r>
              <a:rPr lang="pl-PL" dirty="0"/>
              <a:t>klasa 1 (100 </a:t>
            </a:r>
            <a:r>
              <a:rPr lang="pl-PL" dirty="0" err="1"/>
              <a:t>mW</a:t>
            </a:r>
            <a:r>
              <a:rPr lang="pl-PL" dirty="0"/>
              <a:t>) ma największy zasięg, teoretycznie do 100 m</a:t>
            </a:r>
          </a:p>
          <a:p>
            <a:pPr marL="0" indent="0">
              <a:buNone/>
            </a:pPr>
            <a:r>
              <a:rPr lang="pl-PL" dirty="0"/>
              <a:t>klasa 2 (2,5 </a:t>
            </a:r>
            <a:r>
              <a:rPr lang="pl-PL" dirty="0" err="1"/>
              <a:t>mW</a:t>
            </a:r>
            <a:r>
              <a:rPr lang="pl-PL" dirty="0"/>
              <a:t>) jest najpowszechniejsza w użyciu, teoretyczny zasięg do 10 m</a:t>
            </a:r>
          </a:p>
          <a:p>
            <a:pPr marL="0" indent="0">
              <a:buNone/>
            </a:pPr>
            <a:r>
              <a:rPr lang="pl-PL" dirty="0"/>
              <a:t>klasa 3 (1 </a:t>
            </a:r>
            <a:r>
              <a:rPr lang="pl-PL" dirty="0" err="1"/>
              <a:t>mW</a:t>
            </a:r>
            <a:r>
              <a:rPr lang="pl-PL" dirty="0"/>
              <a:t>) rzadko używana, z teoretycznym zasięgiem do 1 m.</a:t>
            </a:r>
          </a:p>
        </p:txBody>
      </p:sp>
    </p:spTree>
    <p:extLst>
      <p:ext uri="{BB962C8B-B14F-4D97-AF65-F5344CB8AC3E}">
        <p14:creationId xmlns:p14="http://schemas.microsoft.com/office/powerpoint/2010/main" val="2040352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0B723A-C6F0-44DE-B241-DE17E4D0C9BB}"/>
              </a:ext>
            </a:extLst>
          </p:cNvPr>
          <p:cNvSpPr>
            <a:spLocks noGrp="1"/>
          </p:cNvSpPr>
          <p:nvPr>
            <p:ph type="title"/>
          </p:nvPr>
        </p:nvSpPr>
        <p:spPr/>
        <p:txBody>
          <a:bodyPr/>
          <a:lstStyle/>
          <a:p>
            <a:r>
              <a:rPr lang="pl-PL" dirty="0"/>
              <a:t>Wersje</a:t>
            </a:r>
          </a:p>
        </p:txBody>
      </p:sp>
      <p:sp>
        <p:nvSpPr>
          <p:cNvPr id="3" name="Symbol zastępczy zawartości 2">
            <a:extLst>
              <a:ext uri="{FF2B5EF4-FFF2-40B4-BE49-F238E27FC236}">
                <a16:creationId xmlns:a16="http://schemas.microsoft.com/office/drawing/2014/main" id="{0125813E-DEC2-451A-8AD8-CBC206D6A4DD}"/>
              </a:ext>
            </a:extLst>
          </p:cNvPr>
          <p:cNvSpPr>
            <a:spLocks noGrp="1"/>
          </p:cNvSpPr>
          <p:nvPr>
            <p:ph idx="1"/>
          </p:nvPr>
        </p:nvSpPr>
        <p:spPr/>
        <p:txBody>
          <a:bodyPr>
            <a:normAutofit fontScale="55000" lnSpcReduction="20000"/>
          </a:bodyPr>
          <a:lstStyle/>
          <a:p>
            <a:pPr marL="0" indent="0">
              <a:buNone/>
            </a:pPr>
            <a:r>
              <a:rPr lang="pl-PL" dirty="0"/>
              <a:t>Bluetooth 1.0 – 21 kb/s</a:t>
            </a:r>
          </a:p>
          <a:p>
            <a:pPr marL="0" indent="0">
              <a:buNone/>
            </a:pPr>
            <a:r>
              <a:rPr lang="pl-PL" dirty="0"/>
              <a:t>Bluetooth 1.1 – 124 kb/s</a:t>
            </a:r>
          </a:p>
          <a:p>
            <a:pPr marL="0" indent="0">
              <a:buNone/>
            </a:pPr>
            <a:r>
              <a:rPr lang="pl-PL" dirty="0"/>
              <a:t>Bluetooth 1.2 – 328 kb/s</a:t>
            </a:r>
          </a:p>
          <a:p>
            <a:pPr marL="0" indent="0">
              <a:buNone/>
            </a:pPr>
            <a:r>
              <a:rPr lang="pl-PL" dirty="0"/>
              <a:t>Bluetooth 2.0 + EDR – wprowadzenie </a:t>
            </a:r>
            <a:r>
              <a:rPr lang="pl-PL" dirty="0" err="1"/>
              <a:t>Enhanced</a:t>
            </a:r>
            <a:r>
              <a:rPr lang="pl-PL" dirty="0"/>
              <a:t> Data </a:t>
            </a:r>
            <a:r>
              <a:rPr lang="pl-PL" dirty="0" err="1"/>
              <a:t>Rate</a:t>
            </a:r>
            <a:r>
              <a:rPr lang="pl-PL" dirty="0"/>
              <a:t> zwiększyło transfer teoretyczny do 2,1 Mb/s (około 3 Mb/s wliczając narzut protokołu)</a:t>
            </a:r>
          </a:p>
          <a:p>
            <a:pPr marL="0" indent="0">
              <a:buNone/>
            </a:pPr>
            <a:r>
              <a:rPr lang="pl-PL" dirty="0"/>
              <a:t>Bluetooth 2.1 + EDR - uproszczenie i ujednolicenie procesu parowania urządzeń BT, wsparcie dla przyszłych implementacji NFC, zmniejszenie zużycia energii</a:t>
            </a:r>
          </a:p>
          <a:p>
            <a:pPr marL="0" indent="0">
              <a:buNone/>
            </a:pPr>
            <a:r>
              <a:rPr lang="pl-PL" dirty="0"/>
              <a:t>Bluetooth 3.0 + HS (High </a:t>
            </a:r>
            <a:r>
              <a:rPr lang="pl-PL" dirty="0" err="1"/>
              <a:t>Speed</a:t>
            </a:r>
            <a:r>
              <a:rPr lang="pl-PL" dirty="0"/>
              <a:t>) – 24 Mb/s (3 MB/s)</a:t>
            </a:r>
          </a:p>
          <a:p>
            <a:pPr marL="0" indent="0">
              <a:buNone/>
            </a:pPr>
            <a:r>
              <a:rPr lang="pl-PL" dirty="0"/>
              <a:t>Bluetooth 3.1 + HS (High </a:t>
            </a:r>
            <a:r>
              <a:rPr lang="pl-PL" dirty="0" err="1"/>
              <a:t>Speed</a:t>
            </a:r>
            <a:r>
              <a:rPr lang="pl-PL" dirty="0"/>
              <a:t>) – 40 Mb/s (5 MB/s)</a:t>
            </a:r>
          </a:p>
          <a:p>
            <a:pPr marL="0" indent="0">
              <a:buNone/>
            </a:pPr>
            <a:r>
              <a:rPr lang="pl-PL" dirty="0"/>
              <a:t>Bluetooth 4.0 + LE (</a:t>
            </a:r>
            <a:r>
              <a:rPr lang="pl-PL" dirty="0" err="1"/>
              <a:t>Low</a:t>
            </a:r>
            <a:r>
              <a:rPr lang="pl-PL" dirty="0"/>
              <a:t> Energy) – 1 Mb/s znacząco ograniczono pobór energii (np. praca czujnika temperatury, przez wiele miesięcy na baterii </a:t>
            </a:r>
            <a:r>
              <a:rPr lang="pl-PL" dirty="0" err="1"/>
              <a:t>pastylkowej</a:t>
            </a:r>
            <a:r>
              <a:rPr lang="pl-PL" dirty="0"/>
              <a:t>), kosztem obniżonego transferu oraz zwiększono realny zasięg działania do 100 m</a:t>
            </a:r>
          </a:p>
          <a:p>
            <a:pPr marL="0" indent="0">
              <a:buNone/>
            </a:pPr>
            <a:r>
              <a:rPr lang="pl-PL" dirty="0"/>
              <a:t>Bluetooth 4.1 - standard opracowany do zastosowania w tzw. "</a:t>
            </a:r>
            <a:r>
              <a:rPr lang="pl-PL" dirty="0" err="1"/>
              <a:t>internecie</a:t>
            </a:r>
            <a:r>
              <a:rPr lang="pl-PL" dirty="0"/>
              <a:t> rzeczy" (urządzenia typu "</a:t>
            </a:r>
            <a:r>
              <a:rPr lang="pl-PL" dirty="0" err="1"/>
              <a:t>wearables</a:t>
            </a:r>
            <a:r>
              <a:rPr lang="pl-PL" dirty="0"/>
              <a:t>"), umożliwiający bezpośrednią łączność przedmiotów z </a:t>
            </a:r>
            <a:r>
              <a:rPr lang="pl-PL" dirty="0" err="1"/>
              <a:t>internetem</a:t>
            </a:r>
            <a:endParaRPr lang="pl-PL" dirty="0"/>
          </a:p>
          <a:p>
            <a:pPr marL="0" indent="0">
              <a:buNone/>
            </a:pPr>
            <a:r>
              <a:rPr lang="pl-PL" dirty="0"/>
              <a:t>Bluetooth 4.2 - w stosunku do poprzednich wersji: szybszy transfer, wyższy poziom bezpieczeństwa, nawiązanie łączności z przedmiotami - łatwiejsze</a:t>
            </a:r>
          </a:p>
          <a:p>
            <a:pPr marL="0" indent="0">
              <a:buNone/>
            </a:pPr>
            <a:r>
              <a:rPr lang="pl-PL" dirty="0"/>
              <a:t>Bluetooth 5.0 - ujednolicenie wersji, szybszy transfer – 2 Mb/s dla urządzeń typu "</a:t>
            </a:r>
            <a:r>
              <a:rPr lang="pl-PL" dirty="0" err="1"/>
              <a:t>wearables</a:t>
            </a:r>
            <a:r>
              <a:rPr lang="pl-PL" dirty="0"/>
              <a:t>" i 50 Mb/s do normalnych, realny zasięg działania do 140 m</a:t>
            </a:r>
          </a:p>
        </p:txBody>
      </p:sp>
    </p:spTree>
    <p:extLst>
      <p:ext uri="{BB962C8B-B14F-4D97-AF65-F5344CB8AC3E}">
        <p14:creationId xmlns:p14="http://schemas.microsoft.com/office/powerpoint/2010/main" val="3313305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4C323E-B0F2-441B-B290-2D877DC04917}"/>
              </a:ext>
            </a:extLst>
          </p:cNvPr>
          <p:cNvSpPr>
            <a:spLocks noGrp="1"/>
          </p:cNvSpPr>
          <p:nvPr>
            <p:ph type="title"/>
          </p:nvPr>
        </p:nvSpPr>
        <p:spPr/>
        <p:txBody>
          <a:bodyPr/>
          <a:lstStyle/>
          <a:p>
            <a:r>
              <a:rPr lang="pl-PL" dirty="0"/>
              <a:t>Profile </a:t>
            </a:r>
            <a:r>
              <a:rPr lang="pl-PL" dirty="0" err="1"/>
              <a:t>bluetooth</a:t>
            </a:r>
            <a:endParaRPr lang="pl-PL" dirty="0"/>
          </a:p>
        </p:txBody>
      </p:sp>
      <p:sp>
        <p:nvSpPr>
          <p:cNvPr id="3" name="Symbol zastępczy zawartości 2">
            <a:extLst>
              <a:ext uri="{FF2B5EF4-FFF2-40B4-BE49-F238E27FC236}">
                <a16:creationId xmlns:a16="http://schemas.microsoft.com/office/drawing/2014/main" id="{49687E73-8F85-410C-A5E3-5857EDCAA298}"/>
              </a:ext>
            </a:extLst>
          </p:cNvPr>
          <p:cNvSpPr>
            <a:spLocks noGrp="1"/>
          </p:cNvSpPr>
          <p:nvPr>
            <p:ph idx="1"/>
          </p:nvPr>
        </p:nvSpPr>
        <p:spPr/>
        <p:txBody>
          <a:bodyPr>
            <a:normAutofit fontScale="55000" lnSpcReduction="20000"/>
          </a:bodyPr>
          <a:lstStyle/>
          <a:p>
            <a:pPr marL="0" indent="0">
              <a:buNone/>
            </a:pPr>
            <a:r>
              <a:rPr lang="pl-PL" dirty="0"/>
              <a:t>K1 – ogólny profil dostępu GAP </a:t>
            </a:r>
          </a:p>
          <a:p>
            <a:pPr marL="0" indent="0">
              <a:buNone/>
            </a:pPr>
            <a:r>
              <a:rPr lang="pl-PL" dirty="0"/>
              <a:t>K2 – profil aplikacji wykrywania usług SDAP (Service Discovery Application Profile)</a:t>
            </a:r>
          </a:p>
          <a:p>
            <a:pPr marL="0" indent="0">
              <a:buNone/>
            </a:pPr>
            <a:r>
              <a:rPr lang="pl-PL" dirty="0"/>
              <a:t>K3 – profil dla telefonii bezprzewodowej CTP (Cordless </a:t>
            </a:r>
            <a:r>
              <a:rPr lang="pl-PL" dirty="0" err="1"/>
              <a:t>Telephony</a:t>
            </a:r>
            <a:r>
              <a:rPr lang="pl-PL" dirty="0"/>
              <a:t> Profile)</a:t>
            </a:r>
          </a:p>
          <a:p>
            <a:pPr marL="0" indent="0">
              <a:buNone/>
            </a:pPr>
            <a:r>
              <a:rPr lang="pl-PL" dirty="0"/>
              <a:t>K4 – profil dla bezprzewodowej komunikacji wewnętrznej </a:t>
            </a:r>
            <a:r>
              <a:rPr lang="pl-PL" dirty="0" err="1"/>
              <a:t>IntP</a:t>
            </a:r>
            <a:r>
              <a:rPr lang="pl-PL" dirty="0"/>
              <a:t> (Interkom Profile)</a:t>
            </a:r>
          </a:p>
          <a:p>
            <a:pPr marL="0" indent="0">
              <a:buNone/>
            </a:pPr>
            <a:r>
              <a:rPr lang="pl-PL" dirty="0"/>
              <a:t>K5 – profil wirtualnego portu szeregowego SPP (Serial Port Profile)</a:t>
            </a:r>
          </a:p>
          <a:p>
            <a:pPr marL="0" indent="0">
              <a:buNone/>
            </a:pPr>
            <a:r>
              <a:rPr lang="pl-PL" dirty="0"/>
              <a:t>K6 – profil dla bezprzewodowego zestawu słuchawkowego HP (</a:t>
            </a:r>
            <a:r>
              <a:rPr lang="pl-PL" dirty="0" err="1"/>
              <a:t>Headset</a:t>
            </a:r>
            <a:r>
              <a:rPr lang="pl-PL" dirty="0"/>
              <a:t> Profile) </a:t>
            </a:r>
          </a:p>
          <a:p>
            <a:pPr marL="0" indent="0">
              <a:buNone/>
            </a:pPr>
            <a:r>
              <a:rPr lang="pl-PL" dirty="0"/>
              <a:t>K7 – profil usług modemowych DUN (</a:t>
            </a:r>
            <a:r>
              <a:rPr lang="pl-PL" dirty="0" err="1"/>
              <a:t>Dial-up</a:t>
            </a:r>
            <a:r>
              <a:rPr lang="pl-PL" dirty="0"/>
              <a:t> Networking Profile)</a:t>
            </a:r>
          </a:p>
          <a:p>
            <a:pPr marL="0" indent="0">
              <a:buNone/>
            </a:pPr>
            <a:r>
              <a:rPr lang="pl-PL" dirty="0"/>
              <a:t>K8 – profil usług telefaksowych FP (Fax Profile)</a:t>
            </a:r>
          </a:p>
          <a:p>
            <a:pPr marL="0" indent="0">
              <a:buNone/>
            </a:pPr>
            <a:r>
              <a:rPr lang="pl-PL" dirty="0"/>
              <a:t>K9 – profil dostępu do sieci lokalnej LAN (LAN Access Profile)</a:t>
            </a:r>
          </a:p>
          <a:p>
            <a:pPr marL="0" indent="0">
              <a:buNone/>
            </a:pPr>
            <a:r>
              <a:rPr lang="pl-PL" dirty="0"/>
              <a:t>K10 – ogólny profil wymiany danych w postaci obiektów GOEP (</a:t>
            </a:r>
            <a:r>
              <a:rPr lang="pl-PL" dirty="0" err="1"/>
              <a:t>Generic</a:t>
            </a:r>
            <a:r>
              <a:rPr lang="pl-PL" dirty="0"/>
              <a:t> Object Exchange Profile)</a:t>
            </a:r>
          </a:p>
          <a:p>
            <a:pPr marL="0" indent="0">
              <a:buNone/>
            </a:pPr>
            <a:r>
              <a:rPr lang="pl-PL" dirty="0"/>
              <a:t>K11 – profil przesyłania obiektów OPP (Object </a:t>
            </a:r>
            <a:r>
              <a:rPr lang="pl-PL" dirty="0" err="1"/>
              <a:t>Push</a:t>
            </a:r>
            <a:r>
              <a:rPr lang="pl-PL" dirty="0"/>
              <a:t> Profile) Profil przesyłania obiektów OPP definiuje trzy podstawowe rodzaje operacji:</a:t>
            </a:r>
          </a:p>
          <a:p>
            <a:pPr marL="0" indent="0">
              <a:buNone/>
            </a:pPr>
            <a:r>
              <a:rPr lang="pl-PL" dirty="0"/>
              <a:t>K12 – profil przesyłania plików FTP (File Transfer Profile)</a:t>
            </a:r>
          </a:p>
          <a:p>
            <a:pPr marL="0" indent="0">
              <a:buNone/>
            </a:pPr>
            <a:r>
              <a:rPr lang="pl-PL" dirty="0"/>
              <a:t>K13 – profil synchronizacji danych SP (</a:t>
            </a:r>
            <a:r>
              <a:rPr lang="pl-PL" dirty="0" err="1"/>
              <a:t>Synchronization</a:t>
            </a:r>
            <a:r>
              <a:rPr lang="pl-PL" dirty="0"/>
              <a:t> Profile)</a:t>
            </a:r>
          </a:p>
        </p:txBody>
      </p:sp>
    </p:spTree>
    <p:extLst>
      <p:ext uri="{BB962C8B-B14F-4D97-AF65-F5344CB8AC3E}">
        <p14:creationId xmlns:p14="http://schemas.microsoft.com/office/powerpoint/2010/main" val="4173911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460CE0-925E-441E-B9C5-3C6F60456A90}"/>
              </a:ext>
            </a:extLst>
          </p:cNvPr>
          <p:cNvSpPr>
            <a:spLocks noGrp="1"/>
          </p:cNvSpPr>
          <p:nvPr>
            <p:ph type="title"/>
          </p:nvPr>
        </p:nvSpPr>
        <p:spPr/>
        <p:txBody>
          <a:bodyPr/>
          <a:lstStyle/>
          <a:p>
            <a:r>
              <a:rPr lang="pl-PL" dirty="0"/>
              <a:t>Bluetooth 2.0</a:t>
            </a:r>
          </a:p>
        </p:txBody>
      </p:sp>
      <p:sp>
        <p:nvSpPr>
          <p:cNvPr id="3" name="Symbol zastępczy zawartości 2">
            <a:extLst>
              <a:ext uri="{FF2B5EF4-FFF2-40B4-BE49-F238E27FC236}">
                <a16:creationId xmlns:a16="http://schemas.microsoft.com/office/drawing/2014/main" id="{E692EE01-C1A8-47CA-B04A-7476ECB7AD02}"/>
              </a:ext>
            </a:extLst>
          </p:cNvPr>
          <p:cNvSpPr>
            <a:spLocks noGrp="1"/>
          </p:cNvSpPr>
          <p:nvPr>
            <p:ph idx="1"/>
          </p:nvPr>
        </p:nvSpPr>
        <p:spPr/>
        <p:txBody>
          <a:bodyPr>
            <a:normAutofit fontScale="55000" lnSpcReduction="20000"/>
          </a:bodyPr>
          <a:lstStyle/>
          <a:p>
            <a:pPr marL="0" indent="0">
              <a:buNone/>
            </a:pPr>
            <a:r>
              <a:rPr lang="pl-PL" dirty="0"/>
              <a:t>14. Profil rozszerzonego wykrywania usług ESDP (Extended Service Discovery Profile)</a:t>
            </a:r>
          </a:p>
          <a:p>
            <a:pPr marL="0" indent="0">
              <a:buNone/>
            </a:pPr>
            <a:r>
              <a:rPr lang="pl-PL" dirty="0"/>
              <a:t>15. Profil dostępu do sieci osobistej PAN (Personal </a:t>
            </a:r>
            <a:r>
              <a:rPr lang="pl-PL" dirty="0" err="1"/>
              <a:t>Area</a:t>
            </a:r>
            <a:r>
              <a:rPr lang="pl-PL" dirty="0"/>
              <a:t> Networking Profile)</a:t>
            </a:r>
          </a:p>
          <a:p>
            <a:pPr marL="0" indent="0">
              <a:buNone/>
            </a:pPr>
            <a:r>
              <a:rPr lang="pl-PL" dirty="0"/>
              <a:t>16. Profil rodzajowej dystrybucji audio/wideo GAVDP (</a:t>
            </a:r>
            <a:r>
              <a:rPr lang="pl-PL" dirty="0" err="1"/>
              <a:t>Generic</a:t>
            </a:r>
            <a:r>
              <a:rPr lang="pl-PL" dirty="0"/>
              <a:t> Audio/Video Distribution Profile)</a:t>
            </a:r>
          </a:p>
          <a:p>
            <a:pPr marL="0" indent="0">
              <a:buNone/>
            </a:pPr>
            <a:r>
              <a:rPr lang="pl-PL" dirty="0"/>
              <a:t>17. Profil zaawansowanej dystrybucji audio A2DP (Advanced Audio Distribution Profile)</a:t>
            </a:r>
          </a:p>
          <a:p>
            <a:pPr marL="0" indent="0">
              <a:buNone/>
            </a:pPr>
            <a:r>
              <a:rPr lang="pl-PL" dirty="0"/>
              <a:t>18. Profil dystrybucji wideo VDP (Video Distribution Profile)</a:t>
            </a:r>
          </a:p>
          <a:p>
            <a:pPr marL="0" indent="0">
              <a:buNone/>
            </a:pPr>
            <a:r>
              <a:rPr lang="pl-PL" dirty="0"/>
              <a:t>19. Profil zdalnego sterowania audio/wideo AVRCP (Audio/Video Remote Control Profile)</a:t>
            </a:r>
          </a:p>
          <a:p>
            <a:pPr marL="0" indent="0">
              <a:buNone/>
            </a:pPr>
            <a:r>
              <a:rPr lang="pl-PL" dirty="0"/>
              <a:t>20. Profil “wydruku bez kabla” HCRP (Hard </a:t>
            </a:r>
            <a:r>
              <a:rPr lang="pl-PL" dirty="0" err="1"/>
              <a:t>Copy</a:t>
            </a:r>
            <a:r>
              <a:rPr lang="pl-PL" dirty="0"/>
              <a:t> Cable </a:t>
            </a:r>
            <a:r>
              <a:rPr lang="pl-PL" dirty="0" err="1"/>
              <a:t>Replacement</a:t>
            </a:r>
            <a:r>
              <a:rPr lang="pl-PL" dirty="0"/>
              <a:t> Profile)</a:t>
            </a:r>
          </a:p>
          <a:p>
            <a:pPr marL="0" indent="0">
              <a:buNone/>
            </a:pPr>
            <a:r>
              <a:rPr lang="pl-PL" dirty="0"/>
              <a:t>21. Profil podstawowego obrazowania BIP (Basic </a:t>
            </a:r>
            <a:r>
              <a:rPr lang="pl-PL" dirty="0" err="1"/>
              <a:t>Imaging</a:t>
            </a:r>
            <a:r>
              <a:rPr lang="pl-PL" dirty="0"/>
              <a:t> Profile) </a:t>
            </a:r>
          </a:p>
          <a:p>
            <a:pPr marL="0" indent="0">
              <a:buNone/>
            </a:pPr>
            <a:r>
              <a:rPr lang="pl-PL" dirty="0"/>
              <a:t>22. Profil podstawowego drukowania BPP (Basic Printing Profile) </a:t>
            </a:r>
          </a:p>
          <a:p>
            <a:pPr marL="0" indent="0">
              <a:buNone/>
            </a:pPr>
            <a:r>
              <a:rPr lang="pl-PL" dirty="0"/>
              <a:t>23. Profil wspólnego dostępu do sieci ISDN CIP (</a:t>
            </a:r>
            <a:r>
              <a:rPr lang="pl-PL" dirty="0" err="1"/>
              <a:t>Common</a:t>
            </a:r>
            <a:r>
              <a:rPr lang="pl-PL" dirty="0"/>
              <a:t> ISDN Access Profile)</a:t>
            </a:r>
          </a:p>
          <a:p>
            <a:pPr marL="0" indent="0">
              <a:buNone/>
            </a:pPr>
            <a:r>
              <a:rPr lang="pl-PL" dirty="0"/>
              <a:t>24. Profil “wolne ręce” HFP (</a:t>
            </a:r>
            <a:r>
              <a:rPr lang="pl-PL" dirty="0" err="1"/>
              <a:t>Hands-Free</a:t>
            </a:r>
            <a:r>
              <a:rPr lang="pl-PL" dirty="0"/>
              <a:t> Profile)</a:t>
            </a:r>
          </a:p>
          <a:p>
            <a:pPr marL="0" indent="0">
              <a:buNone/>
            </a:pPr>
            <a:r>
              <a:rPr lang="pl-PL" dirty="0"/>
              <a:t>25. Profil urządzeń interfejsu człowiek-maszyna HID (Human Interface Device Profile)</a:t>
            </a:r>
          </a:p>
          <a:p>
            <a:pPr marL="0" indent="0">
              <a:buNone/>
            </a:pPr>
            <a:r>
              <a:rPr lang="pl-PL" dirty="0"/>
              <a:t>26. Profil dostępu do karty SIM SAP (SIM Access Profile)</a:t>
            </a:r>
          </a:p>
        </p:txBody>
      </p:sp>
    </p:spTree>
    <p:extLst>
      <p:ext uri="{BB962C8B-B14F-4D97-AF65-F5344CB8AC3E}">
        <p14:creationId xmlns:p14="http://schemas.microsoft.com/office/powerpoint/2010/main" val="3476921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04A62F-1E98-46B0-9A18-61149F6E3A31}"/>
              </a:ext>
            </a:extLst>
          </p:cNvPr>
          <p:cNvSpPr>
            <a:spLocks noGrp="1"/>
          </p:cNvSpPr>
          <p:nvPr>
            <p:ph type="title"/>
          </p:nvPr>
        </p:nvSpPr>
        <p:spPr/>
        <p:txBody>
          <a:bodyPr/>
          <a:lstStyle/>
          <a:p>
            <a:r>
              <a:rPr lang="pl-PL" dirty="0"/>
              <a:t>Warstwy Bluetooth</a:t>
            </a:r>
          </a:p>
        </p:txBody>
      </p:sp>
      <p:sp>
        <p:nvSpPr>
          <p:cNvPr id="3" name="Symbol zastępczy zawartości 2">
            <a:extLst>
              <a:ext uri="{FF2B5EF4-FFF2-40B4-BE49-F238E27FC236}">
                <a16:creationId xmlns:a16="http://schemas.microsoft.com/office/drawing/2014/main" id="{DA046DD5-2936-4468-92CA-24B37711EE43}"/>
              </a:ext>
            </a:extLst>
          </p:cNvPr>
          <p:cNvSpPr>
            <a:spLocks noGrp="1"/>
          </p:cNvSpPr>
          <p:nvPr>
            <p:ph idx="1"/>
          </p:nvPr>
        </p:nvSpPr>
        <p:spPr/>
        <p:txBody>
          <a:bodyPr/>
          <a:lstStyle/>
          <a:p>
            <a:r>
              <a:rPr lang="pl-PL" dirty="0"/>
              <a:t>Warstwa radiowa (transmisja radiowa oraz modulacja stosowana w systemie)</a:t>
            </a:r>
          </a:p>
          <a:p>
            <a:r>
              <a:rPr lang="pl-PL" dirty="0" err="1"/>
              <a:t>Baseband</a:t>
            </a:r>
            <a:r>
              <a:rPr lang="pl-PL" dirty="0"/>
              <a:t> </a:t>
            </a:r>
            <a:r>
              <a:rPr lang="pl-PL" dirty="0" err="1"/>
              <a:t>layer</a:t>
            </a:r>
            <a:r>
              <a:rPr lang="pl-PL" dirty="0"/>
              <a:t> (kontrola slotów czasowych oraz ich grupowanie w ramki)</a:t>
            </a:r>
          </a:p>
          <a:p>
            <a:r>
              <a:rPr lang="pl-PL" dirty="0"/>
              <a:t>Link manager (logicznych kanały między urządzeniami, zarządzanie energią oraz jakością usługi)</a:t>
            </a:r>
          </a:p>
          <a:p>
            <a:r>
              <a:rPr lang="pl-PL" dirty="0"/>
              <a:t>Warstwa L2CAP (szczegółowe parametry transmisji)</a:t>
            </a:r>
          </a:p>
          <a:p>
            <a:endParaRPr lang="pl-PL" dirty="0"/>
          </a:p>
        </p:txBody>
      </p:sp>
    </p:spTree>
    <p:extLst>
      <p:ext uri="{BB962C8B-B14F-4D97-AF65-F5344CB8AC3E}">
        <p14:creationId xmlns:p14="http://schemas.microsoft.com/office/powerpoint/2010/main" val="1945048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E087AC-9F56-43DB-BA7A-6385B535F480}"/>
              </a:ext>
            </a:extLst>
          </p:cNvPr>
          <p:cNvSpPr>
            <a:spLocks noGrp="1"/>
          </p:cNvSpPr>
          <p:nvPr>
            <p:ph type="title"/>
          </p:nvPr>
        </p:nvSpPr>
        <p:spPr/>
        <p:txBody>
          <a:bodyPr/>
          <a:lstStyle/>
          <a:p>
            <a:r>
              <a:rPr lang="pl-PL" dirty="0"/>
              <a:t>Adres urządzenia</a:t>
            </a:r>
          </a:p>
        </p:txBody>
      </p:sp>
      <p:sp>
        <p:nvSpPr>
          <p:cNvPr id="3" name="Symbol zastępczy zawartości 2">
            <a:extLst>
              <a:ext uri="{FF2B5EF4-FFF2-40B4-BE49-F238E27FC236}">
                <a16:creationId xmlns:a16="http://schemas.microsoft.com/office/drawing/2014/main" id="{F86D7CE1-85D0-4A4B-AAD0-D853FB97983A}"/>
              </a:ext>
            </a:extLst>
          </p:cNvPr>
          <p:cNvSpPr>
            <a:spLocks noGrp="1"/>
          </p:cNvSpPr>
          <p:nvPr>
            <p:ph idx="1"/>
          </p:nvPr>
        </p:nvSpPr>
        <p:spPr/>
        <p:txBody>
          <a:bodyPr/>
          <a:lstStyle/>
          <a:p>
            <a:r>
              <a:rPr lang="pl-PL" dirty="0"/>
              <a:t>adres urządzenia Bluetooth (Bluetooth Device </a:t>
            </a:r>
            <a:r>
              <a:rPr lang="pl-PL" dirty="0" err="1"/>
              <a:t>Address</a:t>
            </a:r>
            <a:r>
              <a:rPr lang="pl-PL" dirty="0"/>
              <a:t>)</a:t>
            </a:r>
          </a:p>
          <a:p>
            <a:r>
              <a:rPr lang="pl-PL" dirty="0"/>
              <a:t>adres urządzenia aktywnego (Active </a:t>
            </a:r>
            <a:r>
              <a:rPr lang="pl-PL" dirty="0" err="1"/>
              <a:t>Member</a:t>
            </a:r>
            <a:r>
              <a:rPr lang="pl-PL" dirty="0"/>
              <a:t> </a:t>
            </a:r>
            <a:r>
              <a:rPr lang="pl-PL" dirty="0" err="1"/>
              <a:t>Address</a:t>
            </a:r>
            <a:r>
              <a:rPr lang="pl-PL" dirty="0"/>
              <a:t>)</a:t>
            </a:r>
          </a:p>
          <a:p>
            <a:r>
              <a:rPr lang="pl-PL" dirty="0"/>
              <a:t>adres zaparkowanego elementu </a:t>
            </a:r>
            <a:r>
              <a:rPr lang="pl-PL" dirty="0" err="1"/>
              <a:t>pikosieci</a:t>
            </a:r>
            <a:r>
              <a:rPr lang="pl-PL" dirty="0"/>
              <a:t> (</a:t>
            </a:r>
            <a:r>
              <a:rPr lang="pl-PL" dirty="0" err="1"/>
              <a:t>Parked</a:t>
            </a:r>
            <a:r>
              <a:rPr lang="pl-PL" dirty="0"/>
              <a:t> </a:t>
            </a:r>
            <a:r>
              <a:rPr lang="pl-PL" dirty="0" err="1"/>
              <a:t>Member</a:t>
            </a:r>
            <a:r>
              <a:rPr lang="pl-PL" dirty="0"/>
              <a:t> </a:t>
            </a:r>
            <a:r>
              <a:rPr lang="pl-PL" dirty="0" err="1"/>
              <a:t>Address</a:t>
            </a:r>
            <a:r>
              <a:rPr lang="pl-PL" dirty="0"/>
              <a:t>)</a:t>
            </a:r>
          </a:p>
          <a:p>
            <a:r>
              <a:rPr lang="pl-PL" dirty="0"/>
              <a:t>adres żądania przyłączenia (Access </a:t>
            </a:r>
            <a:r>
              <a:rPr lang="pl-PL" dirty="0" err="1"/>
              <a:t>Request</a:t>
            </a:r>
            <a:r>
              <a:rPr lang="pl-PL" dirty="0"/>
              <a:t> </a:t>
            </a:r>
            <a:r>
              <a:rPr lang="pl-PL" dirty="0" err="1"/>
              <a:t>Address</a:t>
            </a:r>
            <a:r>
              <a:rPr lang="pl-PL" dirty="0"/>
              <a:t>).</a:t>
            </a:r>
          </a:p>
        </p:txBody>
      </p:sp>
    </p:spTree>
    <p:extLst>
      <p:ext uri="{BB962C8B-B14F-4D97-AF65-F5344CB8AC3E}">
        <p14:creationId xmlns:p14="http://schemas.microsoft.com/office/powerpoint/2010/main" val="642091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F7B8AB-C8F6-4202-9270-62D01FE67321}"/>
              </a:ext>
            </a:extLst>
          </p:cNvPr>
          <p:cNvSpPr>
            <a:spLocks noGrp="1"/>
          </p:cNvSpPr>
          <p:nvPr>
            <p:ph type="title"/>
          </p:nvPr>
        </p:nvSpPr>
        <p:spPr/>
        <p:txBody>
          <a:bodyPr/>
          <a:lstStyle/>
          <a:p>
            <a:r>
              <a:rPr lang="pl-PL" dirty="0"/>
              <a:t>Zegar</a:t>
            </a:r>
          </a:p>
        </p:txBody>
      </p:sp>
      <p:sp>
        <p:nvSpPr>
          <p:cNvPr id="3" name="Symbol zastępczy zawartości 2">
            <a:extLst>
              <a:ext uri="{FF2B5EF4-FFF2-40B4-BE49-F238E27FC236}">
                <a16:creationId xmlns:a16="http://schemas.microsoft.com/office/drawing/2014/main" id="{5A32A3DD-9660-4123-BC62-4512AF99426E}"/>
              </a:ext>
            </a:extLst>
          </p:cNvPr>
          <p:cNvSpPr>
            <a:spLocks noGrp="1"/>
          </p:cNvSpPr>
          <p:nvPr>
            <p:ph idx="1"/>
          </p:nvPr>
        </p:nvSpPr>
        <p:spPr/>
        <p:txBody>
          <a:bodyPr/>
          <a:lstStyle/>
          <a:p>
            <a:pPr marL="0" indent="0">
              <a:buNone/>
            </a:pPr>
            <a:r>
              <a:rPr lang="pl-PL" dirty="0"/>
              <a:t>Moduł Bluetooth wyposażony jest w 28-bitowy wewnętrzny zegar, który determinuje synchronizację i skakanie po częstotliwościach. Nigdy nie jest on dostrajany, ani wyłączany. Do synchronizacji z innym modułem Bluetooth wykorzystywana jest różnica (offset) pomiędzy zegarami jednostek chcących się komunikować. Częstotliwość zegara wynosi 3,2 kHz, czyli generuje on 3200 taktów na sekundę. Wartość ta odpowiada dwukrotnej szybkości przeskoków częstotliwościowych, która wynosi 1600 razy na sekundę. Okres zegara Bluetooth wynosi około 24 godzin.</a:t>
            </a:r>
          </a:p>
        </p:txBody>
      </p:sp>
    </p:spTree>
    <p:extLst>
      <p:ext uri="{BB962C8B-B14F-4D97-AF65-F5344CB8AC3E}">
        <p14:creationId xmlns:p14="http://schemas.microsoft.com/office/powerpoint/2010/main" val="2763858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0522A7-2EEA-4C3C-B54E-F5FBAC3C1FEA}"/>
              </a:ext>
            </a:extLst>
          </p:cNvPr>
          <p:cNvSpPr>
            <a:spLocks noGrp="1"/>
          </p:cNvSpPr>
          <p:nvPr>
            <p:ph type="title"/>
          </p:nvPr>
        </p:nvSpPr>
        <p:spPr/>
        <p:txBody>
          <a:bodyPr/>
          <a:lstStyle/>
          <a:p>
            <a:r>
              <a:rPr lang="pl-PL" dirty="0"/>
              <a:t>Zegar wewnętrzny</a:t>
            </a:r>
          </a:p>
        </p:txBody>
      </p:sp>
      <p:sp>
        <p:nvSpPr>
          <p:cNvPr id="3" name="Symbol zastępczy zawartości 2">
            <a:extLst>
              <a:ext uri="{FF2B5EF4-FFF2-40B4-BE49-F238E27FC236}">
                <a16:creationId xmlns:a16="http://schemas.microsoft.com/office/drawing/2014/main" id="{FC19EC97-A9EB-4EF9-804B-12ED238218E0}"/>
              </a:ext>
            </a:extLst>
          </p:cNvPr>
          <p:cNvSpPr>
            <a:spLocks noGrp="1"/>
          </p:cNvSpPr>
          <p:nvPr>
            <p:ph idx="1"/>
          </p:nvPr>
        </p:nvSpPr>
        <p:spPr/>
        <p:txBody>
          <a:bodyPr>
            <a:normAutofit/>
          </a:bodyPr>
          <a:lstStyle/>
          <a:p>
            <a:r>
              <a:rPr lang="pl-PL" dirty="0"/>
              <a:t>Tryb standardowy (native </a:t>
            </a:r>
            <a:r>
              <a:rPr lang="pl-PL" dirty="0" err="1"/>
              <a:t>clock</a:t>
            </a:r>
            <a:r>
              <a:rPr lang="pl-PL" dirty="0"/>
              <a:t>), który jest punktem odniesienia przy tworzeniu pozostałych dwóch trybów pracy zegara. </a:t>
            </a:r>
          </a:p>
          <a:p>
            <a:r>
              <a:rPr lang="pl-PL" dirty="0"/>
              <a:t>Tryb szacowany (</a:t>
            </a:r>
            <a:r>
              <a:rPr lang="pl-PL" dirty="0" err="1"/>
              <a:t>estimated</a:t>
            </a:r>
            <a:r>
              <a:rPr lang="pl-PL" dirty="0"/>
              <a:t> </a:t>
            </a:r>
            <a:r>
              <a:rPr lang="pl-PL" dirty="0" err="1"/>
              <a:t>clock</a:t>
            </a:r>
            <a:r>
              <a:rPr lang="pl-PL" dirty="0"/>
              <a:t>), który powstaje poprzez dodanie do zegara pracującego w trybie standardowym różnicy (offset) pomiędzy zegarami dwóch urządzeń Bluetooth i umożliwiający urządzeniu podrzędnemu komunikację z jednostką typu „master”.</a:t>
            </a:r>
          </a:p>
          <a:p>
            <a:r>
              <a:rPr lang="pl-PL" dirty="0"/>
              <a:t>Tryb zegara urządzenia nadrzędnego (master </a:t>
            </a:r>
            <a:r>
              <a:rPr lang="pl-PL" dirty="0" err="1"/>
              <a:t>clock</a:t>
            </a:r>
            <a:r>
              <a:rPr lang="pl-PL" dirty="0"/>
              <a:t>), który jest wykorzystywany do synchronizacji wszystkich urządzeń w </a:t>
            </a:r>
            <a:r>
              <a:rPr lang="pl-PL" dirty="0" err="1"/>
              <a:t>pikosieci</a:t>
            </a:r>
            <a:r>
              <a:rPr lang="pl-PL" dirty="0"/>
              <a:t>.</a:t>
            </a:r>
          </a:p>
        </p:txBody>
      </p:sp>
    </p:spTree>
    <p:extLst>
      <p:ext uri="{BB962C8B-B14F-4D97-AF65-F5344CB8AC3E}">
        <p14:creationId xmlns:p14="http://schemas.microsoft.com/office/powerpoint/2010/main" val="245931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C15902-C63C-49EF-99C1-4BF9F95DD300}"/>
              </a:ext>
            </a:extLst>
          </p:cNvPr>
          <p:cNvSpPr>
            <a:spLocks noGrp="1"/>
          </p:cNvSpPr>
          <p:nvPr>
            <p:ph type="title"/>
          </p:nvPr>
        </p:nvSpPr>
        <p:spPr/>
        <p:txBody>
          <a:bodyPr/>
          <a:lstStyle/>
          <a:p>
            <a:r>
              <a:rPr lang="pl-PL" dirty="0" err="1"/>
              <a:t>Infrared</a:t>
            </a:r>
            <a:r>
              <a:rPr lang="pl-PL" dirty="0"/>
              <a:t> Data </a:t>
            </a:r>
            <a:r>
              <a:rPr lang="pl-PL" dirty="0" err="1"/>
              <a:t>Association</a:t>
            </a:r>
            <a:r>
              <a:rPr lang="pl-PL" dirty="0"/>
              <a:t> (</a:t>
            </a:r>
            <a:r>
              <a:rPr lang="pl-PL" dirty="0" err="1"/>
              <a:t>IrDA</a:t>
            </a:r>
            <a:r>
              <a:rPr lang="pl-PL" dirty="0"/>
              <a:t>)</a:t>
            </a:r>
          </a:p>
        </p:txBody>
      </p:sp>
      <p:sp>
        <p:nvSpPr>
          <p:cNvPr id="3" name="Symbol zastępczy zawartości 2">
            <a:extLst>
              <a:ext uri="{FF2B5EF4-FFF2-40B4-BE49-F238E27FC236}">
                <a16:creationId xmlns:a16="http://schemas.microsoft.com/office/drawing/2014/main" id="{23BEF115-50EE-42A7-A0B3-CF48FF1B0D8E}"/>
              </a:ext>
            </a:extLst>
          </p:cNvPr>
          <p:cNvSpPr>
            <a:spLocks noGrp="1"/>
          </p:cNvSpPr>
          <p:nvPr>
            <p:ph idx="1"/>
          </p:nvPr>
        </p:nvSpPr>
        <p:spPr/>
        <p:txBody>
          <a:bodyPr/>
          <a:lstStyle/>
          <a:p>
            <a:pPr marL="0" indent="0">
              <a:buNone/>
            </a:pPr>
            <a:r>
              <a:rPr lang="pl-PL" dirty="0"/>
              <a:t>Grupa, skupiająca kilkudziesięciu producentów sprzętu komputerowego. </a:t>
            </a:r>
          </a:p>
          <a:p>
            <a:pPr marL="0" indent="0">
              <a:buNone/>
            </a:pPr>
            <a:r>
              <a:rPr lang="pl-PL" dirty="0"/>
              <a:t>Celem powstania było stworzenie i kontrolowanie międzynarodowych standardów transmisji danych w zakresie podczerwieni. Grupa ta opracowała firmowy system bezprzewodowej transmisji danych cyfrowych z wykorzystaniem promieniowania podczerwonego. </a:t>
            </a:r>
          </a:p>
          <a:p>
            <a:pPr marL="0" indent="0">
              <a:buNone/>
            </a:pPr>
            <a:r>
              <a:rPr lang="pl-PL" dirty="0"/>
              <a:t>Jego elementy przeznaczone są przede wszystkim do tworzenia sieci tymczasowych, w których znajdują się komputery przenośne (laptopy, palmtopy).</a:t>
            </a:r>
          </a:p>
        </p:txBody>
      </p:sp>
    </p:spTree>
    <p:extLst>
      <p:ext uri="{BB962C8B-B14F-4D97-AF65-F5344CB8AC3E}">
        <p14:creationId xmlns:p14="http://schemas.microsoft.com/office/powerpoint/2010/main" val="3044075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976D2A-B54E-406B-9650-26A7F3A9C35C}"/>
              </a:ext>
            </a:extLst>
          </p:cNvPr>
          <p:cNvSpPr>
            <a:spLocks noGrp="1"/>
          </p:cNvSpPr>
          <p:nvPr>
            <p:ph type="title"/>
          </p:nvPr>
        </p:nvSpPr>
        <p:spPr/>
        <p:txBody>
          <a:bodyPr/>
          <a:lstStyle/>
          <a:p>
            <a:r>
              <a:rPr lang="pl-PL" dirty="0" err="1"/>
              <a:t>Wi-FI</a:t>
            </a:r>
            <a:endParaRPr lang="pl-PL" dirty="0"/>
          </a:p>
        </p:txBody>
      </p:sp>
      <p:sp>
        <p:nvSpPr>
          <p:cNvPr id="3" name="Symbol zastępczy zawartości 2">
            <a:extLst>
              <a:ext uri="{FF2B5EF4-FFF2-40B4-BE49-F238E27FC236}">
                <a16:creationId xmlns:a16="http://schemas.microsoft.com/office/drawing/2014/main" id="{39A59523-6D61-4D83-A977-AD1E8BD0E15E}"/>
              </a:ext>
            </a:extLst>
          </p:cNvPr>
          <p:cNvSpPr>
            <a:spLocks noGrp="1"/>
          </p:cNvSpPr>
          <p:nvPr>
            <p:ph idx="1"/>
          </p:nvPr>
        </p:nvSpPr>
        <p:spPr/>
        <p:txBody>
          <a:bodyPr/>
          <a:lstStyle/>
          <a:p>
            <a:pPr marL="0" indent="0">
              <a:buNone/>
            </a:pPr>
            <a:r>
              <a:rPr lang="pl-PL" dirty="0"/>
              <a:t>Potoczne określenie zestawu standardów stworzonych do budowy bezprzewodowych sieci komputerowych. Szczególnym zastosowaniem Wi-Fi jest budowanie sieci lokalnych (LAN) opartych na komunikacji radiowej, czyli WLAN. </a:t>
            </a:r>
          </a:p>
          <a:p>
            <a:pPr marL="0" indent="0">
              <a:buNone/>
            </a:pPr>
            <a:r>
              <a:rPr lang="pl-PL" dirty="0"/>
              <a:t>Zasięg od kilku metrów do kilku kilometrów i przepustowości sięgającej 300 Mb/s, transmisja na dwóch kanałach jednocześnie. Produkty zgodne z Wi-Fi mają na sobie odpowiednie logo, które świadczy o zdolności do współpracy z innymi produktami tego typu. Logo Wi-Fi jest znakiem handlowym należącym do stowarzyszenia Wi-Fi Alliance.</a:t>
            </a:r>
          </a:p>
        </p:txBody>
      </p:sp>
    </p:spTree>
    <p:extLst>
      <p:ext uri="{BB962C8B-B14F-4D97-AF65-F5344CB8AC3E}">
        <p14:creationId xmlns:p14="http://schemas.microsoft.com/office/powerpoint/2010/main" val="2149781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E2AC1E-02B5-4321-9ED6-BC88C3A9F72E}"/>
              </a:ext>
            </a:extLst>
          </p:cNvPr>
          <p:cNvSpPr>
            <a:spLocks noGrp="1"/>
          </p:cNvSpPr>
          <p:nvPr>
            <p:ph type="title"/>
          </p:nvPr>
        </p:nvSpPr>
        <p:spPr/>
        <p:txBody>
          <a:bodyPr/>
          <a:lstStyle/>
          <a:p>
            <a:r>
              <a:rPr lang="pl-PL" dirty="0"/>
              <a:t>Standardy</a:t>
            </a:r>
          </a:p>
        </p:txBody>
      </p:sp>
      <p:sp>
        <p:nvSpPr>
          <p:cNvPr id="3" name="Symbol zastępczy zawartości 2">
            <a:extLst>
              <a:ext uri="{FF2B5EF4-FFF2-40B4-BE49-F238E27FC236}">
                <a16:creationId xmlns:a16="http://schemas.microsoft.com/office/drawing/2014/main" id="{932C5CF2-BCA0-4039-B7E2-7CD7B80FFCCB}"/>
              </a:ext>
            </a:extLst>
          </p:cNvPr>
          <p:cNvSpPr>
            <a:spLocks noGrp="1"/>
          </p:cNvSpPr>
          <p:nvPr>
            <p:ph idx="1"/>
          </p:nvPr>
        </p:nvSpPr>
        <p:spPr/>
        <p:txBody>
          <a:bodyPr>
            <a:normAutofit fontScale="92500" lnSpcReduction="20000"/>
          </a:bodyPr>
          <a:lstStyle/>
          <a:p>
            <a:r>
              <a:rPr lang="pl-PL" dirty="0"/>
              <a:t>802.11a – do 54 Mb/s częstotliwość 5 GHz;</a:t>
            </a:r>
          </a:p>
          <a:p>
            <a:r>
              <a:rPr lang="pl-PL" dirty="0"/>
              <a:t>802.11b – 11 Mb/s częstotliwość 2,4 GHz ma zasięg ok. 30 m w pomieszczeniu i 120 m w otwartej przestrzeni; w praktyce można osiągnąć transfery rzędu 5,5 Mb/s. Materiały takie jak woda, metal, czy beton obniżają znacznie jakość sygnału; </a:t>
            </a:r>
          </a:p>
          <a:p>
            <a:r>
              <a:rPr lang="pl-PL" dirty="0"/>
              <a:t>802.11g – 54 Mb/s częstotliwość 2,4 GHz, w praktyce osiągalne są transfery do 20-22Mbit/s przy transmisji w jedną stronę, wykorzystanie starszych urządzeń w tym standardzie powoduje zmniejszenie prędkości do 11 Mb/s, jest bardziej podatna na zakłócanie i wymaga silniejszego i stabilniejszego sygnału niż 802.11b;</a:t>
            </a:r>
          </a:p>
          <a:p>
            <a:r>
              <a:rPr lang="pl-PL" dirty="0"/>
              <a:t>802.11n – 300 Mb/s częstotliwość 5 GHz oraz 150Mb/s w częstotliwości 2,4 GHz, obecnie najpopularniejszy, który został wprowadzony na rynek w 2007 roku jako „draft”, choć urządzenia „</a:t>
            </a:r>
            <a:r>
              <a:rPr lang="pl-PL" dirty="0" err="1"/>
              <a:t>pre</a:t>
            </a:r>
            <a:r>
              <a:rPr lang="pl-PL" dirty="0"/>
              <a:t>-N” pojawiały się już od 2002 roku. </a:t>
            </a:r>
          </a:p>
          <a:p>
            <a:r>
              <a:rPr lang="pl-PL" dirty="0"/>
              <a:t>802.11ac – do 1 </a:t>
            </a:r>
            <a:r>
              <a:rPr lang="pl-PL" dirty="0" err="1"/>
              <a:t>Gb</a:t>
            </a:r>
            <a:r>
              <a:rPr lang="pl-PL" dirty="0"/>
              <a:t>/s, zaprezentowany w 2012 roku.</a:t>
            </a:r>
          </a:p>
          <a:p>
            <a:r>
              <a:rPr lang="pl-PL" dirty="0"/>
              <a:t>802.11ax – do 10 </a:t>
            </a:r>
            <a:r>
              <a:rPr lang="pl-PL" dirty="0" err="1"/>
              <a:t>Gb</a:t>
            </a:r>
            <a:r>
              <a:rPr lang="pl-PL" dirty="0"/>
              <a:t>/s, zaprezentowany w 2017 roku.</a:t>
            </a:r>
          </a:p>
        </p:txBody>
      </p:sp>
    </p:spTree>
    <p:extLst>
      <p:ext uri="{BB962C8B-B14F-4D97-AF65-F5344CB8AC3E}">
        <p14:creationId xmlns:p14="http://schemas.microsoft.com/office/powerpoint/2010/main" val="1415978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ED98F2-930E-44E4-8FB1-D3CE4E690FE6}"/>
              </a:ext>
            </a:extLst>
          </p:cNvPr>
          <p:cNvSpPr>
            <a:spLocks noGrp="1"/>
          </p:cNvSpPr>
          <p:nvPr>
            <p:ph type="title"/>
          </p:nvPr>
        </p:nvSpPr>
        <p:spPr/>
        <p:txBody>
          <a:bodyPr/>
          <a:lstStyle/>
          <a:p>
            <a:r>
              <a:rPr lang="pl-PL" dirty="0"/>
              <a:t>Inne</a:t>
            </a:r>
          </a:p>
        </p:txBody>
      </p:sp>
      <p:sp>
        <p:nvSpPr>
          <p:cNvPr id="3" name="Symbol zastępczy zawartości 2">
            <a:extLst>
              <a:ext uri="{FF2B5EF4-FFF2-40B4-BE49-F238E27FC236}">
                <a16:creationId xmlns:a16="http://schemas.microsoft.com/office/drawing/2014/main" id="{55F4A062-BA50-4663-970E-D0D5AF57730F}"/>
              </a:ext>
            </a:extLst>
          </p:cNvPr>
          <p:cNvSpPr>
            <a:spLocks noGrp="1"/>
          </p:cNvSpPr>
          <p:nvPr>
            <p:ph idx="1"/>
          </p:nvPr>
        </p:nvSpPr>
        <p:spPr/>
        <p:txBody>
          <a:bodyPr>
            <a:normAutofit fontScale="92500"/>
          </a:bodyPr>
          <a:lstStyle/>
          <a:p>
            <a:r>
              <a:rPr lang="pl-PL" dirty="0"/>
              <a:t>802.11c (mostki)</a:t>
            </a:r>
          </a:p>
          <a:p>
            <a:r>
              <a:rPr lang="pl-PL" dirty="0"/>
              <a:t>802.11d (opisuje sposób implementacji łączności bezprzewodowej w poszczególnych krajach)</a:t>
            </a:r>
          </a:p>
          <a:p>
            <a:r>
              <a:rPr lang="pl-PL" dirty="0"/>
              <a:t>802.11e (wprowadza </a:t>
            </a:r>
            <a:r>
              <a:rPr lang="pl-PL" dirty="0" err="1"/>
              <a:t>QoS</a:t>
            </a:r>
            <a:r>
              <a:rPr lang="pl-PL" dirty="0"/>
              <a:t> oraz inteligentne zarządzanie pakietami)</a:t>
            </a:r>
          </a:p>
          <a:p>
            <a:r>
              <a:rPr lang="pl-PL" dirty="0"/>
              <a:t>802.11f (definiuje </a:t>
            </a:r>
            <a:r>
              <a:rPr lang="pl-PL" dirty="0" err="1"/>
              <a:t>roaming</a:t>
            </a:r>
            <a:r>
              <a:rPr lang="pl-PL" dirty="0"/>
              <a:t> w sieciach 802.11a, 802.11g i 802.11h przy zastosowaniu protokołu IAPP)</a:t>
            </a:r>
          </a:p>
          <a:p>
            <a:r>
              <a:rPr lang="pl-PL" dirty="0"/>
              <a:t>802.11h (w Europie odpowiednikiem jest 802.11a na częstotliwości 5 GHz)</a:t>
            </a:r>
          </a:p>
          <a:p>
            <a:r>
              <a:rPr lang="pl-PL" dirty="0"/>
              <a:t>802.11i (w tym systemie wprowadzono nowe zabezpieczenia za pomocą szyfrowania)</a:t>
            </a:r>
          </a:p>
          <a:p>
            <a:r>
              <a:rPr lang="pl-PL" dirty="0"/>
              <a:t>802.11j (powstał ze standardu 802.11a na potrzeby Japonii)</a:t>
            </a:r>
          </a:p>
          <a:p>
            <a:r>
              <a:rPr lang="pl-PL" dirty="0"/>
              <a:t>802.11r (szybki </a:t>
            </a:r>
            <a:r>
              <a:rPr lang="pl-PL" dirty="0" err="1"/>
              <a:t>roaming</a:t>
            </a:r>
            <a:r>
              <a:rPr lang="pl-PL" dirty="0"/>
              <a:t>)</a:t>
            </a:r>
          </a:p>
        </p:txBody>
      </p:sp>
    </p:spTree>
    <p:extLst>
      <p:ext uri="{BB962C8B-B14F-4D97-AF65-F5344CB8AC3E}">
        <p14:creationId xmlns:p14="http://schemas.microsoft.com/office/powerpoint/2010/main" val="3963381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DCF133-4A4A-4F66-9DD4-9D5679A22824}"/>
              </a:ext>
            </a:extLst>
          </p:cNvPr>
          <p:cNvSpPr>
            <a:spLocks noGrp="1"/>
          </p:cNvSpPr>
          <p:nvPr>
            <p:ph type="title"/>
          </p:nvPr>
        </p:nvSpPr>
        <p:spPr/>
        <p:txBody>
          <a:bodyPr/>
          <a:lstStyle/>
          <a:p>
            <a:r>
              <a:rPr lang="pl-PL" dirty="0"/>
              <a:t>Problemy </a:t>
            </a:r>
            <a:r>
              <a:rPr lang="pl-PL" dirty="0" err="1"/>
              <a:t>WiFi</a:t>
            </a:r>
            <a:endParaRPr lang="pl-PL" dirty="0"/>
          </a:p>
        </p:txBody>
      </p:sp>
      <p:sp>
        <p:nvSpPr>
          <p:cNvPr id="3" name="Symbol zastępczy zawartości 2">
            <a:extLst>
              <a:ext uri="{FF2B5EF4-FFF2-40B4-BE49-F238E27FC236}">
                <a16:creationId xmlns:a16="http://schemas.microsoft.com/office/drawing/2014/main" id="{69DC02ED-C801-48E8-BE0F-C2E75341A983}"/>
              </a:ext>
            </a:extLst>
          </p:cNvPr>
          <p:cNvSpPr>
            <a:spLocks noGrp="1"/>
          </p:cNvSpPr>
          <p:nvPr>
            <p:ph idx="1"/>
          </p:nvPr>
        </p:nvSpPr>
        <p:spPr/>
        <p:txBody>
          <a:bodyPr/>
          <a:lstStyle/>
          <a:p>
            <a:r>
              <a:rPr lang="pl-PL" dirty="0"/>
              <a:t>Efekt przechwytywania – występuje, gdy do jednego odbiornika docierają dwa sygnały o różnej mocy. W tym przypadku sygnał mocniejszy zostanie odebrany prawidłowo natomiast słabszy zostanie zagłuszony.</a:t>
            </a:r>
          </a:p>
          <a:p>
            <a:r>
              <a:rPr lang="pl-PL" dirty="0"/>
              <a:t>Zjawisko odkrytej stacji – zjawisko występuje wtedy, gdy stacja znajduje się w zasięgu stacji nadawczej, ale poza zasięgiem stacji odbiorczej.</a:t>
            </a:r>
          </a:p>
          <a:p>
            <a:r>
              <a:rPr lang="pl-PL" dirty="0"/>
              <a:t>Zjawisko ukrytej stacji – stacja jest ukryta jeżeli znajduje się w zasięgu stacji odbierającej dane, ale jest poza zasięgiem stacji nadawczej.</a:t>
            </a:r>
          </a:p>
        </p:txBody>
      </p:sp>
    </p:spTree>
    <p:extLst>
      <p:ext uri="{BB962C8B-B14F-4D97-AF65-F5344CB8AC3E}">
        <p14:creationId xmlns:p14="http://schemas.microsoft.com/office/powerpoint/2010/main" val="2019878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BA02F1-0FC0-4E15-83E4-DE6047EA3700}"/>
              </a:ext>
            </a:extLst>
          </p:cNvPr>
          <p:cNvSpPr>
            <a:spLocks noGrp="1"/>
          </p:cNvSpPr>
          <p:nvPr>
            <p:ph type="title"/>
          </p:nvPr>
        </p:nvSpPr>
        <p:spPr/>
        <p:txBody>
          <a:bodyPr/>
          <a:lstStyle/>
          <a:p>
            <a:r>
              <a:rPr lang="pl-PL" dirty="0"/>
              <a:t>Bezpieczeństwo</a:t>
            </a:r>
          </a:p>
        </p:txBody>
      </p:sp>
      <p:sp>
        <p:nvSpPr>
          <p:cNvPr id="3" name="Symbol zastępczy zawartości 2">
            <a:extLst>
              <a:ext uri="{FF2B5EF4-FFF2-40B4-BE49-F238E27FC236}">
                <a16:creationId xmlns:a16="http://schemas.microsoft.com/office/drawing/2014/main" id="{7F15BEB5-0BE9-4B18-A582-8932317DC556}"/>
              </a:ext>
            </a:extLst>
          </p:cNvPr>
          <p:cNvSpPr>
            <a:spLocks noGrp="1"/>
          </p:cNvSpPr>
          <p:nvPr>
            <p:ph idx="1"/>
          </p:nvPr>
        </p:nvSpPr>
        <p:spPr/>
        <p:txBody>
          <a:bodyPr>
            <a:normAutofit fontScale="92500"/>
          </a:bodyPr>
          <a:lstStyle/>
          <a:p>
            <a:r>
              <a:rPr lang="pl-PL" dirty="0"/>
              <a:t>uwierzytelniania – identyfikacja i weryfikacja autentyczności informacji przesyłanych przez użytkownika, który łączy się z siecią (IEEE 802.1X)</a:t>
            </a:r>
          </a:p>
          <a:p>
            <a:r>
              <a:rPr lang="pl-PL" dirty="0"/>
              <a:t>protokół WEP (ang. </a:t>
            </a:r>
            <a:r>
              <a:rPr lang="pl-PL" dirty="0" err="1"/>
              <a:t>Wired</a:t>
            </a:r>
            <a:r>
              <a:rPr lang="pl-PL" dirty="0"/>
              <a:t> </a:t>
            </a:r>
            <a:r>
              <a:rPr lang="pl-PL" dirty="0" err="1"/>
              <a:t>Equivalent</a:t>
            </a:r>
            <a:r>
              <a:rPr lang="pl-PL" dirty="0"/>
              <a:t> </a:t>
            </a:r>
            <a:r>
              <a:rPr lang="pl-PL" dirty="0" err="1"/>
              <a:t>Privacy</a:t>
            </a:r>
            <a:r>
              <a:rPr lang="pl-PL" dirty="0"/>
              <a:t>) – działa na zasadzie współdzielonego klucza szyfrującego o długości 40 do 104 bitów i 24-bitowym wektorze inicjującym. WEP jest aktualnie bardzo złym zabezpieczeniem,</a:t>
            </a:r>
          </a:p>
          <a:p>
            <a:r>
              <a:rPr lang="pl-PL" dirty="0"/>
              <a:t>protokoły WPA/WPA2 – nowe, dużo bardziej bezpieczne mechanizmy szyfrowania przesyłanych danych.</a:t>
            </a:r>
          </a:p>
          <a:p>
            <a:r>
              <a:rPr lang="pl-PL" dirty="0"/>
              <a:t>autoryzacja – zgoda lub brak zgody na żądaną usługę przez uwierzytelnionego użytkownika. Zabezpieczenie to jest wykonane przez punkt dostępu lub serwer dostępu.</a:t>
            </a:r>
          </a:p>
          <a:p>
            <a:r>
              <a:rPr lang="pl-PL" dirty="0"/>
              <a:t>rejestracja raportów – rejestr akcji użytkownika związanych z dostępem do sieci. Kontrola raportów pozwala na szybką reakcję administratorów na niepokojące zdarzenia w sieci.</a:t>
            </a:r>
          </a:p>
        </p:txBody>
      </p:sp>
    </p:spTree>
    <p:extLst>
      <p:ext uri="{BB962C8B-B14F-4D97-AF65-F5344CB8AC3E}">
        <p14:creationId xmlns:p14="http://schemas.microsoft.com/office/powerpoint/2010/main" val="2167117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29A3A-57C0-44EA-A6B5-72585F1688DF}"/>
              </a:ext>
            </a:extLst>
          </p:cNvPr>
          <p:cNvSpPr>
            <a:spLocks noGrp="1"/>
          </p:cNvSpPr>
          <p:nvPr>
            <p:ph type="title"/>
          </p:nvPr>
        </p:nvSpPr>
        <p:spPr/>
        <p:txBody>
          <a:bodyPr/>
          <a:lstStyle/>
          <a:p>
            <a:r>
              <a:rPr lang="pl-PL" dirty="0" err="1"/>
              <a:t>WiMAX</a:t>
            </a:r>
            <a:r>
              <a:rPr lang="pl-PL" dirty="0"/>
              <a:t> (</a:t>
            </a:r>
            <a:r>
              <a:rPr lang="pl-PL" dirty="0" err="1"/>
              <a:t>Worldwide</a:t>
            </a:r>
            <a:r>
              <a:rPr lang="pl-PL" dirty="0"/>
              <a:t> </a:t>
            </a:r>
            <a:r>
              <a:rPr lang="pl-PL" dirty="0" err="1"/>
              <a:t>Interoperability</a:t>
            </a:r>
            <a:r>
              <a:rPr lang="pl-PL" dirty="0"/>
              <a:t> for </a:t>
            </a:r>
            <a:r>
              <a:rPr lang="pl-PL" dirty="0" err="1"/>
              <a:t>Microwave</a:t>
            </a:r>
            <a:r>
              <a:rPr lang="pl-PL" dirty="0"/>
              <a:t> Access)</a:t>
            </a:r>
          </a:p>
        </p:txBody>
      </p:sp>
      <p:sp>
        <p:nvSpPr>
          <p:cNvPr id="3" name="Symbol zastępczy zawartości 2">
            <a:extLst>
              <a:ext uri="{FF2B5EF4-FFF2-40B4-BE49-F238E27FC236}">
                <a16:creationId xmlns:a16="http://schemas.microsoft.com/office/drawing/2014/main" id="{5EBB25E7-2E49-4A90-B2AA-6E0BABEF82DA}"/>
              </a:ext>
            </a:extLst>
          </p:cNvPr>
          <p:cNvSpPr>
            <a:spLocks noGrp="1"/>
          </p:cNvSpPr>
          <p:nvPr>
            <p:ph idx="1"/>
          </p:nvPr>
        </p:nvSpPr>
        <p:spPr/>
        <p:txBody>
          <a:bodyPr/>
          <a:lstStyle/>
          <a:p>
            <a:pPr marL="0" indent="0">
              <a:buNone/>
            </a:pPr>
            <a:r>
              <a:rPr lang="pl-PL" dirty="0"/>
              <a:t>Technika bezprzewodowej, radiowej transmisji danych. Została oparta na standardach IEEE 802.16 i ETSI </a:t>
            </a:r>
            <a:r>
              <a:rPr lang="pl-PL" dirty="0" err="1"/>
              <a:t>HiperLAN</a:t>
            </a:r>
            <a:r>
              <a:rPr lang="pl-PL" dirty="0"/>
              <a:t>. Standardy te stworzono dla szerokopasmowego, radiowego dostępu na dużych obszarach. </a:t>
            </a:r>
          </a:p>
          <a:p>
            <a:pPr marL="0" indent="0">
              <a:buNone/>
            </a:pPr>
            <a:r>
              <a:rPr lang="pl-PL" dirty="0"/>
              <a:t>Standardy te określają informacje dotyczące konfiguracji sprzętu tak, aby urządzenia różnych dostawców pracowały na tych samych konfiguracjach, tj. aby wzajemnie ze sobą współpracowały. W 2009 roku pojawiły się informacje, że największe światowe sieci komórkowe rezygnują z tej techniki na rzecz stopniowej migracji do sieci standardu LTE.</a:t>
            </a:r>
          </a:p>
        </p:txBody>
      </p:sp>
    </p:spTree>
    <p:extLst>
      <p:ext uri="{BB962C8B-B14F-4D97-AF65-F5344CB8AC3E}">
        <p14:creationId xmlns:p14="http://schemas.microsoft.com/office/powerpoint/2010/main" val="2046512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FA0B3-CB2D-46D7-A2B3-24003EA6F4F9}"/>
              </a:ext>
            </a:extLst>
          </p:cNvPr>
          <p:cNvSpPr>
            <a:spLocks noGrp="1"/>
          </p:cNvSpPr>
          <p:nvPr>
            <p:ph type="title"/>
          </p:nvPr>
        </p:nvSpPr>
        <p:spPr/>
        <p:txBody>
          <a:bodyPr/>
          <a:lstStyle/>
          <a:p>
            <a:r>
              <a:rPr lang="pl-PL" dirty="0"/>
              <a:t>Wersje</a:t>
            </a:r>
          </a:p>
        </p:txBody>
      </p:sp>
      <p:sp>
        <p:nvSpPr>
          <p:cNvPr id="3" name="Symbol zastępczy zawartości 2">
            <a:extLst>
              <a:ext uri="{FF2B5EF4-FFF2-40B4-BE49-F238E27FC236}">
                <a16:creationId xmlns:a16="http://schemas.microsoft.com/office/drawing/2014/main" id="{A8A1F759-6E15-4FD4-A484-7A92DE6F64C6}"/>
              </a:ext>
            </a:extLst>
          </p:cNvPr>
          <p:cNvSpPr>
            <a:spLocks noGrp="1"/>
          </p:cNvSpPr>
          <p:nvPr>
            <p:ph idx="1"/>
          </p:nvPr>
        </p:nvSpPr>
        <p:spPr/>
        <p:txBody>
          <a:bodyPr>
            <a:normAutofit fontScale="85000" lnSpcReduction="20000"/>
          </a:bodyPr>
          <a:lstStyle/>
          <a:p>
            <a:pPr marL="0" indent="0">
              <a:buNone/>
            </a:pPr>
            <a:r>
              <a:rPr lang="pl-PL" dirty="0"/>
              <a:t>IEEE 802.16 – był to pierwszy etap, działał w paśmie częstotliwości od 10 do 66 GHz. Pasmo to stworzyło jednak znaczne ograniczenia, których największą bolączką było ograniczenie widoczności optycznej. Wymagane było bezpośrednie pole widzenia (LOS – Line of </a:t>
            </a:r>
            <a:r>
              <a:rPr lang="pl-PL" dirty="0" err="1"/>
              <a:t>Sight</a:t>
            </a:r>
            <a:r>
              <a:rPr lang="pl-PL" dirty="0"/>
              <a:t>). </a:t>
            </a:r>
          </a:p>
          <a:p>
            <a:pPr marL="0" indent="0">
              <a:buNone/>
            </a:pPr>
            <a:r>
              <a:rPr lang="pl-PL" dirty="0"/>
              <a:t>IEEE 802.16a – najważniejszym elementem przemiany standardu była zmiana pasma częstotliwości na zakres od 2 do 11 GHz. Zaletą zmian było niewątpliwie to, iż nie wymagane było już bezpośrednie pole widzenia (NLOS). P</a:t>
            </a:r>
          </a:p>
          <a:p>
            <a:pPr marL="0" indent="0">
              <a:buNone/>
            </a:pPr>
            <a:r>
              <a:rPr lang="pl-PL" dirty="0"/>
              <a:t>IEEE 802.16d – jest dopełnieniem standardu 802.16a. Wprowadzone zostały m.in. separacja antenowa oraz podział na </a:t>
            </a:r>
            <a:r>
              <a:rPr lang="pl-PL" dirty="0" err="1"/>
              <a:t>podkanały</a:t>
            </a:r>
            <a:r>
              <a:rPr lang="pl-PL" dirty="0"/>
              <a:t>. </a:t>
            </a:r>
          </a:p>
          <a:p>
            <a:pPr marL="0" indent="0">
              <a:buNone/>
            </a:pPr>
            <a:r>
              <a:rPr lang="pl-PL" dirty="0"/>
              <a:t>IEEE 802.16e – aktualnie stosowany standard, który wszedł w 2007 roku. W 2011 roku w pełni dopracowano mobilność dostępu, który jest dostępny nawet podczas poruszania się z prędkością do 120 km/h. Opracowano również urządzenia o asymetrycznej budowie, co sprawiło, iż dostęp zapewniony został poprzez palmtopy, laptopy, czy telefony komórkowe. </a:t>
            </a:r>
          </a:p>
          <a:p>
            <a:pPr marL="0" indent="0">
              <a:buNone/>
            </a:pPr>
            <a:r>
              <a:rPr lang="pl-PL" dirty="0"/>
              <a:t>IEEE 802.16m-2011 – najnowszy, ratyfikowany w 2011 roku standard </a:t>
            </a:r>
            <a:r>
              <a:rPr lang="pl-PL" dirty="0" err="1"/>
              <a:t>WiMAX</a:t>
            </a:r>
            <a:r>
              <a:rPr lang="pl-PL" dirty="0"/>
              <a:t>, zwany również Mobile </a:t>
            </a:r>
            <a:r>
              <a:rPr lang="pl-PL" dirty="0" err="1"/>
              <a:t>WiMAX</a:t>
            </a:r>
            <a:r>
              <a:rPr lang="pl-PL" dirty="0"/>
              <a:t> </a:t>
            </a:r>
            <a:r>
              <a:rPr lang="pl-PL" dirty="0" err="1"/>
              <a:t>Release</a:t>
            </a:r>
            <a:r>
              <a:rPr lang="pl-PL" dirty="0"/>
              <a:t> 2. Będzie on umożliwiał osiąganie transferu nawet do 1 </a:t>
            </a:r>
            <a:r>
              <a:rPr lang="pl-PL" dirty="0" err="1"/>
              <a:t>Gbit</a:t>
            </a:r>
            <a:r>
              <a:rPr lang="pl-PL" dirty="0"/>
              <a:t>/s dla połączeń stacjonarnych oraz do 100 </a:t>
            </a:r>
            <a:r>
              <a:rPr lang="pl-PL" dirty="0" err="1"/>
              <a:t>Mbit</a:t>
            </a:r>
            <a:r>
              <a:rPr lang="pl-PL" dirty="0"/>
              <a:t>/s dla połączeń mobilnych</a:t>
            </a:r>
          </a:p>
        </p:txBody>
      </p:sp>
    </p:spTree>
    <p:extLst>
      <p:ext uri="{BB962C8B-B14F-4D97-AF65-F5344CB8AC3E}">
        <p14:creationId xmlns:p14="http://schemas.microsoft.com/office/powerpoint/2010/main" val="2152970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C5A514-F6FF-3EEB-2267-03321961DBEA}"/>
              </a:ext>
            </a:extLst>
          </p:cNvPr>
          <p:cNvSpPr>
            <a:spLocks noGrp="1"/>
          </p:cNvSpPr>
          <p:nvPr>
            <p:ph type="title"/>
          </p:nvPr>
        </p:nvSpPr>
        <p:spPr/>
        <p:txBody>
          <a:bodyPr/>
          <a:lstStyle/>
          <a:p>
            <a:r>
              <a:rPr lang="pl-PL" dirty="0" err="1"/>
              <a:t>LoRaWAN</a:t>
            </a:r>
            <a:endParaRPr lang="pl-PL" dirty="0"/>
          </a:p>
        </p:txBody>
      </p:sp>
      <p:sp>
        <p:nvSpPr>
          <p:cNvPr id="3" name="Symbol zastępczy zawartości 2">
            <a:extLst>
              <a:ext uri="{FF2B5EF4-FFF2-40B4-BE49-F238E27FC236}">
                <a16:creationId xmlns:a16="http://schemas.microsoft.com/office/drawing/2014/main" id="{8A940C6D-915C-5D3A-8DED-BCC2B502F3F2}"/>
              </a:ext>
            </a:extLst>
          </p:cNvPr>
          <p:cNvSpPr>
            <a:spLocks noGrp="1"/>
          </p:cNvSpPr>
          <p:nvPr>
            <p:ph idx="1"/>
          </p:nvPr>
        </p:nvSpPr>
        <p:spPr/>
        <p:txBody>
          <a:bodyPr/>
          <a:lstStyle/>
          <a:p>
            <a:r>
              <a:rPr lang="pl-PL" dirty="0" err="1"/>
              <a:t>LoRa</a:t>
            </a:r>
            <a:r>
              <a:rPr lang="pl-PL" dirty="0"/>
              <a:t> (ang. </a:t>
            </a:r>
            <a:r>
              <a:rPr lang="pl-PL" dirty="0" err="1"/>
              <a:t>Long</a:t>
            </a:r>
            <a:r>
              <a:rPr lang="pl-PL" dirty="0"/>
              <a:t> </a:t>
            </a:r>
            <a:r>
              <a:rPr lang="pl-PL" dirty="0" err="1"/>
              <a:t>Range</a:t>
            </a:r>
            <a:r>
              <a:rPr lang="pl-PL" dirty="0"/>
              <a:t>) i </a:t>
            </a:r>
            <a:r>
              <a:rPr lang="pl-PL" dirty="0" err="1"/>
              <a:t>LoRaWAN</a:t>
            </a:r>
            <a:r>
              <a:rPr lang="pl-PL" dirty="0"/>
              <a:t> (ang. </a:t>
            </a:r>
            <a:r>
              <a:rPr lang="pl-PL" dirty="0" err="1"/>
              <a:t>LoRa</a:t>
            </a:r>
            <a:r>
              <a:rPr lang="pl-PL" dirty="0"/>
              <a:t> </a:t>
            </a:r>
            <a:r>
              <a:rPr lang="pl-PL" dirty="0" err="1"/>
              <a:t>Wide</a:t>
            </a:r>
            <a:r>
              <a:rPr lang="pl-PL" dirty="0"/>
              <a:t> </a:t>
            </a:r>
            <a:r>
              <a:rPr lang="pl-PL" dirty="0" err="1"/>
              <a:t>Area</a:t>
            </a:r>
            <a:r>
              <a:rPr lang="pl-PL" dirty="0"/>
              <a:t> Network) – protokół i system komunikacji bezprzewodowej dalekiego zasięgu o małej mocy (LPWAN), przeznaczony do zastosowań komunikacji między urządzeniami </a:t>
            </a:r>
            <a:r>
              <a:rPr lang="pl-PL" dirty="0" err="1"/>
              <a:t>internetu</a:t>
            </a:r>
            <a:r>
              <a:rPr lang="pl-PL" dirty="0"/>
              <a:t> rzeczy (</a:t>
            </a:r>
            <a:r>
              <a:rPr lang="pl-PL" dirty="0" err="1"/>
              <a:t>IoT</a:t>
            </a:r>
            <a:r>
              <a:rPr lang="pl-PL" dirty="0"/>
              <a:t>/M2M). Maksymalne odległości między urządzeniami a stacjami bazowymi wynoszą 10–15 km. Absolutny rekord odległości z czwartku 7 września 2023 to 1336 km</a:t>
            </a:r>
          </a:p>
        </p:txBody>
      </p:sp>
    </p:spTree>
    <p:extLst>
      <p:ext uri="{BB962C8B-B14F-4D97-AF65-F5344CB8AC3E}">
        <p14:creationId xmlns:p14="http://schemas.microsoft.com/office/powerpoint/2010/main" val="1235276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01A78C-80B6-D179-CD66-43F06B2FEDCB}"/>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51FAA7DE-6B37-49BA-ABEE-6302B1411934}"/>
              </a:ext>
            </a:extLst>
          </p:cNvPr>
          <p:cNvSpPr>
            <a:spLocks noGrp="1"/>
          </p:cNvSpPr>
          <p:nvPr>
            <p:ph idx="1"/>
          </p:nvPr>
        </p:nvSpPr>
        <p:spPr/>
        <p:txBody>
          <a:bodyPr/>
          <a:lstStyle/>
          <a:p>
            <a:r>
              <a:rPr lang="pl-PL" dirty="0"/>
              <a:t>Łączność na takie dystanse jest możliwa dzięki propagacji troposferycznej. Szybkość transmisji danych w systemie </a:t>
            </a:r>
            <a:r>
              <a:rPr lang="pl-PL" dirty="0" err="1"/>
              <a:t>LoRa</a:t>
            </a:r>
            <a:r>
              <a:rPr lang="pl-PL" dirty="0"/>
              <a:t> wynosi między 0,3 </a:t>
            </a:r>
            <a:r>
              <a:rPr lang="pl-PL" dirty="0" err="1"/>
              <a:t>kb</a:t>
            </a:r>
            <a:r>
              <a:rPr lang="pl-PL" dirty="0"/>
              <a:t>/s a 37,5 </a:t>
            </a:r>
            <a:r>
              <a:rPr lang="pl-PL" dirty="0" err="1"/>
              <a:t>kb</a:t>
            </a:r>
            <a:r>
              <a:rPr lang="pl-PL" dirty="0"/>
              <a:t>/s. Z racji technik użytych w celu minimalizacji użycia energii, </a:t>
            </a:r>
            <a:r>
              <a:rPr lang="pl-PL" dirty="0" err="1"/>
              <a:t>LoRa</a:t>
            </a:r>
            <a:r>
              <a:rPr lang="pl-PL" dirty="0"/>
              <a:t> nie jest odpowiednia dla usług czasu rzeczywistego a jedynie dla tych aplikacji, w których można tolerować opóźnienia.</a:t>
            </a:r>
          </a:p>
          <a:p>
            <a:endParaRPr lang="pl-PL" dirty="0"/>
          </a:p>
          <a:p>
            <a:r>
              <a:rPr lang="pl-PL" dirty="0" err="1"/>
              <a:t>LoRa</a:t>
            </a:r>
            <a:r>
              <a:rPr lang="pl-PL" dirty="0"/>
              <a:t> wykorzystuje wolne od licencji </a:t>
            </a:r>
            <a:r>
              <a:rPr lang="pl-PL" dirty="0" err="1"/>
              <a:t>sub</a:t>
            </a:r>
            <a:r>
              <a:rPr lang="pl-PL" dirty="0"/>
              <a:t>-gigahercowe pasma częstotliwości radiowych (tzw. Pasmo ISM), takie jak 169 MHz, 433 MHz, 868 MHz (Europa) i 915 MHz (Ameryka Północna).</a:t>
            </a:r>
          </a:p>
        </p:txBody>
      </p:sp>
    </p:spTree>
    <p:extLst>
      <p:ext uri="{BB962C8B-B14F-4D97-AF65-F5344CB8AC3E}">
        <p14:creationId xmlns:p14="http://schemas.microsoft.com/office/powerpoint/2010/main" val="227274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EEBE18-BB9B-49A7-8C1A-EF6A6C796BCD}"/>
              </a:ext>
            </a:extLst>
          </p:cNvPr>
          <p:cNvSpPr>
            <a:spLocks noGrp="1"/>
          </p:cNvSpPr>
          <p:nvPr>
            <p:ph type="title"/>
          </p:nvPr>
        </p:nvSpPr>
        <p:spPr/>
        <p:txBody>
          <a:bodyPr/>
          <a:lstStyle/>
          <a:p>
            <a:endParaRPr lang="pl-PL"/>
          </a:p>
        </p:txBody>
      </p:sp>
      <p:pic>
        <p:nvPicPr>
          <p:cNvPr id="1026" name="Picture 2" descr="https://upload.wikimedia.org/wikipedia/commons/b/bc/IrDA_USB.jpg">
            <a:extLst>
              <a:ext uri="{FF2B5EF4-FFF2-40B4-BE49-F238E27FC236}">
                <a16:creationId xmlns:a16="http://schemas.microsoft.com/office/drawing/2014/main" id="{349C15CC-3299-4A55-8C96-145811F6824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883207" y="2286000"/>
            <a:ext cx="8001724"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4885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FD2596-A85F-49EA-956E-D57C781A5308}"/>
              </a:ext>
            </a:extLst>
          </p:cNvPr>
          <p:cNvSpPr>
            <a:spLocks noGrp="1"/>
          </p:cNvSpPr>
          <p:nvPr>
            <p:ph type="title"/>
          </p:nvPr>
        </p:nvSpPr>
        <p:spPr/>
        <p:txBody>
          <a:bodyPr/>
          <a:lstStyle/>
          <a:p>
            <a:r>
              <a:rPr lang="pl-PL" dirty="0"/>
              <a:t>Charakterystyka</a:t>
            </a:r>
          </a:p>
        </p:txBody>
      </p:sp>
      <p:sp>
        <p:nvSpPr>
          <p:cNvPr id="3" name="Symbol zastępczy zawartości 2">
            <a:extLst>
              <a:ext uri="{FF2B5EF4-FFF2-40B4-BE49-F238E27FC236}">
                <a16:creationId xmlns:a16="http://schemas.microsoft.com/office/drawing/2014/main" id="{F929E57E-19C3-4BF9-8263-082B175988F6}"/>
              </a:ext>
            </a:extLst>
          </p:cNvPr>
          <p:cNvSpPr>
            <a:spLocks noGrp="1"/>
          </p:cNvSpPr>
          <p:nvPr>
            <p:ph idx="1"/>
          </p:nvPr>
        </p:nvSpPr>
        <p:spPr/>
        <p:txBody>
          <a:bodyPr>
            <a:normAutofit/>
          </a:bodyPr>
          <a:lstStyle/>
          <a:p>
            <a:r>
              <a:rPr lang="pl-PL" dirty="0"/>
              <a:t>prosta i tania implementacją,</a:t>
            </a:r>
          </a:p>
          <a:p>
            <a:r>
              <a:rPr lang="pl-PL" dirty="0"/>
              <a:t>mały pobór mocy,</a:t>
            </a:r>
          </a:p>
          <a:p>
            <a:r>
              <a:rPr lang="pl-PL" dirty="0"/>
              <a:t>połączenia bezpośrednie typu punkt-punkt,</a:t>
            </a:r>
          </a:p>
          <a:p>
            <a:r>
              <a:rPr lang="pl-PL" dirty="0"/>
              <a:t>wolny i niepewny transferem danych.</a:t>
            </a:r>
          </a:p>
        </p:txBody>
      </p:sp>
    </p:spTree>
    <p:extLst>
      <p:ext uri="{BB962C8B-B14F-4D97-AF65-F5344CB8AC3E}">
        <p14:creationId xmlns:p14="http://schemas.microsoft.com/office/powerpoint/2010/main" val="20431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4007A1-9B26-46B6-B36C-B0C2E0B27F38}"/>
              </a:ext>
            </a:extLst>
          </p:cNvPr>
          <p:cNvSpPr>
            <a:spLocks noGrp="1"/>
          </p:cNvSpPr>
          <p:nvPr>
            <p:ph type="title"/>
          </p:nvPr>
        </p:nvSpPr>
        <p:spPr/>
        <p:txBody>
          <a:bodyPr/>
          <a:lstStyle/>
          <a:p>
            <a:r>
              <a:rPr lang="pl-PL" dirty="0"/>
              <a:t>Usługi</a:t>
            </a:r>
          </a:p>
        </p:txBody>
      </p:sp>
      <p:sp>
        <p:nvSpPr>
          <p:cNvPr id="3" name="Symbol zastępczy zawartości 2">
            <a:extLst>
              <a:ext uri="{FF2B5EF4-FFF2-40B4-BE49-F238E27FC236}">
                <a16:creationId xmlns:a16="http://schemas.microsoft.com/office/drawing/2014/main" id="{22568EB2-B2CA-40C7-BD97-31E38ABDA0BD}"/>
              </a:ext>
            </a:extLst>
          </p:cNvPr>
          <p:cNvSpPr>
            <a:spLocks noGrp="1"/>
          </p:cNvSpPr>
          <p:nvPr>
            <p:ph idx="1"/>
          </p:nvPr>
        </p:nvSpPr>
        <p:spPr/>
        <p:txBody>
          <a:bodyPr/>
          <a:lstStyle/>
          <a:p>
            <a:r>
              <a:rPr lang="pl-PL" dirty="0" err="1"/>
              <a:t>przesył</a:t>
            </a:r>
            <a:r>
              <a:rPr lang="pl-PL" dirty="0"/>
              <a:t> plików między komputerami,</a:t>
            </a:r>
          </a:p>
          <a:p>
            <a:r>
              <a:rPr lang="pl-PL" dirty="0"/>
              <a:t>drukowanie,</a:t>
            </a:r>
          </a:p>
          <a:p>
            <a:r>
              <a:rPr lang="pl-PL" dirty="0"/>
              <a:t>dostęp do zasobów sieci przewodowej,</a:t>
            </a:r>
          </a:p>
          <a:p>
            <a:r>
              <a:rPr lang="pl-PL" dirty="0"/>
              <a:t>transmisję danych i mowy między komputerem a telefonem komórkowym,</a:t>
            </a:r>
          </a:p>
          <a:p>
            <a:r>
              <a:rPr lang="pl-PL" dirty="0"/>
              <a:t>sterowanie urządzeniami telekomunikacyjnymi.</a:t>
            </a:r>
          </a:p>
          <a:p>
            <a:endParaRPr lang="pl-PL" dirty="0"/>
          </a:p>
        </p:txBody>
      </p:sp>
    </p:spTree>
    <p:extLst>
      <p:ext uri="{BB962C8B-B14F-4D97-AF65-F5344CB8AC3E}">
        <p14:creationId xmlns:p14="http://schemas.microsoft.com/office/powerpoint/2010/main" val="1296951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B4183F-F7F7-45A5-97DE-8422F0E1308F}"/>
              </a:ext>
            </a:extLst>
          </p:cNvPr>
          <p:cNvSpPr>
            <a:spLocks noGrp="1"/>
          </p:cNvSpPr>
          <p:nvPr>
            <p:ph type="title"/>
          </p:nvPr>
        </p:nvSpPr>
        <p:spPr/>
        <p:txBody>
          <a:bodyPr/>
          <a:lstStyle/>
          <a:p>
            <a:r>
              <a:rPr lang="pl-PL" dirty="0"/>
              <a:t>Parametry</a:t>
            </a:r>
          </a:p>
        </p:txBody>
      </p:sp>
      <p:graphicFrame>
        <p:nvGraphicFramePr>
          <p:cNvPr id="5" name="Symbol zastępczy zawartości 4">
            <a:extLst>
              <a:ext uri="{FF2B5EF4-FFF2-40B4-BE49-F238E27FC236}">
                <a16:creationId xmlns:a16="http://schemas.microsoft.com/office/drawing/2014/main" id="{C0D91362-35AE-443C-A2B9-F7F391BEA8D8}"/>
              </a:ext>
            </a:extLst>
          </p:cNvPr>
          <p:cNvGraphicFramePr>
            <a:graphicFrameLocks noGrp="1"/>
          </p:cNvGraphicFramePr>
          <p:nvPr>
            <p:ph idx="1"/>
            <p:extLst>
              <p:ext uri="{D42A27DB-BD31-4B8C-83A1-F6EECF244321}">
                <p14:modId xmlns:p14="http://schemas.microsoft.com/office/powerpoint/2010/main" val="1432942"/>
              </p:ext>
            </p:extLst>
          </p:nvPr>
        </p:nvGraphicFramePr>
        <p:xfrm>
          <a:off x="3489730" y="1855434"/>
          <a:ext cx="5212540" cy="4419186"/>
        </p:xfrm>
        <a:graphic>
          <a:graphicData uri="http://schemas.openxmlformats.org/drawingml/2006/table">
            <a:tbl>
              <a:tblPr/>
              <a:tblGrid>
                <a:gridCol w="2606270">
                  <a:extLst>
                    <a:ext uri="{9D8B030D-6E8A-4147-A177-3AD203B41FA5}">
                      <a16:colId xmlns:a16="http://schemas.microsoft.com/office/drawing/2014/main" val="3290321786"/>
                    </a:ext>
                  </a:extLst>
                </a:gridCol>
                <a:gridCol w="2606270">
                  <a:extLst>
                    <a:ext uri="{9D8B030D-6E8A-4147-A177-3AD203B41FA5}">
                      <a16:colId xmlns:a16="http://schemas.microsoft.com/office/drawing/2014/main" val="879116774"/>
                    </a:ext>
                  </a:extLst>
                </a:gridCol>
              </a:tblGrid>
              <a:tr h="339804">
                <a:tc>
                  <a:txBody>
                    <a:bodyPr/>
                    <a:lstStyle/>
                    <a:p>
                      <a:pPr algn="ctr"/>
                      <a:r>
                        <a:rPr lang="pl-PL" sz="1300" dirty="0">
                          <a:solidFill>
                            <a:schemeClr val="tx1"/>
                          </a:solidFill>
                          <a:effectLst/>
                        </a:rPr>
                        <a:t>Parametr</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300">
                          <a:solidFill>
                            <a:schemeClr val="tx1"/>
                          </a:solidFill>
                          <a:effectLst/>
                        </a:rPr>
                        <a:t>Właściwości</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3932905107"/>
                  </a:ext>
                </a:extLst>
              </a:tr>
              <a:tr h="271959">
                <a:tc>
                  <a:txBody>
                    <a:bodyPr/>
                    <a:lstStyle/>
                    <a:p>
                      <a:pPr algn="l"/>
                      <a:r>
                        <a:rPr lang="pl-PL" sz="1300">
                          <a:solidFill>
                            <a:schemeClr val="tx1"/>
                          </a:solidFill>
                          <a:effectLst/>
                        </a:rPr>
                        <a:t>Długość fali</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850 – 900 </a:t>
                      </a:r>
                      <a:r>
                        <a:rPr lang="pl-PL" sz="1300" u="none" strike="noStrike" dirty="0" err="1">
                          <a:solidFill>
                            <a:schemeClr val="tx1"/>
                          </a:solidFill>
                          <a:effectLst/>
                        </a:rPr>
                        <a:t>nm</a:t>
                      </a:r>
                      <a:endParaRPr lang="pl-PL" sz="1300" dirty="0">
                        <a:solidFill>
                          <a:schemeClr val="tx1"/>
                        </a:solidFill>
                        <a:effectLst/>
                      </a:endParaRP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1050454"/>
                  </a:ext>
                </a:extLst>
              </a:tr>
              <a:tr h="271959">
                <a:tc>
                  <a:txBody>
                    <a:bodyPr/>
                    <a:lstStyle/>
                    <a:p>
                      <a:pPr algn="l"/>
                      <a:r>
                        <a:rPr lang="pl-PL" sz="1300">
                          <a:solidFill>
                            <a:schemeClr val="tx1"/>
                          </a:solidFill>
                          <a:effectLst/>
                        </a:rPr>
                        <a:t>Typ połączenia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punkt-punkt</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90271907"/>
                  </a:ext>
                </a:extLst>
              </a:tr>
              <a:tr h="271959">
                <a:tc>
                  <a:txBody>
                    <a:bodyPr/>
                    <a:lstStyle/>
                    <a:p>
                      <a:pPr algn="l"/>
                      <a:r>
                        <a:rPr lang="pl-PL" sz="1300" dirty="0">
                          <a:solidFill>
                            <a:schemeClr val="tx1"/>
                          </a:solidFill>
                          <a:effectLst/>
                        </a:rPr>
                        <a:t>Liczba kanałów</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Jeden – do </a:t>
                      </a:r>
                      <a:r>
                        <a:rPr lang="pl-PL" sz="1300" u="none" strike="noStrike" dirty="0">
                          <a:solidFill>
                            <a:schemeClr val="tx1"/>
                          </a:solidFill>
                          <a:effectLst/>
                        </a:rPr>
                        <a:t>transmisji danych</a:t>
                      </a:r>
                      <a:endParaRPr lang="pl-PL" sz="1300" dirty="0">
                        <a:solidFill>
                          <a:schemeClr val="tx1"/>
                        </a:solidFill>
                        <a:effectLst/>
                      </a:endParaRP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135480863"/>
                  </a:ext>
                </a:extLst>
              </a:tr>
              <a:tr h="1291803">
                <a:tc>
                  <a:txBody>
                    <a:bodyPr/>
                    <a:lstStyle/>
                    <a:p>
                      <a:pPr algn="l"/>
                      <a:r>
                        <a:rPr lang="pl-PL" sz="1300" u="none" strike="noStrike" dirty="0">
                          <a:solidFill>
                            <a:schemeClr val="tx1"/>
                          </a:solidFill>
                          <a:effectLst/>
                        </a:rPr>
                        <a:t>Prędkość transmisji</a:t>
                      </a:r>
                      <a:endParaRPr lang="pl-PL" sz="1300" dirty="0">
                        <a:solidFill>
                          <a:schemeClr val="tx1"/>
                        </a:solidFill>
                        <a:effectLst/>
                      </a:endParaRP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obowiązkowo: 9,6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opcjonalnie: 19,2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38,4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57,6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a:t>
                      </a:r>
                      <a:br>
                        <a:rPr lang="pl-PL" sz="1300" dirty="0">
                          <a:solidFill>
                            <a:schemeClr val="tx1"/>
                          </a:solidFill>
                          <a:effectLst/>
                        </a:rPr>
                      </a:br>
                      <a:r>
                        <a:rPr lang="pl-PL" sz="1300" dirty="0">
                          <a:solidFill>
                            <a:schemeClr val="tx1"/>
                          </a:solidFill>
                          <a:effectLst/>
                        </a:rPr>
                        <a:t>115,2 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a:t>
                      </a:r>
                      <a:r>
                        <a:rPr lang="pl-PL" sz="1300" dirty="0" err="1">
                          <a:solidFill>
                            <a:schemeClr val="tx1"/>
                          </a:solidFill>
                          <a:effectLst/>
                        </a:rPr>
                        <a:t>IrDA</a:t>
                      </a:r>
                      <a:r>
                        <a:rPr lang="pl-PL" sz="1300" dirty="0">
                          <a:solidFill>
                            <a:schemeClr val="tx1"/>
                          </a:solidFill>
                          <a:effectLst/>
                        </a:rPr>
                        <a:t> 1.0 lub 1.1) oraz 0,1576 </a:t>
                      </a:r>
                      <a:r>
                        <a:rPr lang="pl-PL" sz="1300" u="none" strike="noStrike" dirty="0">
                          <a:solidFill>
                            <a:schemeClr val="tx1"/>
                          </a:solidFill>
                          <a:effectLst/>
                        </a:rPr>
                        <a:t>Mb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1,152 </a:t>
                      </a:r>
                      <a:r>
                        <a:rPr lang="pl-PL" sz="1300" u="none" strike="noStrike" dirty="0">
                          <a:solidFill>
                            <a:schemeClr val="tx1"/>
                          </a:solidFill>
                          <a:effectLst/>
                        </a:rPr>
                        <a:t>Mb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4 </a:t>
                      </a:r>
                      <a:r>
                        <a:rPr lang="pl-PL" sz="1300" u="none" strike="noStrike" dirty="0">
                          <a:solidFill>
                            <a:schemeClr val="tx1"/>
                          </a:solidFill>
                          <a:effectLst/>
                        </a:rPr>
                        <a:t>Mb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a:t>
                      </a:r>
                      <a:r>
                        <a:rPr lang="pl-PL" sz="1300" dirty="0" err="1">
                          <a:solidFill>
                            <a:schemeClr val="tx1"/>
                          </a:solidFill>
                          <a:effectLst/>
                        </a:rPr>
                        <a:t>IrDA</a:t>
                      </a:r>
                      <a:r>
                        <a:rPr lang="pl-PL" sz="1300" dirty="0">
                          <a:solidFill>
                            <a:schemeClr val="tx1"/>
                          </a:solidFill>
                          <a:effectLst/>
                        </a:rPr>
                        <a:t> 1.1)</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63720502"/>
                  </a:ext>
                </a:extLst>
              </a:tr>
              <a:tr h="679897">
                <a:tc>
                  <a:txBody>
                    <a:bodyPr/>
                    <a:lstStyle/>
                    <a:p>
                      <a:pPr algn="l"/>
                      <a:r>
                        <a:rPr lang="pl-PL" sz="1300" dirty="0">
                          <a:solidFill>
                            <a:schemeClr val="tx1"/>
                          </a:solidFill>
                          <a:effectLst/>
                        </a:rPr>
                        <a:t>Zasięg i typ transmisji</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maksimum 1 m, urządzenia muszą się „widzieć”, szerokość wiązki transmisji minimum 30°</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421282965"/>
                  </a:ext>
                </a:extLst>
              </a:tr>
              <a:tr h="475928">
                <a:tc>
                  <a:txBody>
                    <a:bodyPr/>
                    <a:lstStyle/>
                    <a:p>
                      <a:pPr algn="l"/>
                      <a:r>
                        <a:rPr lang="pl-PL" sz="1300">
                          <a:solidFill>
                            <a:schemeClr val="tx1"/>
                          </a:solidFill>
                          <a:effectLst/>
                        </a:rPr>
                        <a:t>Maksymalna liczba aktywnych urządzeń</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2 urządzenia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954865926"/>
                  </a:ext>
                </a:extLst>
              </a:tr>
              <a:tr h="271959">
                <a:tc>
                  <a:txBody>
                    <a:bodyPr/>
                    <a:lstStyle/>
                    <a:p>
                      <a:pPr algn="l"/>
                      <a:r>
                        <a:rPr lang="pl-PL" sz="1300">
                          <a:solidFill>
                            <a:schemeClr val="tx1"/>
                          </a:solidFill>
                          <a:effectLst/>
                        </a:rPr>
                        <a:t>Multipleksacja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przestrzenna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892683673"/>
                  </a:ext>
                </a:extLst>
              </a:tr>
              <a:tr h="271959">
                <a:tc>
                  <a:txBody>
                    <a:bodyPr/>
                    <a:lstStyle/>
                    <a:p>
                      <a:pPr algn="l"/>
                      <a:r>
                        <a:rPr lang="pl-PL" sz="1300">
                          <a:solidFill>
                            <a:schemeClr val="tx1"/>
                          </a:solidFill>
                          <a:effectLst/>
                        </a:rPr>
                        <a:t>Bezpieczeństwo na poziomie łącza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918604826"/>
                  </a:ext>
                </a:extLst>
              </a:tr>
              <a:tr h="271959">
                <a:tc>
                  <a:txBody>
                    <a:bodyPr/>
                    <a:lstStyle/>
                    <a:p>
                      <a:pPr algn="l"/>
                      <a:r>
                        <a:rPr lang="pl-PL" sz="1300" dirty="0">
                          <a:solidFill>
                            <a:schemeClr val="tx1"/>
                          </a:solidFill>
                          <a:effectLst/>
                        </a:rPr>
                        <a:t>Emulacja portu</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u="none" strike="noStrike" dirty="0">
                          <a:solidFill>
                            <a:schemeClr val="tx1"/>
                          </a:solidFill>
                          <a:effectLst/>
                        </a:rPr>
                        <a:t>szeregowy</a:t>
                      </a:r>
                      <a:r>
                        <a:rPr lang="pl-PL" sz="1300" dirty="0">
                          <a:solidFill>
                            <a:schemeClr val="tx1"/>
                          </a:solidFill>
                          <a:effectLst/>
                        </a:rPr>
                        <a:t> + </a:t>
                      </a:r>
                      <a:r>
                        <a:rPr lang="pl-PL" sz="1300" u="none" strike="noStrike" dirty="0">
                          <a:solidFill>
                            <a:schemeClr val="tx1"/>
                          </a:solidFill>
                          <a:effectLst/>
                        </a:rPr>
                        <a:t>równoległy</a:t>
                      </a:r>
                      <a:endParaRPr lang="pl-PL" sz="1300" dirty="0">
                        <a:solidFill>
                          <a:schemeClr val="tx1"/>
                        </a:solidFill>
                        <a:effectLst/>
                      </a:endParaRP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273077538"/>
                  </a:ext>
                </a:extLst>
              </a:tr>
            </a:tbl>
          </a:graphicData>
        </a:graphic>
      </p:graphicFrame>
    </p:spTree>
    <p:extLst>
      <p:ext uri="{BB962C8B-B14F-4D97-AF65-F5344CB8AC3E}">
        <p14:creationId xmlns:p14="http://schemas.microsoft.com/office/powerpoint/2010/main" val="2870282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8BDD2D-E5B2-4AE4-927C-BD61A9437753}"/>
              </a:ext>
            </a:extLst>
          </p:cNvPr>
          <p:cNvSpPr>
            <a:spLocks noGrp="1"/>
          </p:cNvSpPr>
          <p:nvPr>
            <p:ph type="title"/>
          </p:nvPr>
        </p:nvSpPr>
        <p:spPr/>
        <p:txBody>
          <a:bodyPr/>
          <a:lstStyle/>
          <a:p>
            <a:r>
              <a:rPr lang="pl-PL" dirty="0"/>
              <a:t>Warstwy </a:t>
            </a:r>
            <a:r>
              <a:rPr lang="pl-PL" dirty="0" err="1"/>
              <a:t>IrDA</a:t>
            </a:r>
            <a:endParaRPr lang="pl-PL" dirty="0"/>
          </a:p>
        </p:txBody>
      </p:sp>
      <p:sp>
        <p:nvSpPr>
          <p:cNvPr id="3" name="Symbol zastępczy zawartości 2">
            <a:extLst>
              <a:ext uri="{FF2B5EF4-FFF2-40B4-BE49-F238E27FC236}">
                <a16:creationId xmlns:a16="http://schemas.microsoft.com/office/drawing/2014/main" id="{8A2D7BAD-AF51-4296-B30B-D61B9FB78A95}"/>
              </a:ext>
            </a:extLst>
          </p:cNvPr>
          <p:cNvSpPr>
            <a:spLocks noGrp="1"/>
          </p:cNvSpPr>
          <p:nvPr>
            <p:ph idx="1"/>
          </p:nvPr>
        </p:nvSpPr>
        <p:spPr/>
        <p:txBody>
          <a:bodyPr/>
          <a:lstStyle/>
          <a:p>
            <a:r>
              <a:rPr lang="pl-PL" dirty="0"/>
              <a:t>Warstwę fizyczną (</a:t>
            </a:r>
            <a:r>
              <a:rPr lang="pl-PL" dirty="0" err="1"/>
              <a:t>elekronika</a:t>
            </a:r>
            <a:r>
              <a:rPr lang="pl-PL" dirty="0"/>
              <a:t>)</a:t>
            </a:r>
          </a:p>
          <a:p>
            <a:r>
              <a:rPr lang="pl-PL" dirty="0"/>
              <a:t>Warstwę </a:t>
            </a:r>
            <a:r>
              <a:rPr lang="pl-PL" dirty="0" err="1"/>
              <a:t>IrLAP</a:t>
            </a:r>
            <a:r>
              <a:rPr lang="pl-PL" dirty="0"/>
              <a:t> (retransmisja, kontrola potoku na niskim poziomie, detekcja błędów)</a:t>
            </a:r>
          </a:p>
          <a:p>
            <a:r>
              <a:rPr lang="pl-PL" dirty="0"/>
              <a:t>Warstwę IAS (inaczej informacja o dostępnych usługach)</a:t>
            </a:r>
          </a:p>
          <a:p>
            <a:r>
              <a:rPr lang="pl-PL" dirty="0"/>
              <a:t>Warstwę </a:t>
            </a:r>
            <a:r>
              <a:rPr lang="pl-PL" dirty="0" err="1"/>
              <a:t>IrLMP</a:t>
            </a:r>
            <a:r>
              <a:rPr lang="pl-PL" dirty="0"/>
              <a:t> (</a:t>
            </a:r>
            <a:r>
              <a:rPr lang="pl-PL" dirty="0" err="1"/>
              <a:t>multiplexing</a:t>
            </a:r>
            <a:r>
              <a:rPr lang="pl-PL" dirty="0"/>
              <a:t>)</a:t>
            </a:r>
          </a:p>
        </p:txBody>
      </p:sp>
    </p:spTree>
    <p:extLst>
      <p:ext uri="{BB962C8B-B14F-4D97-AF65-F5344CB8AC3E}">
        <p14:creationId xmlns:p14="http://schemas.microsoft.com/office/powerpoint/2010/main" val="3746088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003EE4-312F-4858-AFB9-7AE80A60AD75}"/>
              </a:ext>
            </a:extLst>
          </p:cNvPr>
          <p:cNvSpPr>
            <a:spLocks noGrp="1"/>
          </p:cNvSpPr>
          <p:nvPr>
            <p:ph type="title"/>
          </p:nvPr>
        </p:nvSpPr>
        <p:spPr/>
        <p:txBody>
          <a:bodyPr/>
          <a:lstStyle/>
          <a:p>
            <a:r>
              <a:rPr lang="pl-PL" dirty="0"/>
              <a:t>Warstwy opcjonalne</a:t>
            </a:r>
          </a:p>
        </p:txBody>
      </p:sp>
      <p:sp>
        <p:nvSpPr>
          <p:cNvPr id="3" name="Symbol zastępczy zawartości 2">
            <a:extLst>
              <a:ext uri="{FF2B5EF4-FFF2-40B4-BE49-F238E27FC236}">
                <a16:creationId xmlns:a16="http://schemas.microsoft.com/office/drawing/2014/main" id="{A9C0B7B2-140B-4588-B3B9-F1224CC36BB5}"/>
              </a:ext>
            </a:extLst>
          </p:cNvPr>
          <p:cNvSpPr>
            <a:spLocks noGrp="1"/>
          </p:cNvSpPr>
          <p:nvPr>
            <p:ph idx="1"/>
          </p:nvPr>
        </p:nvSpPr>
        <p:spPr/>
        <p:txBody>
          <a:bodyPr/>
          <a:lstStyle/>
          <a:p>
            <a:r>
              <a:rPr lang="pl-PL" dirty="0" err="1"/>
              <a:t>TinyTP</a:t>
            </a:r>
            <a:r>
              <a:rPr lang="pl-PL" dirty="0"/>
              <a:t> – </a:t>
            </a:r>
            <a:r>
              <a:rPr lang="pl-PL" dirty="0" err="1"/>
              <a:t>Tiny</a:t>
            </a:r>
            <a:r>
              <a:rPr lang="pl-PL" dirty="0"/>
              <a:t> Transport </a:t>
            </a:r>
            <a:r>
              <a:rPr lang="pl-PL" dirty="0" err="1"/>
              <a:t>Protocol</a:t>
            </a:r>
            <a:r>
              <a:rPr lang="pl-PL" dirty="0"/>
              <a:t> (Kontrola przepływu danych przez połączenie, Sar (segmentacja oraz ponowny montaż))</a:t>
            </a:r>
          </a:p>
          <a:p>
            <a:r>
              <a:rPr lang="pl-PL" dirty="0" err="1"/>
              <a:t>IrOBEX</a:t>
            </a:r>
            <a:r>
              <a:rPr lang="pl-PL" dirty="0"/>
              <a:t> – The Object Exchange </a:t>
            </a:r>
            <a:r>
              <a:rPr lang="pl-PL" dirty="0" err="1"/>
              <a:t>Protocol</a:t>
            </a:r>
            <a:r>
              <a:rPr lang="pl-PL" dirty="0"/>
              <a:t> (szeroki zakres różnych danych oraz rozkazów za pomocą sprecyzowanych i standardowych modeli)</a:t>
            </a:r>
          </a:p>
          <a:p>
            <a:r>
              <a:rPr lang="pl-PL" dirty="0" err="1"/>
              <a:t>IrCOMM</a:t>
            </a:r>
            <a:r>
              <a:rPr lang="pl-PL" dirty="0"/>
              <a:t> – Emulacja szeregowego i równoległego portu</a:t>
            </a:r>
          </a:p>
          <a:p>
            <a:r>
              <a:rPr lang="en-US" dirty="0" err="1"/>
              <a:t>IrLAN</a:t>
            </a:r>
            <a:r>
              <a:rPr lang="en-US" dirty="0"/>
              <a:t> – Local Area Network Access</a:t>
            </a:r>
            <a:endParaRPr lang="pl-PL" dirty="0"/>
          </a:p>
        </p:txBody>
      </p:sp>
    </p:spTree>
    <p:extLst>
      <p:ext uri="{BB962C8B-B14F-4D97-AF65-F5344CB8AC3E}">
        <p14:creationId xmlns:p14="http://schemas.microsoft.com/office/powerpoint/2010/main" val="4253733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3B22A8-A982-4D66-9FEE-C1341544FE2C}"/>
              </a:ext>
            </a:extLst>
          </p:cNvPr>
          <p:cNvSpPr>
            <a:spLocks noGrp="1"/>
          </p:cNvSpPr>
          <p:nvPr>
            <p:ph type="title"/>
          </p:nvPr>
        </p:nvSpPr>
        <p:spPr/>
        <p:txBody>
          <a:bodyPr/>
          <a:lstStyle/>
          <a:p>
            <a:r>
              <a:rPr lang="pl-PL" dirty="0" err="1"/>
              <a:t>IrDA</a:t>
            </a:r>
            <a:r>
              <a:rPr lang="pl-PL" dirty="0"/>
              <a:t> w Windowsie</a:t>
            </a:r>
          </a:p>
        </p:txBody>
      </p:sp>
      <p:sp>
        <p:nvSpPr>
          <p:cNvPr id="3" name="Symbol zastępczy zawartości 2">
            <a:extLst>
              <a:ext uri="{FF2B5EF4-FFF2-40B4-BE49-F238E27FC236}">
                <a16:creationId xmlns:a16="http://schemas.microsoft.com/office/drawing/2014/main" id="{FBC1B1AE-80E0-4B8F-8562-ED0CB25A0ACF}"/>
              </a:ext>
            </a:extLst>
          </p:cNvPr>
          <p:cNvSpPr>
            <a:spLocks noGrp="1"/>
          </p:cNvSpPr>
          <p:nvPr>
            <p:ph idx="1"/>
          </p:nvPr>
        </p:nvSpPr>
        <p:spPr/>
        <p:txBody>
          <a:bodyPr>
            <a:normAutofit/>
          </a:bodyPr>
          <a:lstStyle/>
          <a:p>
            <a:pPr marL="0" indent="0">
              <a:buNone/>
            </a:pPr>
            <a:r>
              <a:rPr lang="pl-PL" dirty="0"/>
              <a:t>SIR – szeregowe </a:t>
            </a:r>
            <a:r>
              <a:rPr lang="pl-PL" dirty="0" err="1"/>
              <a:t>IrDA</a:t>
            </a:r>
            <a:r>
              <a:rPr lang="pl-PL" dirty="0"/>
              <a:t> (115,2 </a:t>
            </a:r>
            <a:r>
              <a:rPr lang="pl-PL" dirty="0" err="1"/>
              <a:t>Kbps</a:t>
            </a:r>
            <a:r>
              <a:rPr lang="pl-PL" dirty="0"/>
              <a:t>) warstwy fizycznej. SIR jest zdefiniowany do krótkiego zasięgu (kilku stóp) dla podczerwonego asynchronicznego szeregowego przesyłania danych w trybie z jednym początkowym bitem startu, ośmioma bitami danych i jednym bitem stopu. Maksymalna szybkość to 115,2 </a:t>
            </a:r>
            <a:r>
              <a:rPr lang="pl-PL" dirty="0" err="1"/>
              <a:t>Kbps</a:t>
            </a:r>
            <a:r>
              <a:rPr lang="pl-PL" dirty="0"/>
              <a:t> (half duplex).</a:t>
            </a:r>
          </a:p>
          <a:p>
            <a:pPr marL="0" indent="0">
              <a:buNone/>
            </a:pPr>
            <a:endParaRPr lang="pl-PL" dirty="0"/>
          </a:p>
          <a:p>
            <a:pPr marL="0" indent="0">
              <a:buNone/>
            </a:pPr>
            <a:r>
              <a:rPr lang="pl-PL" dirty="0"/>
              <a:t>FIR – szybka </a:t>
            </a:r>
            <a:r>
              <a:rPr lang="pl-PL" dirty="0" err="1"/>
              <a:t>IrDA</a:t>
            </a:r>
            <a:r>
              <a:rPr lang="pl-PL" dirty="0"/>
              <a:t> warstwy fizycznej. Specyfikacja FIR definiuje dla krótkiego zasięgu do 4 </a:t>
            </a:r>
            <a:r>
              <a:rPr lang="pl-PL" dirty="0" err="1"/>
              <a:t>Mbps</a:t>
            </a:r>
            <a:r>
              <a:rPr lang="pl-PL" dirty="0"/>
              <a:t> (half duplex) sposób </a:t>
            </a:r>
            <a:r>
              <a:rPr lang="pl-PL" dirty="0" err="1"/>
              <a:t>przesyłu</a:t>
            </a:r>
            <a:r>
              <a:rPr lang="pl-PL" dirty="0"/>
              <a:t> danych. Wszystkie urządzenia FIR wspierają </a:t>
            </a:r>
            <a:r>
              <a:rPr lang="pl-PL" dirty="0" err="1"/>
              <a:t>przesył</a:t>
            </a:r>
            <a:r>
              <a:rPr lang="pl-PL" dirty="0"/>
              <a:t> SIR. Różne wersje systemu Windows na różnym poziomie mają zaimplementowane wspieranie warstw protokołu </a:t>
            </a:r>
            <a:r>
              <a:rPr lang="pl-PL" dirty="0" err="1"/>
              <a:t>IrDA</a:t>
            </a:r>
            <a:r>
              <a:rPr lang="pl-PL" dirty="0"/>
              <a:t>. </a:t>
            </a:r>
          </a:p>
        </p:txBody>
      </p:sp>
    </p:spTree>
    <p:extLst>
      <p:ext uri="{BB962C8B-B14F-4D97-AF65-F5344CB8AC3E}">
        <p14:creationId xmlns:p14="http://schemas.microsoft.com/office/powerpoint/2010/main" val="678388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116</TotalTime>
  <Words>2556</Words>
  <Application>Microsoft Office PowerPoint</Application>
  <PresentationFormat>Panoramiczny</PresentationFormat>
  <Paragraphs>163</Paragraphs>
  <Slides>28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28</vt:i4>
      </vt:variant>
    </vt:vector>
  </HeadingPairs>
  <TitlesOfParts>
    <vt:vector size="32" baseType="lpstr">
      <vt:lpstr>Tw Cen MT</vt:lpstr>
      <vt:lpstr>Tw Cen MT Condensed</vt:lpstr>
      <vt:lpstr>Wingdings 3</vt:lpstr>
      <vt:lpstr>Integralny</vt:lpstr>
      <vt:lpstr>IrDA, Bluetooth, WiFi, WiMAX</vt:lpstr>
      <vt:lpstr>Infrared Data Association (IrDA)</vt:lpstr>
      <vt:lpstr>Prezentacja programu PowerPoint</vt:lpstr>
      <vt:lpstr>Charakterystyka</vt:lpstr>
      <vt:lpstr>Usługi</vt:lpstr>
      <vt:lpstr>Parametry</vt:lpstr>
      <vt:lpstr>Warstwy IrDA</vt:lpstr>
      <vt:lpstr>Warstwy opcjonalne</vt:lpstr>
      <vt:lpstr>IrDA w Windowsie</vt:lpstr>
      <vt:lpstr>Bluetooth</vt:lpstr>
      <vt:lpstr>Architektura Bluetooth</vt:lpstr>
      <vt:lpstr>Zasięg</vt:lpstr>
      <vt:lpstr>Wersje</vt:lpstr>
      <vt:lpstr>Profile bluetooth</vt:lpstr>
      <vt:lpstr>Bluetooth 2.0</vt:lpstr>
      <vt:lpstr>Warstwy Bluetooth</vt:lpstr>
      <vt:lpstr>Adres urządzenia</vt:lpstr>
      <vt:lpstr>Zegar</vt:lpstr>
      <vt:lpstr>Zegar wewnętrzny</vt:lpstr>
      <vt:lpstr>Wi-FI</vt:lpstr>
      <vt:lpstr>Standardy</vt:lpstr>
      <vt:lpstr>Inne</vt:lpstr>
      <vt:lpstr>Problemy WiFi</vt:lpstr>
      <vt:lpstr>Bezpieczeństwo</vt:lpstr>
      <vt:lpstr>WiMAX (Worldwide Interoperability for Microwave Access)</vt:lpstr>
      <vt:lpstr>Wersje</vt:lpstr>
      <vt:lpstr>LoRaWAN</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IrDA, Bluetooth, WiFi</dc:title>
  <dc:creator>Damian Radzik</dc:creator>
  <cp:lastModifiedBy>Damian Radzik</cp:lastModifiedBy>
  <cp:revision>6</cp:revision>
  <dcterms:created xsi:type="dcterms:W3CDTF">2018-03-18T15:13:58Z</dcterms:created>
  <dcterms:modified xsi:type="dcterms:W3CDTF">2025-02-07T09:52:10Z</dcterms:modified>
</cp:coreProperties>
</file>