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5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69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0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91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38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42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1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41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986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7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95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4A31BBE-3BAF-415A-BA1E-D0655F86C87F}" type="datetimeFigureOut">
              <a:rPr lang="pl-PL" smtClean="0"/>
              <a:t>26.03.2018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369CCF-F31E-4212-B9C4-899EFDCFE8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72599D-4EF4-4B19-A7CB-E948DA97F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NVMe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776B8E-7843-4719-A93D-F8858DF96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73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56D5C7-2561-4A87-BBF9-8F8A1B36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Porówanie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4669A1-DDD9-413B-A6B9-98E1AF1C5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274151"/>
              </p:ext>
            </p:extLst>
          </p:nvPr>
        </p:nvGraphicFramePr>
        <p:xfrm>
          <a:off x="838200" y="1943894"/>
          <a:ext cx="10515600" cy="411480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59964123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7401248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517284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 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u="none" strike="noStrike" dirty="0">
                          <a:solidFill>
                            <a:schemeClr val="tx1"/>
                          </a:solidFill>
                          <a:effectLst/>
                        </a:rPr>
                        <a:t>AHCI</a:t>
                      </a:r>
                      <a:endParaRPr lang="pl-PL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NVMe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66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Maksymalna głębokość kolejki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1 kolejka poleceń;32 polecenia na kolejkę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65535 kolejek;65536 poleceń na kolejkę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198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Dostęp do nieulotnegorejestru (2000 cykli)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sześć na polecenie niedwoiste;Dziewięć na polecenie w kolejce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dwa na polecenie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378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u="none" strike="noStrike" dirty="0">
                          <a:solidFill>
                            <a:schemeClr val="tx1"/>
                          </a:solidFill>
                          <a:effectLst/>
                        </a:rPr>
                        <a:t>MSI-X</a:t>
                      </a:r>
                      <a:r>
                        <a:rPr lang="pl-PL" dirty="0">
                          <a:effectLst/>
                        </a:rPr>
                        <a:t>  </a:t>
                      </a:r>
                      <a:r>
                        <a:rPr lang="pl-PL" dirty="0" err="1">
                          <a:effectLst/>
                        </a:rPr>
                        <a:t>iprzerwania</a:t>
                      </a:r>
                      <a:r>
                        <a:rPr lang="pl-PL" dirty="0">
                          <a:effectLst/>
                        </a:rPr>
                        <a:t> kierowane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Pojedyncze przerwanie;Brak sterowania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2048 przerwańMSI-X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88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Równoległość i wiele wątków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Wymaga blokady synchronizacjido wydania polecenia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Bez blokowania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232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>
                          <a:effectLst/>
                        </a:rPr>
                        <a:t>Wydajność dla poleceńo rozmiarze 4KB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parametry polecenia wymagają dwóchserializowanych pobrań DRAM hosta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Pobiera parametry polecenia </a:t>
                      </a:r>
                      <a:r>
                        <a:rPr lang="pl-PL" dirty="0" err="1">
                          <a:effectLst/>
                        </a:rPr>
                        <a:t>wjednym</a:t>
                      </a:r>
                      <a:r>
                        <a:rPr lang="pl-PL" dirty="0">
                          <a:effectLst/>
                        </a:rPr>
                        <a:t> 64 bajtowym pobieraniu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566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32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55E61B-BB79-4E0C-96FB-E3FCBC93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NVM Express (</a:t>
            </a:r>
            <a:r>
              <a:rPr lang="pl-PL" dirty="0" err="1"/>
              <a:t>NVMe</a:t>
            </a:r>
            <a:r>
              <a:rPr lang="pl-PL" dirty="0"/>
              <a:t>) lub Non-</a:t>
            </a:r>
            <a:r>
              <a:rPr lang="pl-PL" dirty="0" err="1"/>
              <a:t>Volatile</a:t>
            </a:r>
            <a:r>
              <a:rPr lang="pl-PL" dirty="0"/>
              <a:t> Memory Host Controller Interface </a:t>
            </a:r>
            <a:r>
              <a:rPr lang="pl-PL" dirty="0" err="1"/>
              <a:t>Specification</a:t>
            </a:r>
            <a:r>
              <a:rPr lang="pl-PL" dirty="0"/>
              <a:t> (NVMHCIS)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12064D-3946-4789-A82F-656B8DA18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Specyfikacja logicznego interfejsu urządzenia, która umożliwia dostęp do pamięci trwałej poprzez magistralę PCI Express (</a:t>
            </a:r>
            <a:r>
              <a:rPr lang="pl-PL" dirty="0" err="1"/>
              <a:t>PCIe</a:t>
            </a:r>
            <a:r>
              <a:rPr lang="pl-PL" dirty="0"/>
              <a:t>). </a:t>
            </a:r>
          </a:p>
          <a:p>
            <a:pPr marL="0" indent="0">
              <a:buNone/>
            </a:pPr>
            <a:r>
              <a:rPr lang="pl-PL" dirty="0"/>
              <a:t>NVM (Non-</a:t>
            </a:r>
            <a:r>
              <a:rPr lang="pl-PL" dirty="0" err="1"/>
              <a:t>Volatile</a:t>
            </a:r>
            <a:r>
              <a:rPr lang="pl-PL" dirty="0"/>
              <a:t> Memory) oznacza pamięć nieulotną, która zwykle jest pamięcią typu </a:t>
            </a:r>
            <a:r>
              <a:rPr lang="pl-PL" dirty="0" err="1"/>
              <a:t>flash</a:t>
            </a:r>
            <a:r>
              <a:rPr lang="pl-PL" dirty="0"/>
              <a:t> w postaci dysków półprzewodnikowych (SSD). </a:t>
            </a:r>
            <a:r>
              <a:rPr lang="pl-PL" dirty="0" err="1"/>
              <a:t>NVm</a:t>
            </a:r>
            <a:r>
              <a:rPr lang="pl-PL" dirty="0"/>
              <a:t> Express, jako logiczny interfejs urządzenia, został zaprojektowany od podstaw tak, aby wykorzystywać niskie opóźnienia i wewnętrzną równoległą budowę pamięci masowych opartych na pamięciach </a:t>
            </a:r>
            <a:r>
              <a:rPr lang="pl-PL" dirty="0" err="1"/>
              <a:t>flash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15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B9DFD-DB65-4508-A7AC-370051BE4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Znalezione obrazy dla zapytania NVM Express">
            <a:extLst>
              <a:ext uri="{FF2B5EF4-FFF2-40B4-BE49-F238E27FC236}">
                <a16:creationId xmlns:a16="http://schemas.microsoft.com/office/drawing/2014/main" id="{2B38715E-18E4-491B-9FD2-18567C4E09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861" y="2286000"/>
            <a:ext cx="6062416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6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6FF47C-C156-43FC-86AF-B90B5FE2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F44159-0B25-43AE-8604-1D1C1CD3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Dzięki swojej konstrukcji protokół NVM Express pozwala sprzętowi i oprogramowaniu w pełni wykorzystać możliwości nowoczesnych dysków SSD. </a:t>
            </a:r>
          </a:p>
          <a:p>
            <a:pPr marL="0" indent="0">
              <a:buNone/>
            </a:pPr>
            <a:r>
              <a:rPr lang="pl-PL" dirty="0"/>
              <a:t>W rezultacie protokół NVM Express zmniejsza obciążenie układ wejścia-wyjścia (I/O), wprowadza poprawę wydajności w porównaniu od starszych interfejsów urządzeń. Poprzednie protokoły zostały opracowane do współpracy z wolniejszymi dyskami twardymi (HDD), gdzie występuje bardzo duże opóźnienie między żądaniem a odebraniem danych. </a:t>
            </a:r>
          </a:p>
          <a:p>
            <a:pPr marL="0" indent="0">
              <a:buNone/>
            </a:pPr>
            <a:r>
              <a:rPr lang="pl-PL" dirty="0"/>
              <a:t>Prędkości </a:t>
            </a:r>
            <a:r>
              <a:rPr lang="pl-PL" dirty="0" err="1"/>
              <a:t>przesyłu</a:t>
            </a:r>
            <a:r>
              <a:rPr lang="pl-PL" dirty="0"/>
              <a:t> danych z dysku HDD są znacznie mniejsze niż z pamięci RAM, gdzie rotacja dysku i czas wyszukiwania wymuszają optymalizację interfejsu urządzeń.</a:t>
            </a:r>
          </a:p>
        </p:txBody>
      </p:sp>
    </p:spTree>
    <p:extLst>
      <p:ext uri="{BB962C8B-B14F-4D97-AF65-F5344CB8AC3E}">
        <p14:creationId xmlns:p14="http://schemas.microsoft.com/office/powerpoint/2010/main" val="198906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AD9AD-0CEE-4E9D-B591-B0CA8D5C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Ilość operacji</a:t>
            </a:r>
          </a:p>
        </p:txBody>
      </p:sp>
      <p:pic>
        <p:nvPicPr>
          <p:cNvPr id="3074" name="Picture 2" descr="https://pclab.pl/zdjecia/artykuly/mbrzostek/sata_e/nvme_iops.png">
            <a:extLst>
              <a:ext uri="{FF2B5EF4-FFF2-40B4-BE49-F238E27FC236}">
                <a16:creationId xmlns:a16="http://schemas.microsoft.com/office/drawing/2014/main" id="{D2B0CE0E-2BD7-4E03-A8C5-1C279FBED6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1819" y="2306637"/>
            <a:ext cx="552450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01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C01E7C-FDB1-4E26-9FF4-8BC9D4A9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Opóźnienie</a:t>
            </a:r>
          </a:p>
        </p:txBody>
      </p:sp>
      <p:pic>
        <p:nvPicPr>
          <p:cNvPr id="4098" name="Picture 2" descr="https://pclab.pl/zdjecia/artykuly/mbrzostek/sata_e/nvme_latency.png">
            <a:extLst>
              <a:ext uri="{FF2B5EF4-FFF2-40B4-BE49-F238E27FC236}">
                <a16:creationId xmlns:a16="http://schemas.microsoft.com/office/drawing/2014/main" id="{FE6316B9-7BEC-4521-B54F-93E82B279B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1819" y="2306637"/>
            <a:ext cx="552450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449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33DEA-8AB7-4B6F-9743-E66184662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Połączenie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F64FF9-F6F1-4093-9904-82936C046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Urządzenia z NVM Express można spotkać w formie kart rozszerzeń PCI Express, 2,5-calowych napędów, które zapewniają czteropasmowy interfejs PCI Express poprzez złącze U.2 (wcześniej znane jako SFF-8639). Pamięci masowe SATA Express oraz M.2, montowane w postaci kart rozszerzeń, także obsługują NVM Express jako logiczny interfejs urządzenia.</a:t>
            </a:r>
          </a:p>
        </p:txBody>
      </p:sp>
    </p:spTree>
    <p:extLst>
      <p:ext uri="{BB962C8B-B14F-4D97-AF65-F5344CB8AC3E}">
        <p14:creationId xmlns:p14="http://schemas.microsoft.com/office/powerpoint/2010/main" val="397678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2BAEB-2CDF-49D6-979D-E80D9A30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z AHCI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25C7F0-578D-40F4-8893-D94093573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AHCI ma dużą zaletę w zakresie kompatybilności oprogramowania, ale jego wadą jest brak optymalnej wydajności podczas używania dysku SSD podłączonego do magistrali PCI Express. </a:t>
            </a:r>
          </a:p>
          <a:p>
            <a:pPr marL="0" indent="0">
              <a:buNone/>
            </a:pPr>
            <a:r>
              <a:rPr lang="pl-PL" dirty="0"/>
              <a:t>Jako interfejs logiczny, AHCI został wykonany gdy celem Host Bus Adapter (HBA) w systemie było połączenie podsystemu CPU / pamięci z wolniejszym podsystemem pamięci masowej opartym na obrotowym nośniku magnetycznym. W rezultacie AHCI wprowadza pewne nieefektywności gdy korzysta się ż dysków SSD.</a:t>
            </a:r>
          </a:p>
        </p:txBody>
      </p:sp>
    </p:spTree>
    <p:extLst>
      <p:ext uri="{BB962C8B-B14F-4D97-AF65-F5344CB8AC3E}">
        <p14:creationId xmlns:p14="http://schemas.microsoft.com/office/powerpoint/2010/main" val="2284322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87224-BF84-424D-8E53-C4F57569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899E21-16E9-4EC1-82F3-DC47BC7E4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Interfejs urządzeń </a:t>
            </a:r>
            <a:r>
              <a:rPr lang="pl-PL" dirty="0" err="1"/>
              <a:t>NVMe</a:t>
            </a:r>
            <a:r>
              <a:rPr lang="pl-PL" dirty="0"/>
              <a:t> został zaprojektowany od podstaw, wykorzystuje niewielkie opóźnienia i równoległość obliczeń dysków SSD PCI Express SSD oraz uzupełniając wielowątkowość współczesnych procesorów, platform i aplikacji. Na wysokim poziomie podstawowe, zalety </a:t>
            </a:r>
            <a:r>
              <a:rPr lang="pl-PL" dirty="0" err="1"/>
              <a:t>NVMe</a:t>
            </a:r>
            <a:r>
              <a:rPr lang="pl-PL" dirty="0"/>
              <a:t> w stosunku do AHCI odnoszą się do jego zdolności do wykorzystania równoległości w sprzęcie i oprogramowaniu, co objawia się różnicami w głębokości kolejki poleceń, wydajnością przetwarzania przerwań, liczbą nieobsługiwanych rejestrów itp. Powodując różnorodne ulepszenia w wydajności.</a:t>
            </a:r>
          </a:p>
        </p:txBody>
      </p:sp>
    </p:spTree>
    <p:extLst>
      <p:ext uri="{BB962C8B-B14F-4D97-AF65-F5344CB8AC3E}">
        <p14:creationId xmlns:p14="http://schemas.microsoft.com/office/powerpoint/2010/main" val="422008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470</Words>
  <Application>Microsoft Office PowerPoint</Application>
  <PresentationFormat>Panoramiczny</PresentationFormat>
  <Paragraphs>35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NVMe</vt:lpstr>
      <vt:lpstr>NVM Express (NVMe) lub Non-Volatile Memory Host Controller Interface Specification (NVMHCIS)</vt:lpstr>
      <vt:lpstr>Prezentacja programu PowerPoint</vt:lpstr>
      <vt:lpstr>Cechy</vt:lpstr>
      <vt:lpstr>Ilość operacji</vt:lpstr>
      <vt:lpstr>Opóźnienie</vt:lpstr>
      <vt:lpstr>Połączenie</vt:lpstr>
      <vt:lpstr>Porównanie z AHCI</vt:lpstr>
      <vt:lpstr>Prezentacja programu PowerPoint</vt:lpstr>
      <vt:lpstr>Porówanie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NVMe</dc:title>
  <dc:creator>Damian Radzik</dc:creator>
  <cp:lastModifiedBy>Damian Radzik</cp:lastModifiedBy>
  <cp:revision>3</cp:revision>
  <dcterms:created xsi:type="dcterms:W3CDTF">2018-03-26T06:56:55Z</dcterms:created>
  <dcterms:modified xsi:type="dcterms:W3CDTF">2018-03-26T07:20:12Z</dcterms:modified>
</cp:coreProperties>
</file>