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5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Radzik" userId="9b6437a5cc3fe03b" providerId="LiveId" clId="{08177613-D0FE-422C-8222-1E90407F8953}"/>
    <pc:docChg chg="undo custSel addSld delSld modSld">
      <pc:chgData name="Damian Radzik" userId="9b6437a5cc3fe03b" providerId="LiveId" clId="{08177613-D0FE-422C-8222-1E90407F8953}" dt="2022-11-22T11:35:18.694" v="150" actId="14100"/>
      <pc:docMkLst>
        <pc:docMk/>
      </pc:docMkLst>
      <pc:sldChg chg="del">
        <pc:chgData name="Damian Radzik" userId="9b6437a5cc3fe03b" providerId="LiveId" clId="{08177613-D0FE-422C-8222-1E90407F8953}" dt="2022-11-22T11:31:40.097" v="111" actId="47"/>
        <pc:sldMkLst>
          <pc:docMk/>
          <pc:sldMk cId="2008088189" sldId="261"/>
        </pc:sldMkLst>
      </pc:sldChg>
      <pc:sldChg chg="modSp new mod">
        <pc:chgData name="Damian Radzik" userId="9b6437a5cc3fe03b" providerId="LiveId" clId="{08177613-D0FE-422C-8222-1E90407F8953}" dt="2022-11-22T11:23:45.716" v="6" actId="20577"/>
        <pc:sldMkLst>
          <pc:docMk/>
          <pc:sldMk cId="2709044083" sldId="264"/>
        </pc:sldMkLst>
      </pc:sldChg>
      <pc:sldChg chg="modSp new mod">
        <pc:chgData name="Damian Radzik" userId="9b6437a5cc3fe03b" providerId="LiveId" clId="{08177613-D0FE-422C-8222-1E90407F8953}" dt="2022-11-22T11:24:01.810" v="13" actId="20577"/>
        <pc:sldMkLst>
          <pc:docMk/>
          <pc:sldMk cId="2436877378" sldId="265"/>
        </pc:sldMkLst>
      </pc:sldChg>
      <pc:sldChg chg="modSp new mod">
        <pc:chgData name="Damian Radzik" userId="9b6437a5cc3fe03b" providerId="LiveId" clId="{08177613-D0FE-422C-8222-1E90407F8953}" dt="2022-11-22T11:24:16.707" v="22" actId="20577"/>
        <pc:sldMkLst>
          <pc:docMk/>
          <pc:sldMk cId="232262759" sldId="266"/>
        </pc:sldMkLst>
      </pc:sldChg>
      <pc:sldChg chg="modSp new mod">
        <pc:chgData name="Damian Radzik" userId="9b6437a5cc3fe03b" providerId="LiveId" clId="{08177613-D0FE-422C-8222-1E90407F8953}" dt="2022-11-22T11:24:32.868" v="32" actId="20577"/>
        <pc:sldMkLst>
          <pc:docMk/>
          <pc:sldMk cId="4145640326" sldId="267"/>
        </pc:sldMkLst>
      </pc:sldChg>
      <pc:sldChg chg="modSp new mod">
        <pc:chgData name="Damian Radzik" userId="9b6437a5cc3fe03b" providerId="LiveId" clId="{08177613-D0FE-422C-8222-1E90407F8953}" dt="2022-11-22T11:24:47.543" v="40" actId="20577"/>
        <pc:sldMkLst>
          <pc:docMk/>
          <pc:sldMk cId="1345085272" sldId="268"/>
        </pc:sldMkLst>
      </pc:sldChg>
      <pc:sldChg chg="modSp new mod">
        <pc:chgData name="Damian Radzik" userId="9b6437a5cc3fe03b" providerId="LiveId" clId="{08177613-D0FE-422C-8222-1E90407F8953}" dt="2022-11-22T11:25:33.953" v="50" actId="20577"/>
        <pc:sldMkLst>
          <pc:docMk/>
          <pc:sldMk cId="986480791" sldId="269"/>
        </pc:sldMkLst>
      </pc:sldChg>
      <pc:sldChg chg="addSp delSp modSp new mod">
        <pc:chgData name="Damian Radzik" userId="9b6437a5cc3fe03b" providerId="LiveId" clId="{08177613-D0FE-422C-8222-1E90407F8953}" dt="2022-11-22T11:26:07.766" v="55" actId="1076"/>
        <pc:sldMkLst>
          <pc:docMk/>
          <pc:sldMk cId="4142808004" sldId="270"/>
        </pc:sldMkLst>
      </pc:sldChg>
      <pc:sldChg chg="addSp delSp modSp new mod">
        <pc:chgData name="Damian Radzik" userId="9b6437a5cc3fe03b" providerId="LiveId" clId="{08177613-D0FE-422C-8222-1E90407F8953}" dt="2022-11-22T11:27:16.952" v="66" actId="20577"/>
        <pc:sldMkLst>
          <pc:docMk/>
          <pc:sldMk cId="4269196710" sldId="271"/>
        </pc:sldMkLst>
      </pc:sldChg>
      <pc:sldChg chg="modSp new mod">
        <pc:chgData name="Damian Radzik" userId="9b6437a5cc3fe03b" providerId="LiveId" clId="{08177613-D0FE-422C-8222-1E90407F8953}" dt="2022-11-22T11:28:30.245" v="73" actId="20577"/>
        <pc:sldMkLst>
          <pc:docMk/>
          <pc:sldMk cId="2065067537" sldId="272"/>
        </pc:sldMkLst>
      </pc:sldChg>
      <pc:sldChg chg="addSp delSp modSp new mod">
        <pc:chgData name="Damian Radzik" userId="9b6437a5cc3fe03b" providerId="LiveId" clId="{08177613-D0FE-422C-8222-1E90407F8953}" dt="2022-11-22T11:35:01.791" v="145" actId="1076"/>
        <pc:sldMkLst>
          <pc:docMk/>
          <pc:sldMk cId="1466704750" sldId="273"/>
        </pc:sldMkLst>
      </pc:sldChg>
      <pc:sldChg chg="modSp new mod">
        <pc:chgData name="Damian Radzik" userId="9b6437a5cc3fe03b" providerId="LiveId" clId="{08177613-D0FE-422C-8222-1E90407F8953}" dt="2022-11-22T11:29:43.054" v="98" actId="20577"/>
        <pc:sldMkLst>
          <pc:docMk/>
          <pc:sldMk cId="878603613" sldId="274"/>
        </pc:sldMkLst>
      </pc:sldChg>
      <pc:sldChg chg="modSp new mod">
        <pc:chgData name="Damian Radzik" userId="9b6437a5cc3fe03b" providerId="LiveId" clId="{08177613-D0FE-422C-8222-1E90407F8953}" dt="2022-11-22T11:31:24.358" v="110" actId="27636"/>
        <pc:sldMkLst>
          <pc:docMk/>
          <pc:sldMk cId="4099127145" sldId="275"/>
        </pc:sldMkLst>
      </pc:sldChg>
      <pc:sldChg chg="addSp delSp modSp new mod">
        <pc:chgData name="Damian Radzik" userId="9b6437a5cc3fe03b" providerId="LiveId" clId="{08177613-D0FE-422C-8222-1E90407F8953}" dt="2022-11-22T11:35:11.333" v="148" actId="14100"/>
        <pc:sldMkLst>
          <pc:docMk/>
          <pc:sldMk cId="4027846749" sldId="276"/>
        </pc:sldMkLst>
      </pc:sldChg>
      <pc:sldChg chg="addSp delSp modSp new mod">
        <pc:chgData name="Damian Radzik" userId="9b6437a5cc3fe03b" providerId="LiveId" clId="{08177613-D0FE-422C-8222-1E90407F8953}" dt="2022-11-22T11:35:18.694" v="150" actId="14100"/>
        <pc:sldMkLst>
          <pc:docMk/>
          <pc:sldMk cId="481546533" sldId="277"/>
        </pc:sldMkLst>
      </pc:sldChg>
    </pc:docChg>
  </pc:docChgLst>
  <pc:docChgLst>
    <pc:chgData name="Damian Radzik" userId="9b6437a5cc3fe03b" providerId="LiveId" clId="{67362001-7BEB-41AC-A927-9C40FAF71D9A}"/>
    <pc:docChg chg="custSel modSld">
      <pc:chgData name="Damian Radzik" userId="9b6437a5cc3fe03b" providerId="LiveId" clId="{67362001-7BEB-41AC-A927-9C40FAF71D9A}" dt="2020-01-20T11:25:29.505" v="0" actId="27636"/>
      <pc:docMkLst>
        <pc:docMk/>
      </pc:docMkLst>
      <pc:sldChg chg="modSp">
        <pc:chgData name="Damian Radzik" userId="9b6437a5cc3fe03b" providerId="LiveId" clId="{67362001-7BEB-41AC-A927-9C40FAF71D9A}" dt="2020-01-20T11:25:29.505" v="0" actId="27636"/>
        <pc:sldMkLst>
          <pc:docMk/>
          <pc:sldMk cId="786119449" sldId="258"/>
        </pc:sldMkLst>
      </pc:sldChg>
    </pc:docChg>
  </pc:docChgLst>
  <pc:docChgLst>
    <pc:chgData name="Damian Radzik" userId="9b6437a5cc3fe03b" providerId="LiveId" clId="{9FFEDCE1-F9A1-44A4-8F12-DE9BA285ED0A}"/>
    <pc:docChg chg="undo custSel modSld">
      <pc:chgData name="Damian Radzik" userId="9b6437a5cc3fe03b" providerId="LiveId" clId="{9FFEDCE1-F9A1-44A4-8F12-DE9BA285ED0A}" dt="2025-05-13T08:40:11.452" v="78" actId="20577"/>
      <pc:docMkLst>
        <pc:docMk/>
      </pc:docMkLst>
      <pc:sldChg chg="modSp mod">
        <pc:chgData name="Damian Radzik" userId="9b6437a5cc3fe03b" providerId="LiveId" clId="{9FFEDCE1-F9A1-44A4-8F12-DE9BA285ED0A}" dt="2025-05-13T08:40:11.452" v="78" actId="20577"/>
        <pc:sldMkLst>
          <pc:docMk/>
          <pc:sldMk cId="2702782878" sldId="262"/>
        </pc:sldMkLst>
        <pc:spChg chg="mod">
          <ac:chgData name="Damian Radzik" userId="9b6437a5cc3fe03b" providerId="LiveId" clId="{9FFEDCE1-F9A1-44A4-8F12-DE9BA285ED0A}" dt="2025-05-13T08:40:11.452" v="78" actId="20577"/>
          <ac:spMkLst>
            <pc:docMk/>
            <pc:sldMk cId="2702782878" sldId="262"/>
            <ac:spMk id="3" creationId="{FBF80822-1F53-4C3A-BD83-57EABB0EFD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1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5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4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47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3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94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72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60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927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49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8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968872-A716-4BDC-A048-58903CD1ED5B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7559CE-B150-411B-AB5A-A2A661E6DF2D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26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88B95-98B7-4A1B-873F-5AB2243AA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Telewizja cyfrowa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65FF051-2A68-46ED-AA42-88421EFA4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77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036CF2-B1B7-19E8-C594-09C2D281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Mux</a:t>
            </a:r>
            <a:r>
              <a:rPr lang="pl-PL" dirty="0"/>
              <a:t>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C6F2B-FCE2-359C-912C-130A54C7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StopklatkaTV</a:t>
            </a:r>
            <a:r>
              <a:rPr lang="pl-PL" dirty="0"/>
              <a:t>- pierwszy bezpłatny i ogólnodostępny kanał filmowy w Polsce,</a:t>
            </a:r>
          </a:p>
          <a:p>
            <a:r>
              <a:rPr lang="pl-PL" dirty="0"/>
              <a:t>ESKA TV - muzyczny,</a:t>
            </a:r>
          </a:p>
          <a:p>
            <a:r>
              <a:rPr lang="pl-PL" dirty="0"/>
              <a:t>TTV - program informacyjno-publicystyczno-poradnikowy,</a:t>
            </a:r>
          </a:p>
          <a:p>
            <a:r>
              <a:rPr lang="pl-PL" dirty="0"/>
              <a:t>Polo TV - muzyczny, popularyzujący polską muzykę,</a:t>
            </a:r>
          </a:p>
          <a:p>
            <a:r>
              <a:rPr lang="pl-PL" dirty="0"/>
              <a:t>Antena HD - kierowany do osób powyżej 50. roku życia,</a:t>
            </a:r>
          </a:p>
          <a:p>
            <a:r>
              <a:rPr lang="pl-PL" dirty="0"/>
              <a:t>TV Trwam- program religijny,</a:t>
            </a:r>
          </a:p>
          <a:p>
            <a:r>
              <a:rPr lang="pl-PL" dirty="0"/>
              <a:t>TVP ABC- dla dzieci,</a:t>
            </a:r>
          </a:p>
          <a:p>
            <a:r>
              <a:rPr lang="pl-PL" dirty="0"/>
              <a:t>Fokus TV- program edukacyjny.</a:t>
            </a:r>
          </a:p>
        </p:txBody>
      </p:sp>
    </p:spTree>
    <p:extLst>
      <p:ext uri="{BB962C8B-B14F-4D97-AF65-F5344CB8AC3E}">
        <p14:creationId xmlns:p14="http://schemas.microsoft.com/office/powerpoint/2010/main" val="270904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52097-14AB-4727-1F41-74B914E3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MUX-2: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7616B2-DA68-A821-0F62-76501ECB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Polsat,</a:t>
            </a:r>
          </a:p>
          <a:p>
            <a:r>
              <a:rPr lang="pl-PL" dirty="0"/>
              <a:t>Super Polsat - powtórki najpopularniejszych seriali oraz programów rozrywkowych z anteny POLSATU,</a:t>
            </a:r>
          </a:p>
          <a:p>
            <a:r>
              <a:rPr lang="pl-PL" dirty="0"/>
              <a:t>TVN,</a:t>
            </a:r>
          </a:p>
          <a:p>
            <a:r>
              <a:rPr lang="pl-PL" dirty="0"/>
              <a:t>TVN7 - kanał telewizyjny o profilu filmowo-serialowym,</a:t>
            </a:r>
          </a:p>
          <a:p>
            <a:r>
              <a:rPr lang="pl-PL" dirty="0"/>
              <a:t>TV Puls,</a:t>
            </a:r>
          </a:p>
          <a:p>
            <a:r>
              <a:rPr lang="pl-PL" dirty="0"/>
              <a:t>TV Puls 2 ,</a:t>
            </a:r>
          </a:p>
          <a:p>
            <a:r>
              <a:rPr lang="pl-PL" dirty="0"/>
              <a:t>TV4 - programy popularnonaukowe oraz seriale, filmy i dokumenty,</a:t>
            </a:r>
          </a:p>
          <a:p>
            <a:r>
              <a:rPr lang="pl-PL" dirty="0"/>
              <a:t>TV6 - programy rozrywkowe, seriale, animacje dla dzieci.</a:t>
            </a:r>
          </a:p>
        </p:txBody>
      </p:sp>
    </p:spTree>
    <p:extLst>
      <p:ext uri="{BB962C8B-B14F-4D97-AF65-F5344CB8AC3E}">
        <p14:creationId xmlns:p14="http://schemas.microsoft.com/office/powerpoint/2010/main" val="243687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F2D75-ABEB-D744-2695-FA942289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Mux-3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2F066B-23C1-C687-5D0F-257AC322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TVP1 HD,</a:t>
            </a:r>
          </a:p>
          <a:p>
            <a:r>
              <a:rPr lang="pl-PL" dirty="0"/>
              <a:t>TVP2 HD,</a:t>
            </a:r>
          </a:p>
          <a:p>
            <a:r>
              <a:rPr lang="pl-PL" dirty="0"/>
              <a:t>TVP Regionalna,</a:t>
            </a:r>
          </a:p>
          <a:p>
            <a:r>
              <a:rPr lang="pl-PL" dirty="0"/>
              <a:t>TVP Info - kanał informacyjny Telewizji Polskiej.</a:t>
            </a:r>
          </a:p>
          <a:p>
            <a:r>
              <a:rPr lang="pl-PL" dirty="0"/>
              <a:t>TVP Historia - historia Polski i świata,</a:t>
            </a:r>
          </a:p>
          <a:p>
            <a:r>
              <a:rPr lang="pl-PL" dirty="0"/>
              <a:t>TVP Sport HD - stacja o tematyce sportowej TVP.</a:t>
            </a:r>
          </a:p>
        </p:txBody>
      </p:sp>
    </p:spTree>
    <p:extLst>
      <p:ext uri="{BB962C8B-B14F-4D97-AF65-F5344CB8AC3E}">
        <p14:creationId xmlns:p14="http://schemas.microsoft.com/office/powerpoint/2010/main" val="23226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12DDE5-D118-094A-BE2E-78FE26EB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Mux-5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FDB0D2-1879-4815-C509-5323FC0F4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TVP-3 - stacja regionalna TVP</a:t>
            </a:r>
          </a:p>
          <a:p>
            <a:r>
              <a:rPr lang="pl-PL" dirty="0"/>
              <a:t>TVP Dokument - stacja TVP</a:t>
            </a:r>
          </a:p>
          <a:p>
            <a:r>
              <a:rPr lang="pl-PL" dirty="0"/>
              <a:t>TVP Kobieta - stacja rozrywkowa TVP skierowana głównie do kobiet, przeznaczona do emisji programów </a:t>
            </a:r>
            <a:r>
              <a:rPr lang="pl-PL" dirty="0" err="1"/>
              <a:t>lifestyle’owych</a:t>
            </a:r>
            <a:r>
              <a:rPr lang="pl-PL" dirty="0"/>
              <a:t>, poradnikowych i rozrywkowych.</a:t>
            </a:r>
          </a:p>
          <a:p>
            <a:r>
              <a:rPr lang="pl-PL" dirty="0"/>
              <a:t>TVP Kultura - artystyczno-kulturalny,</a:t>
            </a:r>
          </a:p>
          <a:p>
            <a:r>
              <a:rPr lang="pl-PL" dirty="0"/>
              <a:t>TVP Rozrywka - stacja rozrywkowa TVP.</a:t>
            </a:r>
          </a:p>
        </p:txBody>
      </p:sp>
    </p:spTree>
    <p:extLst>
      <p:ext uri="{BB962C8B-B14F-4D97-AF65-F5344CB8AC3E}">
        <p14:creationId xmlns:p14="http://schemas.microsoft.com/office/powerpoint/2010/main" val="414564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CF6543-BC6C-DAF5-A1DA-F07EAC62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Mux-6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524EE5-3EEF-3590-C46B-EF94A5AB9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TVP-3 - stacja regionalna TVP</a:t>
            </a:r>
          </a:p>
          <a:p>
            <a:r>
              <a:rPr lang="pl-PL" dirty="0"/>
              <a:t>TVP Dokument - stacja TVP</a:t>
            </a:r>
          </a:p>
          <a:p>
            <a:r>
              <a:rPr lang="pl-PL" dirty="0"/>
              <a:t>TVP Kobieta - stacja rozrywkowa TVP skierowana głównie do kobiet, przeznaczona do emisji programów </a:t>
            </a:r>
            <a:r>
              <a:rPr lang="pl-PL" dirty="0" err="1"/>
              <a:t>lifestyle’owych</a:t>
            </a:r>
            <a:r>
              <a:rPr lang="pl-PL" dirty="0"/>
              <a:t>, poradnikowych i rozrywkowych.</a:t>
            </a:r>
          </a:p>
          <a:p>
            <a:r>
              <a:rPr lang="pl-PL" dirty="0"/>
              <a:t>TVP Kultura - artystyczno-kulturalny,</a:t>
            </a:r>
          </a:p>
          <a:p>
            <a:r>
              <a:rPr lang="pl-PL" dirty="0"/>
              <a:t>TVP Rozrywka - stacja rozrywkowa TVP.</a:t>
            </a:r>
          </a:p>
        </p:txBody>
      </p:sp>
    </p:spTree>
    <p:extLst>
      <p:ext uri="{BB962C8B-B14F-4D97-AF65-F5344CB8AC3E}">
        <p14:creationId xmlns:p14="http://schemas.microsoft.com/office/powerpoint/2010/main" val="134508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A18C27-3F8F-AE63-8515-48FED3BA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Mux-8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E0557F-D364-97AC-2815-745100074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Metro TV - kanał </a:t>
            </a:r>
            <a:r>
              <a:rPr lang="pl-PL" dirty="0" err="1"/>
              <a:t>ogólnotematyczny</a:t>
            </a:r>
            <a:r>
              <a:rPr lang="pl-PL" dirty="0"/>
              <a:t>. Właścicielem jest Agora S.A.</a:t>
            </a:r>
          </a:p>
          <a:p>
            <a:r>
              <a:rPr lang="pl-PL" dirty="0"/>
              <a:t>Zoom TV - kanał o charakterze uniwersalnym.</a:t>
            </a:r>
          </a:p>
          <a:p>
            <a:r>
              <a:rPr lang="pl-PL" dirty="0"/>
              <a:t>Nowa TV - kanał o profilu filmowo-rozrywkowym z programami informacyjnymi</a:t>
            </a:r>
          </a:p>
          <a:p>
            <a:r>
              <a:rPr lang="pl-PL" dirty="0"/>
              <a:t>WP1- kanał obejmuje trzy pasma tematyczne: publicystyczne, </a:t>
            </a:r>
            <a:r>
              <a:rPr lang="pl-PL" dirty="0" err="1"/>
              <a:t>lifestylowe</a:t>
            </a:r>
            <a:r>
              <a:rPr lang="pl-PL" dirty="0"/>
              <a:t> i informacyjne. Właścicielem jest Wirtualna Polska Holding</a:t>
            </a:r>
          </a:p>
          <a:p>
            <a:r>
              <a:rPr lang="pl-PL" dirty="0"/>
              <a:t>TVP Kobieta - stacja rozrywkowa TVP skierowana głównie do kobiet, przeznaczona do emisji programów </a:t>
            </a:r>
            <a:r>
              <a:rPr lang="pl-PL" dirty="0" err="1"/>
              <a:t>lifestyle’owych</a:t>
            </a:r>
            <a:r>
              <a:rPr lang="pl-PL" dirty="0"/>
              <a:t>, poradnikowych i rozrywkowych.</a:t>
            </a:r>
          </a:p>
          <a:p>
            <a:r>
              <a:rPr lang="pl-PL" dirty="0"/>
              <a:t>TVP Kultura - artystyczno-kulturalny.</a:t>
            </a:r>
          </a:p>
        </p:txBody>
      </p:sp>
    </p:spTree>
    <p:extLst>
      <p:ext uri="{BB962C8B-B14F-4D97-AF65-F5344CB8AC3E}">
        <p14:creationId xmlns:p14="http://schemas.microsoft.com/office/powerpoint/2010/main" val="98648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08D62-739A-820A-B6D4-9128B86C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517243A-8789-1E38-DA01-10942070C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510" y="103463"/>
            <a:ext cx="7884980" cy="6651073"/>
          </a:xfrm>
        </p:spPr>
      </p:pic>
    </p:spTree>
    <p:extLst>
      <p:ext uri="{BB962C8B-B14F-4D97-AF65-F5344CB8AC3E}">
        <p14:creationId xmlns:p14="http://schemas.microsoft.com/office/powerpoint/2010/main" val="414280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9EB31-88CC-CDA8-EA84-295E1A0C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Gorlice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6D40146-A500-C015-EC12-5C397E476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633" y="2692867"/>
            <a:ext cx="8630733" cy="1748152"/>
          </a:xfrm>
        </p:spPr>
      </p:pic>
    </p:spTree>
    <p:extLst>
      <p:ext uri="{BB962C8B-B14F-4D97-AF65-F5344CB8AC3E}">
        <p14:creationId xmlns:p14="http://schemas.microsoft.com/office/powerpoint/2010/main" val="426919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A54D3C-162A-96DA-258F-75D1526D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Zakłócenia DVB-T/T2 od nadajników LTE w paśmie 800 MHz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FD389B-ED3B-91C0-0A9B-4051830F4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Jeśli jest podejrzenie że odbiór programów telewizyjnych zakłócany jest przez nadajnik LTE w paśmie 800 należy sprawdzić opublikowane przez UKE POZWOLENIA RADIOWE DLA STACJI GSM, UMTS, LTE ORAZ CDMA. W celu eliminacji sygnału zakłócającego należy zastosować odpowiedni filtr LTE.</a:t>
            </a:r>
          </a:p>
        </p:txBody>
      </p:sp>
    </p:spTree>
    <p:extLst>
      <p:ext uri="{BB962C8B-B14F-4D97-AF65-F5344CB8AC3E}">
        <p14:creationId xmlns:p14="http://schemas.microsoft.com/office/powerpoint/2010/main" val="2065067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404C4A-9BD7-7C87-378A-D736048B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MUX-3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AC5191E-1EBD-71F1-8E8E-3DCD99923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485" y="72281"/>
            <a:ext cx="8017763" cy="6713438"/>
          </a:xfrm>
        </p:spPr>
      </p:pic>
    </p:spTree>
    <p:extLst>
      <p:ext uri="{BB962C8B-B14F-4D97-AF65-F5344CB8AC3E}">
        <p14:creationId xmlns:p14="http://schemas.microsoft.com/office/powerpoint/2010/main" val="146670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C489E-0A83-4E86-BF39-2E18DF33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9F3700-E76D-4B22-9B39-76C6CBEDB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metoda transmisji sygnału telewizyjnego w postaci sygnału cyfrowego do odbiorników indywidualnych, np. odbiorników satelitarnych. </a:t>
            </a:r>
          </a:p>
          <a:p>
            <a:pPr marL="0" indent="0">
              <a:buNone/>
            </a:pPr>
            <a:r>
              <a:rPr lang="pl-PL" dirty="0"/>
              <a:t>Dzięki cyfrowej kompresji obrazu i dźwięku (w systemie MPEG-2 oraz MPEG-4) umożliwia przesłanie od 4 do 16 razy więcej programów telewizyjnych, niż w przypadku telewizji analogowej przy wykorzystaniu podobnego pasma. </a:t>
            </a:r>
          </a:p>
          <a:p>
            <a:pPr marL="0" indent="0">
              <a:buNone/>
            </a:pPr>
            <a:r>
              <a:rPr lang="pl-PL" dirty="0"/>
              <a:t>Pierwszy telewizor cyfrowy na świecie zaprezentowano w 1981 w Niemczech.</a:t>
            </a:r>
          </a:p>
        </p:txBody>
      </p:sp>
    </p:spTree>
    <p:extLst>
      <p:ext uri="{BB962C8B-B14F-4D97-AF65-F5344CB8AC3E}">
        <p14:creationId xmlns:p14="http://schemas.microsoft.com/office/powerpoint/2010/main" val="2936620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25E54D-3719-6AAD-5974-C7432B1B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MUX-1, MUX-2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842E978-7692-E5F6-0B26-5FE13DDF5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5684" y="96895"/>
            <a:ext cx="7218844" cy="6633533"/>
          </a:xfrm>
        </p:spPr>
      </p:pic>
    </p:spTree>
    <p:extLst>
      <p:ext uri="{BB962C8B-B14F-4D97-AF65-F5344CB8AC3E}">
        <p14:creationId xmlns:p14="http://schemas.microsoft.com/office/powerpoint/2010/main" val="402784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89FC11-4569-B555-746D-657BC4B8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MUX-8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A01BDC2-31DB-0EF1-5DAA-43BDEF6D1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145" y="73469"/>
            <a:ext cx="7915438" cy="6754642"/>
          </a:xfrm>
        </p:spPr>
      </p:pic>
    </p:spTree>
    <p:extLst>
      <p:ext uri="{BB962C8B-B14F-4D97-AF65-F5344CB8AC3E}">
        <p14:creationId xmlns:p14="http://schemas.microsoft.com/office/powerpoint/2010/main" val="48154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E358EF-72CF-456F-A1B0-925C73AC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Usługi dodatkowe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D9CEEA-65FF-431A-B22F-16D4627AD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informacje o nadawanych programach (EPG – elektroniczny przewodnik po programach);</a:t>
            </a:r>
          </a:p>
          <a:p>
            <a:r>
              <a:rPr lang="pl-PL" dirty="0"/>
              <a:t>automatyczne wyszukiwanie programów;</a:t>
            </a:r>
          </a:p>
          <a:p>
            <a:r>
              <a:rPr lang="pl-PL" dirty="0"/>
              <a:t>kilka wersji językowych, możliwych do wyboru na jednym kanale telewizyjnym;</a:t>
            </a:r>
          </a:p>
          <a:p>
            <a:r>
              <a:rPr lang="pl-PL" dirty="0"/>
              <a:t>wybór trybu audio (mono, stereo, AC-3, E-AC-3, itp.);</a:t>
            </a:r>
          </a:p>
          <a:p>
            <a:r>
              <a:rPr lang="pl-PL" dirty="0"/>
              <a:t>napisy ekranowe;</a:t>
            </a:r>
          </a:p>
          <a:p>
            <a:r>
              <a:rPr lang="pl-PL" dirty="0"/>
              <a:t>kodowanie kanałów w celu ograniczenia kręgu uprawnionych odbiorców (telewizja płatna);</a:t>
            </a:r>
          </a:p>
          <a:p>
            <a:r>
              <a:rPr lang="pl-PL" dirty="0"/>
              <a:t>telewizja interaktywna;</a:t>
            </a:r>
          </a:p>
          <a:p>
            <a:r>
              <a:rPr lang="pl-PL" dirty="0"/>
              <a:t>przeprowadzanie ankiet, </a:t>
            </a:r>
            <a:r>
              <a:rPr lang="pl-PL" dirty="0" err="1"/>
              <a:t>telebanking</a:t>
            </a:r>
            <a:r>
              <a:rPr lang="pl-PL" dirty="0"/>
              <a:t> itp. dzięki kanałowi zwrotnemu;</a:t>
            </a:r>
          </a:p>
          <a:p>
            <a:r>
              <a:rPr lang="pl-PL" dirty="0"/>
              <a:t>kontrola rodzicielska.</a:t>
            </a:r>
          </a:p>
        </p:txBody>
      </p:sp>
    </p:spTree>
    <p:extLst>
      <p:ext uri="{BB962C8B-B14F-4D97-AF65-F5344CB8AC3E}">
        <p14:creationId xmlns:p14="http://schemas.microsoft.com/office/powerpoint/2010/main" val="78611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E4A89D-8557-477E-95A0-D08325ED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DVB-T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BA19A2-3C65-433E-9701-D63872F3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DVB-T (ang. Digital Video </a:t>
            </a:r>
            <a:r>
              <a:rPr lang="pl-PL" dirty="0" err="1"/>
              <a:t>Broadcasting</a:t>
            </a:r>
            <a:r>
              <a:rPr lang="pl-PL" dirty="0"/>
              <a:t> – </a:t>
            </a:r>
            <a:r>
              <a:rPr lang="pl-PL" dirty="0" err="1"/>
              <a:t>Terrestrial</a:t>
            </a:r>
            <a:r>
              <a:rPr lang="pl-PL" dirty="0"/>
              <a:t>) – standard telewizji cyfrowej DVB nadawanej naziemnie, opublikowany po raz pierwszy w roku 1997. </a:t>
            </a:r>
          </a:p>
          <a:p>
            <a:pPr marL="0" indent="0">
              <a:buNone/>
            </a:pPr>
            <a:r>
              <a:rPr lang="pl-PL" dirty="0"/>
              <a:t>Cyfrowe wideo, dźwięk i dane dodatkowe są przesyłane w strumieniu transportowym MPEG przy użyciu modulacji COFDM. Do kompresji audio/wideo wykorzystuje się standard MPEG-2 lub MPEG-4 (H.264). Następcą standardu DVB-T jest DVB-T2.</a:t>
            </a:r>
          </a:p>
        </p:txBody>
      </p:sp>
    </p:spTree>
    <p:extLst>
      <p:ext uri="{BB962C8B-B14F-4D97-AF65-F5344CB8AC3E}">
        <p14:creationId xmlns:p14="http://schemas.microsoft.com/office/powerpoint/2010/main" val="410396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0FBF37-F7C7-4CF4-8EC0-22A8F071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DVB-T2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0EEC08-D544-4E23-BDEC-1D661DDE6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DVB-T2 (ang. Digital Video </a:t>
            </a:r>
            <a:r>
              <a:rPr lang="pl-PL" dirty="0" err="1"/>
              <a:t>Broadcasting</a:t>
            </a:r>
            <a:r>
              <a:rPr lang="pl-PL" dirty="0"/>
              <a:t> – </a:t>
            </a:r>
            <a:r>
              <a:rPr lang="pl-PL" dirty="0" err="1"/>
              <a:t>Terrestrial</a:t>
            </a:r>
            <a:r>
              <a:rPr lang="pl-PL" dirty="0"/>
              <a:t> Second </a:t>
            </a:r>
            <a:r>
              <a:rPr lang="pl-PL" dirty="0" err="1"/>
              <a:t>Generation</a:t>
            </a:r>
            <a:r>
              <a:rPr lang="pl-PL" dirty="0"/>
              <a:t>) – standard naziemnej telewizji cyfrowej DVB-T drugiej generacji służący do transmisji skompresowanych danych multimedialnych. </a:t>
            </a:r>
          </a:p>
          <a:p>
            <a:pPr marL="0" indent="0">
              <a:buNone/>
            </a:pPr>
            <a:r>
              <a:rPr lang="pl-PL" dirty="0"/>
              <a:t>Do kompresji audio/wideo przyjęto standardy MPEG-2 i MPEG-4 (H.264/AVC), planowane jest również wykorzystanie MPEG-H (H.265/HEVC). Szacuje się, że wykorzystuje on 50% mniej pojemności pasma radiowego niż DVB-T</a:t>
            </a:r>
          </a:p>
        </p:txBody>
      </p:sp>
    </p:spTree>
    <p:extLst>
      <p:ext uri="{BB962C8B-B14F-4D97-AF65-F5344CB8AC3E}">
        <p14:creationId xmlns:p14="http://schemas.microsoft.com/office/powerpoint/2010/main" val="6057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AE3C7-09CE-451A-AB13-16651BD6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Przyszłość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F80822-1F53-4C3A-BD83-57EABB0E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przyszłości system nadawania DVB-T2 będzie docelowym standardem do transmisji UHDTV (DVB-T2/HEVC).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Polsce wdrożono DVB-T2 w czerwcu 2022r. </a:t>
            </a:r>
            <a:r>
              <a:rPr lang="pl-PL"/>
              <a:t>i </a:t>
            </a:r>
            <a:r>
              <a:rPr lang="pl-PL" dirty="0"/>
              <a:t>zastąpiono nim całkowicie stary standard T1.</a:t>
            </a:r>
          </a:p>
        </p:txBody>
      </p:sp>
    </p:spTree>
    <p:extLst>
      <p:ext uri="{BB962C8B-B14F-4D97-AF65-F5344CB8AC3E}">
        <p14:creationId xmlns:p14="http://schemas.microsoft.com/office/powerpoint/2010/main" val="270278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A4CA33-2D4F-4193-8E01-6E23372A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odmiany TV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F6ADEA-F515-4117-A376-9B297F613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DVB-C</a:t>
            </a:r>
          </a:p>
          <a:p>
            <a:r>
              <a:rPr lang="pl-PL" dirty="0"/>
              <a:t>DVB-H</a:t>
            </a:r>
          </a:p>
          <a:p>
            <a:r>
              <a:rPr lang="pl-PL" dirty="0"/>
              <a:t>DVB-S</a:t>
            </a:r>
          </a:p>
        </p:txBody>
      </p:sp>
    </p:spTree>
    <p:extLst>
      <p:ext uri="{BB962C8B-B14F-4D97-AF65-F5344CB8AC3E}">
        <p14:creationId xmlns:p14="http://schemas.microsoft.com/office/powerpoint/2010/main" val="170477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385B40-4B63-50A8-95EA-D81E1E05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Wymagania techniczne dla odbiornika DVB-T2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39DCD8-2709-60A8-C5B9-D16C829A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 przeciwieństwie do </a:t>
            </a:r>
            <a:r>
              <a:rPr lang="pl-PL" dirty="0" err="1"/>
              <a:t>refarmingu</a:t>
            </a:r>
            <a:r>
              <a:rPr lang="pl-PL" dirty="0"/>
              <a:t> częstotliwości, a podobnie jak miało to miejsce w przypadku wyłączenia telewizji analogowej i przejściu na DVB-T, odbiór DVB-T2/HEVC wymaga zastosowania właściwego odbiornika dla tego standardu modulacji sygnału i kodowania wideo. </a:t>
            </a:r>
          </a:p>
          <a:p>
            <a:r>
              <a:rPr lang="pl-PL" dirty="0"/>
              <a:t>Cyfrowy odbiornik DVB-T może, ale nie musi spełniać wymogów dla odbioru DVB-T2. Jeśli zakupiony został przed rokiem 2019 prawdopodobieństwo, że nie posiada on wymaganych parametrów wzrasta, gdyż dopiero pod koniec tego roku (4 listopada) opublikowane zostało Rozporządzenie Ministra Cyfryzacji z dnia 7 października 2019 w sprawie wymagań technicznych i eksploatacyjnych dla odbiorników cyfrowych uwzględniające mechanizmy standardu DVB-T2.</a:t>
            </a:r>
          </a:p>
          <a:p>
            <a:r>
              <a:rPr lang="pl-PL" dirty="0"/>
              <a:t>Zgodnie z nim odbiorniki powinny obsługiwać co najmniej:</a:t>
            </a:r>
          </a:p>
          <a:p>
            <a:r>
              <a:rPr lang="pl-PL" dirty="0"/>
              <a:t>standard DVB-T2,</a:t>
            </a:r>
          </a:p>
          <a:p>
            <a:r>
              <a:rPr lang="pl-PL" dirty="0"/>
              <a:t>kompresję HEVC (zwaną inaczej H.265),</a:t>
            </a:r>
          </a:p>
          <a:p>
            <a:r>
              <a:rPr lang="pl-PL" dirty="0"/>
              <a:t>odbiór programów HD (uwaga odbiorniki DVB-T2 nie muszą obsługiwać rozdzielczości 4K),</a:t>
            </a:r>
          </a:p>
          <a:p>
            <a:r>
              <a:rPr lang="pl-PL" dirty="0"/>
              <a:t>kompresję dźwięku E-AC3 (Dolby Digital Plus),</a:t>
            </a:r>
          </a:p>
          <a:p>
            <a:r>
              <a:rPr lang="pl-PL" dirty="0"/>
              <a:t>dla odbiorników z dostępem do Internetu – obsługa </a:t>
            </a:r>
            <a:r>
              <a:rPr lang="pl-PL" dirty="0" err="1"/>
              <a:t>HbbTV</a:t>
            </a:r>
            <a:r>
              <a:rPr lang="pl-PL" dirty="0"/>
              <a:t> w wersji minimum 2.0.1.</a:t>
            </a:r>
          </a:p>
        </p:txBody>
      </p:sp>
    </p:spTree>
    <p:extLst>
      <p:ext uri="{BB962C8B-B14F-4D97-AF65-F5344CB8AC3E}">
        <p14:creationId xmlns:p14="http://schemas.microsoft.com/office/powerpoint/2010/main" val="409912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470B77-7490-E044-34F4-55AC731D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Multipleks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94CC4-F591-0048-E26C-E11A6AFC1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Zespolony strumień danych cyfrowych składających się z dwóch lub więcej strumieni zawierających dane o programach radiowych, telewizyjnych, dostępu warunkowego i usługach dodatkowych, mieszczących się w określonym kanale telewizyjnym.</a:t>
            </a:r>
          </a:p>
        </p:txBody>
      </p:sp>
    </p:spTree>
    <p:extLst>
      <p:ext uri="{BB962C8B-B14F-4D97-AF65-F5344CB8AC3E}">
        <p14:creationId xmlns:p14="http://schemas.microsoft.com/office/powerpoint/2010/main" val="878603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</TotalTime>
  <Words>892</Words>
  <Application>Microsoft Office PowerPoint</Application>
  <PresentationFormat>Panoramiczny</PresentationFormat>
  <Paragraphs>90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Tw Cen MT</vt:lpstr>
      <vt:lpstr>Tw Cen MT Condensed</vt:lpstr>
      <vt:lpstr>Wingdings 3</vt:lpstr>
      <vt:lpstr>Integralny</vt:lpstr>
      <vt:lpstr>Telewizja cyfrowa</vt:lpstr>
      <vt:lpstr>Wstęp</vt:lpstr>
      <vt:lpstr>Usługi dodatkowe</vt:lpstr>
      <vt:lpstr>DVB-T</vt:lpstr>
      <vt:lpstr>DVB-T2</vt:lpstr>
      <vt:lpstr>Przyszłość</vt:lpstr>
      <vt:lpstr>Inne odmiany TV</vt:lpstr>
      <vt:lpstr>Wymagania techniczne dla odbiornika DVB-T2 </vt:lpstr>
      <vt:lpstr>Multipleks</vt:lpstr>
      <vt:lpstr>Mux 1</vt:lpstr>
      <vt:lpstr>MUX-2:</vt:lpstr>
      <vt:lpstr>Mux-3</vt:lpstr>
      <vt:lpstr>Mux-5</vt:lpstr>
      <vt:lpstr>Mux-6</vt:lpstr>
      <vt:lpstr>Mux-8</vt:lpstr>
      <vt:lpstr>Prezentacja programu PowerPoint</vt:lpstr>
      <vt:lpstr>Gorlice</vt:lpstr>
      <vt:lpstr>Zakłócenia DVB-T/T2 od nadajników LTE w paśmie 800 MHz </vt:lpstr>
      <vt:lpstr>MUX-3</vt:lpstr>
      <vt:lpstr>MUX-1, MUX-2</vt:lpstr>
      <vt:lpstr>MUX-8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Telewizja cyfrowa</dc:title>
  <dc:creator>Damian Radzik</dc:creator>
  <cp:lastModifiedBy>Damian Radzik</cp:lastModifiedBy>
  <cp:revision>3</cp:revision>
  <dcterms:created xsi:type="dcterms:W3CDTF">2020-01-20T06:28:37Z</dcterms:created>
  <dcterms:modified xsi:type="dcterms:W3CDTF">2025-05-13T08:40:13Z</dcterms:modified>
</cp:coreProperties>
</file>