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15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3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9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3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67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42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5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3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36C96A-D0B1-40E5-ACEB-940382A5176A}" type="datetimeFigureOut">
              <a:rPr lang="pl-PL" smtClean="0"/>
              <a:t>22.01.2018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4590EA-A58B-485C-9341-8CBBBB1BC50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26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09251-001C-4AFE-86E7-F9EB7EF18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Pozostałe drukarki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FE6650-2F3D-4191-AF89-2E21F8CAD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Drukarki</a:t>
            </a:r>
          </a:p>
        </p:txBody>
      </p:sp>
    </p:spTree>
    <p:extLst>
      <p:ext uri="{BB962C8B-B14F-4D97-AF65-F5344CB8AC3E}">
        <p14:creationId xmlns:p14="http://schemas.microsoft.com/office/powerpoint/2010/main" val="102765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FE39F0-35E9-432F-9E6A-0E530D13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https://www.magicard.com.pl/files/imgs/produkt/max/cf3f76654658f7985c928ff252994eb6.jpeg">
            <a:extLst>
              <a:ext uri="{FF2B5EF4-FFF2-40B4-BE49-F238E27FC236}">
                <a16:creationId xmlns:a16="http://schemas.microsoft.com/office/drawing/2014/main" id="{93F27DA5-4270-4E04-B7DA-0366FEFC3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0775" y="2286000"/>
            <a:ext cx="470658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2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E487A9-9499-40A3-9BF2-5E4FA519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fotograficzna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5876A1-1955-4D05-9E29-165D2BEE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przeznaczonej do wydruku obrazów fotograficznych z aparatu cyfrowego.</a:t>
            </a:r>
          </a:p>
          <a:p>
            <a:r>
              <a:rPr lang="pl-PL" dirty="0"/>
              <a:t>subtelnych przejściach tonalnych. </a:t>
            </a:r>
          </a:p>
          <a:p>
            <a:r>
              <a:rPr lang="pl-PL" dirty="0"/>
              <a:t>wiernie szczegóły obrazu w ciemnych partiach fotografii dzięki zastosowaniu barw szarości: czarnej (K = Black), ciemnoszarej (LK = </a:t>
            </a:r>
            <a:r>
              <a:rPr lang="pl-PL" dirty="0" err="1"/>
              <a:t>Light</a:t>
            </a:r>
            <a:r>
              <a:rPr lang="pl-PL" dirty="0"/>
              <a:t> Black), </a:t>
            </a:r>
            <a:r>
              <a:rPr lang="pl-PL" dirty="0" err="1"/>
              <a:t>lekkoszarej</a:t>
            </a:r>
            <a:r>
              <a:rPr lang="pl-PL" dirty="0"/>
              <a:t> (LLK = </a:t>
            </a:r>
            <a:r>
              <a:rPr lang="pl-PL" dirty="0" err="1"/>
              <a:t>Light-Light</a:t>
            </a:r>
            <a:r>
              <a:rPr lang="pl-PL" dirty="0"/>
              <a:t> Black))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Drukarki fotograficzne mogą drukować z ośmiu barw podstawowych: CMYK + LC (</a:t>
            </a:r>
            <a:r>
              <a:rPr lang="pl-PL" dirty="0" err="1"/>
              <a:t>Light</a:t>
            </a:r>
            <a:r>
              <a:rPr lang="pl-PL" dirty="0"/>
              <a:t> </a:t>
            </a:r>
            <a:r>
              <a:rPr lang="pl-PL" dirty="0" err="1"/>
              <a:t>Cyan</a:t>
            </a:r>
            <a:r>
              <a:rPr lang="pl-PL" dirty="0"/>
              <a:t>) + LM (</a:t>
            </a:r>
            <a:r>
              <a:rPr lang="pl-PL" dirty="0" err="1"/>
              <a:t>Light</a:t>
            </a:r>
            <a:r>
              <a:rPr lang="pl-PL" dirty="0"/>
              <a:t> Magenta) + R (Red) + B (Blue) lub CMYK + LC + LM + LK + LLK</a:t>
            </a:r>
          </a:p>
        </p:txBody>
      </p:sp>
    </p:spTree>
    <p:extLst>
      <p:ext uri="{BB962C8B-B14F-4D97-AF65-F5344CB8AC3E}">
        <p14:creationId xmlns:p14="http://schemas.microsoft.com/office/powerpoint/2010/main" val="176589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4B2541-9582-40A9-B5A1-E4690491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00" name="Picture 4" descr="https://proline.pl/pic/epson-l810_0.jpg">
            <a:extLst>
              <a:ext uri="{FF2B5EF4-FFF2-40B4-BE49-F238E27FC236}">
                <a16:creationId xmlns:a16="http://schemas.microsoft.com/office/drawing/2014/main" id="{35D42D54-8FA9-410F-BE28-E60A5E2F3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3181" y="2301875"/>
            <a:ext cx="65817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8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E8D846-A4D4-4B00-B2E4-BEC8691D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rozetkowa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964D6-2713-48FF-8FBC-21837972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znakowa drukarka uderzeniowa, odbijająca młoteczkiem przez taśmę barwiącą znaki rozmieszczone na obwodzie obrotowej tarczy lub bębnie – „rozetce”. </a:t>
            </a:r>
          </a:p>
          <a:p>
            <a:r>
              <a:rPr lang="pl-PL" dirty="0"/>
              <a:t>posiada łatwo wymienny zestaw znaków, co można wykonać poprzez zmianę rozetki.</a:t>
            </a:r>
          </a:p>
          <a:p>
            <a:r>
              <a:rPr lang="pl-PL" dirty="0"/>
              <a:t>uzyskuje prędkość ok. 12 znaków na sekundę, daje najlepsze wydruki ze wszystkich drukarek uderzeniowych (tzw. LQ – </a:t>
            </a:r>
            <a:r>
              <a:rPr lang="pl-PL" dirty="0" err="1"/>
              <a:t>Letter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), z tego względu mechanizm jej stosowany jest w maszynach do pisania.</a:t>
            </a:r>
          </a:p>
        </p:txBody>
      </p:sp>
    </p:spTree>
    <p:extLst>
      <p:ext uri="{BB962C8B-B14F-4D97-AF65-F5344CB8AC3E}">
        <p14:creationId xmlns:p14="http://schemas.microsoft.com/office/powerpoint/2010/main" val="42120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FE49F5-344A-4456-9510-1E95B502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upload.wikimedia.org/wikipedia/commons/thumb/5/57/1027inside.jpg/250px-1027inside.jpg">
            <a:extLst>
              <a:ext uri="{FF2B5EF4-FFF2-40B4-BE49-F238E27FC236}">
                <a16:creationId xmlns:a16="http://schemas.microsoft.com/office/drawing/2014/main" id="{93E329F8-167C-4760-83A3-78893E0FD0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6569" y="3027362"/>
            <a:ext cx="317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0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1A169E-2404-4E4F-820E-87CA4CBA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https://upload.wikimedia.org/wikipedia/commons/thumb/c/cc/Silver-Reed_Daisywheel_Wiki.jpg/1280px-Silver-Reed_Daisywheel_Wiki.jpg">
            <a:extLst>
              <a:ext uri="{FF2B5EF4-FFF2-40B4-BE49-F238E27FC236}">
                <a16:creationId xmlns:a16="http://schemas.microsoft.com/office/drawing/2014/main" id="{09D9DF22-789E-42DA-B530-8376CBE94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2968" y="2286000"/>
            <a:ext cx="570220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4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0DF7A2-ABD1-4890-83A7-8DE1781E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</a:t>
            </a:r>
            <a:r>
              <a:rPr lang="pl-PL" dirty="0" err="1"/>
              <a:t>stałoatramentowa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4817DB-8DFA-438C-A72B-044545B2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tusz w postaci ciała stałego, który przed wydrukiem jest topiony termicznie i w stanie ciekłym nanoszony na nośnik.</a:t>
            </a:r>
          </a:p>
          <a:p>
            <a:r>
              <a:rPr lang="pl-PL" dirty="0"/>
              <a:t>składa się z trzech głównych zespołów: </a:t>
            </a:r>
          </a:p>
          <a:p>
            <a:pPr lvl="1"/>
            <a:r>
              <a:rPr lang="pl-PL" dirty="0"/>
              <a:t>układu sterującego, </a:t>
            </a:r>
          </a:p>
          <a:p>
            <a:pPr lvl="1"/>
            <a:r>
              <a:rPr lang="pl-PL" dirty="0"/>
              <a:t>głowicy (nanosi atrament na bęben drukujący) </a:t>
            </a:r>
          </a:p>
          <a:p>
            <a:pPr lvl="1"/>
            <a:r>
              <a:rPr lang="pl-PL" dirty="0"/>
              <a:t>bębna transferowego (nanosi obraz powstały na bębnie na nośnik)</a:t>
            </a:r>
          </a:p>
          <a:p>
            <a:r>
              <a:rPr lang="pl-PL" dirty="0"/>
              <a:t>lepszą jakością niż w popularnych drukarkach atramentowych i laserowych. </a:t>
            </a:r>
          </a:p>
          <a:p>
            <a:r>
              <a:rPr lang="pl-PL" dirty="0"/>
              <a:t>niska wytrzymałość mechaniczna</a:t>
            </a:r>
          </a:p>
        </p:txBody>
      </p:sp>
    </p:spTree>
    <p:extLst>
      <p:ext uri="{BB962C8B-B14F-4D97-AF65-F5344CB8AC3E}">
        <p14:creationId xmlns:p14="http://schemas.microsoft.com/office/powerpoint/2010/main" val="273446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81A64F-11CC-4CEF-8C37-A6AFE45F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Stały atrament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5163C-D2FC-463D-87E5-8BE5D0F78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Stały atrament oparty jest na żywicy, dzięki czemu jest bezpieczny w użyciu i nie jest toksyczny. Występuje w postaci różnokolorowych kostek, które wkłada się do odpowiednich pojemników w drukarce. Jest to bardzo wygodne rozwiązanie, dzięki któremu napełnianie jest bardzo proste i niewymagające specjalistycznej wiedzy.</a:t>
            </a:r>
          </a:p>
        </p:txBody>
      </p:sp>
    </p:spTree>
    <p:extLst>
      <p:ext uri="{BB962C8B-B14F-4D97-AF65-F5344CB8AC3E}">
        <p14:creationId xmlns:p14="http://schemas.microsoft.com/office/powerpoint/2010/main" val="272517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613DD-80AD-4F32-90D5-1308D738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AE07B-EF00-43F9-B845-D88D6990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znakomite krycie,</a:t>
            </a:r>
          </a:p>
          <a:p>
            <a:r>
              <a:rPr lang="pl-PL" dirty="0"/>
              <a:t>bardzo dobra wierność barw,</a:t>
            </a:r>
          </a:p>
          <a:p>
            <a:r>
              <a:rPr lang="pl-PL" dirty="0"/>
              <a:t>duża szybkość wydruku,</a:t>
            </a:r>
          </a:p>
          <a:p>
            <a:r>
              <a:rPr lang="pl-PL" dirty="0"/>
              <a:t>prostota obsługi,</a:t>
            </a:r>
          </a:p>
          <a:p>
            <a:r>
              <a:rPr lang="pl-PL" dirty="0"/>
              <a:t>całkowita odporność wydruków na wilgoć i promieniowanie UV,</a:t>
            </a:r>
          </a:p>
          <a:p>
            <a:r>
              <a:rPr lang="pl-PL" dirty="0"/>
              <a:t>brak odpadów.</a:t>
            </a:r>
          </a:p>
          <a:p>
            <a:r>
              <a:rPr lang="pl-PL" dirty="0"/>
              <a:t>niska wytrzymałość mechaniczna wydruków</a:t>
            </a:r>
          </a:p>
          <a:p>
            <a:r>
              <a:rPr lang="pl-PL" dirty="0"/>
              <a:t>atrament łatwo ulega analizie termicznej</a:t>
            </a:r>
          </a:p>
        </p:txBody>
      </p:sp>
    </p:spTree>
    <p:extLst>
      <p:ext uri="{BB962C8B-B14F-4D97-AF65-F5344CB8AC3E}">
        <p14:creationId xmlns:p14="http://schemas.microsoft.com/office/powerpoint/2010/main" val="351607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CB3AC7-E88C-4170-9B54-DE2E1B4C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https://upload.wikimedia.org/wikipedia/commons/thumb/7/7b/Solid_ink_1.jpg/1280px-Solid_ink_1.jpg">
            <a:extLst>
              <a:ext uri="{FF2B5EF4-FFF2-40B4-BE49-F238E27FC236}">
                <a16:creationId xmlns:a16="http://schemas.microsoft.com/office/drawing/2014/main" id="{4231CCDE-F401-4F04-B164-0F268517A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5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731FD9-7696-47E7-A790-0DFA368C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</a:t>
            </a:r>
            <a:r>
              <a:rPr lang="pl-PL" dirty="0" err="1"/>
              <a:t>termotransferowa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39F0E5-19CB-4294-8AFD-C0DEC61B8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Druk poprzez roztapianie taśmy</a:t>
            </a:r>
          </a:p>
          <a:p>
            <a:r>
              <a:rPr lang="pl-PL" dirty="0"/>
              <a:t>Barwnik przykleja się do </a:t>
            </a:r>
            <a:r>
              <a:rPr lang="pl-PL" dirty="0" err="1"/>
              <a:t>materialu</a:t>
            </a:r>
            <a:r>
              <a:rPr lang="pl-PL" dirty="0"/>
              <a:t>.</a:t>
            </a:r>
          </a:p>
          <a:p>
            <a:r>
              <a:rPr lang="pl-PL" dirty="0"/>
              <a:t>duża trwałością</a:t>
            </a:r>
          </a:p>
          <a:p>
            <a:r>
              <a:rPr lang="pl-PL" dirty="0"/>
              <a:t>Używana do wydruków kodów kreskowych</a:t>
            </a:r>
          </a:p>
          <a:p>
            <a:r>
              <a:rPr lang="pl-PL" dirty="0"/>
              <a:t>Przeciętna rozdzielczość i szerokość druku tych drukarek to 300 </a:t>
            </a:r>
            <a:r>
              <a:rPr lang="pl-PL" dirty="0" err="1"/>
              <a:t>dpi</a:t>
            </a:r>
            <a:r>
              <a:rPr lang="pl-PL" dirty="0"/>
              <a:t> i 100 mm.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630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E4DDD2-2880-425C-8F92-2138A72D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https://upload.wikimedia.org/wikipedia/commons/thumb/b/b9/Solid_ink_2.jpg/1280px-Solid_ink_2.jpg">
            <a:extLst>
              <a:ext uri="{FF2B5EF4-FFF2-40B4-BE49-F238E27FC236}">
                <a16:creationId xmlns:a16="http://schemas.microsoft.com/office/drawing/2014/main" id="{C57088A7-963A-4BC1-A381-C7CA2EDA3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3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EE101-68C2-4D56-954A-24F87EC6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Game Boy </a:t>
            </a:r>
            <a:r>
              <a:rPr lang="pl-PL" dirty="0" err="1"/>
              <a:t>Printer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0C82D6-7204-48C1-B831-5130F8AF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Game Boy </a:t>
            </a:r>
            <a:r>
              <a:rPr lang="pl-PL" dirty="0" err="1"/>
              <a:t>Printer</a:t>
            </a:r>
            <a:r>
              <a:rPr lang="pl-PL" dirty="0"/>
              <a:t> znany w Japonii jako Pocket </a:t>
            </a:r>
            <a:r>
              <a:rPr lang="pl-PL" dirty="0" err="1"/>
              <a:t>Printer</a:t>
            </a:r>
            <a:r>
              <a:rPr lang="pl-PL" dirty="0"/>
              <a:t> (</a:t>
            </a:r>
            <a:r>
              <a:rPr lang="ja-JP" altLang="en-US" dirty="0"/>
              <a:t>ポケットプリンタ </a:t>
            </a:r>
            <a:r>
              <a:rPr lang="pl-PL" dirty="0" err="1"/>
              <a:t>Poketto</a:t>
            </a:r>
            <a:r>
              <a:rPr lang="pl-PL" dirty="0"/>
              <a:t> </a:t>
            </a:r>
            <a:r>
              <a:rPr lang="pl-PL" dirty="0" err="1"/>
              <a:t>Purintā</a:t>
            </a:r>
            <a:r>
              <a:rPr lang="pl-PL" dirty="0"/>
              <a:t>) jest drukarką termiczną sprzedawaną jako akcesorium do konsoli Game Boy przez Nintendo od 1998 roku. Produkcję tego akcesorium zakończono w 2003 roku. Drukarka jest kompatybilna ze wszystkimi modelami Game Boy z wyjątkiem modelu Micro. Drukarka ta jest przystosowana do użycia z akcesorium Game Boy </a:t>
            </a:r>
            <a:r>
              <a:rPr lang="pl-PL" dirty="0" err="1"/>
              <a:t>Camera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90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53C5D-44F2-4578-87F4-0382BC6F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https://upload.wikimedia.org/wikipedia/commons/thumb/7/74/Game_Boy_Printer.jpg/1200px-Game_Boy_Printer.jpg">
            <a:extLst>
              <a:ext uri="{FF2B5EF4-FFF2-40B4-BE49-F238E27FC236}">
                <a16:creationId xmlns:a16="http://schemas.microsoft.com/office/drawing/2014/main" id="{CC64715C-3AB8-4B52-8979-D879131372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440" y="2286000"/>
            <a:ext cx="291325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77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81FCF-E298-4D93-B308-7DF85E4E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produkcyjna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769CE8-D167-465F-9A15-15E15A16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Drukarka produkcyjna - drukarka o parametrach technicznych predestynujących ją do dużych obciążeń, tj. drukowania dużych ilości dokumentów. Nominalną, dolną granicą wydajności jest liczba 60 stron na minutę.</a:t>
            </a:r>
          </a:p>
        </p:txBody>
      </p:sp>
    </p:spTree>
    <p:extLst>
      <p:ext uri="{BB962C8B-B14F-4D97-AF65-F5344CB8AC3E}">
        <p14:creationId xmlns:p14="http://schemas.microsoft.com/office/powerpoint/2010/main" val="8724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CFECEF-56A7-4367-906E-34EEDC24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http://www.barwa.pl/site_media/uploads/9070.jpg">
            <a:extLst>
              <a:ext uri="{FF2B5EF4-FFF2-40B4-BE49-F238E27FC236}">
                <a16:creationId xmlns:a16="http://schemas.microsoft.com/office/drawing/2014/main" id="{6A9FACA6-CB00-4F61-8ABB-E901CB4B69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0319" y="2954337"/>
            <a:ext cx="6667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2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547BAB-2A6E-4646-90BC-85B2BE3C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Znalezione obrazy dla zapytania drukarka produkcyjna">
            <a:extLst>
              <a:ext uri="{FF2B5EF4-FFF2-40B4-BE49-F238E27FC236}">
                <a16:creationId xmlns:a16="http://schemas.microsoft.com/office/drawing/2014/main" id="{4BA0FECC-486F-4434-83A6-E434FF3AAF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400" y="2286000"/>
            <a:ext cx="456933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7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BDD630-1F36-4DEF-AEB0-33EFAE59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rozproszona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854BF2-8B8B-4D53-AA0F-DAE3D7B06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Drukarka rozproszona (ang. </a:t>
            </a:r>
            <a:r>
              <a:rPr lang="pl-PL" dirty="0" err="1"/>
              <a:t>distributed</a:t>
            </a:r>
            <a:r>
              <a:rPr lang="pl-PL" dirty="0"/>
              <a:t> </a:t>
            </a:r>
            <a:r>
              <a:rPr lang="pl-PL" dirty="0" err="1"/>
              <a:t>printer</a:t>
            </a:r>
            <a:r>
              <a:rPr lang="pl-PL" dirty="0"/>
              <a:t>) - drukarka mogąca obsługiwać wiele komputerów znajdujących się w sieci lokalnej.</a:t>
            </a:r>
          </a:p>
          <a:p>
            <a:pPr marL="0" indent="0">
              <a:buNone/>
            </a:pPr>
            <a:r>
              <a:rPr lang="pl-PL" dirty="0"/>
              <a:t>Jest klasyfikowana wyżej niż zwykła drukarka sieciowa (przyjmuje się tutaj przedział 25-60 stron na minutę), ale niżej niż drukarka produkcyjna.</a:t>
            </a:r>
          </a:p>
        </p:txBody>
      </p:sp>
    </p:spTree>
    <p:extLst>
      <p:ext uri="{BB962C8B-B14F-4D97-AF65-F5344CB8AC3E}">
        <p14:creationId xmlns:p14="http://schemas.microsoft.com/office/powerpoint/2010/main" val="3453458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1F057F-F651-408A-9D1E-CFD96067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sieciowa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3991D1-B293-49B6-9A52-6F91B429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drukarka posiadająca interfejs sieciowy, podłączona do sieci lokalnej, </a:t>
            </a:r>
          </a:p>
          <a:p>
            <a:r>
              <a:rPr lang="pl-PL" dirty="0"/>
              <a:t>może obsługiwać wiele komputerów</a:t>
            </a:r>
          </a:p>
          <a:p>
            <a:r>
              <a:rPr lang="pl-PL" dirty="0"/>
              <a:t>znacznie większa szybkość druku,</a:t>
            </a:r>
          </a:p>
          <a:p>
            <a:r>
              <a:rPr lang="pl-PL" dirty="0"/>
              <a:t>pojemniejszych podajnikach</a:t>
            </a:r>
          </a:p>
        </p:txBody>
      </p:sp>
    </p:spTree>
    <p:extLst>
      <p:ext uri="{BB962C8B-B14F-4D97-AF65-F5344CB8AC3E}">
        <p14:creationId xmlns:p14="http://schemas.microsoft.com/office/powerpoint/2010/main" val="405807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0D21D0-31E3-4D34-B127-D3EB5D29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stronicowa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E49EEE-F8EC-4C04-A9EE-4918E5F3A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drukuje od razu całą stronę.</a:t>
            </a:r>
          </a:p>
          <a:p>
            <a:r>
              <a:rPr lang="pl-PL" dirty="0"/>
              <a:t>urządzeniami tego typu mogą być drukarki LED, drukarki laserowe i drukarki atramentowe. </a:t>
            </a:r>
          </a:p>
          <a:p>
            <a:r>
              <a:rPr lang="pl-PL" dirty="0"/>
              <a:t>Kilkaset stron na </a:t>
            </a:r>
            <a:r>
              <a:rPr lang="pl-PL" dirty="0" err="1"/>
              <a:t>minute</a:t>
            </a:r>
            <a:endParaRPr lang="pl-PL" dirty="0"/>
          </a:p>
          <a:p>
            <a:r>
              <a:rPr lang="pl-PL" dirty="0"/>
              <a:t>brak możliwości druku na papierze ciągłym</a:t>
            </a:r>
          </a:p>
        </p:txBody>
      </p:sp>
    </p:spTree>
    <p:extLst>
      <p:ext uri="{BB962C8B-B14F-4D97-AF65-F5344CB8AC3E}">
        <p14:creationId xmlns:p14="http://schemas.microsoft.com/office/powerpoint/2010/main" val="250366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1527EC-2126-4CE7-A3FE-5BC7576C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Znalezione obrazy dla zapytania drukarka stronicowa">
            <a:extLst>
              <a:ext uri="{FF2B5EF4-FFF2-40B4-BE49-F238E27FC236}">
                <a16:creationId xmlns:a16="http://schemas.microsoft.com/office/drawing/2014/main" id="{4E426762-D1B1-44EE-B4EA-BCE81307C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6343" y="2286000"/>
            <a:ext cx="509545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E241D-E495-4913-BD33-13A1E546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Znalezione obrazy dla zapytania drukarka termotransferowa">
            <a:extLst>
              <a:ext uri="{FF2B5EF4-FFF2-40B4-BE49-F238E27FC236}">
                <a16:creationId xmlns:a16="http://schemas.microsoft.com/office/drawing/2014/main" id="{A4B25C16-914A-4857-9896-C3F50C56F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544" y="2286000"/>
            <a:ext cx="450305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50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B2966-F69B-4F84-8E92-E7D7C304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wierszowa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FFE2CE-9DCC-42DA-A922-7ED2E1437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drukarka o wysokiej wydajności, pracująca w trybie znakowym, drukująca podczas jednego obrotu bębna czcionkowego całe wiersze tekstu.</a:t>
            </a:r>
          </a:p>
          <a:p>
            <a:r>
              <a:rPr lang="pl-PL" dirty="0"/>
              <a:t>drukuje za pomocą młoteczków uderzających w czcionki umieszczone na obrotowym bębnie, </a:t>
            </a:r>
          </a:p>
          <a:p>
            <a:r>
              <a:rPr lang="pl-PL" dirty="0"/>
              <a:t>jest zdolna do drukowania w kilku kopiach jednocześnie, </a:t>
            </a:r>
          </a:p>
          <a:p>
            <a:r>
              <a:rPr lang="pl-PL" dirty="0"/>
              <a:t>służy do realizowania bardzo dużych zadań </a:t>
            </a:r>
          </a:p>
          <a:p>
            <a:r>
              <a:rPr lang="pl-PL" dirty="0"/>
              <a:t>drukarki wierszowe, stosowane z systemami </a:t>
            </a:r>
            <a:r>
              <a:rPr lang="pl-PL" dirty="0" err="1"/>
              <a:t>mainframe</a:t>
            </a:r>
            <a:r>
              <a:rPr lang="pl-PL" dirty="0"/>
              <a:t>, wypierane są obecnie przez drukarki laserowe.</a:t>
            </a:r>
          </a:p>
        </p:txBody>
      </p:sp>
    </p:spTree>
    <p:extLst>
      <p:ext uri="{BB962C8B-B14F-4D97-AF65-F5344CB8AC3E}">
        <p14:creationId xmlns:p14="http://schemas.microsoft.com/office/powerpoint/2010/main" val="378387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74883-7F84-4D8D-9E73-2491DD23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https://upload.wikimedia.org/wikipedia/commons/thumb/0/0d/Drukarka-wierszowa-DW401.jpg/1280px-Drukarka-wierszowa-DW401.jpg">
            <a:extLst>
              <a:ext uri="{FF2B5EF4-FFF2-40B4-BE49-F238E27FC236}">
                <a16:creationId xmlns:a16="http://schemas.microsoft.com/office/drawing/2014/main" id="{E664246F-5458-4C40-9F8A-5DF44DFF3A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80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237324-2FCA-4949-BB8E-B0980D76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wirtualna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A14A6E-F0D6-4131-8A9C-80D30664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oprogramowanie komputerowe, którego </a:t>
            </a:r>
            <a:r>
              <a:rPr lang="pl-PL" dirty="0" err="1"/>
              <a:t>intefejs</a:t>
            </a:r>
            <a:r>
              <a:rPr lang="pl-PL" dirty="0"/>
              <a:t> użytkownika oraz interfejs API przypominają sterownik drukarki, jednak nie jest ono połączone z fizyczną drukarką komputerową.</a:t>
            </a:r>
          </a:p>
        </p:txBody>
      </p:sp>
    </p:spTree>
    <p:extLst>
      <p:ext uri="{BB962C8B-B14F-4D97-AF65-F5344CB8AC3E}">
        <p14:creationId xmlns:p14="http://schemas.microsoft.com/office/powerpoint/2010/main" val="463010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8F538-C074-4A87-AA2E-5E4E86AA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ZX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F4BED9-3FE1-432A-B947-9AFE6FB2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drukarka iskrowa zaprojektowana specjalnie dla komputera ZX-81, wprowadzona do sprzedaży w listopadzie 1981. Mogła być również używana przez późniejszy ZX Spectrum i wcześniejszy ZX-80.</a:t>
            </a:r>
          </a:p>
        </p:txBody>
      </p:sp>
    </p:spTree>
    <p:extLst>
      <p:ext uri="{BB962C8B-B14F-4D97-AF65-F5344CB8AC3E}">
        <p14:creationId xmlns:p14="http://schemas.microsoft.com/office/powerpoint/2010/main" val="2074613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33EBCF-2C5B-4035-8EF0-4A412555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https://upload.wikimedia.org/wikipedia/commons/thumb/b/b3/Sinclair.zx.thermal.printer.jpg/1024px-Sinclair.zx.thermal.printer.jpg">
            <a:extLst>
              <a:ext uri="{FF2B5EF4-FFF2-40B4-BE49-F238E27FC236}">
                <a16:creationId xmlns:a16="http://schemas.microsoft.com/office/drawing/2014/main" id="{6002FC5C-1874-47F8-B3D5-B9A124EC18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921" y="2286000"/>
            <a:ext cx="397229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23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30AF1-9E6A-476D-A8D8-56CCE0BF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żelowa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E6449F-2F31-4D45-9321-927ABFE7F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drukarka o podobnej konstrukcji i działaniu jak drukarka atramentowa, używająca jednak barwnika na bazie żelu.</a:t>
            </a:r>
          </a:p>
          <a:p>
            <a:pPr marL="0" indent="0">
              <a:buNone/>
            </a:pPr>
            <a:r>
              <a:rPr lang="pl-PL" dirty="0"/>
              <a:t>Według producenta zaletami zastosowania żelu w porównaniu do zwykle stosowanego tuszu, mają być:</a:t>
            </a:r>
          </a:p>
          <a:p>
            <a:r>
              <a:rPr lang="pl-PL" dirty="0"/>
              <a:t>szybsze wysychanie – szybszy druk i nierozmazywanie się świeżego wydruku</a:t>
            </a:r>
          </a:p>
          <a:p>
            <a:r>
              <a:rPr lang="pl-PL" dirty="0"/>
              <a:t>lepsza kontrola nad wielkością kropli – wyższa rozdzielczość wydruku</a:t>
            </a:r>
          </a:p>
          <a:p>
            <a:r>
              <a:rPr lang="pl-PL" dirty="0"/>
              <a:t>ograniczone wsiąkanie w papier – brak przesiąkania tuszu, w efekcie szybki i bezproblemowy druk dwustronny</a:t>
            </a:r>
          </a:p>
          <a:p>
            <a:r>
              <a:rPr lang="pl-PL" dirty="0"/>
              <a:t>większa odporność na światło – kolory nie mają blaknąć</a:t>
            </a:r>
          </a:p>
          <a:p>
            <a:r>
              <a:rPr lang="pl-PL" dirty="0"/>
              <a:t>większa odporność na wodę – wydruk nie ma się rozpływać pod wpływem wody</a:t>
            </a:r>
          </a:p>
          <a:p>
            <a:r>
              <a:rPr lang="pl-PL" dirty="0"/>
              <a:t>zużycie żelu ma być mniejsze niż atramentu – tańsza eksploatacja</a:t>
            </a:r>
          </a:p>
        </p:txBody>
      </p:sp>
    </p:spTree>
    <p:extLst>
      <p:ext uri="{BB962C8B-B14F-4D97-AF65-F5344CB8AC3E}">
        <p14:creationId xmlns:p14="http://schemas.microsoft.com/office/powerpoint/2010/main" val="3826310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430DC3-C5C3-416C-BCB3-CF200B2C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4" name="Picture 4" descr="https://ocdn.eu/skapiec-transforms/1/5nak9kpTURBXy85Y2M0MmY3YTk5NTMxODM2NzNjMWI1Nzg1OWIyOTVhZS5qcGeSlQLNArwAwsOVAgDNArzCw4EBAQ">
            <a:extLst>
              <a:ext uri="{FF2B5EF4-FFF2-40B4-BE49-F238E27FC236}">
                <a16:creationId xmlns:a16="http://schemas.microsoft.com/office/drawing/2014/main" id="{DD445C9C-FA9C-4DE0-B22C-A89C56C575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789" y="2286000"/>
            <a:ext cx="761056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13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F62D63-C7BC-4EE9-8ACF-3BA92E0C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fiskalna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58E876-E9BA-414D-9788-3DB20CE38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urządzenie rejestrujące przychody pochodzące ze sprzedaży detalicznej na potrzeby rozliczenia podatku (dochodowego i VAT). Aby mogła być używana w tym celu zgodnie z prawem, musi posiadać homologację.</a:t>
            </a:r>
          </a:p>
          <a:p>
            <a:pPr marL="0" indent="0">
              <a:buNone/>
            </a:pPr>
            <a:r>
              <a:rPr lang="pl-PL" dirty="0"/>
              <a:t>W odróżnieniu od kasy fiskalnej, drukarka fiskalna nie może pracować samodzielnie (bez podłączenia do komputera) i jej zadanie polega jedynie na rejestracji oraz wydruku paragonów. Wchodzi w skład komputerowych systemów sprzedaży (np. kas POS). </a:t>
            </a:r>
          </a:p>
          <a:p>
            <a:pPr marL="0" indent="0">
              <a:buNone/>
            </a:pPr>
            <a:r>
              <a:rPr lang="pl-PL" dirty="0"/>
              <a:t>Modele obecnie posiadające homologację do pracy w Polsce stosują port RS-232 jako główne medium komunikacyjne. Porty USB są skonfigurowane w ten sposób, że w systemie są widoczne jako RS-232 (wirtualne porty szeregowe).</a:t>
            </a:r>
          </a:p>
        </p:txBody>
      </p:sp>
    </p:spTree>
    <p:extLst>
      <p:ext uri="{BB962C8B-B14F-4D97-AF65-F5344CB8AC3E}">
        <p14:creationId xmlns:p14="http://schemas.microsoft.com/office/powerpoint/2010/main" val="285666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F2501-D34C-4844-A587-81C5CF4D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https://upload.wikimedia.org/wikipedia/commons/thumb/8/8f/Drukarka_fiskalna_HORECA13.jpg/800px-Drukarka_fiskalna_HORECA13.jpg">
            <a:extLst>
              <a:ext uri="{FF2B5EF4-FFF2-40B4-BE49-F238E27FC236}">
                <a16:creationId xmlns:a16="http://schemas.microsoft.com/office/drawing/2014/main" id="{8E2A17B3-3C46-4F80-B3A3-1D659CBA1C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040" y="2903555"/>
            <a:ext cx="2090057" cy="27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1BD7E-DB39-4FF2-8D00-58950A3C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</a:t>
            </a:r>
            <a:r>
              <a:rPr lang="pl-PL" dirty="0" err="1"/>
              <a:t>termosublimacyjna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15C709-5448-4071-B4AE-4D7683A58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typ drukarki wykorzystujący ciepło do przenoszenia barwnika na określony nośnik druku</a:t>
            </a:r>
          </a:p>
          <a:p>
            <a:r>
              <a:rPr lang="pl-PL" dirty="0"/>
              <a:t>barwniki umieszczone są na specjalnej, zwykle trójkolorowej wstędze (</a:t>
            </a:r>
            <a:r>
              <a:rPr lang="pl-PL" dirty="0" err="1"/>
              <a:t>Cyan</a:t>
            </a:r>
            <a:r>
              <a:rPr lang="pl-PL" dirty="0"/>
              <a:t>, Magenta, </a:t>
            </a:r>
            <a:r>
              <a:rPr lang="pl-PL" dirty="0" err="1"/>
              <a:t>Yellow</a:t>
            </a:r>
            <a:r>
              <a:rPr lang="pl-PL" dirty="0"/>
              <a:t>)</a:t>
            </a:r>
          </a:p>
          <a:p>
            <a:r>
              <a:rPr lang="pl-PL" dirty="0"/>
              <a:t>często dodatkowa warstwa wodoodporna i chroniąca przed promieniowaniem UV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680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8D485-8DB6-4BE1-886B-8A6B3BA2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</a:t>
            </a:r>
            <a:r>
              <a:rPr lang="pl-PL" dirty="0" err="1"/>
              <a:t>termosublimacyjna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FC9C4D-6102-4112-815D-B6FF91A65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nakładanie każdego koloru oddzielnie, </a:t>
            </a:r>
          </a:p>
          <a:p>
            <a:r>
              <a:rPr lang="pl-PL" dirty="0"/>
              <a:t>barwnik jest przechowywany na poliestrowej wstędze w ten sposób, że każdy kolor jest umieszczony na oddzielnym panelu. </a:t>
            </a:r>
          </a:p>
          <a:p>
            <a:r>
              <a:rPr lang="pl-PL" dirty="0"/>
              <a:t>każdy taki kolorowy panel ma rozmiar nośnika, na którym będzie dokonywany wydruk.</a:t>
            </a:r>
          </a:p>
          <a:p>
            <a:r>
              <a:rPr lang="pl-PL" dirty="0"/>
              <a:t>podczas cyklu drukowania rolki drukarki przesuwają nośnik wraz z jednym z kolorowych paneli pod głowicą drukującą</a:t>
            </a:r>
          </a:p>
          <a:p>
            <a:r>
              <a:rPr lang="pl-PL" dirty="0"/>
              <a:t>drobne elementy grzejne głowicy reagują bardzo szybko na zmiany temperatury nakładając różne ilości barwnika w zależności od ilości podanego ciepła</a:t>
            </a:r>
          </a:p>
          <a:p>
            <a:r>
              <a:rPr lang="pl-PL" dirty="0"/>
              <a:t>po przejściu do stanu gazowego barwnik dyfunduje na nośnik druku i się zestala. </a:t>
            </a:r>
          </a:p>
          <a:p>
            <a:r>
              <a:rPr lang="pl-PL" dirty="0"/>
              <a:t>po zakończeniu pokrywania nośnika jednym kolorem, następuje przewinięcie wstęgi do następnego kolorowego panelu i częściowo wysunięcie nośnika z drukarki, aby przygotować się do następnego cyklu. </a:t>
            </a:r>
          </a:p>
        </p:txBody>
      </p:sp>
    </p:spTree>
    <p:extLst>
      <p:ext uri="{BB962C8B-B14F-4D97-AF65-F5344CB8AC3E}">
        <p14:creationId xmlns:p14="http://schemas.microsoft.com/office/powerpoint/2010/main" val="52540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79B46-86DB-44DE-B648-FBAE8F96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5A853D-FF0A-4B40-8297-C06B46AEB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wysoka, fotograficzna jakość obrazu</a:t>
            </a:r>
          </a:p>
          <a:p>
            <a:r>
              <a:rPr lang="pl-PL" dirty="0"/>
              <a:t>nie widać rastrowej struktury wydruku, </a:t>
            </a:r>
          </a:p>
          <a:p>
            <a:r>
              <a:rPr lang="pl-PL" dirty="0"/>
              <a:t>możliwe jest precyzyjne kontrolowanie odcienia każdego punktu obrazu przez zmianę temperatury i czasu trwania transferu, co pozwala uzyskać prawdziwą 24-bitową głębię koloru dla każdego piksela. </a:t>
            </a:r>
          </a:p>
          <a:p>
            <a:r>
              <a:rPr lang="pl-PL" dirty="0"/>
              <a:t>typowa rozdzielczość drukarek </a:t>
            </a:r>
            <a:r>
              <a:rPr lang="pl-PL" dirty="0" err="1"/>
              <a:t>termosublimacyjnych</a:t>
            </a:r>
            <a:r>
              <a:rPr lang="pl-PL" dirty="0"/>
              <a:t> – 300 </a:t>
            </a:r>
            <a:r>
              <a:rPr lang="pl-PL" dirty="0" err="1"/>
              <a:t>dpi</a:t>
            </a:r>
            <a:r>
              <a:rPr lang="pl-PL" dirty="0"/>
              <a:t> – porównywana jest zwykle do drukarek atramentowych o rozdzielczości ok. 4800 </a:t>
            </a:r>
            <a:r>
              <a:rPr lang="pl-PL" dirty="0" err="1"/>
              <a:t>dpi</a:t>
            </a:r>
            <a:r>
              <a:rPr lang="pl-PL" dirty="0"/>
              <a:t>.</a:t>
            </a:r>
          </a:p>
          <a:p>
            <a:r>
              <a:rPr lang="pl-PL" dirty="0"/>
              <a:t>trwałość wydruku</a:t>
            </a:r>
          </a:p>
          <a:p>
            <a:r>
              <a:rPr lang="pl-PL" dirty="0"/>
              <a:t>wydruki opuszczające drukarkę są od razu suche i odporne na działanie wody.</a:t>
            </a:r>
          </a:p>
          <a:p>
            <a:r>
              <a:rPr lang="pl-PL" dirty="0"/>
              <a:t>ograniczenie rozmiaru wydruku</a:t>
            </a:r>
          </a:p>
          <a:p>
            <a:r>
              <a:rPr lang="pl-PL" dirty="0"/>
              <a:t>niska wydajność przy druku tekstu, </a:t>
            </a:r>
          </a:p>
          <a:p>
            <a:r>
              <a:rPr lang="pl-PL" dirty="0"/>
              <a:t>konieczność stosowania specjalnych papierów</a:t>
            </a:r>
          </a:p>
        </p:txBody>
      </p:sp>
    </p:spTree>
    <p:extLst>
      <p:ext uri="{BB962C8B-B14F-4D97-AF65-F5344CB8AC3E}">
        <p14:creationId xmlns:p14="http://schemas.microsoft.com/office/powerpoint/2010/main" val="424621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875E55-A400-40BE-A259-972B4CF4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Plik:Samsung SPP-2040.jpg">
            <a:extLst>
              <a:ext uri="{FF2B5EF4-FFF2-40B4-BE49-F238E27FC236}">
                <a16:creationId xmlns:a16="http://schemas.microsoft.com/office/drawing/2014/main" id="{192A5FCD-8345-449E-BED4-C5C3EDDB90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3102" y="2286000"/>
            <a:ext cx="30019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9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3B7EB1-D79F-46DE-904D-32368E8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do kart plastikowych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A4B38-03C6-478F-8C5E-01E56067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urządzenie do nadruku i personalizacji kart plastikowych w standardzie ISO</a:t>
            </a:r>
          </a:p>
          <a:p>
            <a:r>
              <a:rPr lang="pl-PL" dirty="0"/>
              <a:t>pojedyncze pobieranie medium do zapisu</a:t>
            </a:r>
          </a:p>
          <a:p>
            <a:r>
              <a:rPr lang="pl-PL" dirty="0"/>
              <a:t>międzynarodowy standard ISO 7816, nazywany również ID-1, to karty o wymiarach 85,60 x 53,98 mm</a:t>
            </a:r>
          </a:p>
        </p:txBody>
      </p:sp>
    </p:spTree>
    <p:extLst>
      <p:ext uri="{BB962C8B-B14F-4D97-AF65-F5344CB8AC3E}">
        <p14:creationId xmlns:p14="http://schemas.microsoft.com/office/powerpoint/2010/main" val="404280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3B374-EEFF-443A-B53E-9EFF6785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Drukarka do kart plastikowych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963C48-3643-4BF4-9ADD-C2E24B5F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Istnieją różne metody druku:</a:t>
            </a:r>
          </a:p>
          <a:p>
            <a:r>
              <a:rPr lang="pl-PL" dirty="0" err="1"/>
              <a:t>Termotransferowy</a:t>
            </a:r>
            <a:r>
              <a:rPr lang="pl-PL" dirty="0"/>
              <a:t> - karty plastikowe są personalizowane monochromatycznie (jednokolorowo). Kolor z taśmy barwiącej zostaje przetransferowany bezpośrednio na kartę.</a:t>
            </a:r>
          </a:p>
          <a:p>
            <a:r>
              <a:rPr lang="pl-PL" dirty="0" err="1"/>
              <a:t>Termosublimacyjny</a:t>
            </a:r>
            <a:r>
              <a:rPr lang="pl-PL" dirty="0"/>
              <a:t>- taśmy CMYK, z których głowica drukarki pobiera barwnik i nakłada warstwami na kartę (sublimuje). </a:t>
            </a:r>
          </a:p>
          <a:p>
            <a:r>
              <a:rPr lang="pl-PL" dirty="0" err="1"/>
              <a:t>Retransferowy</a:t>
            </a:r>
            <a:r>
              <a:rPr lang="pl-PL" dirty="0"/>
              <a:t> - najpierw następuje sublimacja barwnika z kolorowej taśmy CMYK na film </a:t>
            </a:r>
            <a:r>
              <a:rPr lang="pl-PL" dirty="0" err="1"/>
              <a:t>retransferowy</a:t>
            </a:r>
            <a:r>
              <a:rPr lang="pl-PL" dirty="0"/>
              <a:t>, następnie film jest </a:t>
            </a:r>
            <a:r>
              <a:rPr lang="pl-PL" dirty="0" err="1"/>
              <a:t>wlaminowywany</a:t>
            </a:r>
            <a:r>
              <a:rPr lang="pl-PL" dirty="0"/>
              <a:t> na gorąco w kartę. </a:t>
            </a:r>
          </a:p>
          <a:p>
            <a:r>
              <a:rPr lang="pl-PL" dirty="0"/>
              <a:t>Technika termo-</a:t>
            </a:r>
            <a:r>
              <a:rPr lang="pl-PL" dirty="0" err="1"/>
              <a:t>rewrite</a:t>
            </a:r>
            <a:r>
              <a:rPr lang="pl-PL" dirty="0"/>
              <a:t> - ciepłoczuła warstwie na karcie wielokrotna personalizacja</a:t>
            </a:r>
          </a:p>
        </p:txBody>
      </p:sp>
    </p:spTree>
    <p:extLst>
      <p:ext uri="{BB962C8B-B14F-4D97-AF65-F5344CB8AC3E}">
        <p14:creationId xmlns:p14="http://schemas.microsoft.com/office/powerpoint/2010/main" val="3725932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</TotalTime>
  <Words>1245</Words>
  <Application>Microsoft Office PowerPoint</Application>
  <PresentationFormat>Panoramiczny</PresentationFormat>
  <Paragraphs>109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メイリオ</vt:lpstr>
      <vt:lpstr>Arial</vt:lpstr>
      <vt:lpstr>Tw Cen MT</vt:lpstr>
      <vt:lpstr>Tw Cen MT Condensed</vt:lpstr>
      <vt:lpstr>Wingdings 3</vt:lpstr>
      <vt:lpstr>Integralny</vt:lpstr>
      <vt:lpstr>Pozostałe drukarki</vt:lpstr>
      <vt:lpstr>Drukarka termotransferowa</vt:lpstr>
      <vt:lpstr>Prezentacja programu PowerPoint</vt:lpstr>
      <vt:lpstr>Drukarka termosublimacyjna</vt:lpstr>
      <vt:lpstr>Drukarka termosublimacyjna</vt:lpstr>
      <vt:lpstr>Cechy</vt:lpstr>
      <vt:lpstr>Prezentacja programu PowerPoint</vt:lpstr>
      <vt:lpstr>Drukarka do kart plastikowych</vt:lpstr>
      <vt:lpstr>Drukarka do kart plastikowych</vt:lpstr>
      <vt:lpstr>Prezentacja programu PowerPoint</vt:lpstr>
      <vt:lpstr>Drukarka fotograficzna</vt:lpstr>
      <vt:lpstr>Prezentacja programu PowerPoint</vt:lpstr>
      <vt:lpstr>Drukarka rozetkowa</vt:lpstr>
      <vt:lpstr>Prezentacja programu PowerPoint</vt:lpstr>
      <vt:lpstr>Prezentacja programu PowerPoint</vt:lpstr>
      <vt:lpstr>Drukarka stałoatramentowa</vt:lpstr>
      <vt:lpstr>Stały atrament</vt:lpstr>
      <vt:lpstr>Cechy</vt:lpstr>
      <vt:lpstr>Prezentacja programu PowerPoint</vt:lpstr>
      <vt:lpstr>Prezentacja programu PowerPoint</vt:lpstr>
      <vt:lpstr>Game Boy Printer</vt:lpstr>
      <vt:lpstr>Prezentacja programu PowerPoint</vt:lpstr>
      <vt:lpstr>Drukarka produkcyjna</vt:lpstr>
      <vt:lpstr>Prezentacja programu PowerPoint</vt:lpstr>
      <vt:lpstr>Prezentacja programu PowerPoint</vt:lpstr>
      <vt:lpstr>Drukarka rozproszona</vt:lpstr>
      <vt:lpstr>Drukarka sieciowa</vt:lpstr>
      <vt:lpstr>Drukarka stronicowa</vt:lpstr>
      <vt:lpstr>Prezentacja programu PowerPoint</vt:lpstr>
      <vt:lpstr>Drukarka wierszowa</vt:lpstr>
      <vt:lpstr>Prezentacja programu PowerPoint</vt:lpstr>
      <vt:lpstr>Drukarka wirtualna</vt:lpstr>
      <vt:lpstr>Drukarka ZX</vt:lpstr>
      <vt:lpstr>Prezentacja programu PowerPoint</vt:lpstr>
      <vt:lpstr>Drukarka żelowa</vt:lpstr>
      <vt:lpstr>Prezentacja programu PowerPoint</vt:lpstr>
      <vt:lpstr>Drukarka fiskalna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Pozostałe drukarki</dc:title>
  <dc:creator>Damian Radzik</dc:creator>
  <cp:lastModifiedBy>Damian Radzik</cp:lastModifiedBy>
  <cp:revision>7</cp:revision>
  <dcterms:created xsi:type="dcterms:W3CDTF">2018-01-22T11:40:05Z</dcterms:created>
  <dcterms:modified xsi:type="dcterms:W3CDTF">2018-01-22T12:36:06Z</dcterms:modified>
</cp:coreProperties>
</file>