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1" r:id="rId4"/>
    <p:sldId id="271" r:id="rId5"/>
    <p:sldId id="258" r:id="rId6"/>
    <p:sldId id="259" r:id="rId7"/>
    <p:sldId id="260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2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58" y="2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28BF05BB-D8CC-4557-B047-CED627EB5BF8}" type="datetimeFigureOut">
              <a:rPr lang="pl-PL" smtClean="0"/>
              <a:t>17.04.2018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E6A5E-E188-42AA-A69D-DE417B065E54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557120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F05BB-D8CC-4557-B047-CED627EB5BF8}" type="datetimeFigureOut">
              <a:rPr lang="pl-PL" smtClean="0"/>
              <a:t>17.04.2018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E6A5E-E188-42AA-A69D-DE417B065E5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977703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F05BB-D8CC-4557-B047-CED627EB5BF8}" type="datetimeFigureOut">
              <a:rPr lang="pl-PL" smtClean="0"/>
              <a:t>17.04.2018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E6A5E-E188-42AA-A69D-DE417B065E54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110065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F05BB-D8CC-4557-B047-CED627EB5BF8}" type="datetimeFigureOut">
              <a:rPr lang="pl-PL" smtClean="0"/>
              <a:t>17.04.2018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E6A5E-E188-42AA-A69D-DE417B065E5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076971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F05BB-D8CC-4557-B047-CED627EB5BF8}" type="datetimeFigureOut">
              <a:rPr lang="pl-PL" smtClean="0"/>
              <a:t>17.04.2018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E6A5E-E188-42AA-A69D-DE417B065E54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86633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F05BB-D8CC-4557-B047-CED627EB5BF8}" type="datetimeFigureOut">
              <a:rPr lang="pl-PL" smtClean="0"/>
              <a:t>17.04.2018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E6A5E-E188-42AA-A69D-DE417B065E5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824579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F05BB-D8CC-4557-B047-CED627EB5BF8}" type="datetimeFigureOut">
              <a:rPr lang="pl-PL" smtClean="0"/>
              <a:t>17.04.2018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E6A5E-E188-42AA-A69D-DE417B065E5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438035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F05BB-D8CC-4557-B047-CED627EB5BF8}" type="datetimeFigureOut">
              <a:rPr lang="pl-PL" smtClean="0"/>
              <a:t>17.04.2018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E6A5E-E188-42AA-A69D-DE417B065E5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829033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F05BB-D8CC-4557-B047-CED627EB5BF8}" type="datetimeFigureOut">
              <a:rPr lang="pl-PL" smtClean="0"/>
              <a:t>17.04.2018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E6A5E-E188-42AA-A69D-DE417B065E5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111370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F05BB-D8CC-4557-B047-CED627EB5BF8}" type="datetimeFigureOut">
              <a:rPr lang="pl-PL" smtClean="0"/>
              <a:t>17.04.2018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E6A5E-E188-42AA-A69D-DE417B065E5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100312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F05BB-D8CC-4557-B047-CED627EB5BF8}" type="datetimeFigureOut">
              <a:rPr lang="pl-PL" smtClean="0"/>
              <a:t>17.04.2018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E6A5E-E188-42AA-A69D-DE417B065E54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498426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28BF05BB-D8CC-4557-B047-CED627EB5BF8}" type="datetimeFigureOut">
              <a:rPr lang="pl-PL" smtClean="0"/>
              <a:t>17.04.2018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E93E6A5E-E188-42AA-A69D-DE417B065E54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41887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DA9D2CC-9F30-49F7-85EA-99852292A96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Klawiatura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1E25248F-2823-4F06-9EEA-851DF64C81F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862214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719BF48-FBF9-4CE4-B212-4706A2B203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Antighosting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F74A6EA-23F2-4508-A89A-7EA16E7ADA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Ilość klawiszy które można nacisnąć w jednym czasie nim klawiatura przestanie reagować</a:t>
            </a:r>
          </a:p>
        </p:txBody>
      </p:sp>
    </p:spTree>
    <p:extLst>
      <p:ext uri="{BB962C8B-B14F-4D97-AF65-F5344CB8AC3E}">
        <p14:creationId xmlns:p14="http://schemas.microsoft.com/office/powerpoint/2010/main" val="26327651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FCD5B13-94B6-48C2-B246-4918C56053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Podświetlenie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BD74A0B-65E7-48BE-980D-EF27E81595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Coraz więcej klawiatur jest wyposażone w podświetlenie wielostrefowe (np. 3 strefy na całą klawiaturę) oraz podświetlanie RGB.</a:t>
            </a:r>
          </a:p>
        </p:txBody>
      </p:sp>
    </p:spTree>
    <p:extLst>
      <p:ext uri="{BB962C8B-B14F-4D97-AF65-F5344CB8AC3E}">
        <p14:creationId xmlns:p14="http://schemas.microsoft.com/office/powerpoint/2010/main" val="35743677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4BD1BAC-B4A8-42C3-8868-E9085BE06D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Próg aktywacji klawisza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D591398-9D70-46C0-B64F-E10C584855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Odległość na jaką należy nacisnąć klawisz aby klawiatura go zarejestrowała.</a:t>
            </a:r>
          </a:p>
        </p:txBody>
      </p:sp>
    </p:spTree>
    <p:extLst>
      <p:ext uri="{BB962C8B-B14F-4D97-AF65-F5344CB8AC3E}">
        <p14:creationId xmlns:p14="http://schemas.microsoft.com/office/powerpoint/2010/main" val="10245278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B9F420C-2446-4FD0-998F-ACCF155135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Blok numeryczny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892E363-F42E-464E-8C8A-E9CAA542B4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W przypadku klawiatur mechanicznych gdzie koszt wyprodukowania jest duży często nie montuje się bloku numerycznego aby zredukować cenę urządzenia.</a:t>
            </a:r>
          </a:p>
        </p:txBody>
      </p:sp>
    </p:spTree>
    <p:extLst>
      <p:ext uri="{BB962C8B-B14F-4D97-AF65-F5344CB8AC3E}">
        <p14:creationId xmlns:p14="http://schemas.microsoft.com/office/powerpoint/2010/main" val="39849630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B315DA5-4D59-4C06-B2FF-FCEA5DF64E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Skok klawisza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24B276D-FC01-4D97-A81E-E9E533E92F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Maksymalna odległość na jaką można wcisnąć klawisz.</a:t>
            </a:r>
          </a:p>
        </p:txBody>
      </p:sp>
    </p:spTree>
    <p:extLst>
      <p:ext uri="{BB962C8B-B14F-4D97-AF65-F5344CB8AC3E}">
        <p14:creationId xmlns:p14="http://schemas.microsoft.com/office/powerpoint/2010/main" val="31011717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FF9988B-20BD-4275-AC7C-92AAC7ABBB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Klawiatura wyspowa</a:t>
            </a:r>
          </a:p>
        </p:txBody>
      </p:sp>
      <p:pic>
        <p:nvPicPr>
          <p:cNvPr id="1026" name="Picture 2" descr="Znalezione obrazy dla zapytania klawiatura wyspowa">
            <a:extLst>
              <a:ext uri="{FF2B5EF4-FFF2-40B4-BE49-F238E27FC236}">
                <a16:creationId xmlns:a16="http://schemas.microsoft.com/office/drawing/2014/main" id="{36D9B4F6-24A4-4C55-8BB7-1094DFFD4ADC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264694" y="2863850"/>
            <a:ext cx="5238750" cy="2867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869943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0CA00DB-CE9A-4570-8F7B-15299795C8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Dodatkowe klawisze multimedialne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85FD464-C999-4617-A3F4-E002253404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Klawiatury dla graczy są </a:t>
            </a:r>
            <a:r>
              <a:rPr lang="pl-PL" dirty="0" err="1"/>
              <a:t>czesto</a:t>
            </a:r>
            <a:r>
              <a:rPr lang="pl-PL" dirty="0"/>
              <a:t> wyposażone w kilka klawiszy multimedialnych odpowiedzialnych za obsługę makr.</a:t>
            </a:r>
          </a:p>
        </p:txBody>
      </p:sp>
    </p:spTree>
    <p:extLst>
      <p:ext uri="{BB962C8B-B14F-4D97-AF65-F5344CB8AC3E}">
        <p14:creationId xmlns:p14="http://schemas.microsoft.com/office/powerpoint/2010/main" val="141343444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9FB85DF-749F-4681-8F58-07ED0FEA81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2050" name="Picture 2" descr="Znalezione obrazy dla zapytania klawisze multimedialne">
            <a:extLst>
              <a:ext uri="{FF2B5EF4-FFF2-40B4-BE49-F238E27FC236}">
                <a16:creationId xmlns:a16="http://schemas.microsoft.com/office/drawing/2014/main" id="{18C13257-0598-4CC0-9133-0E0CE1962713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6657" y="2286000"/>
            <a:ext cx="5714823" cy="402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716059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F948DBF-C317-46A4-88AC-A97CE01401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Klawiatura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25C3D8F-D9D5-4AA2-8C58-C8F22C8F00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uporządkowany zestaw klawiszy służący do ręcznego sterowania urządzeniem lub ręcznego wprowadzania danych. W zależności od spełnianej funkcji klawiatura zawiera różnego rodzaju klawisze – alfabetyczne, numeryczne, znaków specjalnych, funkcji specjalnych, o znaczeniu definiowanym przez użytkownika.</a:t>
            </a:r>
          </a:p>
        </p:txBody>
      </p:sp>
    </p:spTree>
    <p:extLst>
      <p:ext uri="{BB962C8B-B14F-4D97-AF65-F5344CB8AC3E}">
        <p14:creationId xmlns:p14="http://schemas.microsoft.com/office/powerpoint/2010/main" val="14961309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AE30CD9-58E5-4852-A0DB-A2FFEBE40D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1026" name="Picture 2" descr="KB United States.svg">
            <a:extLst>
              <a:ext uri="{FF2B5EF4-FFF2-40B4-BE49-F238E27FC236}">
                <a16:creationId xmlns:a16="http://schemas.microsoft.com/office/drawing/2014/main" id="{853D3DDA-97FE-4411-B4FE-27EC96732D92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740944" y="3582987"/>
            <a:ext cx="428625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587110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23C4E5E-C109-441D-A6C8-1A6A7ACFAD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Interfejsy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58E3022-42EB-43D5-B32F-BA857CC814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PS/2</a:t>
            </a:r>
          </a:p>
          <a:p>
            <a:r>
              <a:rPr lang="pl-PL" dirty="0"/>
              <a:t>Bluetooth</a:t>
            </a:r>
          </a:p>
          <a:p>
            <a:r>
              <a:rPr lang="pl-PL" dirty="0"/>
              <a:t>Fale radiowe (2,4 GHz)</a:t>
            </a:r>
          </a:p>
          <a:p>
            <a:r>
              <a:rPr lang="pl-PL" dirty="0"/>
              <a:t>USB</a:t>
            </a:r>
          </a:p>
        </p:txBody>
      </p:sp>
    </p:spTree>
    <p:extLst>
      <p:ext uri="{BB962C8B-B14F-4D97-AF65-F5344CB8AC3E}">
        <p14:creationId xmlns:p14="http://schemas.microsoft.com/office/powerpoint/2010/main" val="19810022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6271DAC-9D2C-4B7F-89D3-98F25894A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Podział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9AFD039-F6F6-4DFE-8474-4264F31795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pl-PL" dirty="0"/>
              <a:t>Ze względu na sposób działania klawiszy, klawiatury można podzielić na:</a:t>
            </a:r>
          </a:p>
          <a:p>
            <a:pPr marL="0" indent="0">
              <a:buNone/>
            </a:pPr>
            <a:endParaRPr lang="pl-PL" dirty="0"/>
          </a:p>
          <a:p>
            <a:r>
              <a:rPr lang="pl-PL" dirty="0"/>
              <a:t>mechaniczne, historycznie najstarsze – ruch klawisza za pomocą mniej lub bardziej skomplikowanego systemu dźwigni, cięgien itp. układów mechanicznych bezpośrednio wykonuje czynność użyteczną </a:t>
            </a:r>
          </a:p>
          <a:p>
            <a:r>
              <a:rPr lang="pl-PL" dirty="0"/>
              <a:t>stykowe – ruch klawisza powoduje bezpośrednio zwarcie (lub, rzadziej, rozwarcie) w układzie elektrycznym/elektronicznym:</a:t>
            </a:r>
          </a:p>
          <a:p>
            <a:pPr lvl="1"/>
            <a:r>
              <a:rPr lang="pl-PL" dirty="0"/>
              <a:t>sprężynowa</a:t>
            </a:r>
          </a:p>
          <a:p>
            <a:pPr lvl="1"/>
            <a:r>
              <a:rPr lang="pl-PL" dirty="0"/>
              <a:t>membranowa – wykonana jest z kilku warstw: warstwa z nadrukiem graficznym wykonana z poliestru lub poliwęglanu, warstwa laminująca, warstwa poliestrowa z nadrukowanym obwodem drukowanym </a:t>
            </a:r>
          </a:p>
          <a:p>
            <a:pPr lvl="1"/>
            <a:r>
              <a:rPr lang="pl-PL" dirty="0"/>
              <a:t>z gumą przewodzącą (obecnie najbardziej rozpowszechnione) –</a:t>
            </a:r>
          </a:p>
          <a:p>
            <a:r>
              <a:rPr lang="pl-PL" dirty="0"/>
              <a:t>bezstykowe:</a:t>
            </a:r>
          </a:p>
          <a:p>
            <a:pPr lvl="1"/>
            <a:r>
              <a:rPr lang="pl-PL" dirty="0"/>
              <a:t>optoelektroniczna – ruch klawisza powoduje wsunięcie lub wysunięcie przesłony do/z transoptora</a:t>
            </a:r>
          </a:p>
          <a:p>
            <a:pPr lvl="1"/>
            <a:r>
              <a:rPr lang="pl-PL" dirty="0"/>
              <a:t>pojemnościowa – obecnie stosowana rzadko – klawisz połączony jest z elementem zmieniającym pojemność współpracującego kondensatora najczęściej poprzez wsunięcie się między okładziny</a:t>
            </a:r>
          </a:p>
          <a:p>
            <a:pPr lvl="1"/>
            <a:r>
              <a:rPr lang="pl-PL" dirty="0"/>
              <a:t>kontaktronowa – naciśnięcie klawisza powoduje przysunięcie magnesu do kontaktronu wymuszając zwarcie styków</a:t>
            </a:r>
          </a:p>
          <a:p>
            <a:r>
              <a:rPr lang="pl-PL" dirty="0"/>
              <a:t>ekranowe:</a:t>
            </a:r>
          </a:p>
          <a:p>
            <a:pPr lvl="1"/>
            <a:r>
              <a:rPr lang="pl-PL" dirty="0"/>
              <a:t>dotykowa – na ekranie wyświetlany jest układ klawiszy, dotknięcie zaznaczonego miejsca jest równoznaczne z wprowadzeniem znaku; konieczne jest posiadanie specjalnego monitora dotykowego</a:t>
            </a:r>
          </a:p>
          <a:p>
            <a:pPr lvl="1"/>
            <a:r>
              <a:rPr lang="pl-PL" dirty="0"/>
              <a:t>klasyczna – na ekranie wyświetlany jest układ klawiszy, kliknięcie myszką w wybranym miejscu jest równoznaczne z wybraniem znaku; wariant zbliżony do poprzedniego, ale nie wymaga specjalnego monitora.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406735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40037B8-0466-404D-9DA6-F65DC92FBA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Rodzaje ułożenia klawiszy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DAF209F-FA37-40F5-9756-F4A42FB3E3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Klawiatury wprowadzające znaki łacińskie występują najczęściej w tzw. układzie QWERTY (od pierwszych liter w lewym, górnym rogu klawiatury), rzadziej QWERTZ (klawiatury niemieckie czy polskie w tzw. układzie maszynistki) czy AZERTY (francuskie). Istnieją również inne układy klawiatur, między innymi klawiatura </a:t>
            </a:r>
            <a:r>
              <a:rPr lang="pl-PL" dirty="0" err="1"/>
              <a:t>Dvoraka</a:t>
            </a:r>
            <a:r>
              <a:rPr lang="pl-PL" dirty="0"/>
              <a:t>, której celem jest zwiększenie prędkości pisania.</a:t>
            </a:r>
          </a:p>
        </p:txBody>
      </p:sp>
    </p:spTree>
    <p:extLst>
      <p:ext uri="{BB962C8B-B14F-4D97-AF65-F5344CB8AC3E}">
        <p14:creationId xmlns:p14="http://schemas.microsoft.com/office/powerpoint/2010/main" val="29181617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62EA398-30A2-453F-84D1-1C80E898E3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Membranowa</a:t>
            </a:r>
          </a:p>
        </p:txBody>
      </p:sp>
      <p:pic>
        <p:nvPicPr>
          <p:cNvPr id="2050" name="Picture 2" descr="Keyboard_Construction_Layer">
            <a:extLst>
              <a:ext uri="{FF2B5EF4-FFF2-40B4-BE49-F238E27FC236}">
                <a16:creationId xmlns:a16="http://schemas.microsoft.com/office/drawing/2014/main" id="{EA4CFB19-2C53-45D6-8829-4A0A8CA03342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52069" y="2816542"/>
            <a:ext cx="4064000" cy="2961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370308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4C00998-F198-4986-8261-951075CCC9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Nożycowe</a:t>
            </a:r>
          </a:p>
        </p:txBody>
      </p:sp>
      <p:pic>
        <p:nvPicPr>
          <p:cNvPr id="3074" name="Picture 2" descr="Scissor_switch_mechanism.svg">
            <a:extLst>
              <a:ext uri="{FF2B5EF4-FFF2-40B4-BE49-F238E27FC236}">
                <a16:creationId xmlns:a16="http://schemas.microsoft.com/office/drawing/2014/main" id="{87926DE0-4296-440C-BAEB-C5806E6BF9AC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070975" y="2286000"/>
            <a:ext cx="5626188" cy="402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699845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7B4A602-9AC1-4199-B4D1-6324665D26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Mechaniczne</a:t>
            </a:r>
          </a:p>
        </p:txBody>
      </p:sp>
      <p:pic>
        <p:nvPicPr>
          <p:cNvPr id="4098" name="Picture 2" descr="CherryMXBlue">
            <a:extLst>
              <a:ext uri="{FF2B5EF4-FFF2-40B4-BE49-F238E27FC236}">
                <a16:creationId xmlns:a16="http://schemas.microsoft.com/office/drawing/2014/main" id="{32626B16-83C9-4418-9706-C3598A2EF4E4}"/>
              </a:ext>
            </a:extLst>
          </p:cNvPr>
          <p:cNvPicPr>
            <a:picLocks noGrp="1" noChangeAspect="1" noChangeArrowheads="1" noCro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0075" y="1915319"/>
            <a:ext cx="3371850" cy="3371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9612903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ny">
  <a:themeElements>
    <a:clrScheme name="Integralny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ny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ny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19</TotalTime>
  <Words>419</Words>
  <Application>Microsoft Office PowerPoint</Application>
  <PresentationFormat>Panoramiczny</PresentationFormat>
  <Paragraphs>41</Paragraphs>
  <Slides>17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17</vt:i4>
      </vt:variant>
    </vt:vector>
  </HeadingPairs>
  <TitlesOfParts>
    <vt:vector size="21" baseType="lpstr">
      <vt:lpstr>Tw Cen MT</vt:lpstr>
      <vt:lpstr>Tw Cen MT Condensed</vt:lpstr>
      <vt:lpstr>Wingdings 3</vt:lpstr>
      <vt:lpstr>Integralny</vt:lpstr>
      <vt:lpstr>Klawiatura</vt:lpstr>
      <vt:lpstr>Klawiatura</vt:lpstr>
      <vt:lpstr>Prezentacja programu PowerPoint</vt:lpstr>
      <vt:lpstr>Interfejsy</vt:lpstr>
      <vt:lpstr>Podział</vt:lpstr>
      <vt:lpstr>Rodzaje ułożenia klawiszy</vt:lpstr>
      <vt:lpstr>Membranowa</vt:lpstr>
      <vt:lpstr>Nożycowe</vt:lpstr>
      <vt:lpstr>Mechaniczne</vt:lpstr>
      <vt:lpstr>Antighosting</vt:lpstr>
      <vt:lpstr>Podświetlenie</vt:lpstr>
      <vt:lpstr>Próg aktywacji klawisza</vt:lpstr>
      <vt:lpstr>Blok numeryczny</vt:lpstr>
      <vt:lpstr>Skok klawisza</vt:lpstr>
      <vt:lpstr>Klawiatura wyspowa</vt:lpstr>
      <vt:lpstr>Dodatkowe klawisze multimedialne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Klawiatura</dc:title>
  <dc:creator>Damian Radzik</dc:creator>
  <cp:lastModifiedBy>Damian Radzik</cp:lastModifiedBy>
  <cp:revision>2</cp:revision>
  <dcterms:created xsi:type="dcterms:W3CDTF">2018-04-17T11:19:52Z</dcterms:created>
  <dcterms:modified xsi:type="dcterms:W3CDTF">2018-04-17T11:51:27Z</dcterms:modified>
</cp:coreProperties>
</file>