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3C09D214-73FD-4ADA-BBD1-0A98810A2936}" type="datetimeFigureOut">
              <a:rPr lang="pl-PL" smtClean="0"/>
              <a:t>07.01.2018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A281F9D-A310-4F37-AF58-FC8942572672}"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496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C09D214-73FD-4ADA-BBD1-0A98810A2936}" type="datetimeFigureOut">
              <a:rPr lang="pl-PL" smtClean="0"/>
              <a:t>07.01.2018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A281F9D-A310-4F37-AF58-FC8942572672}" type="slidenum">
              <a:rPr lang="pl-PL" smtClean="0"/>
              <a:t>‹#›</a:t>
            </a:fld>
            <a:endParaRPr lang="pl-PL"/>
          </a:p>
        </p:txBody>
      </p:sp>
    </p:spTree>
    <p:extLst>
      <p:ext uri="{BB962C8B-B14F-4D97-AF65-F5344CB8AC3E}">
        <p14:creationId xmlns:p14="http://schemas.microsoft.com/office/powerpoint/2010/main" val="3886502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C09D214-73FD-4ADA-BBD1-0A98810A2936}" type="datetimeFigureOut">
              <a:rPr lang="pl-PL" smtClean="0"/>
              <a:t>07.01.2018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A281F9D-A310-4F37-AF58-FC8942572672}"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3366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C09D214-73FD-4ADA-BBD1-0A98810A2936}" type="datetimeFigureOut">
              <a:rPr lang="pl-PL" smtClean="0"/>
              <a:t>07.01.2018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A281F9D-A310-4F37-AF58-FC8942572672}" type="slidenum">
              <a:rPr lang="pl-PL" smtClean="0"/>
              <a:t>‹#›</a:t>
            </a:fld>
            <a:endParaRPr lang="pl-PL"/>
          </a:p>
        </p:txBody>
      </p:sp>
    </p:spTree>
    <p:extLst>
      <p:ext uri="{BB962C8B-B14F-4D97-AF65-F5344CB8AC3E}">
        <p14:creationId xmlns:p14="http://schemas.microsoft.com/office/powerpoint/2010/main" val="1364374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3C09D214-73FD-4ADA-BBD1-0A98810A2936}" type="datetimeFigureOut">
              <a:rPr lang="pl-PL" smtClean="0"/>
              <a:t>07.01.2018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A281F9D-A310-4F37-AF58-FC8942572672}"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280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3C09D214-73FD-4ADA-BBD1-0A98810A2936}" type="datetimeFigureOut">
              <a:rPr lang="pl-PL" smtClean="0"/>
              <a:t>07.01.2018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A281F9D-A310-4F37-AF58-FC8942572672}" type="slidenum">
              <a:rPr lang="pl-PL" smtClean="0"/>
              <a:t>‹#›</a:t>
            </a:fld>
            <a:endParaRPr lang="pl-PL"/>
          </a:p>
        </p:txBody>
      </p:sp>
    </p:spTree>
    <p:extLst>
      <p:ext uri="{BB962C8B-B14F-4D97-AF65-F5344CB8AC3E}">
        <p14:creationId xmlns:p14="http://schemas.microsoft.com/office/powerpoint/2010/main" val="1937159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3C09D214-73FD-4ADA-BBD1-0A98810A2936}" type="datetimeFigureOut">
              <a:rPr lang="pl-PL" smtClean="0"/>
              <a:t>07.01.2018</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A281F9D-A310-4F37-AF58-FC8942572672}" type="slidenum">
              <a:rPr lang="pl-PL" smtClean="0"/>
              <a:t>‹#›</a:t>
            </a:fld>
            <a:endParaRPr lang="pl-PL"/>
          </a:p>
        </p:txBody>
      </p:sp>
    </p:spTree>
    <p:extLst>
      <p:ext uri="{BB962C8B-B14F-4D97-AF65-F5344CB8AC3E}">
        <p14:creationId xmlns:p14="http://schemas.microsoft.com/office/powerpoint/2010/main" val="2355741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3C09D214-73FD-4ADA-BBD1-0A98810A2936}" type="datetimeFigureOut">
              <a:rPr lang="pl-PL" smtClean="0"/>
              <a:t>07.01.2018</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A281F9D-A310-4F37-AF58-FC8942572672}" type="slidenum">
              <a:rPr lang="pl-PL" smtClean="0"/>
              <a:t>‹#›</a:t>
            </a:fld>
            <a:endParaRPr lang="pl-PL"/>
          </a:p>
        </p:txBody>
      </p:sp>
    </p:spTree>
    <p:extLst>
      <p:ext uri="{BB962C8B-B14F-4D97-AF65-F5344CB8AC3E}">
        <p14:creationId xmlns:p14="http://schemas.microsoft.com/office/powerpoint/2010/main" val="195670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09D214-73FD-4ADA-BBD1-0A98810A2936}" type="datetimeFigureOut">
              <a:rPr lang="pl-PL" smtClean="0"/>
              <a:t>07.01.2018</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A281F9D-A310-4F37-AF58-FC8942572672}" type="slidenum">
              <a:rPr lang="pl-PL" smtClean="0"/>
              <a:t>‹#›</a:t>
            </a:fld>
            <a:endParaRPr lang="pl-PL"/>
          </a:p>
        </p:txBody>
      </p:sp>
    </p:spTree>
    <p:extLst>
      <p:ext uri="{BB962C8B-B14F-4D97-AF65-F5344CB8AC3E}">
        <p14:creationId xmlns:p14="http://schemas.microsoft.com/office/powerpoint/2010/main" val="2926029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3C09D214-73FD-4ADA-BBD1-0A98810A2936}" type="datetimeFigureOut">
              <a:rPr lang="pl-PL" smtClean="0"/>
              <a:t>07.01.2018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A281F9D-A310-4F37-AF58-FC8942572672}" type="slidenum">
              <a:rPr lang="pl-PL" smtClean="0"/>
              <a:t>‹#›</a:t>
            </a:fld>
            <a:endParaRPr lang="pl-PL"/>
          </a:p>
        </p:txBody>
      </p:sp>
    </p:spTree>
    <p:extLst>
      <p:ext uri="{BB962C8B-B14F-4D97-AF65-F5344CB8AC3E}">
        <p14:creationId xmlns:p14="http://schemas.microsoft.com/office/powerpoint/2010/main" val="2450689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3C09D214-73FD-4ADA-BBD1-0A98810A2936}" type="datetimeFigureOut">
              <a:rPr lang="pl-PL" smtClean="0"/>
              <a:t>07.01.2018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A281F9D-A310-4F37-AF58-FC8942572672}"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129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C09D214-73FD-4ADA-BBD1-0A98810A2936}" type="datetimeFigureOut">
              <a:rPr lang="pl-PL" smtClean="0"/>
              <a:t>07.01.2018</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A281F9D-A310-4F37-AF58-FC8942572672}"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8986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0894C9-3101-415D-8794-57CBECAECEE4}"/>
              </a:ext>
            </a:extLst>
          </p:cNvPr>
          <p:cNvSpPr>
            <a:spLocks noGrp="1"/>
          </p:cNvSpPr>
          <p:nvPr>
            <p:ph type="ctrTitle"/>
          </p:nvPr>
        </p:nvSpPr>
        <p:spPr/>
        <p:txBody>
          <a:bodyPr/>
          <a:lstStyle/>
          <a:p>
            <a:r>
              <a:rPr lang="pl-PL" dirty="0"/>
              <a:t>Ekrany dotykowe</a:t>
            </a:r>
          </a:p>
        </p:txBody>
      </p:sp>
      <p:sp>
        <p:nvSpPr>
          <p:cNvPr id="3" name="Podtytuł 2">
            <a:extLst>
              <a:ext uri="{FF2B5EF4-FFF2-40B4-BE49-F238E27FC236}">
                <a16:creationId xmlns:a16="http://schemas.microsoft.com/office/drawing/2014/main" id="{DCF5C876-9A5F-422C-9843-F0CC9D14B6A7}"/>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513595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234BBE-8850-4556-AF7A-ABC99A284A7A}"/>
              </a:ext>
            </a:extLst>
          </p:cNvPr>
          <p:cNvSpPr>
            <a:spLocks noGrp="1"/>
          </p:cNvSpPr>
          <p:nvPr>
            <p:ph type="title"/>
          </p:nvPr>
        </p:nvSpPr>
        <p:spPr/>
        <p:txBody>
          <a:bodyPr/>
          <a:lstStyle/>
          <a:p>
            <a:r>
              <a:rPr lang="pl-PL" dirty="0"/>
              <a:t>Przerywanie światła</a:t>
            </a:r>
          </a:p>
        </p:txBody>
      </p:sp>
      <p:sp>
        <p:nvSpPr>
          <p:cNvPr id="3" name="Symbol zastępczy zawartości 2">
            <a:extLst>
              <a:ext uri="{FF2B5EF4-FFF2-40B4-BE49-F238E27FC236}">
                <a16:creationId xmlns:a16="http://schemas.microsoft.com/office/drawing/2014/main" id="{D402A9FA-E074-4C15-AD54-B04774F64EF0}"/>
              </a:ext>
            </a:extLst>
          </p:cNvPr>
          <p:cNvSpPr>
            <a:spLocks noGrp="1"/>
          </p:cNvSpPr>
          <p:nvPr>
            <p:ph idx="1"/>
          </p:nvPr>
        </p:nvSpPr>
        <p:spPr/>
        <p:txBody>
          <a:bodyPr/>
          <a:lstStyle/>
          <a:p>
            <a:pPr marL="0" indent="0">
              <a:buNone/>
            </a:pPr>
            <a:r>
              <a:rPr lang="pl-PL" dirty="0"/>
              <a:t>Obszar roboczy ekranu wykonany jest z czystego szkła. Na brzegach ekranu umieszczono diody LED na podczerwień, na przeciwko których umiejscowiono półprzewodnikowe detektory podczerwieni. W momencie dotknięcia ekranu powodujemy przerwę w przepływie promieni na osi X i Y. Ekrany takie charakteryzuje wysoka przejrzystość i jasność oraz najwyższa spośród wszystkich paneli wytrzymałość powierzchni. Ekrany wykonane w technologii podczerwonej cechuje wysoka odporność na wpływ czynników środowiskowych.</a:t>
            </a:r>
          </a:p>
        </p:txBody>
      </p:sp>
    </p:spTree>
    <p:extLst>
      <p:ext uri="{BB962C8B-B14F-4D97-AF65-F5344CB8AC3E}">
        <p14:creationId xmlns:p14="http://schemas.microsoft.com/office/powerpoint/2010/main" val="4222677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93101C-13B1-4A0C-B87A-BCB6DB31C08F}"/>
              </a:ext>
            </a:extLst>
          </p:cNvPr>
          <p:cNvSpPr>
            <a:spLocks noGrp="1"/>
          </p:cNvSpPr>
          <p:nvPr>
            <p:ph type="title"/>
          </p:nvPr>
        </p:nvSpPr>
        <p:spPr/>
        <p:txBody>
          <a:bodyPr/>
          <a:lstStyle/>
          <a:p>
            <a:r>
              <a:rPr lang="pl-PL" dirty="0"/>
              <a:t>Budowa</a:t>
            </a:r>
          </a:p>
        </p:txBody>
      </p:sp>
      <p:pic>
        <p:nvPicPr>
          <p:cNvPr id="4" name="Symbol zastępczy zawartości 3">
            <a:extLst>
              <a:ext uri="{FF2B5EF4-FFF2-40B4-BE49-F238E27FC236}">
                <a16:creationId xmlns:a16="http://schemas.microsoft.com/office/drawing/2014/main" id="{F48FA3E6-4D16-44AB-9D55-1E832986B936}"/>
              </a:ext>
            </a:extLst>
          </p:cNvPr>
          <p:cNvPicPr>
            <a:picLocks noGrp="1" noChangeAspect="1"/>
          </p:cNvPicPr>
          <p:nvPr>
            <p:ph idx="1"/>
          </p:nvPr>
        </p:nvPicPr>
        <p:blipFill>
          <a:blip r:embed="rId2"/>
          <a:stretch>
            <a:fillRect/>
          </a:stretch>
        </p:blipFill>
        <p:spPr>
          <a:xfrm>
            <a:off x="2961694" y="2286000"/>
            <a:ext cx="5844750" cy="4022725"/>
          </a:xfrm>
          <a:prstGeom prst="rect">
            <a:avLst/>
          </a:prstGeom>
        </p:spPr>
      </p:pic>
    </p:spTree>
    <p:extLst>
      <p:ext uri="{BB962C8B-B14F-4D97-AF65-F5344CB8AC3E}">
        <p14:creationId xmlns:p14="http://schemas.microsoft.com/office/powerpoint/2010/main" val="3851112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015A17-72D3-46E2-9C0B-48640D76C3BA}"/>
              </a:ext>
            </a:extLst>
          </p:cNvPr>
          <p:cNvSpPr>
            <a:spLocks noGrp="1"/>
          </p:cNvSpPr>
          <p:nvPr>
            <p:ph type="title"/>
          </p:nvPr>
        </p:nvSpPr>
        <p:spPr/>
        <p:txBody>
          <a:bodyPr/>
          <a:lstStyle/>
          <a:p>
            <a:r>
              <a:rPr lang="pl-PL" dirty="0"/>
              <a:t>Zaburzenie fali </a:t>
            </a:r>
            <a:r>
              <a:rPr lang="pl-PL" dirty="0" err="1"/>
              <a:t>akkustycznej</a:t>
            </a:r>
            <a:endParaRPr lang="pl-PL" dirty="0"/>
          </a:p>
        </p:txBody>
      </p:sp>
      <p:sp>
        <p:nvSpPr>
          <p:cNvPr id="3" name="Symbol zastępczy zawartości 2">
            <a:extLst>
              <a:ext uri="{FF2B5EF4-FFF2-40B4-BE49-F238E27FC236}">
                <a16:creationId xmlns:a16="http://schemas.microsoft.com/office/drawing/2014/main" id="{D4783FE3-3DBF-4129-924F-6E1EE506B651}"/>
              </a:ext>
            </a:extLst>
          </p:cNvPr>
          <p:cNvSpPr>
            <a:spLocks noGrp="1"/>
          </p:cNvSpPr>
          <p:nvPr>
            <p:ph idx="1"/>
          </p:nvPr>
        </p:nvSpPr>
        <p:spPr/>
        <p:txBody>
          <a:bodyPr>
            <a:normAutofit fontScale="92500"/>
          </a:bodyPr>
          <a:lstStyle/>
          <a:p>
            <a:pPr marL="0" indent="0">
              <a:buNone/>
            </a:pPr>
            <a:r>
              <a:rPr lang="pl-PL" dirty="0"/>
              <a:t>SAW (</a:t>
            </a:r>
            <a:r>
              <a:rPr lang="pl-PL" dirty="0" err="1"/>
              <a:t>SurfaceAcousticWave</a:t>
            </a:r>
            <a:r>
              <a:rPr lang="pl-PL" dirty="0"/>
              <a:t>). Ekran taki wykonany jest z czystego szkła, w jego brzegach znajdują się przetworniki emitujące i odbierające ultradźwięki oraz </a:t>
            </a:r>
            <a:r>
              <a:rPr lang="pl-PL" dirty="0" err="1"/>
              <a:t>seriazespolonych</a:t>
            </a:r>
            <a:r>
              <a:rPr lang="pl-PL" dirty="0"/>
              <a:t> z szybą generatorów odbić ultradźwiękowych. </a:t>
            </a:r>
          </a:p>
          <a:p>
            <a:pPr marL="0" indent="0">
              <a:buNone/>
            </a:pPr>
            <a:r>
              <a:rPr lang="pl-PL" dirty="0"/>
              <a:t>Przetworniki emitują i odbierają fale ultradźwiękowe, które za pośrednictwem generatorów odbić są rozpraszane po ekranie. W skutek dotknięcia ekranu następuje pochłonięcie części fal i tym samym powstaje cień fali ultradźwiękowej. </a:t>
            </a:r>
          </a:p>
          <a:p>
            <a:pPr marL="0" indent="0">
              <a:buNone/>
            </a:pPr>
            <a:r>
              <a:rPr lang="pl-PL" dirty="0"/>
              <a:t>Kontroler ekranu dotykowego dokonuje odczytu z informacji przekazanych przez przetworniki i porównuje wyniki z cyfrową mapą odbić zaprogramowaną w kontrolerze. </a:t>
            </a:r>
          </a:p>
          <a:p>
            <a:pPr marL="0" indent="0">
              <a:buNone/>
            </a:pPr>
            <a:r>
              <a:rPr lang="pl-PL" dirty="0"/>
              <a:t>Ten typ technologii charakteryzuje się wysokimi rozdzielczościami oraz precyzją. Możliwy jest także pomiar odpowiedzi na dotyk w kierunku osi Z. Technologia ta jest niewrażliwa na temperaturę. Do jej wad można zaliczyć niemożliwość pracy w środowisku narażonym na otwarte ciecze oraz wysokie koszty produkcji a co za tym idzie zakupu ekranu. </a:t>
            </a:r>
          </a:p>
        </p:txBody>
      </p:sp>
    </p:spTree>
    <p:extLst>
      <p:ext uri="{BB962C8B-B14F-4D97-AF65-F5344CB8AC3E}">
        <p14:creationId xmlns:p14="http://schemas.microsoft.com/office/powerpoint/2010/main" val="3047216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6EBB72-C3F1-4BA0-8F4A-D1947B891A60}"/>
              </a:ext>
            </a:extLst>
          </p:cNvPr>
          <p:cNvSpPr>
            <a:spLocks noGrp="1"/>
          </p:cNvSpPr>
          <p:nvPr>
            <p:ph type="title"/>
          </p:nvPr>
        </p:nvSpPr>
        <p:spPr/>
        <p:txBody>
          <a:bodyPr/>
          <a:lstStyle/>
          <a:p>
            <a:r>
              <a:rPr lang="pl-PL" dirty="0"/>
              <a:t>Haptyczna</a:t>
            </a:r>
          </a:p>
        </p:txBody>
      </p:sp>
      <p:sp>
        <p:nvSpPr>
          <p:cNvPr id="3" name="Symbol zastępczy zawartości 2">
            <a:extLst>
              <a:ext uri="{FF2B5EF4-FFF2-40B4-BE49-F238E27FC236}">
                <a16:creationId xmlns:a16="http://schemas.microsoft.com/office/drawing/2014/main" id="{9DFBEF19-FC8B-4179-980E-AE20A09B6903}"/>
              </a:ext>
            </a:extLst>
          </p:cNvPr>
          <p:cNvSpPr>
            <a:spLocks noGrp="1"/>
          </p:cNvSpPr>
          <p:nvPr>
            <p:ph idx="1"/>
          </p:nvPr>
        </p:nvSpPr>
        <p:spPr/>
        <p:txBody>
          <a:bodyPr/>
          <a:lstStyle/>
          <a:p>
            <a:pPr marL="0" indent="0">
              <a:buNone/>
            </a:pPr>
            <a:r>
              <a:rPr lang="pl-PL" dirty="0"/>
              <a:t>W celu zwiększenia komfortu użytkowników są czynione próby opracowania układów, w których następuje dodatnie sprzężenie zwrotne, to znaczy dotykany ekran zmienia właściwości i zmiany te użytkownik może odbierać dotykiem. Jest to możliwe do osiągnięcia jako efekt przepływu prądu elektrycznego lub strumieni powietrza. Trwają prace nad systemem, który mechanicznie odkształcałby wyświetlacz</a:t>
            </a:r>
          </a:p>
        </p:txBody>
      </p:sp>
    </p:spTree>
    <p:extLst>
      <p:ext uri="{BB962C8B-B14F-4D97-AF65-F5344CB8AC3E}">
        <p14:creationId xmlns:p14="http://schemas.microsoft.com/office/powerpoint/2010/main" val="4177886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C1B834-186C-42C0-AEC8-A319CDE0B5D1}"/>
              </a:ext>
            </a:extLst>
          </p:cNvPr>
          <p:cNvSpPr>
            <a:spLocks noGrp="1"/>
          </p:cNvSpPr>
          <p:nvPr>
            <p:ph type="title"/>
          </p:nvPr>
        </p:nvSpPr>
        <p:spPr/>
        <p:txBody>
          <a:bodyPr/>
          <a:lstStyle/>
          <a:p>
            <a:r>
              <a:rPr lang="pl-PL" dirty="0"/>
              <a:t>Wyświetlacz haptyczny</a:t>
            </a:r>
          </a:p>
        </p:txBody>
      </p:sp>
      <p:pic>
        <p:nvPicPr>
          <p:cNvPr id="2050" name="Picture 2" descr="Znalezione obrazy dla zapytania haptic feedback">
            <a:extLst>
              <a:ext uri="{FF2B5EF4-FFF2-40B4-BE49-F238E27FC236}">
                <a16:creationId xmlns:a16="http://schemas.microsoft.com/office/drawing/2014/main" id="{05F147AD-73E7-4645-8FD1-8C11F80DE55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836069" y="2297112"/>
            <a:ext cx="6096000" cy="400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2492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1EDAAA-F92C-4DB2-AC26-9295C5358A48}"/>
              </a:ext>
            </a:extLst>
          </p:cNvPr>
          <p:cNvSpPr>
            <a:spLocks noGrp="1"/>
          </p:cNvSpPr>
          <p:nvPr>
            <p:ph type="title"/>
          </p:nvPr>
        </p:nvSpPr>
        <p:spPr/>
        <p:txBody>
          <a:bodyPr/>
          <a:lstStyle/>
          <a:p>
            <a:r>
              <a:rPr lang="pl-PL" dirty="0"/>
              <a:t>Ekran dotykowy</a:t>
            </a:r>
          </a:p>
        </p:txBody>
      </p:sp>
      <p:sp>
        <p:nvSpPr>
          <p:cNvPr id="3" name="Symbol zastępczy zawartości 2">
            <a:extLst>
              <a:ext uri="{FF2B5EF4-FFF2-40B4-BE49-F238E27FC236}">
                <a16:creationId xmlns:a16="http://schemas.microsoft.com/office/drawing/2014/main" id="{E77ADB53-B149-4F4A-976F-19778F3C0D3E}"/>
              </a:ext>
            </a:extLst>
          </p:cNvPr>
          <p:cNvSpPr>
            <a:spLocks noGrp="1"/>
          </p:cNvSpPr>
          <p:nvPr>
            <p:ph idx="1"/>
          </p:nvPr>
        </p:nvSpPr>
        <p:spPr/>
        <p:txBody>
          <a:bodyPr/>
          <a:lstStyle/>
          <a:p>
            <a:pPr marL="0" indent="0">
              <a:buNone/>
            </a:pPr>
            <a:r>
              <a:rPr lang="pl-PL" dirty="0"/>
              <a:t>Wyświetlacz reagujący na dotyk, obsługiwany rysikiem lub palcem. Jego rozmiary sięgają rozmiarów zwykłych wyświetlaczy. Stosowany jest w laptopach, palmtopach, tabletach, smartfonach, smartwatchach.</a:t>
            </a:r>
          </a:p>
        </p:txBody>
      </p:sp>
    </p:spTree>
    <p:extLst>
      <p:ext uri="{BB962C8B-B14F-4D97-AF65-F5344CB8AC3E}">
        <p14:creationId xmlns:p14="http://schemas.microsoft.com/office/powerpoint/2010/main" val="2029219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FFA020-6406-440E-A54F-269743868810}"/>
              </a:ext>
            </a:extLst>
          </p:cNvPr>
          <p:cNvSpPr>
            <a:spLocks noGrp="1"/>
          </p:cNvSpPr>
          <p:nvPr>
            <p:ph type="title"/>
          </p:nvPr>
        </p:nvSpPr>
        <p:spPr/>
        <p:txBody>
          <a:bodyPr/>
          <a:lstStyle/>
          <a:p>
            <a:endParaRPr lang="pl-PL"/>
          </a:p>
        </p:txBody>
      </p:sp>
      <p:pic>
        <p:nvPicPr>
          <p:cNvPr id="1026" name="Picture 2" descr="Znalezione obrazy dla zapytania ekran dotykowy">
            <a:extLst>
              <a:ext uri="{FF2B5EF4-FFF2-40B4-BE49-F238E27FC236}">
                <a16:creationId xmlns:a16="http://schemas.microsoft.com/office/drawing/2014/main" id="{A13F630C-BB4E-44D6-B592-3F54283F674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264694" y="2921000"/>
            <a:ext cx="5238750" cy="275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9812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E42DF3-207C-4B3C-8BF5-1ECDD8B9375A}"/>
              </a:ext>
            </a:extLst>
          </p:cNvPr>
          <p:cNvSpPr>
            <a:spLocks noGrp="1"/>
          </p:cNvSpPr>
          <p:nvPr>
            <p:ph type="title"/>
          </p:nvPr>
        </p:nvSpPr>
        <p:spPr/>
        <p:txBody>
          <a:bodyPr/>
          <a:lstStyle/>
          <a:p>
            <a:r>
              <a:rPr lang="pl-PL" dirty="0"/>
              <a:t>Technologie</a:t>
            </a:r>
          </a:p>
        </p:txBody>
      </p:sp>
      <p:sp>
        <p:nvSpPr>
          <p:cNvPr id="3" name="Symbol zastępczy zawartości 2">
            <a:extLst>
              <a:ext uri="{FF2B5EF4-FFF2-40B4-BE49-F238E27FC236}">
                <a16:creationId xmlns:a16="http://schemas.microsoft.com/office/drawing/2014/main" id="{85254557-934D-42D3-A92C-0056E46AC52F}"/>
              </a:ext>
            </a:extLst>
          </p:cNvPr>
          <p:cNvSpPr>
            <a:spLocks noGrp="1"/>
          </p:cNvSpPr>
          <p:nvPr>
            <p:ph idx="1"/>
          </p:nvPr>
        </p:nvSpPr>
        <p:spPr/>
        <p:txBody>
          <a:bodyPr>
            <a:normAutofit fontScale="92500" lnSpcReduction="20000"/>
          </a:bodyPr>
          <a:lstStyle/>
          <a:p>
            <a:pPr marL="0" indent="0">
              <a:buNone/>
            </a:pPr>
            <a:r>
              <a:rPr lang="pl-PL" dirty="0"/>
              <a:t>Główne:</a:t>
            </a:r>
          </a:p>
          <a:p>
            <a:r>
              <a:rPr lang="pl-PL" dirty="0"/>
              <a:t>Rezystancyjna</a:t>
            </a:r>
          </a:p>
          <a:p>
            <a:r>
              <a:rPr lang="pl-PL" dirty="0"/>
              <a:t>Pojemnościowa</a:t>
            </a:r>
          </a:p>
          <a:p>
            <a:endParaRPr lang="pl-PL" dirty="0"/>
          </a:p>
          <a:p>
            <a:pPr marL="0" indent="0">
              <a:buNone/>
            </a:pPr>
            <a:r>
              <a:rPr lang="pl-PL" dirty="0"/>
              <a:t>Poboczne</a:t>
            </a:r>
          </a:p>
          <a:p>
            <a:r>
              <a:rPr lang="pl-PL" dirty="0"/>
              <a:t>Zaburzenia światła</a:t>
            </a:r>
          </a:p>
          <a:p>
            <a:r>
              <a:rPr lang="pl-PL" dirty="0"/>
              <a:t>Zaburzenia fali dźwiękowej</a:t>
            </a:r>
          </a:p>
          <a:p>
            <a:endParaRPr lang="pl-PL" dirty="0"/>
          </a:p>
          <a:p>
            <a:pPr marL="0" indent="0">
              <a:buNone/>
            </a:pPr>
            <a:r>
              <a:rPr lang="pl-PL" dirty="0"/>
              <a:t>Przyszłość:</a:t>
            </a:r>
          </a:p>
          <a:p>
            <a:r>
              <a:rPr lang="pl-PL" dirty="0"/>
              <a:t>haptyczna</a:t>
            </a:r>
          </a:p>
        </p:txBody>
      </p:sp>
    </p:spTree>
    <p:extLst>
      <p:ext uri="{BB962C8B-B14F-4D97-AF65-F5344CB8AC3E}">
        <p14:creationId xmlns:p14="http://schemas.microsoft.com/office/powerpoint/2010/main" val="2505204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16CCC9-2E6E-458E-9322-C7596EAFA84F}"/>
              </a:ext>
            </a:extLst>
          </p:cNvPr>
          <p:cNvSpPr>
            <a:spLocks noGrp="1"/>
          </p:cNvSpPr>
          <p:nvPr>
            <p:ph type="title"/>
          </p:nvPr>
        </p:nvSpPr>
        <p:spPr/>
        <p:txBody>
          <a:bodyPr/>
          <a:lstStyle/>
          <a:p>
            <a:r>
              <a:rPr lang="pl-PL" dirty="0"/>
              <a:t>Rezystancyjna</a:t>
            </a:r>
          </a:p>
        </p:txBody>
      </p:sp>
      <p:sp>
        <p:nvSpPr>
          <p:cNvPr id="3" name="Symbol zastępczy zawartości 2">
            <a:extLst>
              <a:ext uri="{FF2B5EF4-FFF2-40B4-BE49-F238E27FC236}">
                <a16:creationId xmlns:a16="http://schemas.microsoft.com/office/drawing/2014/main" id="{E8E1F699-70A1-46A8-B620-992E552EAE1D}"/>
              </a:ext>
            </a:extLst>
          </p:cNvPr>
          <p:cNvSpPr>
            <a:spLocks noGrp="1"/>
          </p:cNvSpPr>
          <p:nvPr>
            <p:ph idx="1"/>
          </p:nvPr>
        </p:nvSpPr>
        <p:spPr/>
        <p:txBody>
          <a:bodyPr>
            <a:noAutofit/>
          </a:bodyPr>
          <a:lstStyle/>
          <a:p>
            <a:pPr marL="0" indent="0">
              <a:buNone/>
            </a:pPr>
            <a:r>
              <a:rPr lang="pl-PL" sz="2000" dirty="0"/>
              <a:t>Rezystancyjne ekrany budowane są na szklanym podłożu, na które naniesiona jest warstwa rezystancyjna z ITO – </a:t>
            </a:r>
            <a:r>
              <a:rPr lang="pl-PL" sz="2000" dirty="0" err="1"/>
              <a:t>Indium</a:t>
            </a:r>
            <a:r>
              <a:rPr lang="pl-PL" sz="2000" dirty="0"/>
              <a:t> Tin </a:t>
            </a:r>
            <a:r>
              <a:rPr lang="pl-PL" sz="2000" dirty="0" err="1"/>
              <a:t>Oxide</a:t>
            </a:r>
            <a:r>
              <a:rPr lang="pl-PL" sz="2000" dirty="0"/>
              <a:t> (roztwór stały tlenku indu (III) </a:t>
            </a:r>
            <a:r>
              <a:rPr lang="pl-PL" sz="2000" dirty="0" err="1"/>
              <a:t>itlenku</a:t>
            </a:r>
            <a:r>
              <a:rPr lang="pl-PL" sz="2000" dirty="0"/>
              <a:t> cyny(IV)). </a:t>
            </a:r>
          </a:p>
          <a:p>
            <a:pPr marL="0" indent="0">
              <a:buNone/>
            </a:pPr>
            <a:r>
              <a:rPr lang="pl-PL" sz="2000" dirty="0"/>
              <a:t>Ze względu na dużą przezroczystość w zakresie światła widzialnego oraz zdolność przewodnictwa materiał ten stosowany jest w produkcji ekranów dotykowych.</a:t>
            </a:r>
          </a:p>
          <a:p>
            <a:pPr marL="0" indent="0">
              <a:buNone/>
            </a:pPr>
            <a:r>
              <a:rPr lang="pl-PL" sz="2000" dirty="0"/>
              <a:t>Ważną zaletą ITO jest możliwość napylania cienkich warstw, które są odporne na </a:t>
            </a:r>
            <a:r>
              <a:rPr lang="pl-PL" sz="2000" dirty="0" err="1"/>
              <a:t>działaniewarunków</a:t>
            </a:r>
            <a:r>
              <a:rPr lang="pl-PL" sz="2000" dirty="0"/>
              <a:t> środowiskowych. Membrana, najbardziej zewnętrzna warstwa ekranu ze względu na swoją wytrzymałość stanowi jednocześnie ochronę ekranu przed uszkodzeniami mechanicznymi.</a:t>
            </a:r>
          </a:p>
          <a:p>
            <a:pPr marL="0" indent="0">
              <a:buNone/>
            </a:pPr>
            <a:r>
              <a:rPr lang="pl-PL" sz="2000" dirty="0"/>
              <a:t>Ekrany rezystancyjne są najbardziej opłacalnym typem ekranów, ze względu na niski koszt produkcji, co tłumaczy ich częste wykorzystywanie. Ekrany rezystancyjne mogą być aktywowane dowolnym przedmiotem, może być to palec, jak i długopis czy rysik wykonany z dowolnego materiału. </a:t>
            </a:r>
          </a:p>
          <a:p>
            <a:pPr marL="0" indent="0">
              <a:buNone/>
            </a:pPr>
            <a:r>
              <a:rPr lang="pl-PL" sz="2000" dirty="0"/>
              <a:t>Zaletą jest niskie zapotrzebowanie na energię oraz fakt, że obecność cieczy na membranie nie wpływa na dokładność działania urządzenia. Ich wadą jest natomiast to, że mogą zostać uszkodzone przez ostre obiekty oraz ich stosunkowo niska żywotność szacowana na około 30 milionów dotknięć .</a:t>
            </a:r>
          </a:p>
        </p:txBody>
      </p:sp>
    </p:spTree>
    <p:extLst>
      <p:ext uri="{BB962C8B-B14F-4D97-AF65-F5344CB8AC3E}">
        <p14:creationId xmlns:p14="http://schemas.microsoft.com/office/powerpoint/2010/main" val="1130871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567EAF-F784-4D5E-9831-3B4798447078}"/>
              </a:ext>
            </a:extLst>
          </p:cNvPr>
          <p:cNvSpPr>
            <a:spLocks noGrp="1"/>
          </p:cNvSpPr>
          <p:nvPr>
            <p:ph type="title"/>
          </p:nvPr>
        </p:nvSpPr>
        <p:spPr/>
        <p:txBody>
          <a:bodyPr/>
          <a:lstStyle/>
          <a:p>
            <a:r>
              <a:rPr lang="pl-PL" dirty="0"/>
              <a:t>Budowa</a:t>
            </a:r>
          </a:p>
        </p:txBody>
      </p:sp>
      <p:pic>
        <p:nvPicPr>
          <p:cNvPr id="4" name="Symbol zastępczy zawartości 3">
            <a:extLst>
              <a:ext uri="{FF2B5EF4-FFF2-40B4-BE49-F238E27FC236}">
                <a16:creationId xmlns:a16="http://schemas.microsoft.com/office/drawing/2014/main" id="{2CBA9739-A398-4C17-892C-C4759CA2FD91}"/>
              </a:ext>
            </a:extLst>
          </p:cNvPr>
          <p:cNvPicPr>
            <a:picLocks noGrp="1" noChangeAspect="1"/>
          </p:cNvPicPr>
          <p:nvPr>
            <p:ph idx="1"/>
          </p:nvPr>
        </p:nvPicPr>
        <p:blipFill>
          <a:blip r:embed="rId2"/>
          <a:stretch>
            <a:fillRect/>
          </a:stretch>
        </p:blipFill>
        <p:spPr>
          <a:xfrm>
            <a:off x="2926808" y="2286000"/>
            <a:ext cx="5914521" cy="4022725"/>
          </a:xfrm>
          <a:prstGeom prst="rect">
            <a:avLst/>
          </a:prstGeom>
        </p:spPr>
      </p:pic>
    </p:spTree>
    <p:extLst>
      <p:ext uri="{BB962C8B-B14F-4D97-AF65-F5344CB8AC3E}">
        <p14:creationId xmlns:p14="http://schemas.microsoft.com/office/powerpoint/2010/main" val="1567929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ECA021-9D85-40DC-8A82-A97BF921C3F8}"/>
              </a:ext>
            </a:extLst>
          </p:cNvPr>
          <p:cNvSpPr>
            <a:spLocks noGrp="1"/>
          </p:cNvSpPr>
          <p:nvPr>
            <p:ph type="title"/>
          </p:nvPr>
        </p:nvSpPr>
        <p:spPr/>
        <p:txBody>
          <a:bodyPr/>
          <a:lstStyle/>
          <a:p>
            <a:r>
              <a:rPr lang="pl-PL" dirty="0"/>
              <a:t>Konfiguracje</a:t>
            </a:r>
          </a:p>
        </p:txBody>
      </p:sp>
      <p:sp>
        <p:nvSpPr>
          <p:cNvPr id="3" name="Symbol zastępczy zawartości 2">
            <a:extLst>
              <a:ext uri="{FF2B5EF4-FFF2-40B4-BE49-F238E27FC236}">
                <a16:creationId xmlns:a16="http://schemas.microsoft.com/office/drawing/2014/main" id="{2D75596B-6818-4D1F-9C30-32D5A68A6FA1}"/>
              </a:ext>
            </a:extLst>
          </p:cNvPr>
          <p:cNvSpPr>
            <a:spLocks noGrp="1"/>
          </p:cNvSpPr>
          <p:nvPr>
            <p:ph idx="1"/>
          </p:nvPr>
        </p:nvSpPr>
        <p:spPr/>
        <p:txBody>
          <a:bodyPr>
            <a:normAutofit lnSpcReduction="10000"/>
          </a:bodyPr>
          <a:lstStyle/>
          <a:p>
            <a:pPr marL="0" indent="0">
              <a:buNone/>
            </a:pPr>
            <a:r>
              <a:rPr lang="pl-PL" dirty="0"/>
              <a:t>Dwie najbardziej popularne konfiguracje wykonywania ekranów rezystancyjnych to architektury czteroprzewodowa (4-wire) lub pięcioprzewodowa (5-wire). </a:t>
            </a:r>
          </a:p>
          <a:p>
            <a:pPr marL="0" indent="0">
              <a:buNone/>
            </a:pPr>
            <a:r>
              <a:rPr lang="pl-PL" dirty="0"/>
              <a:t>Konfiguracje określają lokalizację w postaci dwuwymiarowych współrzędnych. Możliwy jest także pomiar trzeciej współrzędnej Z, czyli siły nacisku na ekran.</a:t>
            </a:r>
          </a:p>
          <a:p>
            <a:pPr marL="0" indent="0">
              <a:buNone/>
            </a:pPr>
            <a:r>
              <a:rPr lang="pl-PL" dirty="0"/>
              <a:t>Działanie ekranu dotykowego jest trójetapowe:</a:t>
            </a:r>
          </a:p>
          <a:p>
            <a:r>
              <a:rPr lang="pl-PL" dirty="0"/>
              <a:t>Detekcja dotknięcia,</a:t>
            </a:r>
          </a:p>
          <a:p>
            <a:r>
              <a:rPr lang="pl-PL" dirty="0"/>
              <a:t>Ustalenie współrzędnej X,</a:t>
            </a:r>
          </a:p>
          <a:p>
            <a:r>
              <a:rPr lang="pl-PL" dirty="0"/>
              <a:t>Ustalenie współrzędnej Y.</a:t>
            </a:r>
          </a:p>
          <a:p>
            <a:pPr marL="0" indent="0">
              <a:buNone/>
            </a:pPr>
            <a:r>
              <a:rPr lang="pl-PL" dirty="0"/>
              <a:t>W każdym z etapów ekran jest inaczej polaryzowany, i z innych elektrod jest </a:t>
            </a:r>
            <a:r>
              <a:rPr lang="pl-PL" dirty="0" err="1"/>
              <a:t>pobieranysygnał</a:t>
            </a:r>
            <a:r>
              <a:rPr lang="pl-PL" dirty="0"/>
              <a:t> pomiarowy.</a:t>
            </a:r>
          </a:p>
        </p:txBody>
      </p:sp>
    </p:spTree>
    <p:extLst>
      <p:ext uri="{BB962C8B-B14F-4D97-AF65-F5344CB8AC3E}">
        <p14:creationId xmlns:p14="http://schemas.microsoft.com/office/powerpoint/2010/main" val="1902357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29F091-2359-4A47-889E-A412C902ED8F}"/>
              </a:ext>
            </a:extLst>
          </p:cNvPr>
          <p:cNvSpPr>
            <a:spLocks noGrp="1"/>
          </p:cNvSpPr>
          <p:nvPr>
            <p:ph type="title"/>
          </p:nvPr>
        </p:nvSpPr>
        <p:spPr/>
        <p:txBody>
          <a:bodyPr/>
          <a:lstStyle/>
          <a:p>
            <a:r>
              <a:rPr lang="pl-PL" dirty="0"/>
              <a:t>Technologia pojemnościowa</a:t>
            </a:r>
          </a:p>
        </p:txBody>
      </p:sp>
      <p:sp>
        <p:nvSpPr>
          <p:cNvPr id="3" name="Symbol zastępczy zawartości 2">
            <a:extLst>
              <a:ext uri="{FF2B5EF4-FFF2-40B4-BE49-F238E27FC236}">
                <a16:creationId xmlns:a16="http://schemas.microsoft.com/office/drawing/2014/main" id="{9FFC080F-44F7-4C48-8CCE-85F0CAE94245}"/>
              </a:ext>
            </a:extLst>
          </p:cNvPr>
          <p:cNvSpPr>
            <a:spLocks noGrp="1"/>
          </p:cNvSpPr>
          <p:nvPr>
            <p:ph idx="1"/>
          </p:nvPr>
        </p:nvSpPr>
        <p:spPr/>
        <p:txBody>
          <a:bodyPr>
            <a:normAutofit/>
          </a:bodyPr>
          <a:lstStyle/>
          <a:p>
            <a:pPr marL="0" indent="0">
              <a:buNone/>
            </a:pPr>
            <a:r>
              <a:rPr lang="pl-PL" dirty="0"/>
              <a:t>Obszar roboczy ekranu wykonany jest z dwóch warstw szkła, pomiędzy którymi umieszczona jest siatka czujników reagujących na zmianę pojemności elektrycznej. Na zewnętrznej powierzchni ekranu użytkownik może zainstalować dodatkową warstwę szkła.</a:t>
            </a:r>
          </a:p>
          <a:p>
            <a:pPr marL="0" indent="0">
              <a:buNone/>
            </a:pPr>
            <a:r>
              <a:rPr lang="pl-PL" dirty="0"/>
              <a:t>W momencie dotknięcia ekranu powodujemy zmianę pojemności elektrycznej, a informacja o tym jest przekazywana z czujników do kontrolera ekranu. Kontroler na podstawie uzyskanych informacji przekazuje do komputera dane o pozycji dotknięcia. </a:t>
            </a:r>
          </a:p>
          <a:p>
            <a:pPr marL="0" indent="0">
              <a:buNone/>
            </a:pPr>
            <a:r>
              <a:rPr lang="pl-PL" dirty="0"/>
              <a:t>W odróżnieniu od ekranów rezystancyjnych, ekrany pojemnościowe cechuje duża odporność na zarysowania, dużo większa precyzja i rozdzielczość. Jednak koszty wyprodukowania takiego ekranu są większe ze względu na bardziej skomplikowany układ przetwarzania.</a:t>
            </a:r>
          </a:p>
        </p:txBody>
      </p:sp>
    </p:spTree>
    <p:extLst>
      <p:ext uri="{BB962C8B-B14F-4D97-AF65-F5344CB8AC3E}">
        <p14:creationId xmlns:p14="http://schemas.microsoft.com/office/powerpoint/2010/main" val="1924007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75DBC3-9718-44D3-89F9-8073BFF2E706}"/>
              </a:ext>
            </a:extLst>
          </p:cNvPr>
          <p:cNvSpPr>
            <a:spLocks noGrp="1"/>
          </p:cNvSpPr>
          <p:nvPr>
            <p:ph type="title"/>
          </p:nvPr>
        </p:nvSpPr>
        <p:spPr/>
        <p:txBody>
          <a:bodyPr/>
          <a:lstStyle/>
          <a:p>
            <a:r>
              <a:rPr lang="pl-PL" dirty="0"/>
              <a:t>Budowa</a:t>
            </a:r>
          </a:p>
        </p:txBody>
      </p:sp>
      <p:pic>
        <p:nvPicPr>
          <p:cNvPr id="4" name="Symbol zastępczy zawartości 3">
            <a:extLst>
              <a:ext uri="{FF2B5EF4-FFF2-40B4-BE49-F238E27FC236}">
                <a16:creationId xmlns:a16="http://schemas.microsoft.com/office/drawing/2014/main" id="{774F7B83-64F5-448A-9DE3-2B6866DECA2F}"/>
              </a:ext>
            </a:extLst>
          </p:cNvPr>
          <p:cNvPicPr>
            <a:picLocks noGrp="1" noChangeAspect="1"/>
          </p:cNvPicPr>
          <p:nvPr>
            <p:ph idx="1"/>
          </p:nvPr>
        </p:nvPicPr>
        <p:blipFill>
          <a:blip r:embed="rId2"/>
          <a:stretch>
            <a:fillRect/>
          </a:stretch>
        </p:blipFill>
        <p:spPr>
          <a:xfrm>
            <a:off x="1215270" y="2286000"/>
            <a:ext cx="9337598" cy="4022725"/>
          </a:xfrm>
          <a:prstGeom prst="rect">
            <a:avLst/>
          </a:prstGeom>
        </p:spPr>
      </p:pic>
    </p:spTree>
    <p:extLst>
      <p:ext uri="{BB962C8B-B14F-4D97-AF65-F5344CB8AC3E}">
        <p14:creationId xmlns:p14="http://schemas.microsoft.com/office/powerpoint/2010/main" val="11455494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16</TotalTime>
  <Words>680</Words>
  <Application>Microsoft Office PowerPoint</Application>
  <PresentationFormat>Panoramiczny</PresentationFormat>
  <Paragraphs>45</Paragraphs>
  <Slides>14</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14</vt:i4>
      </vt:variant>
    </vt:vector>
  </HeadingPairs>
  <TitlesOfParts>
    <vt:vector size="19" baseType="lpstr">
      <vt:lpstr>Arial</vt:lpstr>
      <vt:lpstr>Tw Cen MT</vt:lpstr>
      <vt:lpstr>Tw Cen MT Condensed</vt:lpstr>
      <vt:lpstr>Wingdings 3</vt:lpstr>
      <vt:lpstr>Integralny</vt:lpstr>
      <vt:lpstr>Ekrany dotykowe</vt:lpstr>
      <vt:lpstr>Ekran dotykowy</vt:lpstr>
      <vt:lpstr>Prezentacja programu PowerPoint</vt:lpstr>
      <vt:lpstr>Technologie</vt:lpstr>
      <vt:lpstr>Rezystancyjna</vt:lpstr>
      <vt:lpstr>Budowa</vt:lpstr>
      <vt:lpstr>Konfiguracje</vt:lpstr>
      <vt:lpstr>Technologia pojemnościowa</vt:lpstr>
      <vt:lpstr>Budowa</vt:lpstr>
      <vt:lpstr>Przerywanie światła</vt:lpstr>
      <vt:lpstr>Budowa</vt:lpstr>
      <vt:lpstr>Zaburzenie fali akkustycznej</vt:lpstr>
      <vt:lpstr>Haptyczna</vt:lpstr>
      <vt:lpstr>Wyświetlacz haptyczny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Ekrany dotykowe</dc:title>
  <dc:creator>Damian Radzik</dc:creator>
  <cp:lastModifiedBy>Damian Radzik</cp:lastModifiedBy>
  <cp:revision>3</cp:revision>
  <dcterms:created xsi:type="dcterms:W3CDTF">2018-01-07T14:27:06Z</dcterms:created>
  <dcterms:modified xsi:type="dcterms:W3CDTF">2018-01-07T14:43:27Z</dcterms:modified>
</cp:coreProperties>
</file>