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544D247F-0471-445E-BF68-810BEFF19616}"/>
    <pc:docChg chg="custSel modSld">
      <pc:chgData name="Damian Radzik" userId="9b6437a5cc3fe03b" providerId="LiveId" clId="{544D247F-0471-445E-BF68-810BEFF19616}" dt="2023-03-06T11:01:49.215" v="149" actId="20577"/>
      <pc:docMkLst>
        <pc:docMk/>
      </pc:docMkLst>
      <pc:sldChg chg="modSp mod">
        <pc:chgData name="Damian Radzik" userId="9b6437a5cc3fe03b" providerId="LiveId" clId="{544D247F-0471-445E-BF68-810BEFF19616}" dt="2023-03-06T11:01:49.215" v="149" actId="20577"/>
        <pc:sldMkLst>
          <pc:docMk/>
          <pc:sldMk cId="743371848" sldId="266"/>
        </pc:sldMkLst>
        <pc:spChg chg="mod">
          <ac:chgData name="Damian Radzik" userId="9b6437a5cc3fe03b" providerId="LiveId" clId="{544D247F-0471-445E-BF68-810BEFF19616}" dt="2023-03-06T11:01:49.215" v="149" actId="20577"/>
          <ac:spMkLst>
            <pc:docMk/>
            <pc:sldMk cId="743371848" sldId="266"/>
            <ac:spMk id="3" creationId="{5039210E-B42F-4A02-8E36-61707853484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85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694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10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096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462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860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85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337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139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96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467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ABA400D-FCF5-44F9-836C-814F4FE58EE4}" type="datetimeFigureOut">
              <a:rPr lang="pl-PL" smtClean="0"/>
              <a:t>06.03.2023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544C773-DDDD-4598-9E0A-3B2E0F67E76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307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5198DD-8C5E-43ED-9FB4-19245D6F86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Tablet graficzny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804D6F-3F1D-4972-822A-3A3EAF3703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5475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9448E2-0568-436E-AD88-D7C061620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Dopasowanie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A4AB2D47-96B5-47AA-B1C9-EAB360E942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4220" y="2212258"/>
            <a:ext cx="11023560" cy="355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4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E9E501-3832-42B9-9699-2873401FE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39210E-B42F-4A02-8E36-617078534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Rozdzielczość (rozdzielczość 2500 </a:t>
            </a:r>
            <a:r>
              <a:rPr lang="pl-PL" dirty="0" err="1"/>
              <a:t>lpi</a:t>
            </a:r>
            <a:r>
              <a:rPr lang="pl-PL" dirty="0"/>
              <a:t> jest najczęstsza i gwarantuje profesjonalną obsługę urządzenia)</a:t>
            </a:r>
          </a:p>
          <a:p>
            <a:r>
              <a:rPr lang="pl-PL" dirty="0"/>
              <a:t>Proporcje tabletu muszą być dopasowane do proporcji monitora (4:3 lub 16:9)</a:t>
            </a:r>
          </a:p>
          <a:p>
            <a:r>
              <a:rPr lang="pl-PL" dirty="0"/>
              <a:t>Kąt pochylenia (funkcja odróżniająca kąt pochylenia wskaźnika, zazwyczaj do około 60°)</a:t>
            </a:r>
          </a:p>
          <a:p>
            <a:r>
              <a:rPr lang="pl-PL" dirty="0"/>
              <a:t>Nacisk (wpływ na grubość linii; w nowoczesnych tabletach występuje nawet do 2048 poziomów nacisku)</a:t>
            </a:r>
          </a:p>
          <a:p>
            <a:r>
              <a:rPr lang="pl-PL" dirty="0"/>
              <a:t>Dokładność i wysokość odczytu wskaźnika  (odchył w milimetrach)</a:t>
            </a:r>
          </a:p>
          <a:p>
            <a:r>
              <a:rPr lang="pl-PL" dirty="0"/>
              <a:t>Szybkość odczytu rysika – min 233 RPS (ile maks. punktów w ciągu sekundy tablet odczytuje)</a:t>
            </a:r>
          </a:p>
          <a:p>
            <a:r>
              <a:rPr lang="pl-PL" dirty="0"/>
              <a:t>Przekątna (oznacza wielkość ekranu tabletu – im większa, tym łatwiej doprecyzować szczegóły obrazu; od 12 do 24 cali)</a:t>
            </a:r>
          </a:p>
          <a:p>
            <a:r>
              <a:rPr lang="pl-PL" dirty="0"/>
              <a:t>Jasność ekranu (im wyższa, tym wyraźniejsze kolory)</a:t>
            </a:r>
          </a:p>
          <a:p>
            <a:r>
              <a:rPr lang="pl-PL" dirty="0"/>
              <a:t>Kontrast (daje możliwość uzyskania ostrego obrazu)</a:t>
            </a:r>
          </a:p>
        </p:txBody>
      </p:sp>
    </p:spTree>
    <p:extLst>
      <p:ext uri="{BB962C8B-B14F-4D97-AF65-F5344CB8AC3E}">
        <p14:creationId xmlns:p14="http://schemas.microsoft.com/office/powerpoint/2010/main" val="743371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A94B84-4862-4C78-905B-71D6A650D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Tablet Graficzny 21,5" HUION GT-220 v2 </a:t>
            </a:r>
            <a:br>
              <a:rPr lang="pl-PL" dirty="0"/>
            </a:br>
            <a:r>
              <a:rPr lang="pl-PL" dirty="0"/>
              <a:t>2999 zł</a:t>
            </a:r>
            <a:br>
              <a:rPr lang="pl-PL" dirty="0"/>
            </a:br>
            <a:endParaRPr lang="pl-PL" dirty="0"/>
          </a:p>
        </p:txBody>
      </p:sp>
      <p:pic>
        <p:nvPicPr>
          <p:cNvPr id="3074" name="Picture 2" descr="http://huion.com.pl/110-thickbox_default/monitor-graficzny-huion-gt-220.jpg">
            <a:extLst>
              <a:ext uri="{FF2B5EF4-FFF2-40B4-BE49-F238E27FC236}">
                <a16:creationId xmlns:a16="http://schemas.microsoft.com/office/drawing/2014/main" id="{2A9831E3-2DB4-4B0A-AB53-8DC59ACD62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973" y="1393794"/>
            <a:ext cx="5166054" cy="516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8302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E44C8-5FFC-415F-8C22-3458D457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240CF0-18B6-4C77-B34C-3CE0BC440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>
              <a:lnSpc>
                <a:spcPct val="20000"/>
              </a:lnSpc>
            </a:pPr>
            <a:r>
              <a:rPr lang="pl-PL" dirty="0"/>
              <a:t>Wymiary ekranu: </a:t>
            </a:r>
            <a:r>
              <a:rPr lang="pl-PL" b="1" dirty="0"/>
              <a:t>21,5 cala, matryca IPS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Rozdzielczość natywna: </a:t>
            </a:r>
            <a:r>
              <a:rPr lang="pl-PL" b="1" dirty="0"/>
              <a:t>1920:1080 Full HD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Poziomy nacisku: </a:t>
            </a:r>
            <a:r>
              <a:rPr lang="pl-PL" b="1" dirty="0"/>
              <a:t>8192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Rozdzielczość wejściowa: </a:t>
            </a:r>
            <a:r>
              <a:rPr lang="pl-PL" b="1" dirty="0"/>
              <a:t>5080 LPI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Częstość próbkowania: </a:t>
            </a:r>
            <a:r>
              <a:rPr lang="pl-PL" b="1" dirty="0"/>
              <a:t>233 RPS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 err="1"/>
              <a:t>Aspect</a:t>
            </a:r>
            <a:r>
              <a:rPr lang="pl-PL" dirty="0"/>
              <a:t> Ratio: 16:9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Precyzja odczytu: 0.12mm 2048 PPI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Jasność: 250 cd/m2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Kontrast: 1000:1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Liczba kolorów:</a:t>
            </a:r>
            <a:r>
              <a:rPr lang="pl-PL" b="1" dirty="0"/>
              <a:t> 16,7M</a:t>
            </a:r>
            <a:endParaRPr lang="pl-PL" dirty="0"/>
          </a:p>
          <a:p>
            <a:pPr fontAlgn="base">
              <a:lnSpc>
                <a:spcPct val="20000"/>
              </a:lnSpc>
            </a:pPr>
            <a:r>
              <a:rPr lang="pl-PL" dirty="0"/>
              <a:t>Czas reakcji: 14ms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Wejścia: VGA (D-</a:t>
            </a:r>
            <a:r>
              <a:rPr lang="pl-PL" dirty="0" err="1"/>
              <a:t>Sub</a:t>
            </a:r>
            <a:r>
              <a:rPr lang="pl-PL" dirty="0"/>
              <a:t>), DVI, HDMI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Pobór mocy: &lt;36W, </a:t>
            </a:r>
            <a:r>
              <a:rPr lang="pl-PL" dirty="0" err="1"/>
              <a:t>Standby</a:t>
            </a:r>
            <a:r>
              <a:rPr lang="pl-PL" dirty="0"/>
              <a:t> &lt;1W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Waga: 5,42 kg</a:t>
            </a:r>
          </a:p>
          <a:p>
            <a:pPr fontAlgn="base">
              <a:lnSpc>
                <a:spcPct val="20000"/>
              </a:lnSpc>
            </a:pPr>
            <a:r>
              <a:rPr lang="pl-PL" dirty="0"/>
              <a:t>Piórko: bezprzewodowe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1650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A4B977-CEFA-4AB9-9377-7C0EB39AC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Tablet graficzny, digitizer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0F029D2-46B7-4943-BFF0-F918C5BC9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Urządzenie wskazujące służące przede wszystkim do rysowania elementów graficznych na komputerze, choć z powodzeniem może działać w zastępstwie myszy komputerowej.</a:t>
            </a:r>
          </a:p>
        </p:txBody>
      </p:sp>
    </p:spTree>
    <p:extLst>
      <p:ext uri="{BB962C8B-B14F-4D97-AF65-F5344CB8AC3E}">
        <p14:creationId xmlns:p14="http://schemas.microsoft.com/office/powerpoint/2010/main" val="67486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C0F435-F91C-49F5-92B9-D06009031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Plik:Wacom graphics tablet and pen.png">
            <a:extLst>
              <a:ext uri="{FF2B5EF4-FFF2-40B4-BE49-F238E27FC236}">
                <a16:creationId xmlns:a16="http://schemas.microsoft.com/office/drawing/2014/main" id="{55F90535-4F00-4665-AB8A-70D79753413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47441" y="2286000"/>
            <a:ext cx="6273255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2316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7C9CDC-0C8B-4BDF-83B5-366D1B62F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CAD</a:t>
            </a:r>
          </a:p>
        </p:txBody>
      </p:sp>
      <p:pic>
        <p:nvPicPr>
          <p:cNvPr id="2050" name="Picture 2" descr="https://upload.wikimedia.org/wikipedia/commons/5/57/Tablet_gerber.jpg">
            <a:extLst>
              <a:ext uri="{FF2B5EF4-FFF2-40B4-BE49-F238E27FC236}">
                <a16:creationId xmlns:a16="http://schemas.microsoft.com/office/drawing/2014/main" id="{D096E9AB-FFE4-4950-A234-220C39ACC9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59664" y="2286000"/>
            <a:ext cx="5248809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75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179824-6077-491E-A29D-F5EA8CF9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Konstrukcja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8F3125-3915-4B06-857F-08214089A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Tablet składa się ze specjalnej podkładki oraz wskaźnika zwanego piórkiem (rysikiem), zwykle w kształcie długopisu. Ruch rysika po podkładce jest przenoszony do komputera jako informacja o bieżącym położeniu oraz o sile nacisku wskaźnika na tablet. Bardziej złożone konstrukcje rejestrują również nachylenie i obrót (wokół własnej osi i względem powierzchni tabletu) celem odwzorowania tego ruchu, na przykład przy dokładnej imitacji smugi farby z pędzla.</a:t>
            </a:r>
          </a:p>
        </p:txBody>
      </p:sp>
    </p:spTree>
    <p:extLst>
      <p:ext uri="{BB962C8B-B14F-4D97-AF65-F5344CB8AC3E}">
        <p14:creationId xmlns:p14="http://schemas.microsoft.com/office/powerpoint/2010/main" val="209890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0A15D8-84EF-4C99-B925-7C787129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Odwzorowanie powierzchni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68E43D-C749-45A1-A3E7-EF80E7D3B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Poza kształtem te urządzenia wskazujące od większości pozostałych odróżnia pobieranie absolutnych współrzędnych ruchu, nie zaś względnych, znanych z myszy. Niektóre firmy udostępniają jednak w swoim oprogramowaniu przełączanie między trybem absolutnym i relatywnym, tak aby urządzenie można było dostosować do własnych potrzeb. Powierzchnia tabletu stanowi dokładne odwzorowanie ekranu (czy np. okna programu graficznego) w mniejszej skali, zatem dotknięcia rysikiem poszczególnych rogów podkładki przenoszą kursor natychmiast w narożniki ekranu, ruch myszy zaś przesuwa kursor względem jego bieżącego położenia.</a:t>
            </a:r>
          </a:p>
        </p:txBody>
      </p:sp>
    </p:spTree>
    <p:extLst>
      <p:ext uri="{BB962C8B-B14F-4D97-AF65-F5344CB8AC3E}">
        <p14:creationId xmlns:p14="http://schemas.microsoft.com/office/powerpoint/2010/main" val="298675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D16CD-08D1-4E5B-9977-16A7EEC6F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Wymiary i zastosowanie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1204D1-2C66-4F16-9993-3507665D9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Tablety udostępniane są w bardzo wielu rozmiarach, zwykle z przeznaczeniem do konkretnych zastosowań – od A6 (retusz fotografii i hobbystyczny rysunek) aż po A0 (programy CAD, tworzenie map i innych projektów). Starsze modele posiadają obszar roboczy pokryty ruchomą folią, pod którą można umieścić rysunek referencyjny.</a:t>
            </a:r>
          </a:p>
        </p:txBody>
      </p:sp>
    </p:spTree>
    <p:extLst>
      <p:ext uri="{BB962C8B-B14F-4D97-AF65-F5344CB8AC3E}">
        <p14:creationId xmlns:p14="http://schemas.microsoft.com/office/powerpoint/2010/main" val="273963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36B011-35B5-4941-935E-CF6DC8DC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Komunikacja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AF2169-A704-408C-8069-B21D68686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Większość tabletów posiada doskonałe wsparcie pod systemami Microsoft Windows, Mac OS i Linux, choć inne systemy takie jak </a:t>
            </a:r>
            <a:r>
              <a:rPr lang="pl-PL" dirty="0" err="1"/>
              <a:t>FreeBSD</a:t>
            </a:r>
            <a:r>
              <a:rPr lang="pl-PL" dirty="0"/>
              <a:t> nie stoją w przegranej pozycji. W systemach operacyjnych, które nie wykrywają możliwości tabletów, konstrukcje oparte na porcie USB są rozpoznawane jako standardowe urządzenia HID i działają jak zwykłe myszy lub też, co jest regułą w przypadku starszych tabletów komunikujących się poprzez port RS232, nie działają w ogóle. Niektóre programy graficzne (Adobe Photoshop, GIMP, Corel Photo Paint, </a:t>
            </a:r>
            <a:r>
              <a:rPr lang="pl-PL" dirty="0" err="1"/>
              <a:t>Krita</a:t>
            </a:r>
            <a:r>
              <a:rPr lang="pl-PL" dirty="0"/>
              <a:t>) potrafią przenieść dodatkowe dane z tabletu (siłę nacisku, nachylenie).</a:t>
            </a:r>
          </a:p>
        </p:txBody>
      </p:sp>
    </p:spTree>
    <p:extLst>
      <p:ext uri="{BB962C8B-B14F-4D97-AF65-F5344CB8AC3E}">
        <p14:creationId xmlns:p14="http://schemas.microsoft.com/office/powerpoint/2010/main" val="1640930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5E63AC-2256-4630-B52E-9667DF86C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Rysiki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268B67-320C-43A9-9E50-DF774AD4B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Do komunikacji między podkładką a rysikiem używane jest pole elektromagnetyczne; w niektórych stanowi ono źródło zasilania rysika, w innych stosowane są nadal baterie (zasadniczo zmniejsza to wygodę użytkowania ze względu na większą wagę).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Jeden tablet może być obsługiwany za pomocą całego zestawu rysików pełniących różne funkcje, w tym:</a:t>
            </a:r>
          </a:p>
          <a:p>
            <a:r>
              <a:rPr lang="pl-PL" dirty="0"/>
              <a:t>ołówka (podstawowa funkcja)</a:t>
            </a:r>
          </a:p>
          <a:p>
            <a:r>
              <a:rPr lang="pl-PL" dirty="0"/>
              <a:t>gumki (często umieszczana na przeciwnym końcu rysika, na wzór drewnianych ołówków)</a:t>
            </a:r>
          </a:p>
          <a:p>
            <a:r>
              <a:rPr lang="pl-PL" dirty="0"/>
              <a:t>aerografu (włącznie z regulacją gęstości i rozmiaru pokrycia na samym wskaźniku)</a:t>
            </a:r>
          </a:p>
          <a:p>
            <a:r>
              <a:rPr lang="pl-PL" dirty="0"/>
              <a:t>pędzla (mającego profilowaną, miękko sprężynującą końcówkę, dającą wrażenie malowania prawdziwym pędzlem).</a:t>
            </a:r>
          </a:p>
        </p:txBody>
      </p:sp>
    </p:spTree>
    <p:extLst>
      <p:ext uri="{BB962C8B-B14F-4D97-AF65-F5344CB8AC3E}">
        <p14:creationId xmlns:p14="http://schemas.microsoft.com/office/powerpoint/2010/main" val="329228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196</TotalTime>
  <Words>670</Words>
  <Application>Microsoft Office PowerPoint</Application>
  <PresentationFormat>Panoramiczny</PresentationFormat>
  <Paragraphs>48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Integralny</vt:lpstr>
      <vt:lpstr>Tablet graficzny</vt:lpstr>
      <vt:lpstr>Tablet graficzny, digitizer</vt:lpstr>
      <vt:lpstr>Prezentacja programu PowerPoint</vt:lpstr>
      <vt:lpstr>CAD</vt:lpstr>
      <vt:lpstr>Konstrukcja</vt:lpstr>
      <vt:lpstr>Odwzorowanie powierzchni</vt:lpstr>
      <vt:lpstr>Wymiary i zastosowanie</vt:lpstr>
      <vt:lpstr>Komunikacja</vt:lpstr>
      <vt:lpstr>Rysiki</vt:lpstr>
      <vt:lpstr>Dopasowanie</vt:lpstr>
      <vt:lpstr>Parametry</vt:lpstr>
      <vt:lpstr>Tablet Graficzny 21,5" HUION GT-220 v2  2999 zł </vt:lpstr>
      <vt:lpstr>Parametry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Tablet graficzny</dc:title>
  <dc:creator>Damian Radzik</dc:creator>
  <cp:lastModifiedBy>Damian Radzik</cp:lastModifiedBy>
  <cp:revision>3</cp:revision>
  <dcterms:created xsi:type="dcterms:W3CDTF">2018-05-10T13:07:40Z</dcterms:created>
  <dcterms:modified xsi:type="dcterms:W3CDTF">2023-03-06T13:23:29Z</dcterms:modified>
</cp:coreProperties>
</file>