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userId="2c0bebdc908efcab" providerId="LiveId" clId="{2F82B6EF-991E-44AC-A55E-A10050282A28}"/>
    <pc:docChg chg="modSld">
      <pc:chgData name="" userId="2c0bebdc908efcab" providerId="LiveId" clId="{2F82B6EF-991E-44AC-A55E-A10050282A28}" dt="2019-01-11T12:52:42.863" v="1" actId="1076"/>
      <pc:docMkLst>
        <pc:docMk/>
      </pc:docMkLst>
      <pc:sldChg chg="modSp">
        <pc:chgData name="" userId="2c0bebdc908efcab" providerId="LiveId" clId="{2F82B6EF-991E-44AC-A55E-A10050282A28}" dt="2019-01-11T12:52:42.863" v="1" actId="1076"/>
        <pc:sldMkLst>
          <pc:docMk/>
          <pc:sldMk cId="3559307680" sldId="259"/>
        </pc:sldMkLst>
        <pc:picChg chg="mod">
          <ac:chgData name="" userId="2c0bebdc908efcab" providerId="LiveId" clId="{2F82B6EF-991E-44AC-A55E-A10050282A28}" dt="2019-01-11T12:52:42.863" v="1" actId="1076"/>
          <ac:picMkLst>
            <pc:docMk/>
            <pc:sldMk cId="3559307680" sldId="259"/>
            <ac:picMk id="2050" creationId="{06D8E980-2913-4D69-95BA-D9DFAFA35D0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0F9E83B2-5A26-42FF-8CFA-5FD5FA18B72F}" type="datetimeFigureOut">
              <a:rPr lang="pl-PL" smtClean="0"/>
              <a:t>11.01.2019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83EF6-0F21-4CBD-851A-FD45E5877798}" type="slidenum">
              <a:rPr lang="pl-PL" smtClean="0"/>
              <a:t>‹#›</a:t>
            </a:fld>
            <a:endParaRPr lang="pl-PL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0911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E83B2-5A26-42FF-8CFA-5FD5FA18B72F}" type="datetimeFigureOut">
              <a:rPr lang="pl-PL" smtClean="0"/>
              <a:t>11.01.2019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83EF6-0F21-4CBD-851A-FD45E587779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35484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E83B2-5A26-42FF-8CFA-5FD5FA18B72F}" type="datetimeFigureOut">
              <a:rPr lang="pl-PL" smtClean="0"/>
              <a:t>11.01.2019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83EF6-0F21-4CBD-851A-FD45E5877798}" type="slidenum">
              <a:rPr lang="pl-PL" smtClean="0"/>
              <a:t>‹#›</a:t>
            </a:fld>
            <a:endParaRPr lang="pl-PL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6190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E83B2-5A26-42FF-8CFA-5FD5FA18B72F}" type="datetimeFigureOut">
              <a:rPr lang="pl-PL" smtClean="0"/>
              <a:t>11.01.2019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83EF6-0F21-4CBD-851A-FD45E587779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12838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E83B2-5A26-42FF-8CFA-5FD5FA18B72F}" type="datetimeFigureOut">
              <a:rPr lang="pl-PL" smtClean="0"/>
              <a:t>11.01.2019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83EF6-0F21-4CBD-851A-FD45E5877798}" type="slidenum">
              <a:rPr lang="pl-PL" smtClean="0"/>
              <a:t>‹#›</a:t>
            </a:fld>
            <a:endParaRPr lang="pl-PL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5525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E83B2-5A26-42FF-8CFA-5FD5FA18B72F}" type="datetimeFigureOut">
              <a:rPr lang="pl-PL" smtClean="0"/>
              <a:t>11.01.2019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83EF6-0F21-4CBD-851A-FD45E587779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42811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E83B2-5A26-42FF-8CFA-5FD5FA18B72F}" type="datetimeFigureOut">
              <a:rPr lang="pl-PL" smtClean="0"/>
              <a:t>11.01.2019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83EF6-0F21-4CBD-851A-FD45E587779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56617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E83B2-5A26-42FF-8CFA-5FD5FA18B72F}" type="datetimeFigureOut">
              <a:rPr lang="pl-PL" smtClean="0"/>
              <a:t>11.01.2019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83EF6-0F21-4CBD-851A-FD45E587779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77268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E83B2-5A26-42FF-8CFA-5FD5FA18B72F}" type="datetimeFigureOut">
              <a:rPr lang="pl-PL" smtClean="0"/>
              <a:t>11.01.2019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83EF6-0F21-4CBD-851A-FD45E587779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51695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E83B2-5A26-42FF-8CFA-5FD5FA18B72F}" type="datetimeFigureOut">
              <a:rPr lang="pl-PL" smtClean="0"/>
              <a:t>11.01.2019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83EF6-0F21-4CBD-851A-FD45E587779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06375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E83B2-5A26-42FF-8CFA-5FD5FA18B72F}" type="datetimeFigureOut">
              <a:rPr lang="pl-PL" smtClean="0"/>
              <a:t>11.01.2019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83EF6-0F21-4CBD-851A-FD45E5877798}" type="slidenum">
              <a:rPr lang="pl-PL" smtClean="0"/>
              <a:t>‹#›</a:t>
            </a:fld>
            <a:endParaRPr lang="pl-PL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3040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0F9E83B2-5A26-42FF-8CFA-5FD5FA18B72F}" type="datetimeFigureOut">
              <a:rPr lang="pl-PL" smtClean="0"/>
              <a:t>11.01.2019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1483EF6-0F21-4CBD-851A-FD45E5877798}" type="slidenum">
              <a:rPr lang="pl-PL" smtClean="0"/>
              <a:t>‹#›</a:t>
            </a:fld>
            <a:endParaRPr lang="pl-PL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559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BDDDFEE-BEDF-4FCA-9661-79C971E1F16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Urządzenia sterujące w grach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76CD724E-A721-4B8B-BDD5-FAABF25D8F2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263032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6E4D5F7-C481-402A-A5DE-9B1B1F28D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Joystick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4C28A63-EC4C-4930-A37D-A880B22B68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Urządzenie wejścia komputera, manipulator służący do sterowania ruchem obiektów na ekranie. W podstawowej wersji składa się z wychylnego drążka zamocowanego na podstawce, którego przechylenie w odpowiednim kierunku powoduje stosowną reakcję sterowanego obiektu, oraz z umieszczonych na drążku i podstawce przycisków uruchamiających przypisane im działania i dodatkowe funkcje sterujące. Pierwsze dżojstiki nie służyły do rozrywki (ang. </a:t>
            </a:r>
            <a:r>
              <a:rPr lang="pl-PL" dirty="0" err="1"/>
              <a:t>joy</a:t>
            </a:r>
            <a:r>
              <a:rPr lang="pl-PL" dirty="0"/>
              <a:t> </a:t>
            </a:r>
            <a:r>
              <a:rPr lang="pl-PL" dirty="0" err="1"/>
              <a:t>stick</a:t>
            </a:r>
            <a:r>
              <a:rPr lang="pl-PL" dirty="0"/>
              <a:t>), lecz do sterowania samolotami; nazywano je wtedy „drążkami sterowniczymi” (ang. </a:t>
            </a:r>
            <a:r>
              <a:rPr lang="pl-PL" dirty="0" err="1"/>
              <a:t>control</a:t>
            </a:r>
            <a:r>
              <a:rPr lang="pl-PL" dirty="0"/>
              <a:t> </a:t>
            </a:r>
            <a:r>
              <a:rPr lang="pl-PL" dirty="0" err="1"/>
              <a:t>stick</a:t>
            </a:r>
            <a:r>
              <a:rPr lang="pl-PL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7373083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D36387B-67B4-4154-962D-23F1C5631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F19113A-952F-4A4C-9A15-CB7D3973D6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err="1"/>
              <a:t>Dżojsticki</a:t>
            </a:r>
            <a:r>
              <a:rPr lang="pl-PL" dirty="0"/>
              <a:t> stosuje się również do sterowania robotami i elektrycznymi wózkami inwalidzkimi. W komputerach wykorzystywane są do sterowania kursorem oraz samolotami, samochodami czy postaciami w grach. Dżojstik jest również bardzo praktyczny przy manipulacji obiektem trójwymiarowym w programach typu CAD, czy do tworzenia obiektów 3D. Znajduje on również zastosowanie w niektórych syntezatorach, elektronicznych instrumentach muzycznych. Umieszczony obok klawiatury umożliwia dodatkowe, płynne kształtowanie cech dźwięku (zamiennie stosowane są m.in. rolki i suwaki).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397013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7F07744-DC05-45B6-AB25-11DDE5079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122" name="Picture 2" descr="https://upload.wikimedia.org/wikipedia/commons/2/2e/Joystick_01_KMJ.jpg">
            <a:extLst>
              <a:ext uri="{FF2B5EF4-FFF2-40B4-BE49-F238E27FC236}">
                <a16:creationId xmlns:a16="http://schemas.microsoft.com/office/drawing/2014/main" id="{4502E866-BC64-45E1-8CDC-1CF23738F68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69631" y="2286000"/>
            <a:ext cx="3028875" cy="40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60936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069B204-A5E7-4374-857B-279EF1FF8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Budowa</a:t>
            </a:r>
          </a:p>
        </p:txBody>
      </p:sp>
      <p:pic>
        <p:nvPicPr>
          <p:cNvPr id="6146" name="Picture 2" descr="https://upload.wikimedia.org/wikipedia/commons/thumb/d/dd/Joyopis.svg/620px-Joyopis.svg.png">
            <a:extLst>
              <a:ext uri="{FF2B5EF4-FFF2-40B4-BE49-F238E27FC236}">
                <a16:creationId xmlns:a16="http://schemas.microsoft.com/office/drawing/2014/main" id="{3F4B128A-D27C-470B-BAF7-5731020C3B4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63283" y="2286000"/>
            <a:ext cx="3041572" cy="40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70606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5101CCE-DD2A-4BD2-9292-6BD738523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1B983EC-D9A7-45BC-AA94-5330078ABA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pl-PL" dirty="0"/>
              <a:t>1. Drążek – podstawowy element </a:t>
            </a:r>
            <a:r>
              <a:rPr lang="pl-PL" dirty="0" err="1"/>
              <a:t>dżojstika</a:t>
            </a:r>
            <a:r>
              <a:rPr lang="pl-PL" dirty="0"/>
              <a:t>; trzymając go jedną ręką wykonuje się nim ruchy przechylne, w niektórych modelach także skrętne, wokół jego osi pionowej. Na drążku osadzone są dodatkowe przełączniki i </a:t>
            </a:r>
            <a:r>
              <a:rPr lang="pl-PL" dirty="0" err="1"/>
              <a:t>minimanipulatory</a:t>
            </a:r>
            <a:r>
              <a:rPr lang="pl-PL" dirty="0"/>
              <a:t>.</a:t>
            </a:r>
          </a:p>
          <a:p>
            <a:pPr marL="0" indent="0">
              <a:buNone/>
            </a:pPr>
            <a:r>
              <a:rPr lang="pl-PL" dirty="0"/>
              <a:t>2. Podstawka – Element stanowiący punkt mocowania drążka, zawiera główny moduł elektroniki </a:t>
            </a:r>
            <a:r>
              <a:rPr lang="pl-PL" dirty="0" err="1"/>
              <a:t>dżojstika</a:t>
            </a:r>
            <a:r>
              <a:rPr lang="pl-PL" dirty="0"/>
              <a:t>. W podstawce montowana jest także dodatkowa oś (obrotowa, lub szyna z potencjometrem podłużnym) – przepustnica. Dodatkowo umieszcza się tu także inne elementy, jak np. przyciski.</a:t>
            </a:r>
          </a:p>
          <a:p>
            <a:pPr marL="0" indent="0">
              <a:buNone/>
            </a:pPr>
            <a:r>
              <a:rPr lang="pl-PL" dirty="0"/>
              <a:t>3. Przycisk </a:t>
            </a:r>
            <a:r>
              <a:rPr lang="pl-PL" dirty="0" err="1"/>
              <a:t>Fire</a:t>
            </a:r>
            <a:r>
              <a:rPr lang="pl-PL" dirty="0"/>
              <a:t> (ang. ogień/strzał)</a:t>
            </a:r>
          </a:p>
          <a:p>
            <a:pPr marL="0" indent="0">
              <a:buNone/>
            </a:pPr>
            <a:r>
              <a:rPr lang="pl-PL" dirty="0"/>
              <a:t>4. Przyciski dodatkowe </a:t>
            </a:r>
          </a:p>
          <a:p>
            <a:pPr marL="0" indent="0">
              <a:buNone/>
            </a:pPr>
            <a:r>
              <a:rPr lang="pl-PL" dirty="0"/>
              <a:t>5. </a:t>
            </a:r>
            <a:r>
              <a:rPr lang="pl-PL" dirty="0" err="1"/>
              <a:t>AutoFire</a:t>
            </a:r>
            <a:r>
              <a:rPr lang="pl-PL" dirty="0"/>
              <a:t> </a:t>
            </a:r>
          </a:p>
          <a:p>
            <a:pPr marL="0" indent="0">
              <a:buNone/>
            </a:pPr>
            <a:r>
              <a:rPr lang="pl-PL" dirty="0"/>
              <a:t>6. Przepustnica – element analogowy, rezystancyjny, pozwalający na płynną zmianę wartości. Wykorzystywany w symulatorach lotu do sterowania dopływem mieszanki paliwowej do silnika; można przypisać także inną funkcję.</a:t>
            </a:r>
          </a:p>
          <a:p>
            <a:pPr marL="0" indent="0">
              <a:buNone/>
            </a:pPr>
            <a:r>
              <a:rPr lang="pl-PL" dirty="0"/>
              <a:t>7. Kapturek (ang. </a:t>
            </a:r>
            <a:r>
              <a:rPr lang="pl-PL" dirty="0" err="1"/>
              <a:t>Hat</a:t>
            </a:r>
            <a:r>
              <a:rPr lang="pl-PL" dirty="0"/>
              <a:t> Switch) – potocznie „grzybek”, dodatkowy mały dżojstiki cyfrowy; manipulator; znajduje się na górnej części drążka, obsługiwany za pomocą kciuka. W symulatorach lotu pozwala na spoglądanie oczyma pilota na różne strony, lub na sterowanie pociskami.</a:t>
            </a:r>
          </a:p>
          <a:p>
            <a:pPr marL="0" indent="0">
              <a:buNone/>
            </a:pPr>
            <a:r>
              <a:rPr lang="pl-PL" dirty="0"/>
              <a:t>8. Mocowanie </a:t>
            </a:r>
          </a:p>
          <a:p>
            <a:pPr marL="0" indent="0">
              <a:buNone/>
            </a:pPr>
            <a:r>
              <a:rPr lang="pl-PL" dirty="0"/>
              <a:t>9. Ster – pozwala na obroty skrętne drążkiem wokół osi pionowej pełni funkcję orczyka z rzeczywistych samolotów. Orczyk jest to element przypominający pedały samochodowe, przez pchanie orczyka lewą nogą (lewy pedał) uzyskuje się wychylenie steru kierunku w lewo, analogicznie dla sytuacji pchania orczyka prawą nogą (prawy pedał). Funkcję tę można uzyskać stosując osobne pedały, dostępne często z niektórymi kierownicami do gier.</a:t>
            </a:r>
          </a:p>
        </p:txBody>
      </p:sp>
    </p:spTree>
    <p:extLst>
      <p:ext uri="{BB962C8B-B14F-4D97-AF65-F5344CB8AC3E}">
        <p14:creationId xmlns:p14="http://schemas.microsoft.com/office/powerpoint/2010/main" val="9569042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5E1C901-E963-466D-8F2E-3E2C15BA8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Kierownica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9CCC746-9EC7-43AC-88D4-523CC12F38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Typ kontrolera gier, który można opcjonalnie podłączyć do komputera w grach wyścigowych lub konsoli gier wideo i kierować jak w prawdziwym samochodzie bez używania myszki oraz klawiatury.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Zwykle w zestawie oprócz kierownicy znajdują się:</a:t>
            </a:r>
          </a:p>
          <a:p>
            <a:r>
              <a:rPr lang="pl-PL" dirty="0"/>
              <a:t>podnóżek z pedałami,</a:t>
            </a:r>
          </a:p>
          <a:p>
            <a:r>
              <a:rPr lang="pl-PL" dirty="0"/>
              <a:t>dźwignia biegowa (tzw. </a:t>
            </a:r>
            <a:r>
              <a:rPr lang="pl-PL" dirty="0" err="1"/>
              <a:t>shifter</a:t>
            </a:r>
            <a:r>
              <a:rPr lang="pl-PL" dirty="0"/>
              <a:t>; niektóre modele)</a:t>
            </a:r>
          </a:p>
          <a:p>
            <a:r>
              <a:rPr lang="pl-PL" dirty="0"/>
              <a:t>dysk z oprogramowaniem.</a:t>
            </a:r>
          </a:p>
        </p:txBody>
      </p:sp>
    </p:spTree>
    <p:extLst>
      <p:ext uri="{BB962C8B-B14F-4D97-AF65-F5344CB8AC3E}">
        <p14:creationId xmlns:p14="http://schemas.microsoft.com/office/powerpoint/2010/main" val="42234079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628D7EC-2488-4A23-90EE-F94F149A6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7170" name="Picture 2" descr="https://upload.wikimedia.org/wikipedia/commons/thumb/d/d5/LDFGT.JPG/1280px-LDFGT.JPG">
            <a:extLst>
              <a:ext uri="{FF2B5EF4-FFF2-40B4-BE49-F238E27FC236}">
                <a16:creationId xmlns:a16="http://schemas.microsoft.com/office/drawing/2014/main" id="{2023D70C-A664-48A8-98D4-92E46AA8430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2252" y="2286000"/>
            <a:ext cx="5363633" cy="40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70458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CB7C660-4C79-4C80-A0F8-046EC44C7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Typy sprzężenia zwrotnego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C4D52E7-6A48-4F1D-BB91-B23887B18E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err="1"/>
              <a:t>Vibraction</a:t>
            </a:r>
            <a:r>
              <a:rPr lang="pl-PL" dirty="0"/>
              <a:t> feedback</a:t>
            </a:r>
          </a:p>
          <a:p>
            <a:r>
              <a:rPr lang="pl-PL" dirty="0"/>
              <a:t>Force feedback</a:t>
            </a:r>
          </a:p>
        </p:txBody>
      </p:sp>
    </p:spTree>
    <p:extLst>
      <p:ext uri="{BB962C8B-B14F-4D97-AF65-F5344CB8AC3E}">
        <p14:creationId xmlns:p14="http://schemas.microsoft.com/office/powerpoint/2010/main" val="10927210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556923BE-65D9-4A57-8948-197D61F0E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Pozostałe kontrolery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38E3A589-FF72-4AE6-A01C-08D439D297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823942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094CD2E5-AB1A-405A-9A5D-7246271E2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Mata do tańczenia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24323785-FB47-4517-8357-68D19DB6D4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Wykorzystywana w grach rytmicznych </a:t>
            </a:r>
            <a:r>
              <a:rPr lang="pl-PL" dirty="0" err="1"/>
              <a:t>zarówni</a:t>
            </a:r>
            <a:r>
              <a:rPr lang="pl-PL" dirty="0"/>
              <a:t> w komputerach PC jak i konsolach czy automatach</a:t>
            </a:r>
          </a:p>
        </p:txBody>
      </p:sp>
    </p:spTree>
    <p:extLst>
      <p:ext uri="{BB962C8B-B14F-4D97-AF65-F5344CB8AC3E}">
        <p14:creationId xmlns:p14="http://schemas.microsoft.com/office/powerpoint/2010/main" val="3634128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ABB09B2-DE72-438B-B8AA-42DFCE26C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GamaPad</a:t>
            </a:r>
            <a:r>
              <a:rPr lang="pl-PL" dirty="0"/>
              <a:t> (</a:t>
            </a:r>
            <a:r>
              <a:rPr lang="pl-PL" dirty="0" err="1"/>
              <a:t>joypad</a:t>
            </a:r>
            <a:r>
              <a:rPr lang="pl-PL" dirty="0"/>
              <a:t>, pad)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8C8B77E-B962-4B0C-B979-FCB2192A03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Urządzenie sterujące używane w grach wideo i komputerowych. Standardowo jest dodawany do każdego zestawu z konsolą. Każdy producent opracowuje unikatowy dla danej konsoli model, dlatego ważne jest wybranie kontrolera odpowiedniego dla danego urządzenia.</a:t>
            </a:r>
          </a:p>
        </p:txBody>
      </p:sp>
    </p:spTree>
    <p:extLst>
      <p:ext uri="{BB962C8B-B14F-4D97-AF65-F5344CB8AC3E}">
        <p14:creationId xmlns:p14="http://schemas.microsoft.com/office/powerpoint/2010/main" val="13677381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A247169-1B31-4F8F-9B5B-9DF610082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8194" name="Picture 2" descr="Znalezione obrazy dla zapytania mata do taÅczenia">
            <a:extLst>
              <a:ext uri="{FF2B5EF4-FFF2-40B4-BE49-F238E27FC236}">
                <a16:creationId xmlns:a16="http://schemas.microsoft.com/office/drawing/2014/main" id="{C9964CB8-C5D5-4BA2-811A-02256BDA892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45669" y="2468562"/>
            <a:ext cx="4876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09857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2FF0AD6-D643-411D-8B1F-8398F606D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Kontrolery muzyczne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B5139EB-8AEB-44CE-8533-6C7F927FED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Perkusja, mikrofon czy gitara wykorzystuję się w kilku gracz jako symulację używania prawdziwych instrumentów. Znane gry to </a:t>
            </a:r>
            <a:r>
              <a:rPr lang="pl-PL" dirty="0" err="1"/>
              <a:t>Guitar</a:t>
            </a:r>
            <a:r>
              <a:rPr lang="pl-PL" dirty="0"/>
              <a:t> Hero czy Rock Band</a:t>
            </a:r>
          </a:p>
        </p:txBody>
      </p:sp>
    </p:spTree>
    <p:extLst>
      <p:ext uri="{BB962C8B-B14F-4D97-AF65-F5344CB8AC3E}">
        <p14:creationId xmlns:p14="http://schemas.microsoft.com/office/powerpoint/2010/main" val="39622655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1264770-1D6B-4A98-8A15-4162C563E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9218" name="Picture 2" descr="Znalezione obrazy dla zapytania guitar hero]">
            <a:extLst>
              <a:ext uri="{FF2B5EF4-FFF2-40B4-BE49-F238E27FC236}">
                <a16:creationId xmlns:a16="http://schemas.microsoft.com/office/drawing/2014/main" id="{2F733264-DF08-43F0-9241-E4132D71772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72706" y="2286000"/>
            <a:ext cx="4022725" cy="40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75797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53E4E60-EB93-49CF-B58F-20EEEE0D3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Steel batalion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13E5516-8AD8-4E02-B780-59EBC04FDD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Kontroler wykorzystywany tylko w grze o tym samym tytule</a:t>
            </a:r>
          </a:p>
        </p:txBody>
      </p:sp>
    </p:spTree>
    <p:extLst>
      <p:ext uri="{BB962C8B-B14F-4D97-AF65-F5344CB8AC3E}">
        <p14:creationId xmlns:p14="http://schemas.microsoft.com/office/powerpoint/2010/main" val="25767922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42804A1-0935-4D32-97B7-710263F6E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42" name="Picture 2" descr="Steel Battalion">
            <a:extLst>
              <a:ext uri="{FF2B5EF4-FFF2-40B4-BE49-F238E27FC236}">
                <a16:creationId xmlns:a16="http://schemas.microsoft.com/office/drawing/2014/main" id="{CBEAF053-EA73-430D-950E-155556012F9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39759" y="2286000"/>
            <a:ext cx="4288619" cy="40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2124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39EA741-6AF6-4650-BBA8-50CCA7316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6" name="Picture 2" descr="https://upload.wikimedia.org/wikipedia/commons/thumb/4/43/Joypad_PC_BOOMERANG_2xfire_version_lux.jpg/1280px-Joypad_PC_BOOMERANG_2xfire_version_lux.jpg">
            <a:extLst>
              <a:ext uri="{FF2B5EF4-FFF2-40B4-BE49-F238E27FC236}">
                <a16:creationId xmlns:a16="http://schemas.microsoft.com/office/drawing/2014/main" id="{922384FA-D384-4DF3-BF26-473A3339C17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33349" y="2834322"/>
            <a:ext cx="3901440" cy="292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3977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E952DE7-E9EB-45C2-8294-3851FB9A8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2050" name="Picture 2" descr="https://upload.wikimedia.org/wikipedia/commons/7/74/BOOMERANG203bu.jpg">
            <a:extLst>
              <a:ext uri="{FF2B5EF4-FFF2-40B4-BE49-F238E27FC236}">
                <a16:creationId xmlns:a16="http://schemas.microsoft.com/office/drawing/2014/main" id="{06D8E980-2913-4D69-95BA-D9DFAFA35D0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95659" y="2479431"/>
            <a:ext cx="9145010" cy="3725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93076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83D0F3F-28E2-4903-9006-4B6D7475F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Konsole 8 i 16 bitowe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E62873B-FD19-490B-BF29-A2DD97F086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W erze panowania Nintendo na rynku gier video, konsolowe kontrolery miały bardzo prostą budowę: kształt małego prostopadłościanu, na którym znajdowały się strzałki kierunkowe tworzące tzw. D-pad (z ang. </a:t>
            </a:r>
            <a:r>
              <a:rPr lang="pl-PL" dirty="0" err="1"/>
              <a:t>directional</a:t>
            </a:r>
            <a:r>
              <a:rPr lang="pl-PL" dirty="0"/>
              <a:t> pad) oraz 2 lub 4 okrągłe przyciski, w czasie konsol 16-bitowych zaczęto stosować pady z 6 przyciskami (jak choćby alternatywny pad do </a:t>
            </a:r>
            <a:r>
              <a:rPr lang="pl-PL" dirty="0" err="1"/>
              <a:t>Segi</a:t>
            </a:r>
            <a:r>
              <a:rPr lang="pl-PL" dirty="0"/>
              <a:t> Genesis, wykorzystywany np. w </a:t>
            </a:r>
            <a:r>
              <a:rPr lang="pl-PL" dirty="0" err="1"/>
              <a:t>Street</a:t>
            </a:r>
            <a:r>
              <a:rPr lang="pl-PL" dirty="0"/>
              <a:t> Fighter II). W użyciu były również pady wprowadzające przyciski Turbo. Pad do </a:t>
            </a:r>
            <a:r>
              <a:rPr lang="pl-PL" dirty="0" err="1"/>
              <a:t>SNESa</a:t>
            </a:r>
            <a:r>
              <a:rPr lang="pl-PL" dirty="0"/>
              <a:t> wprowadził przyciski boczne - znajdujące się z brzegu kontrolera, układające się pod palcami wskazującymi.</a:t>
            </a:r>
          </a:p>
        </p:txBody>
      </p:sp>
    </p:spTree>
    <p:extLst>
      <p:ext uri="{BB962C8B-B14F-4D97-AF65-F5344CB8AC3E}">
        <p14:creationId xmlns:p14="http://schemas.microsoft.com/office/powerpoint/2010/main" val="41284209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5BD6C07-D172-4503-8DB6-7399AAA7E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074" name="Picture 2" descr="https://upload.wikimedia.org/wikipedia/commons/1/1a/Snes_control.jpg">
            <a:extLst>
              <a:ext uri="{FF2B5EF4-FFF2-40B4-BE49-F238E27FC236}">
                <a16:creationId xmlns:a16="http://schemas.microsoft.com/office/drawing/2014/main" id="{4A0C0E45-24F5-47CD-8AB8-D9512A894ED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87479" y="2596197"/>
            <a:ext cx="6393180" cy="3402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55407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458462B-5ACD-4624-AC6B-95C6F8097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Konsole 32 i 64 bitowe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1EC7716-9478-4E52-8137-7B7026AF83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Konsole 32-bitowe przyniosły nie tylko rewolucję związaną z grafiką 3D, ale także z kształtem kontrolerów. </a:t>
            </a:r>
            <a:r>
              <a:rPr lang="pl-PL" dirty="0" err="1"/>
              <a:t>Gamepady</a:t>
            </a:r>
            <a:r>
              <a:rPr lang="pl-PL" dirty="0"/>
              <a:t> przestały być prostymi bryłkami, ich kształt był teraz opływowy, idealnie dopasowany do kształtu rąk. Oprócz pada kierunkowego doszła jeszcze gałka sterownicza (kontroler do Nintendo 64), O ile początkowo konsole tej generacji nie miały gałek (jak pad do </a:t>
            </a:r>
            <a:r>
              <a:rPr lang="pl-PL" dirty="0" err="1"/>
              <a:t>Playstation</a:t>
            </a:r>
            <a:r>
              <a:rPr lang="pl-PL" dirty="0"/>
              <a:t>, czy Saturna) tak w jej trakcie pojawiały się wersje z gałką analogową. Sama liczba przycisków stosowanych do grania również się powiększyła - </a:t>
            </a:r>
            <a:r>
              <a:rPr lang="pl-PL" dirty="0" err="1"/>
              <a:t>Playstation</a:t>
            </a:r>
            <a:r>
              <a:rPr lang="pl-PL" dirty="0"/>
              <a:t> w podstawowej wersji miał ich 8 (4 przednie, przyciski boczne L1, L2, R1, R2), Saturn również osiem (6 przednich, L i R), a Nintendo 64 aż 9 (6 przednich, z czego A i B wyraźnie większe, L, R oraz spust). Rewolucją na rynku konsolowym kontrolerów był </a:t>
            </a:r>
            <a:r>
              <a:rPr lang="pl-PL" dirty="0" err="1"/>
              <a:t>DualShock</a:t>
            </a:r>
            <a:r>
              <a:rPr lang="pl-PL" dirty="0"/>
              <a:t> - pad do PlayStation stworzony kilka lat po premierze tej konsoli. Był to pierwszy kontroler, który posiadał dwie gałki oraz funkcję wibracji.</a:t>
            </a:r>
          </a:p>
        </p:txBody>
      </p:sp>
    </p:spTree>
    <p:extLst>
      <p:ext uri="{BB962C8B-B14F-4D97-AF65-F5344CB8AC3E}">
        <p14:creationId xmlns:p14="http://schemas.microsoft.com/office/powerpoint/2010/main" val="20299642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83E91EE-2B85-4671-98DB-1AE4F8331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Konsole 7 generacji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E6DDD28-1E5E-4A65-8785-62017DA245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Budowa kontrolerów do tych konsoli jest bardziej zróżnicowana, niż w poprzednich generacjach. Różny jest także stopień zmian w porównaniu do padów do konsol poprzedniej generacji tych samych producentów, począwszy od </a:t>
            </a:r>
            <a:r>
              <a:rPr lang="pl-PL" dirty="0" err="1"/>
              <a:t>gamepada</a:t>
            </a:r>
            <a:r>
              <a:rPr lang="pl-PL" dirty="0"/>
              <a:t> do Xbox 360, którego dotknęły jedynie kosmetyczne zmiany, przez pad do PS3 - SIXAXIS, w którym oprócz wibracji dodano również wykrywacz nachylenia (wykrywający nachylenie 6 stopni w każdym z sześciu kierunków), na </a:t>
            </a:r>
            <a:r>
              <a:rPr lang="pl-PL" dirty="0" err="1"/>
              <a:t>Wiimote</a:t>
            </a:r>
            <a:r>
              <a:rPr lang="pl-PL" dirty="0"/>
              <a:t>, zwanym czasem w Polsce "</a:t>
            </a:r>
            <a:r>
              <a:rPr lang="pl-PL" dirty="0" err="1"/>
              <a:t>Wiilotem</a:t>
            </a:r>
            <a:r>
              <a:rPr lang="pl-PL" dirty="0"/>
              <a:t>" ze względu na to, że pad jest w formie pilota kończąc. Do Wii dostępny jest też "zwyczajny" pad, lecz służy on tylko do grania w gry z poprzednich generacji konsoli Nintendo. Ponadto w tej generacji stały się standardem kontrolery bezprzewodowe. W niektórych konsolach (na przykład Xbox 360) kontrolery przewodowe (lub podłączenie przewodem bezprzewodowego kontrolera przez specjalne złącze) dostępne są jako opcja.</a:t>
            </a:r>
          </a:p>
        </p:txBody>
      </p:sp>
    </p:spTree>
    <p:extLst>
      <p:ext uri="{BB962C8B-B14F-4D97-AF65-F5344CB8AC3E}">
        <p14:creationId xmlns:p14="http://schemas.microsoft.com/office/powerpoint/2010/main" val="536013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456E54-CD95-4F98-B7E5-939130167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098" name="Picture 2" descr="https://upload.wikimedia.org/wikipedia/commons/thumb/b/b2/Xbox360Controllerblack_Upview.jpg/1280px-Xbox360Controllerblack_Upview.jpg">
            <a:extLst>
              <a:ext uri="{FF2B5EF4-FFF2-40B4-BE49-F238E27FC236}">
                <a16:creationId xmlns:a16="http://schemas.microsoft.com/office/drawing/2014/main" id="{BAE86A4E-ADEB-4841-962C-7089BD678BF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2252" y="2286000"/>
            <a:ext cx="5363633" cy="40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25305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ny">
  <a:themeElements>
    <a:clrScheme name="Integralny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ny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ny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116</TotalTime>
  <Words>1032</Words>
  <Application>Microsoft Office PowerPoint</Application>
  <PresentationFormat>Panoramiczny</PresentationFormat>
  <Paragraphs>39</Paragraphs>
  <Slides>24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24</vt:i4>
      </vt:variant>
    </vt:vector>
  </HeadingPairs>
  <TitlesOfParts>
    <vt:vector size="28" baseType="lpstr">
      <vt:lpstr>Tw Cen MT</vt:lpstr>
      <vt:lpstr>Tw Cen MT Condensed</vt:lpstr>
      <vt:lpstr>Wingdings 3</vt:lpstr>
      <vt:lpstr>Integralny</vt:lpstr>
      <vt:lpstr>Urządzenia sterujące w grach</vt:lpstr>
      <vt:lpstr>GamaPad (joypad, pad) </vt:lpstr>
      <vt:lpstr>Prezentacja programu PowerPoint</vt:lpstr>
      <vt:lpstr>Prezentacja programu PowerPoint</vt:lpstr>
      <vt:lpstr>Konsole 8 i 16 bitowe</vt:lpstr>
      <vt:lpstr>Prezentacja programu PowerPoint</vt:lpstr>
      <vt:lpstr>Konsole 32 i 64 bitowe</vt:lpstr>
      <vt:lpstr>Konsole 7 generacji</vt:lpstr>
      <vt:lpstr>Prezentacja programu PowerPoint</vt:lpstr>
      <vt:lpstr>Joystick</vt:lpstr>
      <vt:lpstr>Prezentacja programu PowerPoint</vt:lpstr>
      <vt:lpstr>Prezentacja programu PowerPoint</vt:lpstr>
      <vt:lpstr>Budowa</vt:lpstr>
      <vt:lpstr>Prezentacja programu PowerPoint</vt:lpstr>
      <vt:lpstr>Kierownica</vt:lpstr>
      <vt:lpstr>Prezentacja programu PowerPoint</vt:lpstr>
      <vt:lpstr>Typy sprzężenia zwrotnego</vt:lpstr>
      <vt:lpstr>Pozostałe kontrolery</vt:lpstr>
      <vt:lpstr>Mata do tańczenia</vt:lpstr>
      <vt:lpstr>Prezentacja programu PowerPoint</vt:lpstr>
      <vt:lpstr>Kontrolery muzyczne</vt:lpstr>
      <vt:lpstr>Prezentacja programu PowerPoint</vt:lpstr>
      <vt:lpstr>Steel batalion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Urządzenia sterujące w grach</dc:title>
  <dc:creator>Damian Radzik</dc:creator>
  <cp:lastModifiedBy>Damian Radzik</cp:lastModifiedBy>
  <cp:revision>3</cp:revision>
  <dcterms:created xsi:type="dcterms:W3CDTF">2018-05-09T11:14:52Z</dcterms:created>
  <dcterms:modified xsi:type="dcterms:W3CDTF">2019-01-11T12:52:47Z</dcterms:modified>
</cp:coreProperties>
</file>