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lgn="l">
              <a:defRPr/>
            </a:lvl1pPr>
          </a:lstStyle>
          <a:p>
            <a:fld id="{A6492B4B-5162-440E-B047-68BD4D685E95}" type="datetimeFigureOut">
              <a:rPr lang="pl-PL" smtClean="0"/>
              <a:t>22.05.2018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A89D316-70C1-4737-83B2-16A1208388A8}"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946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6492B4B-5162-440E-B047-68BD4D685E95}" type="datetimeFigureOut">
              <a:rPr lang="pl-PL" smtClean="0"/>
              <a:t>22.05.2018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A89D316-70C1-4737-83B2-16A1208388A8}" type="slidenum">
              <a:rPr lang="pl-PL" smtClean="0"/>
              <a:t>‹#›</a:t>
            </a:fld>
            <a:endParaRPr lang="pl-PL"/>
          </a:p>
        </p:txBody>
      </p:sp>
    </p:spTree>
    <p:extLst>
      <p:ext uri="{BB962C8B-B14F-4D97-AF65-F5344CB8AC3E}">
        <p14:creationId xmlns:p14="http://schemas.microsoft.com/office/powerpoint/2010/main" val="3086310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pl-PL"/>
              <a:t>Kliknij, aby edytować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6492B4B-5162-440E-B047-68BD4D685E95}" type="datetimeFigureOut">
              <a:rPr lang="pl-PL" smtClean="0"/>
              <a:t>22.05.2018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A89D316-70C1-4737-83B2-16A1208388A8}" type="slidenum">
              <a:rPr lang="pl-PL" smtClean="0"/>
              <a:t>‹#›</a:t>
            </a:fld>
            <a:endParaRPr lang="pl-P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503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6492B4B-5162-440E-B047-68BD4D685E95}" type="datetimeFigureOut">
              <a:rPr lang="pl-PL" smtClean="0"/>
              <a:t>22.05.2018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A89D316-70C1-4737-83B2-16A1208388A8}" type="slidenum">
              <a:rPr lang="pl-PL" smtClean="0"/>
              <a:t>‹#›</a:t>
            </a:fld>
            <a:endParaRPr lang="pl-PL"/>
          </a:p>
        </p:txBody>
      </p:sp>
    </p:spTree>
    <p:extLst>
      <p:ext uri="{BB962C8B-B14F-4D97-AF65-F5344CB8AC3E}">
        <p14:creationId xmlns:p14="http://schemas.microsoft.com/office/powerpoint/2010/main" val="1261607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l-PL"/>
              <a:t>Kliknij, aby edytować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A6492B4B-5162-440E-B047-68BD4D685E95}" type="datetimeFigureOut">
              <a:rPr lang="pl-PL" smtClean="0"/>
              <a:t>22.05.2018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A89D316-70C1-4737-83B2-16A1208388A8}"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687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l-PL"/>
              <a:t>Kliknij, aby edytować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A6492B4B-5162-440E-B047-68BD4D685E95}" type="datetimeFigureOut">
              <a:rPr lang="pl-PL" smtClean="0"/>
              <a:t>22.05.2018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A89D316-70C1-4737-83B2-16A1208388A8}" type="slidenum">
              <a:rPr lang="pl-PL" smtClean="0"/>
              <a:t>‹#›</a:t>
            </a:fld>
            <a:endParaRPr lang="pl-PL"/>
          </a:p>
        </p:txBody>
      </p:sp>
    </p:spTree>
    <p:extLst>
      <p:ext uri="{BB962C8B-B14F-4D97-AF65-F5344CB8AC3E}">
        <p14:creationId xmlns:p14="http://schemas.microsoft.com/office/powerpoint/2010/main" val="5005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024128" y="2967788"/>
            <a:ext cx="475488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l-PL"/>
              <a:t>Edytuj style wzorca tekstu</a:t>
            </a:r>
          </a:p>
        </p:txBody>
      </p:sp>
      <p:sp>
        <p:nvSpPr>
          <p:cNvPr id="6" name="Content Placeholder 5"/>
          <p:cNvSpPr>
            <a:spLocks noGrp="1"/>
          </p:cNvSpPr>
          <p:nvPr>
            <p:ph sz="quarter" idx="4"/>
          </p:nvPr>
        </p:nvSpPr>
        <p:spPr>
          <a:xfrm>
            <a:off x="5990888" y="2967788"/>
            <a:ext cx="475488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A6492B4B-5162-440E-B047-68BD4D685E95}" type="datetimeFigureOut">
              <a:rPr lang="pl-PL" smtClean="0"/>
              <a:t>22.05.2018</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6A89D316-70C1-4737-83B2-16A1208388A8}" type="slidenum">
              <a:rPr lang="pl-PL" smtClean="0"/>
              <a:t>‹#›</a:t>
            </a:fld>
            <a:endParaRPr lang="pl-PL"/>
          </a:p>
        </p:txBody>
      </p:sp>
    </p:spTree>
    <p:extLst>
      <p:ext uri="{BB962C8B-B14F-4D97-AF65-F5344CB8AC3E}">
        <p14:creationId xmlns:p14="http://schemas.microsoft.com/office/powerpoint/2010/main" val="294904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A6492B4B-5162-440E-B047-68BD4D685E95}" type="datetimeFigureOut">
              <a:rPr lang="pl-PL" smtClean="0"/>
              <a:t>22.05.2018</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6A89D316-70C1-4737-83B2-16A1208388A8}" type="slidenum">
              <a:rPr lang="pl-PL" smtClean="0"/>
              <a:t>‹#›</a:t>
            </a:fld>
            <a:endParaRPr lang="pl-PL"/>
          </a:p>
        </p:txBody>
      </p:sp>
    </p:spTree>
    <p:extLst>
      <p:ext uri="{BB962C8B-B14F-4D97-AF65-F5344CB8AC3E}">
        <p14:creationId xmlns:p14="http://schemas.microsoft.com/office/powerpoint/2010/main" val="139777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92B4B-5162-440E-B047-68BD4D685E95}" type="datetimeFigureOut">
              <a:rPr lang="pl-PL" smtClean="0"/>
              <a:t>22.05.2018</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6A89D316-70C1-4737-83B2-16A1208388A8}" type="slidenum">
              <a:rPr lang="pl-PL" smtClean="0"/>
              <a:t>‹#›</a:t>
            </a:fld>
            <a:endParaRPr lang="pl-PL"/>
          </a:p>
        </p:txBody>
      </p:sp>
    </p:spTree>
    <p:extLst>
      <p:ext uri="{BB962C8B-B14F-4D97-AF65-F5344CB8AC3E}">
        <p14:creationId xmlns:p14="http://schemas.microsoft.com/office/powerpoint/2010/main" val="3875978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l-PL"/>
              <a:t>Kliknij, aby edytować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A6492B4B-5162-440E-B047-68BD4D685E95}" type="datetimeFigureOut">
              <a:rPr lang="pl-PL" smtClean="0"/>
              <a:t>22.05.2018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A89D316-70C1-4737-83B2-16A1208388A8}" type="slidenum">
              <a:rPr lang="pl-PL" smtClean="0"/>
              <a:t>‹#›</a:t>
            </a:fld>
            <a:endParaRPr lang="pl-PL"/>
          </a:p>
        </p:txBody>
      </p:sp>
    </p:spTree>
    <p:extLst>
      <p:ext uri="{BB962C8B-B14F-4D97-AF65-F5344CB8AC3E}">
        <p14:creationId xmlns:p14="http://schemas.microsoft.com/office/powerpoint/2010/main" val="29028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A6492B4B-5162-440E-B047-68BD4D685E95}" type="datetimeFigureOut">
              <a:rPr lang="pl-PL" smtClean="0"/>
              <a:t>22.05.2018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A89D316-70C1-4737-83B2-16A1208388A8}"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039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6492B4B-5162-440E-B047-68BD4D685E95}" type="datetimeFigureOut">
              <a:rPr lang="pl-PL" smtClean="0"/>
              <a:t>22.05.2018</a:t>
            </a:fld>
            <a:endParaRPr lang="pl-P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pl-P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A89D316-70C1-4737-83B2-16A1208388A8}" type="slidenum">
              <a:rPr lang="pl-PL" smtClean="0"/>
              <a:t>‹#›</a:t>
            </a:fld>
            <a:endParaRPr lang="pl-P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367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4547CD-2A87-4D2D-8588-12CB2723BCC6}"/>
              </a:ext>
            </a:extLst>
          </p:cNvPr>
          <p:cNvSpPr>
            <a:spLocks noGrp="1"/>
          </p:cNvSpPr>
          <p:nvPr>
            <p:ph type="ctrTitle"/>
          </p:nvPr>
        </p:nvSpPr>
        <p:spPr/>
        <p:txBody>
          <a:bodyPr/>
          <a:lstStyle/>
          <a:p>
            <a:r>
              <a:rPr lang="pl-PL" dirty="0"/>
              <a:t>Komputer kwantowy</a:t>
            </a:r>
          </a:p>
        </p:txBody>
      </p:sp>
      <p:sp>
        <p:nvSpPr>
          <p:cNvPr id="3" name="Podtytuł 2">
            <a:extLst>
              <a:ext uri="{FF2B5EF4-FFF2-40B4-BE49-F238E27FC236}">
                <a16:creationId xmlns:a16="http://schemas.microsoft.com/office/drawing/2014/main" id="{6FE6B65E-7503-4EFF-8AF2-7F5A3B36424D}"/>
              </a:ext>
            </a:extLst>
          </p:cNvPr>
          <p:cNvSpPr>
            <a:spLocks noGrp="1"/>
          </p:cNvSpPr>
          <p:nvPr>
            <p:ph type="subTitle" idx="1"/>
          </p:nvPr>
        </p:nvSpPr>
        <p:spPr/>
        <p:txBody>
          <a:bodyPr/>
          <a:lstStyle/>
          <a:p>
            <a:endParaRPr lang="pl-PL"/>
          </a:p>
        </p:txBody>
      </p:sp>
    </p:spTree>
    <p:extLst>
      <p:ext uri="{BB962C8B-B14F-4D97-AF65-F5344CB8AC3E}">
        <p14:creationId xmlns:p14="http://schemas.microsoft.com/office/powerpoint/2010/main" val="3587730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4C71BA-85C9-4079-B4F3-E81E5841C098}"/>
              </a:ext>
            </a:extLst>
          </p:cNvPr>
          <p:cNvSpPr>
            <a:spLocks noGrp="1"/>
          </p:cNvSpPr>
          <p:nvPr>
            <p:ph type="title"/>
          </p:nvPr>
        </p:nvSpPr>
        <p:spPr/>
        <p:txBody>
          <a:bodyPr/>
          <a:lstStyle/>
          <a:p>
            <a:r>
              <a:rPr lang="pl-PL" dirty="0"/>
              <a:t>Zastosowanie</a:t>
            </a:r>
          </a:p>
        </p:txBody>
      </p:sp>
      <p:sp>
        <p:nvSpPr>
          <p:cNvPr id="3" name="Symbol zastępczy zawartości 2">
            <a:extLst>
              <a:ext uri="{FF2B5EF4-FFF2-40B4-BE49-F238E27FC236}">
                <a16:creationId xmlns:a16="http://schemas.microsoft.com/office/drawing/2014/main" id="{08B04AA5-E257-4A21-9984-710489A9EE96}"/>
              </a:ext>
            </a:extLst>
          </p:cNvPr>
          <p:cNvSpPr>
            <a:spLocks noGrp="1"/>
          </p:cNvSpPr>
          <p:nvPr>
            <p:ph idx="1"/>
          </p:nvPr>
        </p:nvSpPr>
        <p:spPr/>
        <p:txBody>
          <a:bodyPr/>
          <a:lstStyle/>
          <a:p>
            <a:pPr marL="0" indent="0">
              <a:buNone/>
            </a:pPr>
            <a:r>
              <a:rPr lang="pl-PL" dirty="0"/>
              <a:t>Oznacza to, że należy wykonać całą serię obliczeń i dopiero ich średnia wartość z dużą dokładnością określa prawidłowy wynik działania. Mało tego, wynik będzie tym bardziej dokładny, im więcej komputer wykona obliczeń. Innymi słowy, komputer kwantowy tak naprawdę określa prawdopodobieństwo, jaki jest wynik danej operacji, ale przy dużej liczbie powtórzeń jest to wystarczające, aby uznać go za prawdziwy. W wielu wypadkach znając już wynik, np. przy poszukiwaniu prywatnych kluczy RSA, można bardzo szybko zweryfikować kilka najbardziej prawdopodobnych rozwiązań i wybrać to właściwe.</a:t>
            </a:r>
          </a:p>
        </p:txBody>
      </p:sp>
    </p:spTree>
    <p:extLst>
      <p:ext uri="{BB962C8B-B14F-4D97-AF65-F5344CB8AC3E}">
        <p14:creationId xmlns:p14="http://schemas.microsoft.com/office/powerpoint/2010/main" val="1995891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A01AB8-B534-43D1-BE64-D51D21814EEF}"/>
              </a:ext>
            </a:extLst>
          </p:cNvPr>
          <p:cNvSpPr>
            <a:spLocks noGrp="1"/>
          </p:cNvSpPr>
          <p:nvPr>
            <p:ph type="title"/>
          </p:nvPr>
        </p:nvSpPr>
        <p:spPr/>
        <p:txBody>
          <a:bodyPr/>
          <a:lstStyle/>
          <a:p>
            <a:r>
              <a:rPr lang="pl-PL" dirty="0"/>
              <a:t>Zastosowanie</a:t>
            </a:r>
          </a:p>
        </p:txBody>
      </p:sp>
      <p:sp>
        <p:nvSpPr>
          <p:cNvPr id="3" name="Symbol zastępczy zawartości 2">
            <a:extLst>
              <a:ext uri="{FF2B5EF4-FFF2-40B4-BE49-F238E27FC236}">
                <a16:creationId xmlns:a16="http://schemas.microsoft.com/office/drawing/2014/main" id="{C1A6281A-7FB3-42CF-86F5-75CF98491C85}"/>
              </a:ext>
            </a:extLst>
          </p:cNvPr>
          <p:cNvSpPr>
            <a:spLocks noGrp="1"/>
          </p:cNvSpPr>
          <p:nvPr>
            <p:ph idx="1"/>
          </p:nvPr>
        </p:nvSpPr>
        <p:spPr/>
        <p:txBody>
          <a:bodyPr>
            <a:normAutofit/>
          </a:bodyPr>
          <a:lstStyle/>
          <a:p>
            <a:pPr marL="0" indent="0">
              <a:buNone/>
            </a:pPr>
            <a:r>
              <a:rPr lang="pl-PL" dirty="0"/>
              <a:t>Największym zadaniem, jakie stoi przed komputerami kwantowymi, są obliczenia związane z faktoryzacją liczb pierwszych, niezbędne przy łamaniu dowolnych kodów służących do odszyfrowywania danych. Pełna komercjalizacja obliczeń kwantowych sprawi, że wszystkie stosowane metody szyfrowania danych staną się bezużyteczne. </a:t>
            </a:r>
          </a:p>
        </p:txBody>
      </p:sp>
    </p:spTree>
    <p:extLst>
      <p:ext uri="{BB962C8B-B14F-4D97-AF65-F5344CB8AC3E}">
        <p14:creationId xmlns:p14="http://schemas.microsoft.com/office/powerpoint/2010/main" val="3059088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ACC0C4-19F2-4EC5-8000-28D1A359516C}"/>
              </a:ext>
            </a:extLst>
          </p:cNvPr>
          <p:cNvSpPr>
            <a:spLocks noGrp="1"/>
          </p:cNvSpPr>
          <p:nvPr>
            <p:ph type="title"/>
          </p:nvPr>
        </p:nvSpPr>
        <p:spPr/>
        <p:txBody>
          <a:bodyPr/>
          <a:lstStyle/>
          <a:p>
            <a:r>
              <a:rPr lang="pl-PL" dirty="0"/>
              <a:t>Zastosowanie</a:t>
            </a:r>
          </a:p>
        </p:txBody>
      </p:sp>
      <p:sp>
        <p:nvSpPr>
          <p:cNvPr id="3" name="Symbol zastępczy zawartości 2">
            <a:extLst>
              <a:ext uri="{FF2B5EF4-FFF2-40B4-BE49-F238E27FC236}">
                <a16:creationId xmlns:a16="http://schemas.microsoft.com/office/drawing/2014/main" id="{BEA96C0F-436B-4B55-B8A2-3413A2E7406A}"/>
              </a:ext>
            </a:extLst>
          </p:cNvPr>
          <p:cNvSpPr>
            <a:spLocks noGrp="1"/>
          </p:cNvSpPr>
          <p:nvPr>
            <p:ph idx="1"/>
          </p:nvPr>
        </p:nvSpPr>
        <p:spPr/>
        <p:txBody>
          <a:bodyPr/>
          <a:lstStyle/>
          <a:p>
            <a:pPr marL="0" indent="0">
              <a:buNone/>
            </a:pPr>
            <a:r>
              <a:rPr lang="pl-PL" dirty="0"/>
              <a:t>Google ma nadzieję, że dzięki komputerom kwantowym da się rozwiązać problemy z tworzeniem sztucznej inteligencji, a NASA ufa, że znacznie szybciej da się prowadzić obliczenia astrofizyczne, np. pozwalające wyjaśnić zagadkę czarnej materii i początków wszechświata. Spore inwestycje związane z komputerami kwantowymi poczyniły też takie firmy, jak: Microsoft, Lenovo i Intel.</a:t>
            </a:r>
          </a:p>
        </p:txBody>
      </p:sp>
    </p:spTree>
    <p:extLst>
      <p:ext uri="{BB962C8B-B14F-4D97-AF65-F5344CB8AC3E}">
        <p14:creationId xmlns:p14="http://schemas.microsoft.com/office/powerpoint/2010/main" val="3204356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9AECED-5FDB-4567-9B56-AA73DB649BCC}"/>
              </a:ext>
            </a:extLst>
          </p:cNvPr>
          <p:cNvSpPr>
            <a:spLocks noGrp="1"/>
          </p:cNvSpPr>
          <p:nvPr>
            <p:ph type="title"/>
          </p:nvPr>
        </p:nvSpPr>
        <p:spPr/>
        <p:txBody>
          <a:bodyPr/>
          <a:lstStyle/>
          <a:p>
            <a:r>
              <a:rPr lang="pl-PL" dirty="0"/>
              <a:t>Ograniczenia</a:t>
            </a:r>
          </a:p>
        </p:txBody>
      </p:sp>
      <p:sp>
        <p:nvSpPr>
          <p:cNvPr id="3" name="Symbol zastępczy zawartości 2">
            <a:extLst>
              <a:ext uri="{FF2B5EF4-FFF2-40B4-BE49-F238E27FC236}">
                <a16:creationId xmlns:a16="http://schemas.microsoft.com/office/drawing/2014/main" id="{7445C2F0-A270-4422-B318-0A12D14FB259}"/>
              </a:ext>
            </a:extLst>
          </p:cNvPr>
          <p:cNvSpPr>
            <a:spLocks noGrp="1"/>
          </p:cNvSpPr>
          <p:nvPr>
            <p:ph idx="1"/>
          </p:nvPr>
        </p:nvSpPr>
        <p:spPr/>
        <p:txBody>
          <a:bodyPr>
            <a:normAutofit lnSpcReduction="10000"/>
          </a:bodyPr>
          <a:lstStyle/>
          <a:p>
            <a:pPr marL="0" indent="0">
              <a:buNone/>
            </a:pPr>
            <a:r>
              <a:rPr lang="pl-PL" dirty="0"/>
              <a:t>Idea kwantowego komputera też ma swoje słabe strony. Najpoważniejsza z nich nazywa się </a:t>
            </a:r>
            <a:r>
              <a:rPr lang="pl-PL" dirty="0" err="1"/>
              <a:t>dekoherencją</a:t>
            </a:r>
            <a:r>
              <a:rPr lang="pl-PL" dirty="0"/>
              <a:t>. Polega ona na tym, że stany kwantowe będące superpozycjami stanów stacjonarnych są nadzwyczaj nietrwałe. Pod wpływem oddziaływania czynników zewnętrznych układ „wypada” ze stanu superpozycji i „przeskakuje” do jednego ze stanów stacjonarnych. Dokonuje się to w ciągu drobnego ułamka sekundy. Nawet najmniejszy kontakt z otoczeniem może wpłynąć na wynik pomiaru. Jednym z testowanych sposobów na rozwiązanie tego problemu jest przetrzymywanie atomów w pułapkach magnetycznych i sterowanie nimi za pomocą impulsów światła laserowego.</a:t>
            </a:r>
          </a:p>
          <a:p>
            <a:pPr marL="0" indent="0">
              <a:buNone/>
            </a:pPr>
            <a:endParaRPr lang="pl-PL" dirty="0"/>
          </a:p>
          <a:p>
            <a:pPr marL="0" indent="0">
              <a:buNone/>
            </a:pPr>
            <a:r>
              <a:rPr lang="pl-PL" dirty="0"/>
              <a:t>W 2012 roku udało się stłumić </a:t>
            </a:r>
            <a:r>
              <a:rPr lang="pl-PL" dirty="0" err="1"/>
              <a:t>dekoherencję</a:t>
            </a:r>
            <a:r>
              <a:rPr lang="pl-PL" dirty="0"/>
              <a:t> na ok. 2 sekundy w temperaturze pokojowej. Rok później czas ten wyniósł już 39 minut.</a:t>
            </a:r>
          </a:p>
        </p:txBody>
      </p:sp>
    </p:spTree>
    <p:extLst>
      <p:ext uri="{BB962C8B-B14F-4D97-AF65-F5344CB8AC3E}">
        <p14:creationId xmlns:p14="http://schemas.microsoft.com/office/powerpoint/2010/main" val="1481427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F6610D-53B8-45E3-B193-984C3B7BB5A0}"/>
              </a:ext>
            </a:extLst>
          </p:cNvPr>
          <p:cNvSpPr>
            <a:spLocks noGrp="1"/>
          </p:cNvSpPr>
          <p:nvPr>
            <p:ph type="title"/>
          </p:nvPr>
        </p:nvSpPr>
        <p:spPr/>
        <p:txBody>
          <a:bodyPr/>
          <a:lstStyle/>
          <a:p>
            <a:r>
              <a:rPr lang="pl-PL" dirty="0"/>
              <a:t>Kot Schrödingera</a:t>
            </a:r>
          </a:p>
        </p:txBody>
      </p:sp>
      <p:sp>
        <p:nvSpPr>
          <p:cNvPr id="3" name="Symbol zastępczy zawartości 2">
            <a:extLst>
              <a:ext uri="{FF2B5EF4-FFF2-40B4-BE49-F238E27FC236}">
                <a16:creationId xmlns:a16="http://schemas.microsoft.com/office/drawing/2014/main" id="{C906DDC5-1FE0-4FFA-93CE-23A80B0FE24E}"/>
              </a:ext>
            </a:extLst>
          </p:cNvPr>
          <p:cNvSpPr>
            <a:spLocks noGrp="1"/>
          </p:cNvSpPr>
          <p:nvPr>
            <p:ph idx="1"/>
          </p:nvPr>
        </p:nvSpPr>
        <p:spPr/>
        <p:txBody>
          <a:bodyPr/>
          <a:lstStyle/>
          <a:p>
            <a:pPr marL="0" indent="0">
              <a:buNone/>
            </a:pPr>
            <a:r>
              <a:rPr lang="pl-PL" dirty="0"/>
              <a:t>eksperyment myślowy, czasem określany mianem paradoksu, opublikowany w 1935 roku przez austriackiego fizyka, Erwina Schrödingera w trzech częściach artykułu przeglądowego Obecna sytuacja w mechanice kwantowej. Ilustruje problem zastosowania interpretacji kopenhaskiej mechaniki kwantowej w odniesieniu do przedmiotów codziennego użytku. Eksperyment ten jest jednym z wielu pomysłów tworzenia „przekładni” ze świata obiektów </a:t>
            </a:r>
            <a:r>
              <a:rPr lang="pl-PL" dirty="0" err="1"/>
              <a:t>nano</a:t>
            </a:r>
            <a:r>
              <a:rPr lang="pl-PL" dirty="0"/>
              <a:t> (w skali atomowej) do świata makroskopowego (zbioru wielu elementów, opisywanego w kategoriach prawdopodobieństwa zdarzeń losowych).</a:t>
            </a:r>
          </a:p>
        </p:txBody>
      </p:sp>
    </p:spTree>
    <p:extLst>
      <p:ext uri="{BB962C8B-B14F-4D97-AF65-F5344CB8AC3E}">
        <p14:creationId xmlns:p14="http://schemas.microsoft.com/office/powerpoint/2010/main" val="3382944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C4B3D4-5C95-4B1F-A6FB-CF0D5D4E48C3}"/>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5D6AD5C1-66E9-40E5-AA04-99973729E262}"/>
              </a:ext>
            </a:extLst>
          </p:cNvPr>
          <p:cNvSpPr>
            <a:spLocks noGrp="1"/>
          </p:cNvSpPr>
          <p:nvPr>
            <p:ph idx="1"/>
          </p:nvPr>
        </p:nvSpPr>
        <p:spPr/>
        <p:txBody>
          <a:bodyPr/>
          <a:lstStyle/>
          <a:p>
            <a:endParaRPr lang="pl-PL"/>
          </a:p>
        </p:txBody>
      </p:sp>
    </p:spTree>
    <p:extLst>
      <p:ext uri="{BB962C8B-B14F-4D97-AF65-F5344CB8AC3E}">
        <p14:creationId xmlns:p14="http://schemas.microsoft.com/office/powerpoint/2010/main" val="3775774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5CF78C5-1533-47AC-A175-6A76A6071123}"/>
              </a:ext>
            </a:extLst>
          </p:cNvPr>
          <p:cNvSpPr>
            <a:spLocks noGrp="1"/>
          </p:cNvSpPr>
          <p:nvPr>
            <p:ph type="title"/>
          </p:nvPr>
        </p:nvSpPr>
        <p:spPr/>
        <p:txBody>
          <a:bodyPr/>
          <a:lstStyle/>
          <a:p>
            <a:r>
              <a:rPr lang="pl-PL" dirty="0"/>
              <a:t>Komputer kwantowy</a:t>
            </a:r>
          </a:p>
        </p:txBody>
      </p:sp>
      <p:sp>
        <p:nvSpPr>
          <p:cNvPr id="3" name="Symbol zastępczy zawartości 2">
            <a:extLst>
              <a:ext uri="{FF2B5EF4-FFF2-40B4-BE49-F238E27FC236}">
                <a16:creationId xmlns:a16="http://schemas.microsoft.com/office/drawing/2014/main" id="{5C263990-AC4C-4F4F-A646-0B16CB60A608}"/>
              </a:ext>
            </a:extLst>
          </p:cNvPr>
          <p:cNvSpPr>
            <a:spLocks noGrp="1"/>
          </p:cNvSpPr>
          <p:nvPr>
            <p:ph idx="1"/>
          </p:nvPr>
        </p:nvSpPr>
        <p:spPr/>
        <p:txBody>
          <a:bodyPr/>
          <a:lstStyle/>
          <a:p>
            <a:pPr marL="0" indent="0">
              <a:buNone/>
            </a:pPr>
            <a:r>
              <a:rPr lang="pl-PL" dirty="0"/>
              <a:t>maszyna, w której wypadku do opisania zasady jej działania należy posłużyć się mechaniką kwantową. W tradycyjnym komputerze każdą wartość reprezentującą przetwarzane dane można zapisać za pomocą dwóch cyfr: zera i jedynki, czyli w systemie binarnym. We współczesnych układach scalonych tym zerom i jedynkom odpowiadają dwie rozróżnialne wartości napięcia na tranzystorach, z których składa się mikroprocesor</a:t>
            </a:r>
          </a:p>
        </p:txBody>
      </p:sp>
    </p:spTree>
    <p:extLst>
      <p:ext uri="{BB962C8B-B14F-4D97-AF65-F5344CB8AC3E}">
        <p14:creationId xmlns:p14="http://schemas.microsoft.com/office/powerpoint/2010/main" val="987357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pcworld.pl/g1/news/2/9/299320">
            <a:extLst>
              <a:ext uri="{FF2B5EF4-FFF2-40B4-BE49-F238E27FC236}">
                <a16:creationId xmlns:a16="http://schemas.microsoft.com/office/drawing/2014/main" id="{DACB9DFA-2ACC-4F3B-AD45-139B64A39D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7989" y="96941"/>
            <a:ext cx="4441586" cy="6661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831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EADDD6-8F40-4C97-ACDC-4C8CC4A5E464}"/>
              </a:ext>
            </a:extLst>
          </p:cNvPr>
          <p:cNvSpPr>
            <a:spLocks noGrp="1"/>
          </p:cNvSpPr>
          <p:nvPr>
            <p:ph type="title"/>
          </p:nvPr>
        </p:nvSpPr>
        <p:spPr/>
        <p:txBody>
          <a:bodyPr/>
          <a:lstStyle/>
          <a:p>
            <a:r>
              <a:rPr lang="pl-PL" dirty="0"/>
              <a:t>Działanie</a:t>
            </a:r>
          </a:p>
        </p:txBody>
      </p:sp>
      <p:sp>
        <p:nvSpPr>
          <p:cNvPr id="3" name="Symbol zastępczy zawartości 2">
            <a:extLst>
              <a:ext uri="{FF2B5EF4-FFF2-40B4-BE49-F238E27FC236}">
                <a16:creationId xmlns:a16="http://schemas.microsoft.com/office/drawing/2014/main" id="{6C8F1D88-DEE6-49F2-BC64-247569A6271A}"/>
              </a:ext>
            </a:extLst>
          </p:cNvPr>
          <p:cNvSpPr>
            <a:spLocks noGrp="1"/>
          </p:cNvSpPr>
          <p:nvPr>
            <p:ph idx="1"/>
          </p:nvPr>
        </p:nvSpPr>
        <p:spPr/>
        <p:txBody>
          <a:bodyPr/>
          <a:lstStyle/>
          <a:p>
            <a:pPr marL="0" indent="0">
              <a:buNone/>
            </a:pPr>
            <a:r>
              <a:rPr lang="pl-PL" dirty="0"/>
              <a:t>W maszynie kwantowej dane reprezentowane są przez stan kwantowy układu stanowiącego kwantowy mikroprocesor. Ewolucja tego układu kwantowego odpowiada zaś procesowi obliczeniowemu, analogicznie jak dzieje się z przełączaniem tranzystorów. Możliwość zaplanowania ewolucji układu kwantowego, czyli stworzenie odpowiedniego algorytmu (programu) kwantowego, pozwala – w teorii – osiągnąć wyniki w znacznie szybszy i bardziej efektywny sposób niż w wypadku tradycyjnych komputerów.</a:t>
            </a:r>
          </a:p>
        </p:txBody>
      </p:sp>
    </p:spTree>
    <p:extLst>
      <p:ext uri="{BB962C8B-B14F-4D97-AF65-F5344CB8AC3E}">
        <p14:creationId xmlns:p14="http://schemas.microsoft.com/office/powerpoint/2010/main" val="2335186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4EB32A-D383-4635-9B5B-1DCEAECCFEA2}"/>
              </a:ext>
            </a:extLst>
          </p:cNvPr>
          <p:cNvSpPr>
            <a:spLocks noGrp="1"/>
          </p:cNvSpPr>
          <p:nvPr>
            <p:ph type="title"/>
          </p:nvPr>
        </p:nvSpPr>
        <p:spPr/>
        <p:txBody>
          <a:bodyPr/>
          <a:lstStyle/>
          <a:p>
            <a:r>
              <a:rPr lang="pl-PL" dirty="0"/>
              <a:t>Działanie cd.</a:t>
            </a:r>
          </a:p>
        </p:txBody>
      </p:sp>
      <p:sp>
        <p:nvSpPr>
          <p:cNvPr id="3" name="Symbol zastępczy zawartości 2">
            <a:extLst>
              <a:ext uri="{FF2B5EF4-FFF2-40B4-BE49-F238E27FC236}">
                <a16:creationId xmlns:a16="http://schemas.microsoft.com/office/drawing/2014/main" id="{C2704E71-F894-4B65-9574-95C0411D8C6E}"/>
              </a:ext>
            </a:extLst>
          </p:cNvPr>
          <p:cNvSpPr>
            <a:spLocks noGrp="1"/>
          </p:cNvSpPr>
          <p:nvPr>
            <p:ph idx="1"/>
          </p:nvPr>
        </p:nvSpPr>
        <p:spPr/>
        <p:txBody>
          <a:bodyPr/>
          <a:lstStyle/>
          <a:p>
            <a:pPr marL="0" indent="0">
              <a:buNone/>
            </a:pPr>
            <a:r>
              <a:rPr lang="pl-PL" dirty="0"/>
              <a:t>W komputerze kwantowym bramki logiczne operują nie na bitach, tak jak w tradycyjnych komputerach, ale na bitach kwantowych nazywanych </a:t>
            </a:r>
            <a:r>
              <a:rPr lang="pl-PL" dirty="0" err="1"/>
              <a:t>kubitami</a:t>
            </a:r>
            <a:r>
              <a:rPr lang="pl-PL" dirty="0"/>
              <a:t> – od angielskiej nazwy quantum bit. Bit kwantowy różni się od zwykłego bita tym, że nie ma on ustalonej wartości 0 lub 1, ale zgodnie z zasadami mechaniki kwantowej znajduje się w stanie pośrednim, nazywanym superpozycją, pomiędzy zerem i jedynką. Dopiero podczas pomiaru </a:t>
            </a:r>
            <a:r>
              <a:rPr lang="pl-PL" dirty="0" err="1"/>
              <a:t>kubit</a:t>
            </a:r>
            <a:r>
              <a:rPr lang="pl-PL" dirty="0"/>
              <a:t> może przyjąć jedną z dwóch wartości: 0 lub 1.</a:t>
            </a:r>
          </a:p>
        </p:txBody>
      </p:sp>
    </p:spTree>
    <p:extLst>
      <p:ext uri="{BB962C8B-B14F-4D97-AF65-F5344CB8AC3E}">
        <p14:creationId xmlns:p14="http://schemas.microsoft.com/office/powerpoint/2010/main" val="878413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0C8C0CB-EBBB-4C57-8EBD-BACA713454D1}"/>
              </a:ext>
            </a:extLst>
          </p:cNvPr>
          <p:cNvSpPr>
            <a:spLocks noGrp="1"/>
          </p:cNvSpPr>
          <p:nvPr>
            <p:ph type="title"/>
          </p:nvPr>
        </p:nvSpPr>
        <p:spPr/>
        <p:txBody>
          <a:bodyPr/>
          <a:lstStyle/>
          <a:p>
            <a:r>
              <a:rPr lang="pl-PL" dirty="0"/>
              <a:t>Działanie cd</a:t>
            </a:r>
          </a:p>
        </p:txBody>
      </p:sp>
      <p:sp>
        <p:nvSpPr>
          <p:cNvPr id="3" name="Symbol zastępczy zawartości 2">
            <a:extLst>
              <a:ext uri="{FF2B5EF4-FFF2-40B4-BE49-F238E27FC236}">
                <a16:creationId xmlns:a16="http://schemas.microsoft.com/office/drawing/2014/main" id="{7FFD36C1-6042-45C1-81B8-01558450C600}"/>
              </a:ext>
            </a:extLst>
          </p:cNvPr>
          <p:cNvSpPr>
            <a:spLocks noGrp="1"/>
          </p:cNvSpPr>
          <p:nvPr>
            <p:ph idx="1"/>
          </p:nvPr>
        </p:nvSpPr>
        <p:spPr/>
        <p:txBody>
          <a:bodyPr>
            <a:normAutofit/>
          </a:bodyPr>
          <a:lstStyle/>
          <a:p>
            <a:pPr marL="0" indent="0">
              <a:buNone/>
            </a:pPr>
            <a:r>
              <a:rPr lang="pl-PL" dirty="0"/>
              <a:t>Właśnie z tym zjawiskiem, że 1 </a:t>
            </a:r>
            <a:r>
              <a:rPr lang="pl-PL" dirty="0" err="1"/>
              <a:t>kubit</a:t>
            </a:r>
            <a:r>
              <a:rPr lang="pl-PL" dirty="0"/>
              <a:t> może jednocześnie wyrażać dwie wartości: 0 i 1, wiąże się ogromny obliczeniowy potencjał komputerów kwantowych. Dwa </a:t>
            </a:r>
            <a:r>
              <a:rPr lang="pl-PL" dirty="0" err="1"/>
              <a:t>kubity</a:t>
            </a:r>
            <a:r>
              <a:rPr lang="pl-PL" dirty="0"/>
              <a:t> reprezentują już bowiem jednocześnie cztery splątane ze sobą wartości (00, 01, 10, 11), a trzy </a:t>
            </a:r>
            <a:r>
              <a:rPr lang="pl-PL" dirty="0" err="1"/>
              <a:t>kubity</a:t>
            </a:r>
            <a:r>
              <a:rPr lang="pl-PL" dirty="0"/>
              <a:t> osiem (000, 001, 010, 100, 101, 110, 011, 111) – odpowiednio 2^2 i 2^3 możliwości. Stany te nie mogą być już traktowane jako stany niezależnie, dlatego mówi się o nich, że są one ze sobą splątane.</a:t>
            </a:r>
          </a:p>
          <a:p>
            <a:pPr marL="0" indent="0">
              <a:buNone/>
            </a:pPr>
            <a:endParaRPr lang="pl-PL" dirty="0"/>
          </a:p>
          <a:p>
            <a:pPr marL="0" indent="0">
              <a:buNone/>
            </a:pPr>
            <a:r>
              <a:rPr lang="pl-PL" dirty="0" err="1"/>
              <a:t>Tysiąckubitowy</a:t>
            </a:r>
            <a:r>
              <a:rPr lang="pl-PL" dirty="0"/>
              <a:t> komputer to już 2^1000 splątanych stanów, a maszyna taka jak D-</a:t>
            </a:r>
            <a:r>
              <a:rPr lang="pl-PL" dirty="0" err="1"/>
              <a:t>Wave</a:t>
            </a:r>
            <a:r>
              <a:rPr lang="pl-PL" dirty="0"/>
              <a:t> 2000Q potrafi na raz zakodować 2^2000 zależnych od siebie wartości – to więcej niż liczba atomów w znanym nam wszechświecie.</a:t>
            </a:r>
          </a:p>
        </p:txBody>
      </p:sp>
    </p:spTree>
    <p:extLst>
      <p:ext uri="{BB962C8B-B14F-4D97-AF65-F5344CB8AC3E}">
        <p14:creationId xmlns:p14="http://schemas.microsoft.com/office/powerpoint/2010/main" val="3470733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 zewnÄtrz komputery kwantowe firmy D-Wave przypominajÄ czarny monolit o wymiarach ok. 3 x 3 x 3 metry. Na zdjÄciu komputery kwantowe z serii D-Wave 2X.">
            <a:extLst>
              <a:ext uri="{FF2B5EF4-FFF2-40B4-BE49-F238E27FC236}">
                <a16:creationId xmlns:a16="http://schemas.microsoft.com/office/drawing/2014/main" id="{CBA30BA1-F384-4508-970A-304A7C51E4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7923" y="71002"/>
            <a:ext cx="10047762" cy="669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023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8C0558-8693-4D02-BE65-8D082792C563}"/>
              </a:ext>
            </a:extLst>
          </p:cNvPr>
          <p:cNvSpPr>
            <a:spLocks noGrp="1"/>
          </p:cNvSpPr>
          <p:nvPr>
            <p:ph type="title"/>
          </p:nvPr>
        </p:nvSpPr>
        <p:spPr/>
        <p:txBody>
          <a:bodyPr/>
          <a:lstStyle/>
          <a:p>
            <a:r>
              <a:rPr lang="pl-PL" dirty="0"/>
              <a:t>Wymagania</a:t>
            </a:r>
          </a:p>
        </p:txBody>
      </p:sp>
      <p:sp>
        <p:nvSpPr>
          <p:cNvPr id="3" name="Symbol zastępczy zawartości 2">
            <a:extLst>
              <a:ext uri="{FF2B5EF4-FFF2-40B4-BE49-F238E27FC236}">
                <a16:creationId xmlns:a16="http://schemas.microsoft.com/office/drawing/2014/main" id="{F607ECEB-B44F-4F7F-A650-895E38B5E2E7}"/>
              </a:ext>
            </a:extLst>
          </p:cNvPr>
          <p:cNvSpPr>
            <a:spLocks noGrp="1"/>
          </p:cNvSpPr>
          <p:nvPr>
            <p:ph idx="1"/>
          </p:nvPr>
        </p:nvSpPr>
        <p:spPr/>
        <p:txBody>
          <a:bodyPr/>
          <a:lstStyle/>
          <a:p>
            <a:pPr marL="0" indent="0">
              <a:buNone/>
            </a:pPr>
            <a:r>
              <a:rPr lang="pl-PL" dirty="0"/>
              <a:t>Aby uzyskać efekt nadprzewodnictwa i uniknąć szumów termicznych mogących spowodować </a:t>
            </a:r>
            <a:r>
              <a:rPr lang="pl-PL" dirty="0" err="1"/>
              <a:t>dekoherencję</a:t>
            </a:r>
            <a:r>
              <a:rPr lang="pl-PL" dirty="0"/>
              <a:t>, procesor Europa musiał być chłodzony do temperatury 0,004 stopni Kelvina, a więc niemal do temperatury zera absolutnego, co determinuje wygląd komputerów D-</a:t>
            </a:r>
            <a:r>
              <a:rPr lang="pl-PL" dirty="0" err="1"/>
              <a:t>Wave</a:t>
            </a:r>
            <a:endParaRPr lang="pl-PL" dirty="0"/>
          </a:p>
        </p:txBody>
      </p:sp>
    </p:spTree>
    <p:extLst>
      <p:ext uri="{BB962C8B-B14F-4D97-AF65-F5344CB8AC3E}">
        <p14:creationId xmlns:p14="http://schemas.microsoft.com/office/powerpoint/2010/main" val="984435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69DB93-EB7C-49CD-ADDB-B169F90A11EE}"/>
              </a:ext>
            </a:extLst>
          </p:cNvPr>
          <p:cNvSpPr>
            <a:spLocks noGrp="1"/>
          </p:cNvSpPr>
          <p:nvPr>
            <p:ph type="title"/>
          </p:nvPr>
        </p:nvSpPr>
        <p:spPr/>
        <p:txBody>
          <a:bodyPr/>
          <a:lstStyle/>
          <a:p>
            <a:r>
              <a:rPr lang="pl-PL" dirty="0"/>
              <a:t>Zastosowanie</a:t>
            </a:r>
          </a:p>
        </p:txBody>
      </p:sp>
      <p:sp>
        <p:nvSpPr>
          <p:cNvPr id="3" name="Symbol zastępczy zawartości 2">
            <a:extLst>
              <a:ext uri="{FF2B5EF4-FFF2-40B4-BE49-F238E27FC236}">
                <a16:creationId xmlns:a16="http://schemas.microsoft.com/office/drawing/2014/main" id="{E5A34AD2-1EC9-46B8-99AE-B8B7622D62FC}"/>
              </a:ext>
            </a:extLst>
          </p:cNvPr>
          <p:cNvSpPr>
            <a:spLocks noGrp="1"/>
          </p:cNvSpPr>
          <p:nvPr>
            <p:ph idx="1"/>
          </p:nvPr>
        </p:nvSpPr>
        <p:spPr/>
        <p:txBody>
          <a:bodyPr>
            <a:normAutofit/>
          </a:bodyPr>
          <a:lstStyle/>
          <a:p>
            <a:pPr marL="0" indent="0">
              <a:buNone/>
            </a:pPr>
            <a:r>
              <a:rPr lang="pl-PL" dirty="0"/>
              <a:t>Podstawową cechą komputera kwantowego jest to, że obliczenia jednocześnie wykonywane są na wszystkich możliwych danych, a nieprawidłowe wyniki wzajemnie się kasują. W ten sposób pozostają jedynie prawidłowe wartości, ale pojawiają się one z pewnym prawdopodobieństwem. </a:t>
            </a:r>
          </a:p>
        </p:txBody>
      </p:sp>
    </p:spTree>
    <p:extLst>
      <p:ext uri="{BB962C8B-B14F-4D97-AF65-F5344CB8AC3E}">
        <p14:creationId xmlns:p14="http://schemas.microsoft.com/office/powerpoint/2010/main" val="1789392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ny">
  <a:themeElements>
    <a:clrScheme name="Integralny">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ny">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ny">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24</TotalTime>
  <Words>835</Words>
  <Application>Microsoft Office PowerPoint</Application>
  <PresentationFormat>Panoramiczny</PresentationFormat>
  <Paragraphs>27</Paragraphs>
  <Slides>15</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15</vt:i4>
      </vt:variant>
    </vt:vector>
  </HeadingPairs>
  <TitlesOfParts>
    <vt:vector size="20" baseType="lpstr">
      <vt:lpstr>Arial</vt:lpstr>
      <vt:lpstr>Tw Cen MT</vt:lpstr>
      <vt:lpstr>Tw Cen MT Condensed</vt:lpstr>
      <vt:lpstr>Wingdings 3</vt:lpstr>
      <vt:lpstr>Integralny</vt:lpstr>
      <vt:lpstr>Komputer kwantowy</vt:lpstr>
      <vt:lpstr>Komputer kwantowy</vt:lpstr>
      <vt:lpstr>Prezentacja programu PowerPoint</vt:lpstr>
      <vt:lpstr>Działanie</vt:lpstr>
      <vt:lpstr>Działanie cd.</vt:lpstr>
      <vt:lpstr>Działanie cd</vt:lpstr>
      <vt:lpstr>Prezentacja programu PowerPoint</vt:lpstr>
      <vt:lpstr>Wymagania</vt:lpstr>
      <vt:lpstr>Zastosowanie</vt:lpstr>
      <vt:lpstr>Zastosowanie</vt:lpstr>
      <vt:lpstr>Zastosowanie</vt:lpstr>
      <vt:lpstr>Zastosowanie</vt:lpstr>
      <vt:lpstr>Ograniczenia</vt:lpstr>
      <vt:lpstr>Kot Schrödingera</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Komputer kwantowy</dc:title>
  <dc:creator>Damian Radzik</dc:creator>
  <cp:lastModifiedBy>Damian Radzik</cp:lastModifiedBy>
  <cp:revision>3</cp:revision>
  <dcterms:created xsi:type="dcterms:W3CDTF">2018-05-22T10:06:28Z</dcterms:created>
  <dcterms:modified xsi:type="dcterms:W3CDTF">2018-05-22T10:30:31Z</dcterms:modified>
</cp:coreProperties>
</file>