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1" r:id="rId4"/>
    <p:sldId id="258" r:id="rId5"/>
    <p:sldId id="260" r:id="rId6"/>
    <p:sldId id="262" r:id="rId7"/>
    <p:sldId id="263" r:id="rId8"/>
    <p:sldId id="259" r:id="rId9"/>
    <p:sldId id="265" r:id="rId10"/>
    <p:sldId id="264" r:id="rId11"/>
    <p:sldId id="266" r:id="rId12"/>
    <p:sldId id="270" r:id="rId13"/>
    <p:sldId id="271" r:id="rId14"/>
    <p:sldId id="267" r:id="rId15"/>
    <p:sldId id="273" r:id="rId16"/>
    <p:sldId id="274" r:id="rId17"/>
    <p:sldId id="275" r:id="rId18"/>
    <p:sldId id="276" r:id="rId19"/>
    <p:sldId id="269" r:id="rId20"/>
    <p:sldId id="272" r:id="rId21"/>
    <p:sldId id="268"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3" autoAdjust="0"/>
    <p:restoredTop sz="94660"/>
  </p:normalViewPr>
  <p:slideViewPr>
    <p:cSldViewPr snapToGrid="0">
      <p:cViewPr varScale="1">
        <p:scale>
          <a:sx n="80" d="100"/>
          <a:sy n="80" d="100"/>
        </p:scale>
        <p:origin x="28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l-PL" smtClean="0"/>
              <a:t>Kliknij, aby edytować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5586B75A-687E-405C-8A0B-8D00578BA2C3}" type="datetimeFigureOut">
              <a:rPr lang="en-US" dirty="0"/>
              <a:pPr/>
              <a:t>6/10/2018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6/10/2018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RYzn_gmFs5w"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69848" y="484909"/>
            <a:ext cx="7315200" cy="2826327"/>
          </a:xfrm>
        </p:spPr>
        <p:txBody>
          <a:bodyPr/>
          <a:lstStyle/>
          <a:p>
            <a:r>
              <a:rPr lang="pl-PL" dirty="0"/>
              <a:t>Sztuczna inteligencja </a:t>
            </a:r>
          </a:p>
        </p:txBody>
      </p:sp>
      <p:sp>
        <p:nvSpPr>
          <p:cNvPr id="3" name="Podtytuł 2"/>
          <p:cNvSpPr>
            <a:spLocks noGrp="1"/>
          </p:cNvSpPr>
          <p:nvPr>
            <p:ph type="subTitle" idx="1"/>
          </p:nvPr>
        </p:nvSpPr>
        <p:spPr/>
        <p:txBody>
          <a:bodyPr/>
          <a:lstStyle/>
          <a:p>
            <a:r>
              <a:rPr lang="pl-PL" dirty="0" smtClean="0"/>
              <a:t>Tomasz </a:t>
            </a:r>
            <a:r>
              <a:rPr lang="pl-PL" dirty="0" err="1" smtClean="0"/>
              <a:t>Wresiło</a:t>
            </a:r>
            <a:r>
              <a:rPr lang="pl-PL" dirty="0" smtClean="0"/>
              <a:t> II DT</a:t>
            </a: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448" y="3599982"/>
            <a:ext cx="2787097" cy="1346090"/>
          </a:xfrm>
          <a:prstGeom prst="rect">
            <a:avLst/>
          </a:prstGeom>
        </p:spPr>
      </p:pic>
    </p:spTree>
    <p:extLst>
      <p:ext uri="{BB962C8B-B14F-4D97-AF65-F5344CB8AC3E}">
        <p14:creationId xmlns:p14="http://schemas.microsoft.com/office/powerpoint/2010/main" val="1435878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032" y="1143000"/>
            <a:ext cx="2834640" cy="4256314"/>
          </a:xfrm>
        </p:spPr>
        <p:txBody>
          <a:bodyPr>
            <a:normAutofit fontScale="90000"/>
          </a:bodyPr>
          <a:lstStyle/>
          <a:p>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b="1" dirty="0" smtClean="0"/>
              <a:t>„</a:t>
            </a:r>
            <a:r>
              <a:rPr lang="pl-PL" b="1" dirty="0"/>
              <a:t> System nie działa tylko na prostych odcinkach. Radzi sobie z zakrętami i drogami o skomplikowanych kształtach.</a:t>
            </a:r>
            <a:br>
              <a:rPr lang="pl-PL" b="1" dirty="0"/>
            </a:br>
            <a:r>
              <a:rPr lang="pl-PL" b="1" dirty="0" smtClean="0"/>
              <a:t>”</a:t>
            </a:r>
            <a:endParaRPr lang="pl-PL" b="1" dirty="0"/>
          </a:p>
        </p:txBody>
      </p:sp>
      <p:sp>
        <p:nvSpPr>
          <p:cNvPr id="4" name="Symbol zastępczy tekstu 3"/>
          <p:cNvSpPr>
            <a:spLocks noGrp="1"/>
          </p:cNvSpPr>
          <p:nvPr>
            <p:ph type="body" sz="half" idx="2"/>
          </p:nvPr>
        </p:nvSpPr>
        <p:spPr/>
        <p:txBody>
          <a:bodyPr>
            <a:normAutofit/>
          </a:bodyPr>
          <a:lstStyle/>
          <a:p>
            <a:endParaRPr lang="pl-PL" dirty="0" smtClean="0"/>
          </a:p>
          <a:p>
            <a:endParaRPr lang="pl-PL" dirty="0"/>
          </a:p>
          <a:p>
            <a:endParaRPr lang="pl-PL" dirty="0" smtClean="0"/>
          </a:p>
          <a:p>
            <a:endParaRPr lang="pl-PL" dirty="0"/>
          </a:p>
          <a:p>
            <a:endParaRPr lang="pl-PL" dirty="0" smtClean="0"/>
          </a:p>
          <a:p>
            <a:r>
              <a:rPr lang="pl-PL" b="1" dirty="0" err="1" smtClean="0"/>
              <a:t>Businessinsider</a:t>
            </a:r>
            <a:r>
              <a:rPr lang="pl-PL" b="1" dirty="0" smtClean="0"/>
              <a:t> o autopilocie Tesli</a:t>
            </a:r>
          </a:p>
        </p:txBody>
      </p:sp>
      <p:pic>
        <p:nvPicPr>
          <p:cNvPr id="8" name="Symbol zastępczy obrazu 7"/>
          <p:cNvPicPr>
            <a:picLocks noGrp="1" noChangeAspect="1"/>
          </p:cNvPicPr>
          <p:nvPr>
            <p:ph type="pic" idx="1"/>
          </p:nvPr>
        </p:nvPicPr>
        <p:blipFill>
          <a:blip r:embed="rId2">
            <a:extLst>
              <a:ext uri="{28A0092B-C50C-407E-A947-70E740481C1C}">
                <a14:useLocalDpi xmlns:a14="http://schemas.microsoft.com/office/drawing/2010/main" val="0"/>
              </a:ext>
            </a:extLst>
          </a:blip>
          <a:srcRect l="10229" r="10229"/>
          <a:stretch>
            <a:fillRect/>
          </a:stretch>
        </p:blipFill>
        <p:spPr/>
      </p:pic>
    </p:spTree>
    <p:extLst>
      <p:ext uri="{BB962C8B-B14F-4D97-AF65-F5344CB8AC3E}">
        <p14:creationId xmlns:p14="http://schemas.microsoft.com/office/powerpoint/2010/main" val="1874016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dirty="0"/>
              <a:t> </a:t>
            </a:r>
            <a:r>
              <a:rPr lang="pl-PL" sz="3600" b="1" dirty="0"/>
              <a:t>W ciągu ostatnich kilkudziesięciu lat pojęcie sztucznej inteligencji nabrało innego znaczenia,</a:t>
            </a:r>
            <a:r>
              <a:rPr lang="pl-PL" sz="3600" dirty="0"/>
              <a:t> ponieważ z obszarów wyobraźni przeszło w sferę rzeczywistości. Na ten moment możemy mówić o dwóch etapach rozwoju sztucznej inteligencji.</a:t>
            </a:r>
          </a:p>
        </p:txBody>
      </p:sp>
      <p:sp>
        <p:nvSpPr>
          <p:cNvPr id="3" name="Symbol zastępczy tekstu 2"/>
          <p:cNvSpPr>
            <a:spLocks noGrp="1"/>
          </p:cNvSpPr>
          <p:nvPr>
            <p:ph type="body" idx="1"/>
          </p:nvPr>
        </p:nvSpPr>
        <p:spPr/>
        <p:txBody>
          <a:bodyPr/>
          <a:lstStyle/>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34" y="1298448"/>
            <a:ext cx="2857500" cy="1600200"/>
          </a:xfrm>
          <a:prstGeom prst="rect">
            <a:avLst/>
          </a:prstGeom>
        </p:spPr>
      </p:pic>
    </p:spTree>
    <p:extLst>
      <p:ext uri="{BB962C8B-B14F-4D97-AF65-F5344CB8AC3E}">
        <p14:creationId xmlns:p14="http://schemas.microsoft.com/office/powerpoint/2010/main" val="2731419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t>Wyspecjalizowana sztuczna inteligencja (SI)</a:t>
            </a:r>
            <a:r>
              <a:rPr lang="pl-PL" sz="2400" dirty="0"/>
              <a:t/>
            </a:r>
            <a:br>
              <a:rPr lang="pl-PL" sz="2400" dirty="0"/>
            </a:br>
            <a:r>
              <a:rPr lang="pl-PL" sz="2400" dirty="0"/>
              <a:t>Stworzona w celu realizowania konkretnych zadań. Przykładem mogą być wszelkie systemy rekomendacji, sugerujące nam produkty i usługi na bazie naszej wcześniejszej aktywności. Podobnie wygląda to w przypadku programów do stawiania diagnozy na bazie wpisanych symptomów i wyników badań albo systemy predykcji, które na bazie przykładów i obliczenia prawdopodobieństwa oraz ryzyka proponują nam najlepsze strategie działania.</a:t>
            </a:r>
          </a:p>
        </p:txBody>
      </p:sp>
      <p:sp>
        <p:nvSpPr>
          <p:cNvPr id="3" name="Symbol zastępczy tekstu 2"/>
          <p:cNvSpPr>
            <a:spLocks noGrp="1"/>
          </p:cNvSpPr>
          <p:nvPr>
            <p:ph type="body" idx="1"/>
          </p:nvPr>
        </p:nvSpPr>
        <p:spPr/>
        <p:txBody>
          <a:bodyPr/>
          <a:lstStyle/>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3" y="1726532"/>
            <a:ext cx="2847975" cy="1600200"/>
          </a:xfrm>
          <a:prstGeom prst="rect">
            <a:avLst/>
          </a:prstGeom>
        </p:spPr>
      </p:pic>
    </p:spTree>
    <p:extLst>
      <p:ext uri="{BB962C8B-B14F-4D97-AF65-F5344CB8AC3E}">
        <p14:creationId xmlns:p14="http://schemas.microsoft.com/office/powerpoint/2010/main" val="377354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67912" y="1298448"/>
            <a:ext cx="7315200" cy="4288536"/>
          </a:xfrm>
        </p:spPr>
        <p:txBody>
          <a:bodyPr>
            <a:noAutofit/>
          </a:bodyPr>
          <a:lstStyle/>
          <a:p>
            <a:r>
              <a:rPr lang="pl-PL" sz="2400" b="1" dirty="0"/>
              <a:t>Ogólna sztuczna inteligencja (OSI)</a:t>
            </a:r>
            <a:r>
              <a:rPr lang="pl-PL" sz="2400" dirty="0"/>
              <a:t/>
            </a:r>
            <a:br>
              <a:rPr lang="pl-PL" sz="2400" dirty="0"/>
            </a:br>
            <a:r>
              <a:rPr lang="pl-PL" sz="2400" dirty="0"/>
              <a:t>Mniej popularny i rozwijany dział, opiera się na systemach, które mają rozumować w sposób ogólny i wszechstronny. Ogólna Sztuczna Inteligencja to cyfrowa świadomość, która ma możliwość samodzielnej oceny sytuacji, posiada wirtualną osobowość. Tego typu systemy w założeniu powinny posiadać własną autonomie i zdolność do ulepszania się, a przede wszystkim uczenia na podstawie wtłaczanych do nich danych. OSI jest wykorzystywane w tworzeniu </a:t>
            </a:r>
            <a:r>
              <a:rPr lang="pl-PL" sz="2400" dirty="0" err="1"/>
              <a:t>czatbotów</a:t>
            </a:r>
            <a:r>
              <a:rPr lang="pl-PL" sz="2400" dirty="0"/>
              <a:t> i innych narzędzi do komunikowania się z ludźmi, ponieważ na podstawie analizy setek tekstów, poznają ludzkie emocje i zachowania, które później są w stanie powtarzać, dopasowując odpowiedzi do konkretnych sytuacji. Mimo wysiłków, by zbliżyć psychikę OSI do </a:t>
            </a:r>
            <a:r>
              <a:rPr lang="pl-PL" sz="2400" dirty="0" err="1"/>
              <a:t>transludzkiej</a:t>
            </a:r>
            <a:r>
              <a:rPr lang="pl-PL" sz="2400" dirty="0"/>
              <a:t> ich zachowania społeczne i cele są w widoczny sposób obce.</a:t>
            </a:r>
          </a:p>
        </p:txBody>
      </p:sp>
      <p:sp>
        <p:nvSpPr>
          <p:cNvPr id="3" name="Symbol zastępczy tekstu 2"/>
          <p:cNvSpPr>
            <a:spLocks noGrp="1"/>
          </p:cNvSpPr>
          <p:nvPr>
            <p:ph type="body" idx="1"/>
          </p:nvPr>
        </p:nvSpPr>
        <p:spPr/>
        <p:txBody>
          <a:bodyPr/>
          <a:lstStyle/>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22" y="724147"/>
            <a:ext cx="3186336" cy="1593168"/>
          </a:xfrm>
          <a:prstGeom prst="rect">
            <a:avLst/>
          </a:prstGeom>
        </p:spPr>
      </p:pic>
    </p:spTree>
    <p:extLst>
      <p:ext uri="{BB962C8B-B14F-4D97-AF65-F5344CB8AC3E}">
        <p14:creationId xmlns:p14="http://schemas.microsoft.com/office/powerpoint/2010/main" val="2588450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67912" y="1298447"/>
            <a:ext cx="7315200" cy="3586373"/>
          </a:xfrm>
        </p:spPr>
        <p:txBody>
          <a:bodyPr>
            <a:normAutofit fontScale="90000"/>
          </a:bodyPr>
          <a:lstStyle/>
          <a:p>
            <a:r>
              <a:rPr lang="pl-PL" sz="2700" b="1" dirty="0" smtClean="0"/>
              <a:t/>
            </a:r>
            <a:br>
              <a:rPr lang="pl-PL" sz="2700" b="1" dirty="0" smtClean="0"/>
            </a:br>
            <a:r>
              <a:rPr lang="pl-PL" sz="2700" b="1" dirty="0"/>
              <a:t/>
            </a:r>
            <a:br>
              <a:rPr lang="pl-PL" sz="2700" b="1" dirty="0"/>
            </a:br>
            <a:r>
              <a:rPr lang="pl-PL" sz="2700" b="1" dirty="0" smtClean="0"/>
              <a:t/>
            </a:r>
            <a:br>
              <a:rPr lang="pl-PL" sz="2700" b="1" dirty="0" smtClean="0"/>
            </a:br>
            <a:r>
              <a:rPr lang="pl-PL" sz="2700" b="1" dirty="0"/>
              <a:t/>
            </a:r>
            <a:br>
              <a:rPr lang="pl-PL" sz="2700" b="1" dirty="0"/>
            </a:br>
            <a:r>
              <a:rPr lang="pl-PL" sz="2700" b="1" dirty="0" smtClean="0"/>
              <a:t/>
            </a:r>
            <a:br>
              <a:rPr lang="pl-PL" sz="2700" b="1" dirty="0" smtClean="0"/>
            </a:br>
            <a:r>
              <a:rPr lang="pl-PL" sz="2700" b="1" dirty="0"/>
              <a:t/>
            </a:r>
            <a:br>
              <a:rPr lang="pl-PL" sz="2700" b="1" dirty="0"/>
            </a:br>
            <a:r>
              <a:rPr lang="pl-PL" sz="2700" b="1" dirty="0" smtClean="0"/>
              <a:t/>
            </a:r>
            <a:br>
              <a:rPr lang="pl-PL" sz="2700" b="1" dirty="0" smtClean="0"/>
            </a:br>
            <a:r>
              <a:rPr lang="pl-PL" sz="2700" b="1" dirty="0" smtClean="0"/>
              <a:t>Sztuczna </a:t>
            </a:r>
            <a:r>
              <a:rPr lang="pl-PL" sz="2700" b="1" dirty="0"/>
              <a:t>inteligencja wkracza w nasze życie bardzo szybko,</a:t>
            </a:r>
            <a:r>
              <a:rPr lang="pl-PL" sz="2700" dirty="0"/>
              <a:t> jednak daleko jej na ten moment do wszechstronności ludzkiego umysłu. W artykule Jamesa </a:t>
            </a:r>
            <a:r>
              <a:rPr lang="pl-PL" sz="2700" dirty="0" err="1"/>
              <a:t>Barrata</a:t>
            </a:r>
            <a:r>
              <a:rPr lang="pl-PL" sz="2700" dirty="0"/>
              <a:t> </a:t>
            </a:r>
            <a:r>
              <a:rPr lang="pl-PL" sz="2700" dirty="0" err="1"/>
              <a:t>Artificial</a:t>
            </a:r>
            <a:r>
              <a:rPr lang="pl-PL" sz="2700" dirty="0"/>
              <a:t> </a:t>
            </a:r>
            <a:r>
              <a:rPr lang="pl-PL" sz="2700" dirty="0" err="1"/>
              <a:t>Intelligence</a:t>
            </a:r>
            <a:r>
              <a:rPr lang="pl-PL" sz="2700" dirty="0"/>
              <a:t> and the End of the Human Era, połowa przepytanych ekspertów SI uważa, że istnieje 50 proc. prawdopodobieństwa na osiągnięcie przez AI ludzkiego poziomu przed 2040 rokiem. Biorąc pod uwagę szybkość rozwoju tej dziedziny i jej popularność, możemy być w niedługim czasie świadkami narodzin Superinteligencji, przewyższającej możliwości jej twórcy.</a:t>
            </a:r>
            <a:r>
              <a:rPr lang="pl-PL" b="1" dirty="0"/>
              <a:t/>
            </a:r>
            <a:br>
              <a:rPr lang="pl-PL" b="1" dirty="0"/>
            </a:br>
            <a:endParaRPr lang="pl-PL" dirty="0"/>
          </a:p>
        </p:txBody>
      </p:sp>
      <p:sp>
        <p:nvSpPr>
          <p:cNvPr id="3" name="Symbol zastępczy tekstu 2"/>
          <p:cNvSpPr>
            <a:spLocks noGrp="1"/>
          </p:cNvSpPr>
          <p:nvPr>
            <p:ph type="body" idx="1"/>
          </p:nvPr>
        </p:nvSpPr>
        <p:spPr/>
        <p:txBody>
          <a:bodyPr/>
          <a:lstStyle/>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08" y="1550640"/>
            <a:ext cx="2771775" cy="1647825"/>
          </a:xfrm>
          <a:prstGeom prst="rect">
            <a:avLst/>
          </a:prstGeom>
        </p:spPr>
      </p:pic>
    </p:spTree>
    <p:extLst>
      <p:ext uri="{BB962C8B-B14F-4D97-AF65-F5344CB8AC3E}">
        <p14:creationId xmlns:p14="http://schemas.microsoft.com/office/powerpoint/2010/main" val="2865383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67912" y="1298447"/>
            <a:ext cx="7315200" cy="252193"/>
          </a:xfrm>
        </p:spPr>
        <p:txBody>
          <a:bodyPr>
            <a:noAutofit/>
          </a:bodyPr>
          <a:lstStyle/>
          <a:p>
            <a:r>
              <a:rPr lang="pl-PL" sz="4400" b="1" dirty="0" smtClean="0"/>
              <a:t>Zastosowanie </a:t>
            </a:r>
            <a:r>
              <a:rPr lang="pl-PL" sz="4400" b="1" dirty="0"/>
              <a:t>sztucznej </a:t>
            </a:r>
            <a:r>
              <a:rPr lang="pl-PL" sz="4400" b="1" dirty="0" smtClean="0"/>
              <a:t>inteligencji</a:t>
            </a:r>
            <a:r>
              <a:rPr lang="pl-PL" sz="4400" b="1" dirty="0"/>
              <a:t>:</a:t>
            </a:r>
            <a:endParaRPr lang="pl-PL" sz="4400" dirty="0"/>
          </a:p>
        </p:txBody>
      </p:sp>
      <p:sp>
        <p:nvSpPr>
          <p:cNvPr id="3" name="Symbol zastępczy tekstu 2"/>
          <p:cNvSpPr>
            <a:spLocks noGrp="1"/>
          </p:cNvSpPr>
          <p:nvPr>
            <p:ph type="body" idx="1"/>
          </p:nvPr>
        </p:nvSpPr>
        <p:spPr>
          <a:xfrm>
            <a:off x="3886200" y="1550640"/>
            <a:ext cx="7315200" cy="4036344"/>
          </a:xfrm>
        </p:spPr>
        <p:txBody>
          <a:bodyPr/>
          <a:lstStyle/>
          <a:p>
            <a:r>
              <a:rPr lang="pl-PL" b="1" dirty="0" smtClean="0"/>
              <a:t>+Autonomiczne </a:t>
            </a:r>
            <a:r>
              <a:rPr lang="pl-PL" b="1" dirty="0"/>
              <a:t>samochody</a:t>
            </a:r>
          </a:p>
          <a:p>
            <a:r>
              <a:rPr lang="pl-PL" dirty="0" smtClean="0"/>
              <a:t>+</a:t>
            </a:r>
            <a:r>
              <a:rPr lang="pl-PL" b="1" dirty="0"/>
              <a:t>Asystenci głosowi</a:t>
            </a:r>
          </a:p>
          <a:p>
            <a:r>
              <a:rPr lang="pl-PL" dirty="0" smtClean="0"/>
              <a:t>+</a:t>
            </a:r>
            <a:r>
              <a:rPr lang="pl-PL" b="1" dirty="0"/>
              <a:t>Ochrona</a:t>
            </a:r>
          </a:p>
          <a:p>
            <a:r>
              <a:rPr lang="pl-PL" dirty="0" smtClean="0"/>
              <a:t>+</a:t>
            </a:r>
            <a:r>
              <a:rPr lang="pl-PL" b="1" dirty="0"/>
              <a:t>Dziennikarstwo</a:t>
            </a:r>
          </a:p>
          <a:p>
            <a:r>
              <a:rPr lang="pl-PL" dirty="0" smtClean="0"/>
              <a:t>+</a:t>
            </a:r>
            <a:r>
              <a:rPr lang="pl-PL" b="1" dirty="0"/>
              <a:t>Wykrywanie oszustwa</a:t>
            </a:r>
          </a:p>
          <a:p>
            <a:r>
              <a:rPr lang="pl-PL" dirty="0" smtClean="0"/>
              <a:t>+</a:t>
            </a:r>
            <a:r>
              <a:rPr lang="pl-PL" b="1" dirty="0"/>
              <a:t>Rekomendacje</a:t>
            </a:r>
          </a:p>
          <a:p>
            <a:r>
              <a:rPr lang="pl-PL" dirty="0" smtClean="0"/>
              <a:t>+</a:t>
            </a:r>
            <a:r>
              <a:rPr lang="pl-PL" b="1" dirty="0"/>
              <a:t>Obsługa klienta</a:t>
            </a:r>
          </a:p>
          <a:p>
            <a:r>
              <a:rPr lang="pl-PL" b="1" dirty="0"/>
              <a:t>Zastosowanie sztucznej inteligencji ogranicza tylko wyobraźnia.</a:t>
            </a:r>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095" y="1802833"/>
            <a:ext cx="3614821" cy="2033337"/>
          </a:xfrm>
          <a:prstGeom prst="rect">
            <a:avLst/>
          </a:prstGeom>
        </p:spPr>
      </p:pic>
    </p:spTree>
    <p:extLst>
      <p:ext uri="{BB962C8B-B14F-4D97-AF65-F5344CB8AC3E}">
        <p14:creationId xmlns:p14="http://schemas.microsoft.com/office/powerpoint/2010/main" val="2308411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032" y="1143000"/>
            <a:ext cx="2834640" cy="4114800"/>
          </a:xfrm>
        </p:spPr>
        <p:txBody>
          <a:bodyPr>
            <a:normAutofit/>
          </a:bodyPr>
          <a:lstStyle/>
          <a:p>
            <a:r>
              <a:rPr lang="pl-PL" b="1" dirty="0" smtClean="0"/>
              <a:t>Ciężarówka </a:t>
            </a:r>
            <a:r>
              <a:rPr lang="pl-PL" b="1" dirty="0"/>
              <a:t>monitorująca otoczenie uliczne</a:t>
            </a:r>
            <a:endParaRPr lang="pl-PL" dirty="0"/>
          </a:p>
        </p:txBody>
      </p:sp>
      <p:sp>
        <p:nvSpPr>
          <p:cNvPr id="4" name="Symbol zastępczy tekstu 3"/>
          <p:cNvSpPr>
            <a:spLocks noGrp="1"/>
          </p:cNvSpPr>
          <p:nvPr>
            <p:ph type="body" sz="half" idx="2"/>
          </p:nvPr>
        </p:nvSpPr>
        <p:spPr/>
        <p:txBody>
          <a:bodyPr/>
          <a:lstStyle/>
          <a:p>
            <a:endParaRPr lang="pl-PL" dirty="0" smtClean="0"/>
          </a:p>
          <a:p>
            <a:endParaRPr lang="pl-PL" dirty="0" smtClean="0"/>
          </a:p>
          <a:p>
            <a:endParaRPr lang="pl-PL" dirty="0" smtClean="0"/>
          </a:p>
          <a:p>
            <a:endParaRPr lang="pl-PL" dirty="0"/>
          </a:p>
          <a:p>
            <a:endParaRPr lang="pl-PL" dirty="0" smtClean="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t="4003" b="4003"/>
          <a:stretch>
            <a:fillRect/>
          </a:stretch>
        </p:blipFill>
        <p:spPr>
          <a:xfrm>
            <a:off x="4845991" y="1464386"/>
            <a:ext cx="6176283" cy="4057244"/>
          </a:xfrm>
        </p:spPr>
      </p:pic>
    </p:spTree>
    <p:extLst>
      <p:ext uri="{BB962C8B-B14F-4D97-AF65-F5344CB8AC3E}">
        <p14:creationId xmlns:p14="http://schemas.microsoft.com/office/powerpoint/2010/main" val="3711865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032" y="1143000"/>
            <a:ext cx="2834640" cy="4114800"/>
          </a:xfrm>
        </p:spPr>
        <p:txBody>
          <a:bodyPr>
            <a:normAutofit/>
          </a:bodyPr>
          <a:lstStyle/>
          <a:p>
            <a:r>
              <a:rPr lang="pl-PL" b="1" dirty="0" smtClean="0"/>
              <a:t>Amazon </a:t>
            </a:r>
            <a:r>
              <a:rPr lang="pl-PL" b="1" dirty="0" err="1" smtClean="0"/>
              <a:t>Alexa</a:t>
            </a:r>
            <a:endParaRPr lang="pl-PL" dirty="0"/>
          </a:p>
        </p:txBody>
      </p:sp>
      <p:sp>
        <p:nvSpPr>
          <p:cNvPr id="4" name="Symbol zastępczy tekstu 3"/>
          <p:cNvSpPr>
            <a:spLocks noGrp="1"/>
          </p:cNvSpPr>
          <p:nvPr>
            <p:ph type="body" sz="half" idx="2"/>
          </p:nvPr>
        </p:nvSpPr>
        <p:spPr/>
        <p:txBody>
          <a:bodyPr/>
          <a:lstStyle/>
          <a:p>
            <a:endParaRPr lang="pl-PL" dirty="0" smtClean="0"/>
          </a:p>
          <a:p>
            <a:endParaRPr lang="pl-PL" dirty="0" smtClean="0"/>
          </a:p>
          <a:p>
            <a:endParaRPr lang="pl-PL" dirty="0" smtClean="0"/>
          </a:p>
          <a:p>
            <a:endParaRPr lang="pl-PL" dirty="0"/>
          </a:p>
          <a:p>
            <a:endParaRPr lang="pl-PL" dirty="0" smtClean="0"/>
          </a:p>
        </p:txBody>
      </p:sp>
      <p:pic>
        <p:nvPicPr>
          <p:cNvPr id="6" name="Symbol zastępczy obrazu 5"/>
          <p:cNvPicPr>
            <a:picLocks noGrp="1" noChangeAspect="1"/>
          </p:cNvPicPr>
          <p:nvPr>
            <p:ph type="pic" idx="1"/>
          </p:nvPr>
        </p:nvPicPr>
        <p:blipFill>
          <a:blip r:embed="rId2">
            <a:extLst>
              <a:ext uri="{28A0092B-C50C-407E-A947-70E740481C1C}">
                <a14:useLocalDpi xmlns:a14="http://schemas.microsoft.com/office/drawing/2010/main" val="0"/>
              </a:ext>
            </a:extLst>
          </a:blip>
          <a:srcRect l="7184" r="7184"/>
          <a:stretch>
            <a:fillRect/>
          </a:stretch>
        </p:blipFill>
        <p:spPr/>
      </p:pic>
    </p:spTree>
    <p:extLst>
      <p:ext uri="{BB962C8B-B14F-4D97-AF65-F5344CB8AC3E}">
        <p14:creationId xmlns:p14="http://schemas.microsoft.com/office/powerpoint/2010/main" val="1194517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032" y="1143000"/>
            <a:ext cx="2834640" cy="4114800"/>
          </a:xfrm>
        </p:spPr>
        <p:txBody>
          <a:bodyPr>
            <a:normAutofit/>
          </a:bodyPr>
          <a:lstStyle/>
          <a:p>
            <a:r>
              <a:rPr lang="pl-PL" b="1" dirty="0" smtClean="0"/>
              <a:t>Ochrona</a:t>
            </a:r>
            <a:br>
              <a:rPr lang="pl-PL" b="1" dirty="0" smtClean="0"/>
            </a:br>
            <a:r>
              <a:rPr lang="pl-PL" b="1" dirty="0" smtClean="0"/>
              <a:t>Płatności</a:t>
            </a:r>
            <a:endParaRPr lang="pl-PL" dirty="0"/>
          </a:p>
        </p:txBody>
      </p:sp>
      <p:sp>
        <p:nvSpPr>
          <p:cNvPr id="4" name="Symbol zastępczy tekstu 3"/>
          <p:cNvSpPr>
            <a:spLocks noGrp="1"/>
          </p:cNvSpPr>
          <p:nvPr>
            <p:ph type="body" sz="half" idx="2"/>
          </p:nvPr>
        </p:nvSpPr>
        <p:spPr/>
        <p:txBody>
          <a:bodyPr/>
          <a:lstStyle/>
          <a:p>
            <a:endParaRPr lang="pl-PL" dirty="0" smtClean="0"/>
          </a:p>
          <a:p>
            <a:endParaRPr lang="pl-PL" dirty="0" smtClean="0"/>
          </a:p>
          <a:p>
            <a:endParaRPr lang="pl-PL" dirty="0" smtClean="0"/>
          </a:p>
          <a:p>
            <a:endParaRPr lang="pl-PL" dirty="0"/>
          </a:p>
          <a:p>
            <a:endParaRPr lang="pl-PL" dirty="0" smtClean="0"/>
          </a:p>
        </p:txBody>
      </p:sp>
      <p:pic>
        <p:nvPicPr>
          <p:cNvPr id="12" name="Symbol zastępczy obrazu 11"/>
          <p:cNvPicPr>
            <a:picLocks noGrp="1" noChangeAspect="1"/>
          </p:cNvPicPr>
          <p:nvPr>
            <p:ph type="pic" idx="1"/>
          </p:nvPr>
        </p:nvPicPr>
        <p:blipFill>
          <a:blip r:embed="rId2">
            <a:extLst>
              <a:ext uri="{28A0092B-C50C-407E-A947-70E740481C1C}">
                <a14:useLocalDpi xmlns:a14="http://schemas.microsoft.com/office/drawing/2010/main" val="0"/>
              </a:ext>
            </a:extLst>
          </a:blip>
          <a:srcRect t="5950" b="5950"/>
          <a:stretch>
            <a:fillRect/>
          </a:stretch>
        </p:blipFill>
        <p:spPr>
          <a:xfrm>
            <a:off x="4856690" y="1612231"/>
            <a:ext cx="6829183" cy="4486139"/>
          </a:xfrm>
        </p:spPr>
      </p:pic>
    </p:spTree>
    <p:extLst>
      <p:ext uri="{BB962C8B-B14F-4D97-AF65-F5344CB8AC3E}">
        <p14:creationId xmlns:p14="http://schemas.microsoft.com/office/powerpoint/2010/main" val="264337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032" y="1143000"/>
            <a:ext cx="2834640" cy="4114800"/>
          </a:xfrm>
        </p:spPr>
        <p:txBody>
          <a:bodyPr>
            <a:normAutofit/>
          </a:bodyPr>
          <a:lstStyle/>
          <a:p>
            <a:r>
              <a:rPr lang="pl-PL" dirty="0" smtClean="0"/>
              <a:t> „Sztuczna inteligencja to </a:t>
            </a:r>
            <a:r>
              <a:rPr lang="pl-PL" dirty="0"/>
              <a:t>największe zagrożenie dla naszej egzystencji”</a:t>
            </a:r>
          </a:p>
        </p:txBody>
      </p:sp>
      <p:sp>
        <p:nvSpPr>
          <p:cNvPr id="4" name="Symbol zastępczy tekstu 3"/>
          <p:cNvSpPr>
            <a:spLocks noGrp="1"/>
          </p:cNvSpPr>
          <p:nvPr>
            <p:ph type="body" sz="half" idx="2"/>
          </p:nvPr>
        </p:nvSpPr>
        <p:spPr/>
        <p:txBody>
          <a:bodyPr/>
          <a:lstStyle/>
          <a:p>
            <a:endParaRPr lang="pl-PL" dirty="0" smtClean="0"/>
          </a:p>
          <a:p>
            <a:endParaRPr lang="pl-PL" dirty="0" smtClean="0"/>
          </a:p>
          <a:p>
            <a:endParaRPr lang="pl-PL" dirty="0" smtClean="0"/>
          </a:p>
          <a:p>
            <a:endParaRPr lang="pl-PL" dirty="0"/>
          </a:p>
          <a:p>
            <a:endParaRPr lang="pl-PL" dirty="0" smtClean="0"/>
          </a:p>
          <a:p>
            <a:r>
              <a:rPr lang="pl-PL" dirty="0" smtClean="0"/>
              <a:t> </a:t>
            </a:r>
            <a:r>
              <a:rPr lang="pl-PL" b="1" dirty="0" err="1" smtClean="0"/>
              <a:t>Elon</a:t>
            </a:r>
            <a:r>
              <a:rPr lang="pl-PL" b="1" dirty="0" smtClean="0"/>
              <a:t> </a:t>
            </a:r>
            <a:r>
              <a:rPr lang="pl-PL" b="1" dirty="0" err="1" smtClean="0"/>
              <a:t>Musk</a:t>
            </a:r>
            <a:endParaRPr lang="pl-PL" b="1" dirty="0"/>
          </a:p>
        </p:txBody>
      </p:sp>
      <p:pic>
        <p:nvPicPr>
          <p:cNvPr id="6" name="Symbol zastępczy obrazu 5"/>
          <p:cNvPicPr>
            <a:picLocks noGrp="1" noChangeAspect="1"/>
          </p:cNvPicPr>
          <p:nvPr>
            <p:ph type="pic" idx="1"/>
          </p:nvPr>
        </p:nvPicPr>
        <p:blipFill>
          <a:blip r:embed="rId2">
            <a:extLst>
              <a:ext uri="{28A0092B-C50C-407E-A947-70E740481C1C}">
                <a14:useLocalDpi xmlns:a14="http://schemas.microsoft.com/office/drawing/2010/main" val="0"/>
              </a:ext>
            </a:extLst>
          </a:blip>
          <a:srcRect l="7184" r="7184"/>
          <a:stretch>
            <a:fillRect/>
          </a:stretch>
        </p:blipFill>
        <p:spPr/>
      </p:pic>
    </p:spTree>
    <p:extLst>
      <p:ext uri="{BB962C8B-B14F-4D97-AF65-F5344CB8AC3E}">
        <p14:creationId xmlns:p14="http://schemas.microsoft.com/office/powerpoint/2010/main" val="95407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67912" y="866274"/>
            <a:ext cx="7315200" cy="3687438"/>
          </a:xfrm>
        </p:spPr>
        <p:txBody>
          <a:bodyPr>
            <a:normAutofit/>
          </a:bodyPr>
          <a:lstStyle/>
          <a:p>
            <a:pPr>
              <a:lnSpc>
                <a:spcPct val="100000"/>
              </a:lnSpc>
            </a:pPr>
            <a:r>
              <a:rPr lang="pl-PL" sz="2400" b="1" dirty="0" smtClean="0"/>
              <a:t>Sztuczna </a:t>
            </a:r>
            <a:r>
              <a:rPr lang="pl-PL" sz="2400" b="1" dirty="0"/>
              <a:t>inteligencja</a:t>
            </a:r>
            <a:r>
              <a:rPr lang="pl-PL" sz="2400" dirty="0"/>
              <a:t> </a:t>
            </a:r>
            <a:r>
              <a:rPr lang="pl-PL" sz="2400" dirty="0" smtClean="0"/>
              <a:t>–</a:t>
            </a:r>
            <a:r>
              <a:rPr lang="pl-PL" sz="2400" dirty="0"/>
              <a:t> dziedzina wiedzy obejmująca logikę rozmytą, obliczenia ewolucyjne, sieci neuronowe, sztuczne życie i robotykę. Sztuczna inteligencja to również dział informatyki zajmujący się inteligencją – tworzeniem modeli </a:t>
            </a:r>
            <a:r>
              <a:rPr lang="pl-PL" sz="2400" dirty="0" err="1"/>
              <a:t>zachowań</a:t>
            </a:r>
            <a:r>
              <a:rPr lang="pl-PL" sz="2400" dirty="0"/>
              <a:t> inteligentnych oraz programów komputerowych symulujących te zachowania. Można ją też zdefiniować jako dział informatyki zajmujący się rozwiązywaniem problemów, które nie są efektywnie </a:t>
            </a:r>
            <a:r>
              <a:rPr lang="pl-PL" sz="2400" dirty="0" err="1" smtClean="0"/>
              <a:t>algorytmizowalne</a:t>
            </a:r>
            <a:r>
              <a:rPr lang="pl-PL" sz="2400" dirty="0"/>
              <a:t>.</a:t>
            </a:r>
          </a:p>
        </p:txBody>
      </p:sp>
      <p:sp>
        <p:nvSpPr>
          <p:cNvPr id="3" name="Symbol zastępczy tekstu 2"/>
          <p:cNvSpPr>
            <a:spLocks noGrp="1"/>
          </p:cNvSpPr>
          <p:nvPr>
            <p:ph type="body" idx="1"/>
          </p:nvPr>
        </p:nvSpPr>
        <p:spPr/>
        <p:txBody>
          <a:bodyPr/>
          <a:lstStyle/>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78" y="1298448"/>
            <a:ext cx="2190750" cy="2085975"/>
          </a:xfrm>
          <a:prstGeom prst="rect">
            <a:avLst/>
          </a:prstGeom>
        </p:spPr>
      </p:pic>
    </p:spTree>
    <p:extLst>
      <p:ext uri="{BB962C8B-B14F-4D97-AF65-F5344CB8AC3E}">
        <p14:creationId xmlns:p14="http://schemas.microsoft.com/office/powerpoint/2010/main" val="1533122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032" y="1143000"/>
            <a:ext cx="2834640" cy="4114800"/>
          </a:xfrm>
        </p:spPr>
        <p:txBody>
          <a:bodyPr>
            <a:normAutofit/>
          </a:bodyPr>
          <a:lstStyle/>
          <a:p>
            <a:r>
              <a:rPr lang="pl-PL" dirty="0" smtClean="0"/>
              <a:t> „Sztuczna inteligencja wykorzystana </a:t>
            </a:r>
            <a:r>
              <a:rPr lang="pl-PL" dirty="0"/>
              <a:t>zostanie do zwiększenia możliwości ludzi</a:t>
            </a:r>
            <a:r>
              <a:rPr lang="pl-PL" dirty="0" smtClean="0"/>
              <a:t>.”</a:t>
            </a:r>
            <a:endParaRPr lang="pl-PL" dirty="0"/>
          </a:p>
        </p:txBody>
      </p:sp>
      <p:sp>
        <p:nvSpPr>
          <p:cNvPr id="4" name="Symbol zastępczy tekstu 3"/>
          <p:cNvSpPr>
            <a:spLocks noGrp="1"/>
          </p:cNvSpPr>
          <p:nvPr>
            <p:ph type="body" sz="half" idx="2"/>
          </p:nvPr>
        </p:nvSpPr>
        <p:spPr/>
        <p:txBody>
          <a:bodyPr/>
          <a:lstStyle/>
          <a:p>
            <a:endParaRPr lang="pl-PL" dirty="0" smtClean="0"/>
          </a:p>
          <a:p>
            <a:endParaRPr lang="pl-PL" dirty="0" smtClean="0"/>
          </a:p>
          <a:p>
            <a:endParaRPr lang="pl-PL" dirty="0" smtClean="0"/>
          </a:p>
          <a:p>
            <a:endParaRPr lang="pl-PL" dirty="0"/>
          </a:p>
          <a:p>
            <a:endParaRPr lang="pl-PL" dirty="0" smtClean="0"/>
          </a:p>
          <a:p>
            <a:r>
              <a:rPr lang="pl-PL" b="1" dirty="0" smtClean="0"/>
              <a:t> </a:t>
            </a:r>
            <a:r>
              <a:rPr lang="pl-PL" b="1" dirty="0"/>
              <a:t>Ray Kurzweil</a:t>
            </a:r>
          </a:p>
        </p:txBody>
      </p:sp>
      <p:pic>
        <p:nvPicPr>
          <p:cNvPr id="8" name="Symbol zastępczy obrazu 7"/>
          <p:cNvPicPr>
            <a:picLocks noGrp="1" noChangeAspect="1"/>
          </p:cNvPicPr>
          <p:nvPr>
            <p:ph type="pic" idx="1"/>
          </p:nvPr>
        </p:nvPicPr>
        <p:blipFill>
          <a:blip r:embed="rId2">
            <a:extLst>
              <a:ext uri="{28A0092B-C50C-407E-A947-70E740481C1C}">
                <a14:useLocalDpi xmlns:a14="http://schemas.microsoft.com/office/drawing/2010/main" val="0"/>
              </a:ext>
            </a:extLst>
          </a:blip>
          <a:srcRect l="7184" r="7184"/>
          <a:stretch>
            <a:fillRect/>
          </a:stretch>
        </p:blipFill>
        <p:spPr/>
      </p:pic>
    </p:spTree>
    <p:extLst>
      <p:ext uri="{BB962C8B-B14F-4D97-AF65-F5344CB8AC3E}">
        <p14:creationId xmlns:p14="http://schemas.microsoft.com/office/powerpoint/2010/main" val="36239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69848" y="1298448"/>
            <a:ext cx="7315200" cy="3371798"/>
          </a:xfrm>
        </p:spPr>
        <p:txBody>
          <a:bodyPr/>
          <a:lstStyle/>
          <a:p>
            <a:r>
              <a:rPr lang="pl-PL" dirty="0" smtClean="0"/>
              <a:t>    Dziękuje za uwagę</a:t>
            </a:r>
            <a:endParaRPr lang="pl-PL" dirty="0"/>
          </a:p>
        </p:txBody>
      </p:sp>
      <p:sp>
        <p:nvSpPr>
          <p:cNvPr id="3" name="Podtytuł 2"/>
          <p:cNvSpPr>
            <a:spLocks noGrp="1"/>
          </p:cNvSpPr>
          <p:nvPr>
            <p:ph type="subTitle" idx="1"/>
          </p:nvPr>
        </p:nvSpPr>
        <p:spPr>
          <a:xfrm>
            <a:off x="1069848" y="4670246"/>
            <a:ext cx="7315200" cy="914400"/>
          </a:xfrm>
        </p:spPr>
        <p:txBody>
          <a:bodyPr>
            <a:normAutofit fontScale="32500" lnSpcReduction="20000"/>
          </a:bodyPr>
          <a:lstStyle/>
          <a:p>
            <a:endParaRPr lang="pl-PL" dirty="0">
              <a:solidFill>
                <a:schemeClr val="bg1"/>
              </a:solidFill>
            </a:endParaRPr>
          </a:p>
          <a:p>
            <a:r>
              <a:rPr lang="pl-PL" dirty="0" smtClean="0">
                <a:solidFill>
                  <a:schemeClr val="bg1"/>
                </a:solidFill>
              </a:rPr>
              <a:t>https</a:t>
            </a:r>
            <a:r>
              <a:rPr lang="pl-PL" dirty="0">
                <a:solidFill>
                  <a:schemeClr val="bg1"/>
                </a:solidFill>
              </a:rPr>
              <a:t>://</a:t>
            </a:r>
            <a:r>
              <a:rPr lang="pl-PL" dirty="0" smtClean="0">
                <a:solidFill>
                  <a:schemeClr val="bg1"/>
                </a:solidFill>
              </a:rPr>
              <a:t>www.spidersweb.pl/2017/05/intel-sztuczna-inteligencja.html</a:t>
            </a:r>
          </a:p>
          <a:p>
            <a:r>
              <a:rPr lang="pl-PL" dirty="0">
                <a:solidFill>
                  <a:schemeClr val="bg1"/>
                </a:solidFill>
              </a:rPr>
              <a:t>https://</a:t>
            </a:r>
            <a:r>
              <a:rPr lang="pl-PL" dirty="0" smtClean="0">
                <a:solidFill>
                  <a:schemeClr val="bg1"/>
                </a:solidFill>
              </a:rPr>
              <a:t>businessinsider.com.pl/technologie/czym-jest-sztuczna-inteligencja/qzgz0wt</a:t>
            </a:r>
          </a:p>
          <a:p>
            <a:r>
              <a:rPr lang="pl-PL" dirty="0">
                <a:solidFill>
                  <a:schemeClr val="bg1"/>
                </a:solidFill>
              </a:rPr>
              <a:t>https://</a:t>
            </a:r>
            <a:r>
              <a:rPr lang="pl-PL" dirty="0" smtClean="0">
                <a:solidFill>
                  <a:schemeClr val="bg1"/>
                </a:solidFill>
              </a:rPr>
              <a:t>mlodytechnik.pl/technika/28754-sztuczna-inteligencja-budzi-leki-ale-czy-rzeczywiscie-jest-blisko</a:t>
            </a:r>
          </a:p>
          <a:p>
            <a:endParaRPr lang="pl-PL" dirty="0"/>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541" y="819151"/>
            <a:ext cx="4998787" cy="2814386"/>
          </a:xfrm>
          <a:prstGeom prst="rect">
            <a:avLst/>
          </a:prstGeom>
        </p:spPr>
      </p:pic>
    </p:spTree>
    <p:extLst>
      <p:ext uri="{BB962C8B-B14F-4D97-AF65-F5344CB8AC3E}">
        <p14:creationId xmlns:p14="http://schemas.microsoft.com/office/powerpoint/2010/main" val="653389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http://aztekium.pl/azbot2.py</a:t>
            </a:r>
          </a:p>
        </p:txBody>
      </p:sp>
      <p:sp>
        <p:nvSpPr>
          <p:cNvPr id="3" name="Symbol zastępczy obrazu 2"/>
          <p:cNvSpPr>
            <a:spLocks noGrp="1"/>
          </p:cNvSpPr>
          <p:nvPr>
            <p:ph type="pic" idx="1"/>
          </p:nvPr>
        </p:nvSpPr>
        <p:spPr/>
      </p:sp>
      <p:sp>
        <p:nvSpPr>
          <p:cNvPr id="4" name="Symbol zastępczy tekstu 3"/>
          <p:cNvSpPr>
            <a:spLocks noGrp="1"/>
          </p:cNvSpPr>
          <p:nvPr>
            <p:ph type="body" sz="half" idx="2"/>
          </p:nvPr>
        </p:nvSpPr>
        <p:spPr/>
        <p:txBody>
          <a:bodyPr/>
          <a:lstStyle/>
          <a:p>
            <a:r>
              <a:rPr lang="pl-PL" dirty="0">
                <a:hlinkClick r:id="rId2"/>
              </a:rPr>
              <a:t>https://</a:t>
            </a:r>
            <a:r>
              <a:rPr lang="pl-PL" dirty="0" smtClean="0">
                <a:hlinkClick r:id="rId2"/>
              </a:rPr>
              <a:t>www.youtube.com/watch?v=RYzn_gmFs5w</a:t>
            </a:r>
            <a:endParaRPr lang="pl-PL" dirty="0" smtClean="0"/>
          </a:p>
          <a:p>
            <a:endParaRPr lang="pl-PL" dirty="0"/>
          </a:p>
          <a:p>
            <a:endParaRPr lang="pl-PL" dirty="0" smtClean="0"/>
          </a:p>
          <a:p>
            <a:r>
              <a:rPr lang="pl-PL" dirty="0"/>
              <a:t>https://www.youtube.com/watch?v=_Or26W7oG08</a:t>
            </a:r>
          </a:p>
        </p:txBody>
      </p:sp>
    </p:spTree>
    <p:extLst>
      <p:ext uri="{BB962C8B-B14F-4D97-AF65-F5344CB8AC3E}">
        <p14:creationId xmlns:p14="http://schemas.microsoft.com/office/powerpoint/2010/main" val="136880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67912" y="866274"/>
            <a:ext cx="7315200" cy="1811612"/>
          </a:xfrm>
        </p:spPr>
        <p:txBody>
          <a:bodyPr>
            <a:normAutofit/>
          </a:bodyPr>
          <a:lstStyle/>
          <a:p>
            <a:pPr>
              <a:lnSpc>
                <a:spcPct val="100000"/>
              </a:lnSpc>
            </a:pPr>
            <a:r>
              <a:rPr lang="pl-PL" sz="2400" b="1" dirty="0"/>
              <a:t>Sztuczna inteligencja</a:t>
            </a:r>
            <a:r>
              <a:rPr lang="pl-PL" sz="2400" dirty="0"/>
              <a:t> – </a:t>
            </a:r>
            <a:r>
              <a:rPr lang="pl-PL" sz="2400" dirty="0" smtClean="0"/>
              <a:t> gałąź </a:t>
            </a:r>
            <a:r>
              <a:rPr lang="pl-PL" sz="2400" dirty="0"/>
              <a:t>informatyki, w ramach której zdalne komputery mogą wykonywać czynności będące zazwyczaj domeną ludzi, szczególnie tych wymagających użycia ludzkiego intelektu czy logiki. </a:t>
            </a:r>
          </a:p>
        </p:txBody>
      </p:sp>
      <p:sp>
        <p:nvSpPr>
          <p:cNvPr id="3" name="Symbol zastępczy tekstu 2"/>
          <p:cNvSpPr>
            <a:spLocks noGrp="1"/>
          </p:cNvSpPr>
          <p:nvPr>
            <p:ph type="body" idx="1"/>
          </p:nvPr>
        </p:nvSpPr>
        <p:spPr/>
        <p:txBody>
          <a:bodyPr/>
          <a:lstStyle/>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78" y="1298448"/>
            <a:ext cx="2190750" cy="2085975"/>
          </a:xfrm>
          <a:prstGeom prst="rect">
            <a:avLst/>
          </a:prstGeom>
        </p:spPr>
      </p:pic>
    </p:spTree>
    <p:extLst>
      <p:ext uri="{BB962C8B-B14F-4D97-AF65-F5344CB8AC3E}">
        <p14:creationId xmlns:p14="http://schemas.microsoft.com/office/powerpoint/2010/main" val="2788669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67912" y="0"/>
            <a:ext cx="7315200" cy="3465095"/>
          </a:xfrm>
        </p:spPr>
        <p:txBody>
          <a:bodyPr/>
          <a:lstStyle/>
          <a:p>
            <a:r>
              <a:rPr lang="pl-PL" dirty="0" smtClean="0"/>
              <a:t>Podział sztucznej inteligencji na grupy</a:t>
            </a:r>
            <a:endParaRPr lang="pl-PL" dirty="0"/>
          </a:p>
        </p:txBody>
      </p:sp>
      <p:sp>
        <p:nvSpPr>
          <p:cNvPr id="3" name="Symbol zastępczy tekstu 2"/>
          <p:cNvSpPr>
            <a:spLocks noGrp="1"/>
          </p:cNvSpPr>
          <p:nvPr>
            <p:ph type="body" idx="1"/>
          </p:nvPr>
        </p:nvSpPr>
        <p:spPr/>
        <p:txBody>
          <a:bodyPr/>
          <a:lstStyle/>
          <a:p>
            <a:endParaRPr lang="pl-PL"/>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26" y="3707231"/>
            <a:ext cx="11430000" cy="4857750"/>
          </a:xfrm>
          <a:prstGeom prst="rect">
            <a:avLst/>
          </a:prstGeom>
        </p:spPr>
      </p:pic>
    </p:spTree>
    <p:extLst>
      <p:ext uri="{BB962C8B-B14F-4D97-AF65-F5344CB8AC3E}">
        <p14:creationId xmlns:p14="http://schemas.microsoft.com/office/powerpoint/2010/main" val="2434382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04800" y="544286"/>
            <a:ext cx="11495314" cy="5047536"/>
          </a:xfrm>
          <a:prstGeom prst="rect">
            <a:avLst/>
          </a:prstGeom>
          <a:noFill/>
        </p:spPr>
        <p:txBody>
          <a:bodyPr wrap="square" rtlCol="0">
            <a:spAutoFit/>
          </a:bodyPr>
          <a:lstStyle/>
          <a:p>
            <a:endParaRPr lang="pl-PL" dirty="0" smtClean="0"/>
          </a:p>
          <a:p>
            <a:r>
              <a:rPr lang="pl-PL" sz="4800" b="1" dirty="0"/>
              <a:t>Grupa 1</a:t>
            </a:r>
            <a:r>
              <a:rPr lang="pl-PL" dirty="0"/>
              <a:t/>
            </a:r>
            <a:br>
              <a:rPr lang="pl-PL" dirty="0"/>
            </a:br>
            <a:r>
              <a:rPr lang="pl-PL" sz="3200" dirty="0"/>
              <a:t>To te maszyny, których celem jest dokładne odwzorowanie działania ludzkiego umysłu, określa się je mianem silnej sztucznej inteligencji. Ciężko jednak opisać grupę, która w dużej mierze funkcjonuje w sferze domysłów i teorii. Na ten moment</a:t>
            </a:r>
            <a:r>
              <a:rPr lang="pl-PL" sz="3200" b="1" dirty="0"/>
              <a:t> nie powstał system, który w dużej mierze odwzorowuje sposób myślenia człowieka z jego plusami i minusami.</a:t>
            </a:r>
            <a:r>
              <a:rPr lang="pl-PL" sz="3200" dirty="0"/>
              <a:t> Celem takich programów jest wyjaśnienie jak działa ludzki mózg.</a:t>
            </a:r>
            <a:br>
              <a:rPr lang="pl-PL" sz="3200" dirty="0"/>
            </a:br>
            <a:endParaRPr lang="pl-PL" sz="3200" dirty="0"/>
          </a:p>
        </p:txBody>
      </p:sp>
    </p:spTree>
    <p:extLst>
      <p:ext uri="{BB962C8B-B14F-4D97-AF65-F5344CB8AC3E}">
        <p14:creationId xmlns:p14="http://schemas.microsoft.com/office/powerpoint/2010/main" val="4284043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032" y="1143000"/>
            <a:ext cx="2834640" cy="4256314"/>
          </a:xfrm>
        </p:spPr>
        <p:txBody>
          <a:bodyPr>
            <a:normAutofit fontScale="90000"/>
          </a:bodyPr>
          <a:lstStyle/>
          <a:p>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smtClean="0"/>
              <a:t>„</a:t>
            </a:r>
            <a:r>
              <a:rPr lang="pl-PL" b="1" dirty="0" smtClean="0"/>
              <a:t>Aby </a:t>
            </a:r>
            <a:r>
              <a:rPr lang="pl-PL" b="1" dirty="0"/>
              <a:t>zbudować inteligencję </a:t>
            </a:r>
            <a:r>
              <a:rPr lang="pl-PL" b="1" dirty="0" smtClean="0"/>
              <a:t>sztuczną, </a:t>
            </a:r>
            <a:r>
              <a:rPr lang="pl-PL" b="1" dirty="0"/>
              <a:t>musielibyśmy bowiem wystarczająco dobrze poznać naturę naszej własnej, ludzkiej. A tak nie jest</a:t>
            </a:r>
            <a:r>
              <a:rPr lang="pl-PL" b="1" dirty="0" smtClean="0"/>
              <a:t>.”</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t="333" b="333"/>
          <a:stretch>
            <a:fillRect/>
          </a:stretch>
        </p:blipFill>
        <p:spPr/>
      </p:pic>
      <p:sp>
        <p:nvSpPr>
          <p:cNvPr id="4" name="Symbol zastępczy tekstu 3"/>
          <p:cNvSpPr>
            <a:spLocks noGrp="1"/>
          </p:cNvSpPr>
          <p:nvPr>
            <p:ph type="body" sz="half" idx="2"/>
          </p:nvPr>
        </p:nvSpPr>
        <p:spPr/>
        <p:txBody>
          <a:bodyPr/>
          <a:lstStyle/>
          <a:p>
            <a:endParaRPr lang="pl-PL" dirty="0" smtClean="0"/>
          </a:p>
          <a:p>
            <a:endParaRPr lang="pl-PL" dirty="0"/>
          </a:p>
          <a:p>
            <a:endParaRPr lang="pl-PL" dirty="0" smtClean="0"/>
          </a:p>
          <a:p>
            <a:endParaRPr lang="pl-PL" dirty="0"/>
          </a:p>
          <a:p>
            <a:endParaRPr lang="pl-PL" dirty="0" smtClean="0"/>
          </a:p>
          <a:p>
            <a:r>
              <a:rPr lang="pl-PL" b="1" dirty="0" smtClean="0"/>
              <a:t> Michael </a:t>
            </a:r>
            <a:r>
              <a:rPr lang="pl-PL" b="1" dirty="0"/>
              <a:t>I. Jordan</a:t>
            </a:r>
            <a:endParaRPr lang="pl-PL" dirty="0"/>
          </a:p>
        </p:txBody>
      </p:sp>
    </p:spTree>
    <p:extLst>
      <p:ext uri="{BB962C8B-B14F-4D97-AF65-F5344CB8AC3E}">
        <p14:creationId xmlns:p14="http://schemas.microsoft.com/office/powerpoint/2010/main" val="8094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04800" y="544286"/>
            <a:ext cx="11495314" cy="4555093"/>
          </a:xfrm>
          <a:prstGeom prst="rect">
            <a:avLst/>
          </a:prstGeom>
          <a:noFill/>
        </p:spPr>
        <p:txBody>
          <a:bodyPr wrap="square" rtlCol="0">
            <a:spAutoFit/>
          </a:bodyPr>
          <a:lstStyle/>
          <a:p>
            <a:endParaRPr lang="pl-PL" dirty="0" smtClean="0"/>
          </a:p>
          <a:p>
            <a:r>
              <a:rPr lang="pl-PL" sz="4800" b="1" dirty="0"/>
              <a:t>Grupa </a:t>
            </a:r>
            <a:r>
              <a:rPr lang="pl-PL" sz="4800" b="1" dirty="0" smtClean="0"/>
              <a:t>2</a:t>
            </a:r>
            <a:r>
              <a:rPr lang="pl-PL" dirty="0"/>
              <a:t/>
            </a:r>
            <a:br>
              <a:rPr lang="pl-PL" dirty="0"/>
            </a:br>
            <a:r>
              <a:rPr lang="pl-PL" sz="3200" dirty="0"/>
              <a:t>To grupa, która czerpie ze sztucznej inteligencji, tyle ile jest wymagane i potrzebne do prawidłowego funkcjonowania różnego typu systemów. Nazywana jest słabą sztuczną inteligencją, ponieważ </a:t>
            </a:r>
            <a:r>
              <a:rPr lang="pl-PL" sz="3200" b="1" dirty="0"/>
              <a:t>opiera się na założeniu, że człowiek potrafi tworzyć systemy działające podobnie do niego, nawet z wyłączeniem pewnych błędów myślowych</a:t>
            </a:r>
            <a:r>
              <a:rPr lang="pl-PL" sz="3200" dirty="0"/>
              <a:t>, jednak systemy te w żaden sposób nie odpowiadają na pytanie – jak funkcjonuje ludzki umysł?</a:t>
            </a:r>
          </a:p>
        </p:txBody>
      </p:sp>
    </p:spTree>
    <p:extLst>
      <p:ext uri="{BB962C8B-B14F-4D97-AF65-F5344CB8AC3E}">
        <p14:creationId xmlns:p14="http://schemas.microsoft.com/office/powerpoint/2010/main" val="231439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032" y="195944"/>
            <a:ext cx="2834640" cy="5029200"/>
          </a:xfrm>
        </p:spPr>
        <p:txBody>
          <a:bodyPr>
            <a:normAutofit fontScale="90000"/>
          </a:bodyPr>
          <a:lstStyle/>
          <a:p>
            <a:r>
              <a:rPr lang="pl-PL" sz="2700" b="1" dirty="0" smtClean="0"/>
              <a:t/>
            </a:r>
            <a:br>
              <a:rPr lang="pl-PL" sz="2700" b="1" dirty="0" smtClean="0"/>
            </a:br>
            <a:r>
              <a:rPr lang="pl-PL" sz="2400" b="1" dirty="0" smtClean="0"/>
              <a:t>„</a:t>
            </a:r>
            <a:r>
              <a:rPr lang="pl-PL" sz="2400" b="1" dirty="0"/>
              <a:t> Cortana Microsoftu, </a:t>
            </a:r>
            <a:r>
              <a:rPr lang="pl-PL" sz="2400" b="1" dirty="0" err="1"/>
              <a:t>Siri</a:t>
            </a:r>
            <a:r>
              <a:rPr lang="pl-PL" sz="2400" b="1" dirty="0"/>
              <a:t> </a:t>
            </a:r>
            <a:r>
              <a:rPr lang="pl-PL" sz="2400" b="1" dirty="0" err="1"/>
              <a:t>Apple’a</a:t>
            </a:r>
            <a:r>
              <a:rPr lang="pl-PL" sz="2400" b="1" dirty="0"/>
              <a:t>, Google Assistant i </a:t>
            </a:r>
            <a:r>
              <a:rPr lang="pl-PL" sz="2400" b="1" dirty="0" err="1"/>
              <a:t>Alexa</a:t>
            </a:r>
            <a:r>
              <a:rPr lang="pl-PL" sz="2400" b="1" dirty="0"/>
              <a:t> </a:t>
            </a:r>
            <a:r>
              <a:rPr lang="pl-PL" sz="2400" b="1" dirty="0" err="1"/>
              <a:t>Amazona</a:t>
            </a:r>
            <a:r>
              <a:rPr lang="pl-PL" sz="2400" b="1" dirty="0"/>
              <a:t> – to czwórka głównych graczy na rynku asystentów głosowych, którzy swoje produkty wprowadzają nie tylko do smartfonów, ale również do lodówek, samochodów i salonowych głośników</a:t>
            </a:r>
            <a:r>
              <a:rPr lang="pl-PL" sz="2400" b="1" dirty="0" smtClean="0"/>
              <a:t>.”</a:t>
            </a:r>
            <a:endParaRPr lang="pl-PL" sz="2400" b="1" dirty="0"/>
          </a:p>
        </p:txBody>
      </p:sp>
      <p:sp>
        <p:nvSpPr>
          <p:cNvPr id="4" name="Symbol zastępczy tekstu 3"/>
          <p:cNvSpPr>
            <a:spLocks noGrp="1"/>
          </p:cNvSpPr>
          <p:nvPr>
            <p:ph type="body" sz="half" idx="2"/>
          </p:nvPr>
        </p:nvSpPr>
        <p:spPr/>
        <p:txBody>
          <a:bodyPr>
            <a:normAutofit/>
          </a:bodyPr>
          <a:lstStyle/>
          <a:p>
            <a:endParaRPr lang="pl-PL" dirty="0" smtClean="0"/>
          </a:p>
          <a:p>
            <a:endParaRPr lang="pl-PL" dirty="0"/>
          </a:p>
          <a:p>
            <a:endParaRPr lang="pl-PL" dirty="0" smtClean="0"/>
          </a:p>
          <a:p>
            <a:endParaRPr lang="pl-PL" dirty="0"/>
          </a:p>
          <a:p>
            <a:endParaRPr lang="pl-PL" dirty="0" smtClean="0"/>
          </a:p>
          <a:p>
            <a:endParaRPr lang="pl-PL" b="1" dirty="0"/>
          </a:p>
          <a:p>
            <a:endParaRPr lang="pl-PL" dirty="0"/>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l="3256" r="3256"/>
          <a:stretch>
            <a:fillRect/>
          </a:stretch>
        </p:blipFill>
        <p:spPr/>
      </p:pic>
      <p:sp>
        <p:nvSpPr>
          <p:cNvPr id="8" name="pole tekstowe 7"/>
          <p:cNvSpPr txBox="1"/>
          <p:nvPr/>
        </p:nvSpPr>
        <p:spPr>
          <a:xfrm>
            <a:off x="256032" y="5508171"/>
            <a:ext cx="2834640" cy="523220"/>
          </a:xfrm>
          <a:prstGeom prst="rect">
            <a:avLst/>
          </a:prstGeom>
          <a:noFill/>
        </p:spPr>
        <p:txBody>
          <a:bodyPr wrap="square" rtlCol="0">
            <a:spAutoFit/>
          </a:bodyPr>
          <a:lstStyle/>
          <a:p>
            <a:r>
              <a:rPr lang="pl-PL" sz="1400" dirty="0" err="1" smtClean="0">
                <a:solidFill>
                  <a:schemeClr val="bg1"/>
                </a:solidFill>
              </a:rPr>
              <a:t>Spidersweb</a:t>
            </a:r>
            <a:r>
              <a:rPr lang="pl-PL" sz="1400" dirty="0" smtClean="0">
                <a:solidFill>
                  <a:schemeClr val="bg1"/>
                </a:solidFill>
              </a:rPr>
              <a:t> o asystentach głosowych</a:t>
            </a:r>
            <a:endParaRPr lang="pl-PL" sz="1400" dirty="0">
              <a:solidFill>
                <a:schemeClr val="bg1"/>
              </a:solidFill>
            </a:endParaRPr>
          </a:p>
        </p:txBody>
      </p:sp>
    </p:spTree>
    <p:extLst>
      <p:ext uri="{BB962C8B-B14F-4D97-AF65-F5344CB8AC3E}">
        <p14:creationId xmlns:p14="http://schemas.microsoft.com/office/powerpoint/2010/main" val="1661812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04800" y="544286"/>
            <a:ext cx="11495314" cy="4062651"/>
          </a:xfrm>
          <a:prstGeom prst="rect">
            <a:avLst/>
          </a:prstGeom>
          <a:noFill/>
        </p:spPr>
        <p:txBody>
          <a:bodyPr wrap="square" rtlCol="0">
            <a:spAutoFit/>
          </a:bodyPr>
          <a:lstStyle/>
          <a:p>
            <a:endParaRPr lang="pl-PL" dirty="0" smtClean="0"/>
          </a:p>
          <a:p>
            <a:r>
              <a:rPr lang="pl-PL" sz="4800" b="1" dirty="0"/>
              <a:t>Grupa </a:t>
            </a:r>
            <a:r>
              <a:rPr lang="pl-PL" sz="4800" b="1" dirty="0" smtClean="0"/>
              <a:t>3</a:t>
            </a:r>
            <a:r>
              <a:rPr lang="pl-PL" dirty="0"/>
              <a:t/>
            </a:r>
            <a:br>
              <a:rPr lang="pl-PL" dirty="0"/>
            </a:br>
            <a:r>
              <a:rPr lang="pl-PL" sz="2400" dirty="0"/>
              <a:t>To rodzaj sztucznej inteligencji, który plasuje się pomiędzy dwoma poprzednimi, a więc jest inspirowany ludzkim umysłem. </a:t>
            </a:r>
            <a:r>
              <a:rPr lang="pl-PL" sz="2400" b="1" dirty="0"/>
              <a:t>Większość współczesnych systemów rozwijających sztuczną inteligencje bazuje na tym rozwiązaniu. </a:t>
            </a:r>
            <a:r>
              <a:rPr lang="pl-PL" sz="2400" dirty="0"/>
              <a:t>Opiera się na ludzkim analizowaniu wiedzy, logice i przetwarzaniu danych, ale ze zdecydowanie większymi możliwościami szybkości obliczeniowej od zwykłego człowieka. Pośrednia sztuczna inteligencja zakłada, że </a:t>
            </a:r>
            <a:r>
              <a:rPr lang="pl-PL" sz="2400" b="1" dirty="0"/>
              <a:t>ludzki umysł służy jako wskazówka w opracowywaniu systemów sztucznej </a:t>
            </a:r>
            <a:r>
              <a:rPr lang="pl-PL" sz="2400" b="1" dirty="0" err="1"/>
              <a:t>inteligencji,</a:t>
            </a:r>
            <a:r>
              <a:rPr lang="pl-PL" sz="2400" dirty="0" err="1"/>
              <a:t>ale</a:t>
            </a:r>
            <a:r>
              <a:rPr lang="pl-PL" sz="2400" dirty="0"/>
              <a:t> celem prac nie jest perfekcyjne odwzorowanie sposobu myślenia człowieka, a jedynie wyciągnięcie najlepszych modeli działania.</a:t>
            </a:r>
          </a:p>
        </p:txBody>
      </p:sp>
    </p:spTree>
    <p:extLst>
      <p:ext uri="{BB962C8B-B14F-4D97-AF65-F5344CB8AC3E}">
        <p14:creationId xmlns:p14="http://schemas.microsoft.com/office/powerpoint/2010/main" val="233798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ka">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TM03457475[[fn=Ramka]]</Template>
  <TotalTime>396</TotalTime>
  <Words>126</Words>
  <Application>Microsoft Office PowerPoint</Application>
  <PresentationFormat>Panoramiczny</PresentationFormat>
  <Paragraphs>81</Paragraphs>
  <Slides>22</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22</vt:i4>
      </vt:variant>
    </vt:vector>
  </HeadingPairs>
  <TitlesOfParts>
    <vt:vector size="25" baseType="lpstr">
      <vt:lpstr>Corbel</vt:lpstr>
      <vt:lpstr>Wingdings 2</vt:lpstr>
      <vt:lpstr>Ramka</vt:lpstr>
      <vt:lpstr>Sztuczna inteligencja </vt:lpstr>
      <vt:lpstr>Sztuczna inteligencja – dziedzina wiedzy obejmująca logikę rozmytą, obliczenia ewolucyjne, sieci neuronowe, sztuczne życie i robotykę. Sztuczna inteligencja to również dział informatyki zajmujący się inteligencją – tworzeniem modeli zachowań inteligentnych oraz programów komputerowych symulujących te zachowania. Można ją też zdefiniować jako dział informatyki zajmujący się rozwiązywaniem problemów, które nie są efektywnie algorytmizowalne.</vt:lpstr>
      <vt:lpstr>Sztuczna inteligencja –  gałąź informatyki, w ramach której zdalne komputery mogą wykonywać czynności będące zazwyczaj domeną ludzi, szczególnie tych wymagających użycia ludzkiego intelektu czy logiki. </vt:lpstr>
      <vt:lpstr>Podział sztucznej inteligencji na grupy</vt:lpstr>
      <vt:lpstr>Prezentacja programu PowerPoint</vt:lpstr>
      <vt:lpstr>     „Aby zbudować inteligencję sztuczną, musielibyśmy bowiem wystarczająco dobrze poznać naturę naszej własnej, ludzkiej. A tak nie jest.”</vt:lpstr>
      <vt:lpstr>Prezentacja programu PowerPoint</vt:lpstr>
      <vt:lpstr> „ Cortana Microsoftu, Siri Apple’a, Google Assistant i Alexa Amazona – to czwórka głównych graczy na rynku asystentów głosowych, którzy swoje produkty wprowadzają nie tylko do smartfonów, ale również do lodówek, samochodów i salonowych głośników.”</vt:lpstr>
      <vt:lpstr>Prezentacja programu PowerPoint</vt:lpstr>
      <vt:lpstr>     „ System nie działa tylko na prostych odcinkach. Radzi sobie z zakrętami i drogami o skomplikowanych kształtach. ”</vt:lpstr>
      <vt:lpstr> W ciągu ostatnich kilkudziesięciu lat pojęcie sztucznej inteligencji nabrało innego znaczenia, ponieważ z obszarów wyobraźni przeszło w sferę rzeczywistości. Na ten moment możemy mówić o dwóch etapach rozwoju sztucznej inteligencji.</vt:lpstr>
      <vt:lpstr>Wyspecjalizowana sztuczna inteligencja (SI) Stworzona w celu realizowania konkretnych zadań. Przykładem mogą być wszelkie systemy rekomendacji, sugerujące nam produkty i usługi na bazie naszej wcześniejszej aktywności. Podobnie wygląda to w przypadku programów do stawiania diagnozy na bazie wpisanych symptomów i wyników badań albo systemy predykcji, które na bazie przykładów i obliczenia prawdopodobieństwa oraz ryzyka proponują nam najlepsze strategie działania.</vt:lpstr>
      <vt:lpstr>Ogólna sztuczna inteligencja (OSI) Mniej popularny i rozwijany dział, opiera się na systemach, które mają rozumować w sposób ogólny i wszechstronny. Ogólna Sztuczna Inteligencja to cyfrowa świadomość, która ma możliwość samodzielnej oceny sytuacji, posiada wirtualną osobowość. Tego typu systemy w założeniu powinny posiadać własną autonomie i zdolność do ulepszania się, a przede wszystkim uczenia na podstawie wtłaczanych do nich danych. OSI jest wykorzystywane w tworzeniu czatbotów i innych narzędzi do komunikowania się z ludźmi, ponieważ na podstawie analizy setek tekstów, poznają ludzkie emocje i zachowania, które później są w stanie powtarzać, dopasowując odpowiedzi do konkretnych sytuacji. Mimo wysiłków, by zbliżyć psychikę OSI do transludzkiej ich zachowania społeczne i cele są w widoczny sposób obce.</vt:lpstr>
      <vt:lpstr>       Sztuczna inteligencja wkracza w nasze życie bardzo szybko, jednak daleko jej na ten moment do wszechstronności ludzkiego umysłu. W artykule Jamesa Barrata Artificial Intelligence and the End of the Human Era, połowa przepytanych ekspertów SI uważa, że istnieje 50 proc. prawdopodobieństwa na osiągnięcie przez AI ludzkiego poziomu przed 2040 rokiem. Biorąc pod uwagę szybkość rozwoju tej dziedziny i jej popularność, możemy być w niedługim czasie świadkami narodzin Superinteligencji, przewyższającej możliwości jej twórcy. </vt:lpstr>
      <vt:lpstr>Zastosowanie sztucznej inteligencji:</vt:lpstr>
      <vt:lpstr>Ciężarówka monitorująca otoczenie uliczne</vt:lpstr>
      <vt:lpstr>Amazon Alexa</vt:lpstr>
      <vt:lpstr>Ochrona Płatności</vt:lpstr>
      <vt:lpstr> „Sztuczna inteligencja to największe zagrożenie dla naszej egzystencji”</vt:lpstr>
      <vt:lpstr> „Sztuczna inteligencja wykorzystana zostanie do zwiększenia możliwości ludzi.”</vt:lpstr>
      <vt:lpstr>    Dziękuje za uwagę</vt:lpstr>
      <vt:lpstr>http://aztekium.pl/azbot2.py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Sztuczna inteligencja</dc:title>
  <dc:creator>Tomasz</dc:creator>
  <cp:lastModifiedBy>Tomasz</cp:lastModifiedBy>
  <cp:revision>36</cp:revision>
  <dcterms:created xsi:type="dcterms:W3CDTF">2018-06-10T12:51:33Z</dcterms:created>
  <dcterms:modified xsi:type="dcterms:W3CDTF">2018-06-10T22:05:55Z</dcterms:modified>
</cp:coreProperties>
</file>