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58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60" r:id="rId57"/>
    <p:sldId id="36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2c0bebdc908efcab" providerId="LiveId" clId="{C5E950BD-3CF1-40A6-AA03-E8DDD88DDEC8}"/>
    <pc:docChg chg="custSel modSld">
      <pc:chgData name="Damian Radzik" userId="2c0bebdc908efcab" providerId="LiveId" clId="{C5E950BD-3CF1-40A6-AA03-E8DDD88DDEC8}" dt="2018-10-29T10:31:27.598" v="36" actId="20577"/>
      <pc:docMkLst>
        <pc:docMk/>
      </pc:docMkLst>
      <pc:sldChg chg="modSp">
        <pc:chgData name="Damian Radzik" userId="2c0bebdc908efcab" providerId="LiveId" clId="{C5E950BD-3CF1-40A6-AA03-E8DDD88DDEC8}" dt="2018-10-29T10:31:27.598" v="36" actId="20577"/>
        <pc:sldMkLst>
          <pc:docMk/>
          <pc:sldMk cId="0" sldId="256"/>
        </pc:sldMkLst>
        <pc:spChg chg="mod">
          <ac:chgData name="Damian Radzik" userId="2c0bebdc908efcab" providerId="LiveId" clId="{C5E950BD-3CF1-40A6-AA03-E8DDD88DDEC8}" dt="2018-10-29T10:31:27.598" v="36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">
        <pc:chgData name="Damian Radzik" userId="2c0bebdc908efcab" providerId="LiveId" clId="{C5E950BD-3CF1-40A6-AA03-E8DDD88DDEC8}" dt="2018-10-29T10:29:24.103" v="19" actId="20577"/>
        <pc:sldMkLst>
          <pc:docMk/>
          <pc:sldMk cId="0" sldId="286"/>
        </pc:sldMkLst>
        <pc:spChg chg="mod">
          <ac:chgData name="Damian Radzik" userId="2c0bebdc908efcab" providerId="LiveId" clId="{C5E950BD-3CF1-40A6-AA03-E8DDD88DDEC8}" dt="2018-10-29T10:29:24.103" v="19" actId="20577"/>
          <ac:spMkLst>
            <pc:docMk/>
            <pc:sldMk cId="0" sldId="286"/>
            <ac:spMk id="3" creationId="{00000000-0000-0000-0000-000000000000}"/>
          </ac:spMkLst>
        </pc:spChg>
        <pc:spChg chg="del">
          <ac:chgData name="Damian Radzik" userId="2c0bebdc908efcab" providerId="LiveId" clId="{C5E950BD-3CF1-40A6-AA03-E8DDD88DDEC8}" dt="2018-10-29T10:28:59.023" v="1" actId="478"/>
          <ac:spMkLst>
            <pc:docMk/>
            <pc:sldMk cId="0" sldId="286"/>
            <ac:spMk id="4" creationId="{00000000-0000-0000-0000-000000000000}"/>
          </ac:spMkLst>
        </pc:spChg>
        <pc:picChg chg="add mod">
          <ac:chgData name="Damian Radzik" userId="2c0bebdc908efcab" providerId="LiveId" clId="{C5E950BD-3CF1-40A6-AA03-E8DDD88DDEC8}" dt="2018-10-29T10:29:15.113" v="4" actId="27614"/>
          <ac:picMkLst>
            <pc:docMk/>
            <pc:sldMk cId="0" sldId="286"/>
            <ac:picMk id="7" creationId="{45155DE6-4F36-4155-BD90-ECDF43249FAF}"/>
          </ac:picMkLst>
        </pc:picChg>
      </pc:sldChg>
      <pc:sldChg chg="modSp">
        <pc:chgData name="Damian Radzik" userId="2c0bebdc908efcab" providerId="LiveId" clId="{C5E950BD-3CF1-40A6-AA03-E8DDD88DDEC8}" dt="2018-10-29T10:25:22.895" v="0" actId="20577"/>
        <pc:sldMkLst>
          <pc:docMk/>
          <pc:sldMk cId="0" sldId="351"/>
        </pc:sldMkLst>
        <pc:spChg chg="mod">
          <ac:chgData name="Damian Radzik" userId="2c0bebdc908efcab" providerId="LiveId" clId="{C5E950BD-3CF1-40A6-AA03-E8DDD88DDEC8}" dt="2018-10-29T10:25:22.895" v="0" actId="20577"/>
          <ac:spMkLst>
            <pc:docMk/>
            <pc:sldMk cId="0" sldId="35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212" y="190322"/>
            <a:ext cx="8583574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553" y="1206245"/>
            <a:ext cx="8168893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0354" y="6466509"/>
            <a:ext cx="20447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417448"/>
            <a:ext cx="2514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366" y="2485136"/>
            <a:ext cx="67316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/>
                <a:cs typeface="Calibri"/>
              </a:rPr>
              <a:t>Zasady </a:t>
            </a:r>
            <a:r>
              <a:rPr sz="4400" b="0" spc="-5" dirty="0">
                <a:latin typeface="Calibri"/>
                <a:cs typeface="Calibri"/>
              </a:rPr>
              <a:t>BHP </a:t>
            </a:r>
            <a:r>
              <a:rPr lang="pl-PL" sz="4400" b="0" spc="-10" dirty="0">
                <a:latin typeface="Calibri"/>
                <a:cs typeface="Calibri"/>
              </a:rPr>
              <a:t>przy komputerze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8326" y="188976"/>
            <a:ext cx="2864847" cy="230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977" y="363169"/>
            <a:ext cx="64528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/>
              <a:t>Temperatura</a:t>
            </a:r>
            <a:r>
              <a:rPr sz="4400" dirty="0"/>
              <a:t> </a:t>
            </a:r>
            <a:r>
              <a:rPr sz="4400" spc="-20" dirty="0"/>
              <a:t>pomieszczenia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4642" y="1088262"/>
            <a:ext cx="7971790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0" dirty="0">
                <a:latin typeface="Calibri"/>
                <a:cs typeface="Calibri"/>
              </a:rPr>
              <a:t>okresie </a:t>
            </a:r>
            <a:r>
              <a:rPr sz="2500" spc="-5" dirty="0">
                <a:latin typeface="Calibri"/>
                <a:cs typeface="Calibri"/>
              </a:rPr>
              <a:t>zimowym </a:t>
            </a:r>
            <a:r>
              <a:rPr sz="2500" spc="-15" dirty="0">
                <a:latin typeface="Calibri"/>
                <a:cs typeface="Calibri"/>
              </a:rPr>
              <a:t>temperatura </a:t>
            </a: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5" dirty="0">
                <a:latin typeface="Calibri"/>
                <a:cs typeface="Calibri"/>
              </a:rPr>
              <a:t>pomieszczeniach </a:t>
            </a:r>
            <a:r>
              <a:rPr sz="2500" spc="-20" dirty="0">
                <a:latin typeface="Calibri"/>
                <a:cs typeface="Calibri"/>
              </a:rPr>
              <a:t>pracy  </a:t>
            </a:r>
            <a:r>
              <a:rPr sz="2500" spc="-5" dirty="0">
                <a:latin typeface="Calibri"/>
                <a:cs typeface="Calibri"/>
              </a:rPr>
              <a:t>powinna wynosić od 20 do </a:t>
            </a:r>
            <a:r>
              <a:rPr sz="2500" spc="5" dirty="0">
                <a:latin typeface="Calibri"/>
                <a:cs typeface="Calibri"/>
              </a:rPr>
              <a:t>24</a:t>
            </a:r>
            <a:r>
              <a:rPr sz="2475" spc="7" baseline="25252" dirty="0">
                <a:latin typeface="Calibri"/>
                <a:cs typeface="Calibri"/>
              </a:rPr>
              <a:t>0</a:t>
            </a:r>
            <a:r>
              <a:rPr sz="2475" spc="-150" baseline="25252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750" y="2565400"/>
            <a:ext cx="4095750" cy="380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9767" y="464896"/>
            <a:ext cx="32029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5" dirty="0">
                <a:latin typeface="Calibri"/>
                <a:cs typeface="Calibri"/>
              </a:rPr>
              <a:t>Cybermigrena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8063230" cy="441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Podobno, </a:t>
            </a:r>
            <a:r>
              <a:rPr sz="3200" spc="-30" dirty="0">
                <a:latin typeface="Calibri"/>
                <a:cs typeface="Calibri"/>
              </a:rPr>
              <a:t>żeby </a:t>
            </a:r>
            <a:r>
              <a:rPr sz="3200" spc="-25" dirty="0">
                <a:latin typeface="Calibri"/>
                <a:cs typeface="Calibri"/>
              </a:rPr>
              <a:t>grafika </a:t>
            </a:r>
            <a:r>
              <a:rPr sz="3200" spc="-10" dirty="0">
                <a:latin typeface="Calibri"/>
                <a:cs typeface="Calibri"/>
              </a:rPr>
              <a:t>na </a:t>
            </a:r>
            <a:r>
              <a:rPr sz="3200" spc="-5" dirty="0">
                <a:latin typeface="Calibri"/>
                <a:cs typeface="Calibri"/>
              </a:rPr>
              <a:t>iPhone?ach i </a:t>
            </a:r>
            <a:r>
              <a:rPr sz="3200" spc="-15" dirty="0">
                <a:latin typeface="Calibri"/>
                <a:cs typeface="Calibri"/>
              </a:rPr>
              <a:t>iPadach  </a:t>
            </a:r>
            <a:r>
              <a:rPr sz="3200" spc="-20" dirty="0">
                <a:latin typeface="Calibri"/>
                <a:cs typeface="Calibri"/>
              </a:rPr>
              <a:t>dawała </a:t>
            </a:r>
            <a:r>
              <a:rPr sz="3200" spc="-35" dirty="0">
                <a:latin typeface="Calibri"/>
                <a:cs typeface="Calibri"/>
              </a:rPr>
              <a:t>efekt </a:t>
            </a:r>
            <a:r>
              <a:rPr sz="3200" spc="-20" dirty="0">
                <a:latin typeface="Calibri"/>
                <a:cs typeface="Calibri"/>
              </a:rPr>
              <a:t>trójwymiarowości, </a:t>
            </a:r>
            <a:r>
              <a:rPr sz="3200" spc="-15" dirty="0">
                <a:latin typeface="Calibri"/>
                <a:cs typeface="Calibri"/>
              </a:rPr>
              <a:t>obiekty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ekranach </a:t>
            </a:r>
            <a:r>
              <a:rPr sz="3200" spc="-15" dirty="0">
                <a:latin typeface="Calibri"/>
                <a:cs typeface="Calibri"/>
              </a:rPr>
              <a:t>poruszają </a:t>
            </a:r>
            <a:r>
              <a:rPr sz="3200" spc="-5" dirty="0">
                <a:latin typeface="Calibri"/>
                <a:cs typeface="Calibri"/>
              </a:rPr>
              <a:t>się tym </a:t>
            </a:r>
            <a:r>
              <a:rPr sz="3200" spc="-10" dirty="0">
                <a:latin typeface="Calibri"/>
                <a:cs typeface="Calibri"/>
              </a:rPr>
              <a:t>wolniej,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im</a:t>
            </a:r>
            <a:endParaRPr sz="3200">
              <a:latin typeface="Calibri"/>
              <a:cs typeface="Calibri"/>
            </a:endParaRPr>
          </a:p>
          <a:p>
            <a:pPr marL="356870" marR="60642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"głębiej" </a:t>
            </a:r>
            <a:r>
              <a:rPr sz="3200" spc="-10" dirty="0">
                <a:latin typeface="Calibri"/>
                <a:cs typeface="Calibri"/>
              </a:rPr>
              <a:t>się znajdują. Jeśli </a:t>
            </a:r>
            <a:r>
              <a:rPr sz="3200" spc="-20" dirty="0">
                <a:latin typeface="Calibri"/>
                <a:cs typeface="Calibri"/>
              </a:rPr>
              <a:t>rozumiecie, </a:t>
            </a:r>
            <a:r>
              <a:rPr sz="3200" spc="-5" dirty="0">
                <a:latin typeface="Calibri"/>
                <a:cs typeface="Calibri"/>
              </a:rPr>
              <a:t>o </a:t>
            </a:r>
            <a:r>
              <a:rPr sz="3200" spc="-25" dirty="0">
                <a:latin typeface="Calibri"/>
                <a:cs typeface="Calibri"/>
              </a:rPr>
              <a:t>co  </a:t>
            </a:r>
            <a:r>
              <a:rPr sz="3200" spc="-5" dirty="0">
                <a:latin typeface="Calibri"/>
                <a:cs typeface="Calibri"/>
              </a:rPr>
              <a:t>chodzi </a:t>
            </a:r>
            <a:r>
              <a:rPr sz="3200" spc="-15" dirty="0">
                <a:latin typeface="Calibri"/>
                <a:cs typeface="Calibri"/>
              </a:rPr>
              <a:t>to świetnie, </a:t>
            </a:r>
            <a:r>
              <a:rPr sz="3200" spc="-35" dirty="0">
                <a:latin typeface="Calibri"/>
                <a:cs typeface="Calibri"/>
              </a:rPr>
              <a:t>my </a:t>
            </a:r>
            <a:r>
              <a:rPr sz="3200" spc="-5" dirty="0">
                <a:latin typeface="Calibri"/>
                <a:cs typeface="Calibri"/>
              </a:rPr>
              <a:t>nie </a:t>
            </a:r>
            <a:r>
              <a:rPr sz="3200" spc="-10" dirty="0">
                <a:latin typeface="Calibri"/>
                <a:cs typeface="Calibri"/>
              </a:rPr>
              <a:t>do </a:t>
            </a:r>
            <a:r>
              <a:rPr sz="3200" spc="-35" dirty="0">
                <a:latin typeface="Calibri"/>
                <a:cs typeface="Calibri"/>
              </a:rPr>
              <a:t>końca.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  <a:p>
            <a:pPr marL="356870" marR="131445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każdym </a:t>
            </a:r>
            <a:r>
              <a:rPr sz="3200" spc="-20" dirty="0">
                <a:latin typeface="Calibri"/>
                <a:cs typeface="Calibri"/>
              </a:rPr>
              <a:t>razie </a:t>
            </a:r>
            <a:r>
              <a:rPr sz="3200" spc="-25" dirty="0">
                <a:latin typeface="Calibri"/>
                <a:cs typeface="Calibri"/>
              </a:rPr>
              <a:t>zastosowanie </a:t>
            </a:r>
            <a:r>
              <a:rPr sz="3200" spc="-15" dirty="0">
                <a:latin typeface="Calibri"/>
                <a:cs typeface="Calibri"/>
              </a:rPr>
              <a:t>tego triku </a:t>
            </a:r>
            <a:r>
              <a:rPr sz="3200" spc="-10" dirty="0">
                <a:latin typeface="Calibri"/>
                <a:cs typeface="Calibri"/>
              </a:rPr>
              <a:t>ma dość  </a:t>
            </a:r>
            <a:r>
              <a:rPr sz="3200" spc="-15" dirty="0">
                <a:latin typeface="Calibri"/>
                <a:cs typeface="Calibri"/>
              </a:rPr>
              <a:t>nieprzyjemny </a:t>
            </a:r>
            <a:r>
              <a:rPr sz="3200" spc="-5" dirty="0">
                <a:latin typeface="Calibri"/>
                <a:cs typeface="Calibri"/>
              </a:rPr>
              <a:t>dla </a:t>
            </a:r>
            <a:r>
              <a:rPr sz="3200" spc="-30" dirty="0">
                <a:latin typeface="Calibri"/>
                <a:cs typeface="Calibri"/>
              </a:rPr>
              <a:t>zdrowia </a:t>
            </a:r>
            <a:r>
              <a:rPr sz="3200" spc="-35" dirty="0">
                <a:latin typeface="Calibri"/>
                <a:cs typeface="Calibri"/>
              </a:rPr>
              <a:t>efekt </a:t>
            </a:r>
            <a:r>
              <a:rPr sz="3200" spc="-15" dirty="0">
                <a:latin typeface="Calibri"/>
                <a:cs typeface="Calibri"/>
              </a:rPr>
              <a:t>uboczny </a:t>
            </a:r>
            <a:r>
              <a:rPr sz="3200" spc="-5" dirty="0">
                <a:latin typeface="Calibri"/>
                <a:cs typeface="Calibri"/>
              </a:rPr>
              <a:t>-  </a:t>
            </a:r>
            <a:r>
              <a:rPr sz="3200" spc="-10" dirty="0">
                <a:latin typeface="Calibri"/>
                <a:cs typeface="Calibri"/>
              </a:rPr>
              <a:t>wywołuje </a:t>
            </a:r>
            <a:r>
              <a:rPr sz="3200" spc="-50" dirty="0">
                <a:latin typeface="Calibri"/>
                <a:cs typeface="Calibri"/>
              </a:rPr>
              <a:t>migreny, </a:t>
            </a:r>
            <a:r>
              <a:rPr sz="3200" spc="-25" dirty="0">
                <a:latin typeface="Calibri"/>
                <a:cs typeface="Calibri"/>
              </a:rPr>
              <a:t>zawroty </a:t>
            </a:r>
            <a:r>
              <a:rPr sz="3200" spc="-5" dirty="0">
                <a:latin typeface="Calibri"/>
                <a:cs typeface="Calibri"/>
              </a:rPr>
              <a:t>głowy i </a:t>
            </a:r>
            <a:r>
              <a:rPr sz="3200" spc="-15" dirty="0">
                <a:latin typeface="Calibri"/>
                <a:cs typeface="Calibri"/>
              </a:rPr>
              <a:t>powoduje  </a:t>
            </a:r>
            <a:r>
              <a:rPr sz="3200" spc="-10" dirty="0">
                <a:latin typeface="Calibri"/>
                <a:cs typeface="Calibri"/>
              </a:rPr>
              <a:t>nudności.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6589801"/>
            <a:ext cx="223012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35"/>
              </a:lnSpc>
            </a:pPr>
            <a:r>
              <a:rPr sz="3200" spc="-10" dirty="0">
                <a:latin typeface="Calibri"/>
                <a:cs typeface="Calibri"/>
              </a:rPr>
              <a:t>nudnościami.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0061" y="464896"/>
            <a:ext cx="25634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Nomo</a:t>
            </a:r>
            <a:r>
              <a:rPr sz="4400" b="0" spc="-90" dirty="0">
                <a:latin typeface="Calibri"/>
                <a:cs typeface="Calibri"/>
              </a:rPr>
              <a:t>f</a:t>
            </a:r>
            <a:r>
              <a:rPr sz="4400" b="0" spc="-10" dirty="0">
                <a:latin typeface="Calibri"/>
                <a:cs typeface="Calibri"/>
              </a:rPr>
              <a:t>obia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8036559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0795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Nomofobia </a:t>
            </a:r>
            <a:r>
              <a:rPr sz="3200" spc="-10" dirty="0">
                <a:latin typeface="Calibri"/>
                <a:cs typeface="Calibri"/>
              </a:rPr>
              <a:t>pochodzi od angielskiego </a:t>
            </a:r>
            <a:r>
              <a:rPr sz="3200" spc="0" dirty="0">
                <a:latin typeface="Calibri"/>
                <a:cs typeface="Calibri"/>
              </a:rPr>
              <a:t>"no-  </a:t>
            </a:r>
            <a:r>
              <a:rPr sz="3200" spc="-10" dirty="0">
                <a:latin typeface="Calibri"/>
                <a:cs typeface="Calibri"/>
              </a:rPr>
              <a:t>mobile-phone phobia", </a:t>
            </a:r>
            <a:r>
              <a:rPr sz="3200" spc="-30" dirty="0">
                <a:latin typeface="Calibri"/>
                <a:cs typeface="Calibri"/>
              </a:rPr>
              <a:t>które </a:t>
            </a:r>
            <a:r>
              <a:rPr sz="3200" spc="-20" dirty="0">
                <a:latin typeface="Calibri"/>
                <a:cs typeface="Calibri"/>
              </a:rPr>
              <a:t>oznacza </a:t>
            </a:r>
            <a:r>
              <a:rPr sz="3200" spc="-30" dirty="0">
                <a:latin typeface="Calibri"/>
                <a:cs typeface="Calibri"/>
              </a:rPr>
              <a:t>strach  </a:t>
            </a:r>
            <a:r>
              <a:rPr sz="3200" spc="-20" dirty="0">
                <a:latin typeface="Calibri"/>
                <a:cs typeface="Calibri"/>
              </a:rPr>
              <a:t>przed brakiem telefonu </a:t>
            </a:r>
            <a:r>
              <a:rPr sz="3200" spc="-35" dirty="0">
                <a:latin typeface="Calibri"/>
                <a:cs typeface="Calibri"/>
              </a:rPr>
              <a:t>komórkowego.  </a:t>
            </a:r>
            <a:r>
              <a:rPr sz="3200" spc="-15" dirty="0">
                <a:latin typeface="Calibri"/>
                <a:cs typeface="Calibri"/>
              </a:rPr>
              <a:t>Problem </a:t>
            </a:r>
            <a:r>
              <a:rPr sz="3200" spc="-5" dirty="0">
                <a:latin typeface="Calibri"/>
                <a:cs typeface="Calibri"/>
              </a:rPr>
              <a:t>- choć </a:t>
            </a:r>
            <a:r>
              <a:rPr sz="3200" spc="-15" dirty="0">
                <a:latin typeface="Calibri"/>
                <a:cs typeface="Calibri"/>
              </a:rPr>
              <a:t>wydaje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25" dirty="0">
                <a:latin typeface="Calibri"/>
                <a:cs typeface="Calibri"/>
              </a:rPr>
              <a:t>zabawny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20" dirty="0">
                <a:latin typeface="Calibri"/>
                <a:cs typeface="Calibri"/>
              </a:rPr>
              <a:t>jest </a:t>
            </a:r>
            <a:r>
              <a:rPr sz="3200" spc="-10" dirty="0">
                <a:latin typeface="Calibri"/>
                <a:cs typeface="Calibri"/>
              </a:rPr>
              <a:t>dość  </a:t>
            </a:r>
            <a:r>
              <a:rPr sz="3200" spc="-50" dirty="0">
                <a:latin typeface="Calibri"/>
                <a:cs typeface="Calibri"/>
              </a:rPr>
              <a:t>poważny. </a:t>
            </a:r>
            <a:r>
              <a:rPr sz="3200" spc="-10" dirty="0">
                <a:latin typeface="Calibri"/>
                <a:cs typeface="Calibri"/>
              </a:rPr>
              <a:t>Jak </a:t>
            </a:r>
            <a:r>
              <a:rPr sz="3200" spc="-15" dirty="0">
                <a:latin typeface="Calibri"/>
                <a:cs typeface="Calibri"/>
              </a:rPr>
              <a:t>wynika </a:t>
            </a:r>
            <a:r>
              <a:rPr sz="3200" spc="-5" dirty="0">
                <a:latin typeface="Calibri"/>
                <a:cs typeface="Calibri"/>
              </a:rPr>
              <a:t>z </a:t>
            </a:r>
            <a:r>
              <a:rPr sz="3200" spc="-10" dirty="0">
                <a:latin typeface="Calibri"/>
                <a:cs typeface="Calibri"/>
              </a:rPr>
              <a:t>badań, na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tę</a:t>
            </a:r>
            <a:endParaRPr sz="3200">
              <a:latin typeface="Calibri"/>
              <a:cs typeface="Calibri"/>
            </a:endParaRPr>
          </a:p>
          <a:p>
            <a:pPr marL="356870" marR="60325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przypadłość cierpi 66 </a:t>
            </a:r>
            <a:r>
              <a:rPr sz="3200" spc="-25" dirty="0">
                <a:latin typeface="Calibri"/>
                <a:cs typeface="Calibri"/>
              </a:rPr>
              <a:t>procent </a:t>
            </a:r>
            <a:r>
              <a:rPr sz="3200" spc="-10" dirty="0">
                <a:latin typeface="Calibri"/>
                <a:cs typeface="Calibri"/>
              </a:rPr>
              <a:t>posiadaczy  </a:t>
            </a:r>
            <a:r>
              <a:rPr sz="3200" spc="-20" dirty="0">
                <a:latin typeface="Calibri"/>
                <a:cs typeface="Calibri"/>
              </a:rPr>
              <a:t>telefonów </a:t>
            </a:r>
            <a:r>
              <a:rPr sz="3200" spc="-35" dirty="0">
                <a:latin typeface="Calibri"/>
                <a:cs typeface="Calibri"/>
              </a:rPr>
              <a:t>komórkowych. </a:t>
            </a:r>
            <a:r>
              <a:rPr sz="3200" spc="-20" dirty="0">
                <a:latin typeface="Calibri"/>
                <a:cs typeface="Calibri"/>
              </a:rPr>
              <a:t>Nawet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wycieczka</a:t>
            </a:r>
            <a:endParaRPr sz="3200">
              <a:latin typeface="Calibri"/>
              <a:cs typeface="Calibri"/>
            </a:endParaRPr>
          </a:p>
          <a:p>
            <a:pPr marL="356870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bez </a:t>
            </a:r>
            <a:r>
              <a:rPr sz="3200" spc="-10" dirty="0">
                <a:latin typeface="Calibri"/>
                <a:cs typeface="Calibri"/>
              </a:rPr>
              <a:t>smartphona do </a:t>
            </a:r>
            <a:r>
              <a:rPr sz="3200" spc="-5" dirty="0">
                <a:latin typeface="Calibri"/>
                <a:cs typeface="Calibri"/>
              </a:rPr>
              <a:t>łazienki </a:t>
            </a:r>
            <a:r>
              <a:rPr sz="3200" spc="-40" dirty="0">
                <a:latin typeface="Calibri"/>
                <a:cs typeface="Calibri"/>
              </a:rPr>
              <a:t>może </a:t>
            </a:r>
            <a:r>
              <a:rPr sz="3200" spc="-10" dirty="0">
                <a:latin typeface="Calibri"/>
                <a:cs typeface="Calibri"/>
              </a:rPr>
              <a:t>się </a:t>
            </a:r>
            <a:r>
              <a:rPr sz="3200" spc="-25" dirty="0">
                <a:latin typeface="Calibri"/>
                <a:cs typeface="Calibri"/>
              </a:rPr>
              <a:t>wydawać  </a:t>
            </a:r>
            <a:r>
              <a:rPr sz="3200" spc="-15" dirty="0">
                <a:latin typeface="Calibri"/>
                <a:cs typeface="Calibri"/>
              </a:rPr>
              <a:t>sytuacją </a:t>
            </a:r>
            <a:r>
              <a:rPr sz="3200" spc="-20" dirty="0">
                <a:latin typeface="Calibri"/>
                <a:cs typeface="Calibri"/>
              </a:rPr>
              <a:t>tak </a:t>
            </a:r>
            <a:r>
              <a:rPr sz="3200" spc="-10" dirty="0">
                <a:latin typeface="Calibri"/>
                <a:cs typeface="Calibri"/>
              </a:rPr>
              <a:t>trudną do </a:t>
            </a:r>
            <a:r>
              <a:rPr sz="3200" spc="-25" dirty="0">
                <a:latin typeface="Calibri"/>
                <a:cs typeface="Calibri"/>
              </a:rPr>
              <a:t>zaakceptowania, </a:t>
            </a:r>
            <a:r>
              <a:rPr sz="3200" spc="-40" dirty="0">
                <a:latin typeface="Calibri"/>
                <a:cs typeface="Calibri"/>
              </a:rPr>
              <a:t>że  </a:t>
            </a:r>
            <a:r>
              <a:rPr sz="3200" spc="-25" dirty="0">
                <a:latin typeface="Calibri"/>
                <a:cs typeface="Calibri"/>
              </a:rPr>
              <a:t>skutkuje </a:t>
            </a:r>
            <a:r>
              <a:rPr sz="3200" spc="-15" dirty="0">
                <a:latin typeface="Calibri"/>
                <a:cs typeface="Calibri"/>
              </a:rPr>
              <a:t>drżeniem </a:t>
            </a:r>
            <a:r>
              <a:rPr sz="3200" spc="-10" dirty="0">
                <a:latin typeface="Calibri"/>
                <a:cs typeface="Calibri"/>
              </a:rPr>
              <a:t>rąk, paniką, poceniem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944" y="464896"/>
            <a:ext cx="3441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/>
                <a:cs typeface="Calibri"/>
              </a:rPr>
              <a:t>Zaburzenia</a:t>
            </a:r>
            <a:r>
              <a:rPr sz="4400" b="0" spc="-5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snu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69796"/>
            <a:ext cx="7602855" cy="42265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6870" marR="5080" indent="-344170">
              <a:lnSpc>
                <a:spcPct val="89900"/>
              </a:lnSpc>
              <a:spcBef>
                <a:spcPts val="4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/>
                <a:cs typeface="Calibri"/>
              </a:rPr>
              <a:t>Leżysz </a:t>
            </a:r>
            <a:r>
              <a:rPr sz="2700" spc="-5" dirty="0">
                <a:latin typeface="Calibri"/>
                <a:cs typeface="Calibri"/>
              </a:rPr>
              <a:t>już </a:t>
            </a:r>
            <a:r>
              <a:rPr sz="2700" spc="5" dirty="0">
                <a:latin typeface="Calibri"/>
                <a:cs typeface="Calibri"/>
              </a:rPr>
              <a:t>w </a:t>
            </a:r>
            <a:r>
              <a:rPr sz="2700" spc="-10" dirty="0">
                <a:latin typeface="Calibri"/>
                <a:cs typeface="Calibri"/>
              </a:rPr>
              <a:t>łóżku, </a:t>
            </a:r>
            <a:r>
              <a:rPr sz="2700" dirty="0">
                <a:latin typeface="Calibri"/>
                <a:cs typeface="Calibri"/>
              </a:rPr>
              <a:t>ale </a:t>
            </a:r>
            <a:r>
              <a:rPr sz="2700" spc="-20" dirty="0">
                <a:latin typeface="Calibri"/>
                <a:cs typeface="Calibri"/>
              </a:rPr>
              <a:t>jeszcze sprawdzasz </a:t>
            </a:r>
            <a:r>
              <a:rPr sz="2700" dirty="0">
                <a:latin typeface="Calibri"/>
                <a:cs typeface="Calibri"/>
              </a:rPr>
              <a:t>maile na  </a:t>
            </a:r>
            <a:r>
              <a:rPr sz="2700" spc="-5" dirty="0">
                <a:latin typeface="Calibri"/>
                <a:cs typeface="Calibri"/>
              </a:rPr>
              <a:t>tablecie, odpisujesz </a:t>
            </a:r>
            <a:r>
              <a:rPr sz="2700" dirty="0">
                <a:latin typeface="Calibri"/>
                <a:cs typeface="Calibri"/>
              </a:rPr>
              <a:t>na wiadomości na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smartphonie,  </a:t>
            </a:r>
            <a:r>
              <a:rPr sz="2700" spc="-10" dirty="0">
                <a:latin typeface="Calibri"/>
                <a:cs typeface="Calibri"/>
              </a:rPr>
              <a:t>poprawiasz </a:t>
            </a:r>
            <a:r>
              <a:rPr sz="2700" spc="-15" dirty="0">
                <a:latin typeface="Calibri"/>
                <a:cs typeface="Calibri"/>
              </a:rPr>
              <a:t>prezentację </a:t>
            </a:r>
            <a:r>
              <a:rPr sz="2700" dirty="0">
                <a:latin typeface="Calibri"/>
                <a:cs typeface="Calibri"/>
              </a:rPr>
              <a:t>na </a:t>
            </a:r>
            <a:r>
              <a:rPr sz="2700" spc="-5" dirty="0">
                <a:latin typeface="Calibri"/>
                <a:cs typeface="Calibri"/>
              </a:rPr>
              <a:t>laptopie. </a:t>
            </a:r>
            <a:r>
              <a:rPr sz="2700" spc="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później </a:t>
            </a:r>
            <a:r>
              <a:rPr sz="2700" dirty="0">
                <a:latin typeface="Calibri"/>
                <a:cs typeface="Calibri"/>
              </a:rPr>
              <a:t>się  </a:t>
            </a:r>
            <a:r>
              <a:rPr sz="2700" spc="-5" dirty="0">
                <a:latin typeface="Calibri"/>
                <a:cs typeface="Calibri"/>
              </a:rPr>
              <a:t>dziwisz, </a:t>
            </a:r>
            <a:r>
              <a:rPr sz="2700" spc="-30" dirty="0">
                <a:latin typeface="Calibri"/>
                <a:cs typeface="Calibri"/>
              </a:rPr>
              <a:t>że </a:t>
            </a:r>
            <a:r>
              <a:rPr sz="2700" dirty="0">
                <a:latin typeface="Calibri"/>
                <a:cs typeface="Calibri"/>
              </a:rPr>
              <a:t>nie </a:t>
            </a:r>
            <a:r>
              <a:rPr sz="2700" spc="-15" dirty="0">
                <a:latin typeface="Calibri"/>
                <a:cs typeface="Calibri"/>
              </a:rPr>
              <a:t>możesz </a:t>
            </a:r>
            <a:r>
              <a:rPr sz="2700" spc="-10" dirty="0">
                <a:latin typeface="Calibri"/>
                <a:cs typeface="Calibri"/>
              </a:rPr>
              <a:t>zasnąć? </a:t>
            </a:r>
            <a:r>
              <a:rPr sz="2700" spc="0" dirty="0">
                <a:latin typeface="Calibri"/>
                <a:cs typeface="Calibri"/>
              </a:rPr>
              <a:t>Winić </a:t>
            </a:r>
            <a:r>
              <a:rPr sz="2700" spc="-15" dirty="0">
                <a:latin typeface="Calibri"/>
                <a:cs typeface="Calibri"/>
              </a:rPr>
              <a:t>za </a:t>
            </a:r>
            <a:r>
              <a:rPr sz="2700" spc="-10" dirty="0">
                <a:latin typeface="Calibri"/>
                <a:cs typeface="Calibri"/>
              </a:rPr>
              <a:t>to</a:t>
            </a:r>
            <a:r>
              <a:rPr sz="2700" spc="-27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możesz</a:t>
            </a:r>
            <a:endParaRPr sz="2700">
              <a:latin typeface="Calibri"/>
              <a:cs typeface="Calibri"/>
            </a:endParaRPr>
          </a:p>
          <a:p>
            <a:pPr marL="356870" marR="116205">
              <a:lnSpc>
                <a:spcPct val="89900"/>
              </a:lnSpc>
              <a:spcBef>
                <a:spcPts val="15"/>
              </a:spcBef>
            </a:pPr>
            <a:r>
              <a:rPr sz="2700" spc="-5" dirty="0">
                <a:latin typeface="Calibri"/>
                <a:cs typeface="Calibri"/>
              </a:rPr>
              <a:t>emitowane </a:t>
            </a:r>
            <a:r>
              <a:rPr sz="2700" spc="-20" dirty="0">
                <a:latin typeface="Calibri"/>
                <a:cs typeface="Calibri"/>
              </a:rPr>
              <a:t>przez sprzęt </a:t>
            </a:r>
            <a:r>
              <a:rPr sz="2700" spc="-15" dirty="0">
                <a:latin typeface="Calibri"/>
                <a:cs typeface="Calibri"/>
              </a:rPr>
              <a:t>telefoniczno-komputerowy  </a:t>
            </a:r>
            <a:r>
              <a:rPr sz="2700" spc="-5" dirty="0">
                <a:latin typeface="Calibri"/>
                <a:cs typeface="Calibri"/>
              </a:rPr>
              <a:t>światło. </a:t>
            </a:r>
            <a:r>
              <a:rPr sz="2700" spc="-15" dirty="0">
                <a:latin typeface="Calibri"/>
                <a:cs typeface="Calibri"/>
              </a:rPr>
              <a:t>Organizm potraktowany </a:t>
            </a:r>
            <a:r>
              <a:rPr sz="2700" spc="-5" dirty="0">
                <a:latin typeface="Calibri"/>
                <a:cs typeface="Calibri"/>
              </a:rPr>
              <a:t>blaskiem hamuje  </a:t>
            </a:r>
            <a:r>
              <a:rPr sz="2700" dirty="0">
                <a:latin typeface="Calibri"/>
                <a:cs typeface="Calibri"/>
              </a:rPr>
              <a:t>wydzielanie </a:t>
            </a:r>
            <a:r>
              <a:rPr sz="2700" spc="-10" dirty="0">
                <a:latin typeface="Calibri"/>
                <a:cs typeface="Calibri"/>
              </a:rPr>
              <a:t>melatoniny </a:t>
            </a:r>
            <a:r>
              <a:rPr sz="2700" dirty="0">
                <a:latin typeface="Calibri"/>
                <a:cs typeface="Calibri"/>
              </a:rPr>
              <a:t>i </a:t>
            </a:r>
            <a:r>
              <a:rPr sz="2700" spc="-20" dirty="0">
                <a:latin typeface="Calibri"/>
                <a:cs typeface="Calibri"/>
              </a:rPr>
              <a:t>przeszkadza </a:t>
            </a:r>
            <a:r>
              <a:rPr sz="2700" spc="-15" dirty="0">
                <a:latin typeface="Calibri"/>
                <a:cs typeface="Calibri"/>
              </a:rPr>
              <a:t>naszemu  </a:t>
            </a:r>
            <a:r>
              <a:rPr sz="2700" spc="-5" dirty="0">
                <a:latin typeface="Calibri"/>
                <a:cs typeface="Calibri"/>
              </a:rPr>
              <a:t>mózgowi </a:t>
            </a:r>
            <a:r>
              <a:rPr sz="2700" spc="5" dirty="0">
                <a:latin typeface="Calibri"/>
                <a:cs typeface="Calibri"/>
              </a:rPr>
              <a:t>w </a:t>
            </a:r>
            <a:r>
              <a:rPr sz="2700" spc="-5" dirty="0">
                <a:latin typeface="Calibri"/>
                <a:cs typeface="Calibri"/>
              </a:rPr>
              <a:t>wejście </a:t>
            </a:r>
            <a:r>
              <a:rPr sz="2700" spc="5" dirty="0">
                <a:latin typeface="Calibri"/>
                <a:cs typeface="Calibri"/>
              </a:rPr>
              <a:t>w </a:t>
            </a:r>
            <a:r>
              <a:rPr sz="2700" spc="-30" dirty="0">
                <a:latin typeface="Calibri"/>
                <a:cs typeface="Calibri"/>
              </a:rPr>
              <a:t>fazę </a:t>
            </a:r>
            <a:r>
              <a:rPr sz="2700" spc="-10" dirty="0">
                <a:latin typeface="Calibri"/>
                <a:cs typeface="Calibri"/>
              </a:rPr>
              <a:t>poprzedzającą</a:t>
            </a:r>
            <a:r>
              <a:rPr sz="2700" spc="-2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zaśnięcie.</a:t>
            </a:r>
            <a:endParaRPr sz="2700">
              <a:latin typeface="Calibri"/>
              <a:cs typeface="Calibri"/>
            </a:endParaRPr>
          </a:p>
          <a:p>
            <a:pPr marL="356870" marR="187325" indent="-344170" algn="just">
              <a:lnSpc>
                <a:spcPct val="90000"/>
              </a:lnSpc>
              <a:spcBef>
                <a:spcPts val="660"/>
              </a:spcBef>
              <a:buFont typeface="Arial"/>
              <a:buChar char="•"/>
              <a:tabLst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Chcesz </a:t>
            </a:r>
            <a:r>
              <a:rPr sz="2700" spc="-10" dirty="0">
                <a:latin typeface="Calibri"/>
                <a:cs typeface="Calibri"/>
              </a:rPr>
              <a:t>zasnąć? </a:t>
            </a:r>
            <a:r>
              <a:rPr sz="2700" spc="-15" dirty="0">
                <a:latin typeface="Calibri"/>
                <a:cs typeface="Calibri"/>
              </a:rPr>
              <a:t>Odstaw </a:t>
            </a:r>
            <a:r>
              <a:rPr sz="2700" spc="-5" dirty="0">
                <a:latin typeface="Calibri"/>
                <a:cs typeface="Calibri"/>
              </a:rPr>
              <a:t>techniczne </a:t>
            </a:r>
            <a:r>
              <a:rPr sz="2700" spc="-20" dirty="0">
                <a:latin typeface="Calibri"/>
                <a:cs typeface="Calibri"/>
              </a:rPr>
              <a:t>gadżety </a:t>
            </a:r>
            <a:r>
              <a:rPr sz="2700" dirty="0">
                <a:latin typeface="Calibri"/>
                <a:cs typeface="Calibri"/>
              </a:rPr>
              <a:t>i </a:t>
            </a:r>
            <a:r>
              <a:rPr sz="2700" spc="-5" dirty="0">
                <a:latin typeface="Calibri"/>
                <a:cs typeface="Calibri"/>
              </a:rPr>
              <a:t>daj</a:t>
            </a:r>
            <a:r>
              <a:rPr sz="2700" spc="-2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się  </a:t>
            </a:r>
            <a:r>
              <a:rPr sz="2700" dirty="0">
                <a:latin typeface="Calibri"/>
                <a:cs typeface="Calibri"/>
              </a:rPr>
              <a:t>utulić do </a:t>
            </a:r>
            <a:r>
              <a:rPr sz="2700" spc="-5" dirty="0">
                <a:latin typeface="Calibri"/>
                <a:cs typeface="Calibri"/>
              </a:rPr>
              <a:t>snu. </a:t>
            </a:r>
            <a:r>
              <a:rPr sz="2700" dirty="0">
                <a:latin typeface="Calibri"/>
                <a:cs typeface="Calibri"/>
              </a:rPr>
              <a:t>Idealnie </a:t>
            </a:r>
            <a:r>
              <a:rPr sz="2700" spc="-5" dirty="0">
                <a:latin typeface="Calibri"/>
                <a:cs typeface="Calibri"/>
              </a:rPr>
              <a:t>usypiają </a:t>
            </a:r>
            <a:r>
              <a:rPr sz="2700" spc="-10" dirty="0">
                <a:latin typeface="Calibri"/>
                <a:cs typeface="Calibri"/>
              </a:rPr>
              <a:t>papierowe </a:t>
            </a:r>
            <a:r>
              <a:rPr sz="2700" spc="-5" dirty="0">
                <a:latin typeface="Calibri"/>
                <a:cs typeface="Calibri"/>
              </a:rPr>
              <a:t>książki </a:t>
            </a:r>
            <a:r>
              <a:rPr sz="2700" dirty="0">
                <a:latin typeface="Calibri"/>
                <a:cs typeface="Calibri"/>
              </a:rPr>
              <a:t>i  </a:t>
            </a:r>
            <a:r>
              <a:rPr sz="2700" spc="-15" dirty="0">
                <a:latin typeface="Calibri"/>
                <a:cs typeface="Calibri"/>
              </a:rPr>
              <a:t>drukowane </a:t>
            </a:r>
            <a:r>
              <a:rPr sz="2700" spc="-25" dirty="0">
                <a:latin typeface="Calibri"/>
                <a:cs typeface="Calibri"/>
              </a:rPr>
              <a:t>gazety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czasopisma.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393649"/>
            <a:ext cx="86747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Mikroklimat </a:t>
            </a:r>
            <a:r>
              <a:rPr spc="-15" dirty="0"/>
              <a:t>pomieszczenia,</a:t>
            </a:r>
            <a:r>
              <a:rPr spc="-50" dirty="0"/>
              <a:t> </a:t>
            </a:r>
            <a:r>
              <a:rPr spc="-25" dirty="0"/>
              <a:t>temperatura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1521" y="1088262"/>
            <a:ext cx="2763520" cy="19310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58165">
              <a:lnSpc>
                <a:spcPct val="80000"/>
              </a:lnSpc>
              <a:spcBef>
                <a:spcPts val="695"/>
              </a:spcBef>
            </a:pP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0" dirty="0">
                <a:latin typeface="Calibri"/>
                <a:cs typeface="Calibri"/>
              </a:rPr>
              <a:t>okresie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letnim  </a:t>
            </a:r>
            <a:r>
              <a:rPr sz="2500" spc="-15" dirty="0">
                <a:latin typeface="Calibri"/>
                <a:cs typeface="Calibri"/>
              </a:rPr>
              <a:t>temperatura </a:t>
            </a:r>
            <a:r>
              <a:rPr sz="2500" spc="-5" dirty="0">
                <a:latin typeface="Calibri"/>
                <a:cs typeface="Calibri"/>
              </a:rPr>
              <a:t>w  </a:t>
            </a:r>
            <a:r>
              <a:rPr sz="2500" spc="-15" dirty="0">
                <a:latin typeface="Calibri"/>
                <a:cs typeface="Calibri"/>
              </a:rPr>
              <a:t>pomieszczeniach  pracy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powinna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500" spc="-5" dirty="0">
                <a:latin typeface="Calibri"/>
                <a:cs typeface="Calibri"/>
              </a:rPr>
              <a:t>wynosić od 23 do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0" dirty="0">
                <a:latin typeface="Calibri"/>
                <a:cs typeface="Calibri"/>
              </a:rPr>
              <a:t>26</a:t>
            </a:r>
            <a:r>
              <a:rPr sz="2475" spc="0" baseline="25252" dirty="0">
                <a:latin typeface="Calibri"/>
                <a:cs typeface="Calibri"/>
              </a:rPr>
              <a:t>0  </a:t>
            </a:r>
            <a:r>
              <a:rPr sz="2500" spc="-10" dirty="0">
                <a:latin typeface="Calibri"/>
                <a:cs typeface="Calibri"/>
              </a:rPr>
              <a:t>C.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981075"/>
            <a:ext cx="5715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268412"/>
            <a:ext cx="8791575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393649"/>
            <a:ext cx="86747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Mikroklimat </a:t>
            </a:r>
            <a:r>
              <a:rPr spc="-15" dirty="0"/>
              <a:t>pomieszczenia,</a:t>
            </a:r>
            <a:r>
              <a:rPr spc="-50" dirty="0"/>
              <a:t> </a:t>
            </a:r>
            <a:r>
              <a:rPr spc="-25" dirty="0"/>
              <a:t>temperatura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642" y="1016584"/>
            <a:ext cx="5816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Pomieszczenia </a:t>
            </a:r>
            <a:r>
              <a:rPr sz="2500" spc="-10" dirty="0">
                <a:latin typeface="Calibri"/>
                <a:cs typeface="Calibri"/>
              </a:rPr>
              <a:t>powinny </a:t>
            </a:r>
            <a:r>
              <a:rPr sz="2500" spc="-5" dirty="0">
                <a:latin typeface="Calibri"/>
                <a:cs typeface="Calibri"/>
              </a:rPr>
              <a:t>mieć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klimatyzację.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250" y="2000186"/>
            <a:ext cx="7056374" cy="464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393649"/>
            <a:ext cx="867473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Mikroklimat </a:t>
            </a:r>
            <a:r>
              <a:rPr spc="-15" dirty="0"/>
              <a:t>pomieszczenia,</a:t>
            </a:r>
            <a:r>
              <a:rPr spc="-50" dirty="0"/>
              <a:t> </a:t>
            </a:r>
            <a:r>
              <a:rPr spc="-25" dirty="0"/>
              <a:t>temperatura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429638"/>
            <a:ext cx="8220709" cy="14147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Przy </a:t>
            </a:r>
            <a:r>
              <a:rPr sz="2500" spc="-20" dirty="0">
                <a:latin typeface="Calibri"/>
                <a:cs typeface="Calibri"/>
              </a:rPr>
              <a:t>braku </a:t>
            </a:r>
            <a:r>
              <a:rPr sz="2500" spc="-10" dirty="0">
                <a:latin typeface="Calibri"/>
                <a:cs typeface="Calibri"/>
              </a:rPr>
              <a:t>klimatyzacji </a:t>
            </a:r>
            <a:r>
              <a:rPr sz="2500" spc="-15" dirty="0">
                <a:latin typeface="Calibri"/>
                <a:cs typeface="Calibri"/>
              </a:rPr>
              <a:t>pomieszczenia </a:t>
            </a:r>
            <a:r>
              <a:rPr sz="2500" spc="-10" dirty="0">
                <a:latin typeface="Calibri"/>
                <a:cs typeface="Calibri"/>
              </a:rPr>
              <a:t>powinny </a:t>
            </a:r>
            <a:r>
              <a:rPr sz="2500" spc="-20" dirty="0">
                <a:latin typeface="Calibri"/>
                <a:cs typeface="Calibri"/>
              </a:rPr>
              <a:t>być często, </a:t>
            </a:r>
            <a:r>
              <a:rPr sz="2500" spc="-15" dirty="0">
                <a:latin typeface="Calibri"/>
                <a:cs typeface="Calibri"/>
              </a:rPr>
              <a:t>co  </a:t>
            </a:r>
            <a:r>
              <a:rPr sz="2500" spc="-5" dirty="0">
                <a:latin typeface="Calibri"/>
                <a:cs typeface="Calibri"/>
              </a:rPr>
              <a:t>3 - 4 </a:t>
            </a:r>
            <a:r>
              <a:rPr sz="2500" spc="-15" dirty="0">
                <a:latin typeface="Calibri"/>
                <a:cs typeface="Calibri"/>
              </a:rPr>
              <a:t>godziny wietrzone </a:t>
            </a:r>
            <a:r>
              <a:rPr sz="2500" spc="-20" dirty="0">
                <a:latin typeface="Calibri"/>
                <a:cs typeface="Calibri"/>
              </a:rPr>
              <a:t>(zwłaszcza </a:t>
            </a: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0" dirty="0">
                <a:latin typeface="Calibri"/>
                <a:cs typeface="Calibri"/>
              </a:rPr>
              <a:t>okresie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grzewczym).</a:t>
            </a:r>
            <a:endParaRPr sz="25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0" dirty="0">
                <a:latin typeface="Calibri"/>
                <a:cs typeface="Calibri"/>
              </a:rPr>
              <a:t>czasie wietrzenia należy </a:t>
            </a:r>
            <a:r>
              <a:rPr sz="2500" spc="-15" dirty="0">
                <a:latin typeface="Calibri"/>
                <a:cs typeface="Calibri"/>
              </a:rPr>
              <a:t>unikać powstawania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przeciągów.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  <a:tabLst>
                <a:tab pos="756285" algn="l"/>
              </a:tabLst>
            </a:pPr>
            <a:r>
              <a:rPr sz="2100" spc="0" dirty="0">
                <a:latin typeface="Arial"/>
                <a:cs typeface="Arial"/>
              </a:rPr>
              <a:t>–	</a:t>
            </a:r>
            <a:r>
              <a:rPr sz="2100" dirty="0">
                <a:latin typeface="Calibri"/>
                <a:cs typeface="Calibri"/>
              </a:rPr>
              <a:t>Ruch powietrza </a:t>
            </a:r>
            <a:r>
              <a:rPr sz="2100" spc="-5" dirty="0">
                <a:latin typeface="Calibri"/>
                <a:cs typeface="Calibri"/>
              </a:rPr>
              <a:t>nie </a:t>
            </a:r>
            <a:r>
              <a:rPr sz="2100" dirty="0">
                <a:latin typeface="Calibri"/>
                <a:cs typeface="Calibri"/>
              </a:rPr>
              <a:t>powinien </a:t>
            </a:r>
            <a:r>
              <a:rPr sz="2100" spc="-10" dirty="0">
                <a:latin typeface="Calibri"/>
                <a:cs typeface="Calibri"/>
              </a:rPr>
              <a:t>przekraczać </a:t>
            </a:r>
            <a:r>
              <a:rPr sz="2100" dirty="0">
                <a:latin typeface="Calibri"/>
                <a:cs typeface="Calibri"/>
              </a:rPr>
              <a:t>od </a:t>
            </a:r>
            <a:r>
              <a:rPr sz="2100" spc="0" dirty="0">
                <a:latin typeface="Calibri"/>
                <a:cs typeface="Calibri"/>
              </a:rPr>
              <a:t>0,1 do 0,15</a:t>
            </a:r>
            <a:r>
              <a:rPr sz="2100" spc="-3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m/sek.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776" y="3213100"/>
            <a:ext cx="610552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050" y="3833874"/>
            <a:ext cx="5743575" cy="2979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863" y="240537"/>
            <a:ext cx="8277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Wilgotność </a:t>
            </a:r>
            <a:r>
              <a:rPr spc="-10" dirty="0"/>
              <a:t>powietrza </a:t>
            </a:r>
            <a:r>
              <a:rPr spc="0" dirty="0"/>
              <a:t>w</a:t>
            </a:r>
            <a:r>
              <a:rPr spc="-80" dirty="0"/>
              <a:t> </a:t>
            </a:r>
            <a:r>
              <a:rPr spc="-15" dirty="0"/>
              <a:t>pomieszczeniu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843321"/>
            <a:ext cx="8502015" cy="29654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Zalecana wilgotność </a:t>
            </a:r>
            <a:r>
              <a:rPr sz="2500" spc="-15" dirty="0">
                <a:latin typeface="Calibri"/>
                <a:cs typeface="Calibri"/>
              </a:rPr>
              <a:t>powietrza </a:t>
            </a:r>
            <a:r>
              <a:rPr sz="2500" spc="-10" dirty="0">
                <a:latin typeface="Calibri"/>
                <a:cs typeface="Calibri"/>
              </a:rPr>
              <a:t>między </a:t>
            </a:r>
            <a:r>
              <a:rPr sz="2500" spc="-5" dirty="0">
                <a:latin typeface="Calibri"/>
                <a:cs typeface="Calibri"/>
              </a:rPr>
              <a:t>50% a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70%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20" dirty="0">
                <a:latin typeface="Calibri"/>
                <a:cs typeface="Calibri"/>
              </a:rPr>
              <a:t>Komfortowa </a:t>
            </a:r>
            <a:r>
              <a:rPr sz="2100" spc="-5" dirty="0">
                <a:latin typeface="Calibri"/>
                <a:cs typeface="Calibri"/>
              </a:rPr>
              <a:t>dla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człowieka</a:t>
            </a:r>
            <a:endParaRPr sz="2100">
              <a:latin typeface="Calibri"/>
              <a:cs typeface="Calibri"/>
            </a:endParaRPr>
          </a:p>
          <a:p>
            <a:pPr marL="756285" marR="1685289" lvl="1" indent="-286385">
              <a:lnSpc>
                <a:spcPts val="2280"/>
              </a:lnSpc>
              <a:spcBef>
                <a:spcPts val="5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0" dirty="0">
                <a:latin typeface="Calibri"/>
                <a:cs typeface="Calibri"/>
              </a:rPr>
              <a:t>Zapobiega </a:t>
            </a:r>
            <a:r>
              <a:rPr sz="2100" dirty="0">
                <a:latin typeface="Calibri"/>
                <a:cs typeface="Calibri"/>
              </a:rPr>
              <a:t>wytwarzaniu </a:t>
            </a:r>
            <a:r>
              <a:rPr sz="2100" spc="-5" dirty="0">
                <a:latin typeface="Calibri"/>
                <a:cs typeface="Calibri"/>
              </a:rPr>
              <a:t>się </a:t>
            </a:r>
            <a:r>
              <a:rPr sz="2100" dirty="0">
                <a:latin typeface="Calibri"/>
                <a:cs typeface="Calibri"/>
              </a:rPr>
              <a:t>nadmiernego </a:t>
            </a:r>
            <a:r>
              <a:rPr sz="2100" spc="-15" dirty="0">
                <a:latin typeface="Calibri"/>
                <a:cs typeface="Calibri"/>
              </a:rPr>
              <a:t>natężenia</a:t>
            </a:r>
            <a:r>
              <a:rPr sz="2100" spc="-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pola  </a:t>
            </a:r>
            <a:r>
              <a:rPr sz="2100" spc="-10" dirty="0">
                <a:latin typeface="Calibri"/>
                <a:cs typeface="Calibri"/>
              </a:rPr>
              <a:t>elektrostatycznego </a:t>
            </a:r>
            <a:r>
              <a:rPr sz="2100" spc="0" dirty="0">
                <a:latin typeface="Calibri"/>
                <a:cs typeface="Calibri"/>
              </a:rPr>
              <a:t>w </a:t>
            </a:r>
            <a:r>
              <a:rPr sz="2100" dirty="0">
                <a:latin typeface="Calibri"/>
                <a:cs typeface="Calibri"/>
              </a:rPr>
              <a:t>pobliżu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komputera.</a:t>
            </a:r>
            <a:endParaRPr sz="21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Przy sporadycznej </a:t>
            </a:r>
            <a:r>
              <a:rPr sz="2500" spc="-15" dirty="0">
                <a:latin typeface="Calibri"/>
                <a:cs typeface="Calibri"/>
              </a:rPr>
              <a:t>pracy </a:t>
            </a:r>
            <a:r>
              <a:rPr sz="2500" spc="-25" dirty="0">
                <a:latin typeface="Calibri"/>
                <a:cs typeface="Calibri"/>
              </a:rPr>
              <a:t>może </a:t>
            </a:r>
            <a:r>
              <a:rPr sz="2500" spc="-5" dirty="0">
                <a:latin typeface="Calibri"/>
                <a:cs typeface="Calibri"/>
              </a:rPr>
              <a:t>wynosić</a:t>
            </a:r>
            <a:r>
              <a:rPr sz="2500" spc="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30%.</a:t>
            </a:r>
            <a:endParaRPr sz="2500">
              <a:latin typeface="Calibri"/>
              <a:cs typeface="Calibri"/>
            </a:endParaRPr>
          </a:p>
          <a:p>
            <a:pPr marL="356870" marR="1285875" indent="-344170">
              <a:lnSpc>
                <a:spcPts val="2690"/>
              </a:lnSpc>
              <a:spcBef>
                <a:spcPts val="6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0" dirty="0">
                <a:latin typeface="Calibri"/>
                <a:cs typeface="Calibri"/>
              </a:rPr>
              <a:t>okresie </a:t>
            </a:r>
            <a:r>
              <a:rPr sz="2500" spc="-5" dirty="0">
                <a:latin typeface="Calibri"/>
                <a:cs typeface="Calibri"/>
              </a:rPr>
              <a:t>zimowym w </a:t>
            </a:r>
            <a:r>
              <a:rPr sz="2500" spc="-15" dirty="0">
                <a:latin typeface="Calibri"/>
                <a:cs typeface="Calibri"/>
              </a:rPr>
              <a:t>pomieszczeniach </a:t>
            </a: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15" dirty="0">
                <a:latin typeface="Calibri"/>
                <a:cs typeface="Calibri"/>
              </a:rPr>
              <a:t>centralnym  ogrzewaniem </a:t>
            </a:r>
            <a:r>
              <a:rPr sz="2500" spc="-10" dirty="0">
                <a:latin typeface="Calibri"/>
                <a:cs typeface="Calibri"/>
              </a:rPr>
              <a:t>wilgotność </a:t>
            </a:r>
            <a:r>
              <a:rPr sz="2500" spc="-5" dirty="0">
                <a:latin typeface="Calibri"/>
                <a:cs typeface="Calibri"/>
              </a:rPr>
              <a:t>spada do 30% i potencjał</a:t>
            </a:r>
            <a:endParaRPr sz="2500">
              <a:latin typeface="Calibri"/>
              <a:cs typeface="Calibri"/>
            </a:endParaRPr>
          </a:p>
          <a:p>
            <a:pPr marL="356870">
              <a:lnSpc>
                <a:spcPts val="2675"/>
              </a:lnSpc>
            </a:pPr>
            <a:r>
              <a:rPr sz="2500" spc="-15" dirty="0">
                <a:latin typeface="Calibri"/>
                <a:cs typeface="Calibri"/>
              </a:rPr>
              <a:t>elektrostatyczny ekranu monitora </a:t>
            </a:r>
            <a:r>
              <a:rPr sz="2500" spc="-25" dirty="0">
                <a:latin typeface="Calibri"/>
                <a:cs typeface="Calibri"/>
              </a:rPr>
              <a:t>może </a:t>
            </a:r>
            <a:r>
              <a:rPr sz="2500" spc="-20" dirty="0">
                <a:latin typeface="Calibri"/>
                <a:cs typeface="Calibri"/>
              </a:rPr>
              <a:t>być szczególnie</a:t>
            </a:r>
            <a:r>
              <a:rPr sz="2500" spc="1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wysoki.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017" y="256158"/>
            <a:ext cx="50457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5" dirty="0"/>
              <a:t>Wilgotność</a:t>
            </a:r>
            <a:r>
              <a:rPr sz="4400" spc="-45" dirty="0"/>
              <a:t> </a:t>
            </a:r>
            <a:r>
              <a:rPr sz="4400" spc="-20" dirty="0"/>
              <a:t>powietrza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1691" y="925113"/>
            <a:ext cx="7874634" cy="164401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/>
                <a:cs typeface="Calibri"/>
              </a:rPr>
              <a:t>Zwiększenie </a:t>
            </a:r>
            <a:r>
              <a:rPr sz="2700" dirty="0">
                <a:latin typeface="Calibri"/>
                <a:cs typeface="Calibri"/>
              </a:rPr>
              <a:t>wilgotności </a:t>
            </a:r>
            <a:r>
              <a:rPr sz="2700" spc="-10" dirty="0">
                <a:latin typeface="Calibri"/>
                <a:cs typeface="Calibri"/>
              </a:rPr>
              <a:t>powietrza </a:t>
            </a:r>
            <a:r>
              <a:rPr sz="2700" spc="0" dirty="0">
                <a:latin typeface="Calibri"/>
                <a:cs typeface="Calibri"/>
              </a:rPr>
              <a:t>w</a:t>
            </a:r>
            <a:r>
              <a:rPr sz="2700" spc="-1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pomieszczeniach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9"/>
              </a:spcBef>
              <a:buFont typeface="Arial"/>
              <a:buChar char="–"/>
              <a:tabLst>
                <a:tab pos="756920" algn="l"/>
              </a:tabLst>
            </a:pPr>
            <a:r>
              <a:rPr sz="2300" spc="-15" dirty="0">
                <a:latin typeface="Calibri"/>
                <a:cs typeface="Calibri"/>
              </a:rPr>
              <a:t>założenie </a:t>
            </a:r>
            <a:r>
              <a:rPr sz="2300" spc="-5" dirty="0">
                <a:latin typeface="Calibri"/>
                <a:cs typeface="Calibri"/>
              </a:rPr>
              <a:t>odpowiednich </a:t>
            </a:r>
            <a:r>
              <a:rPr sz="2300" spc="-15" dirty="0">
                <a:latin typeface="Calibri"/>
                <a:cs typeface="Calibri"/>
              </a:rPr>
              <a:t>parowników </a:t>
            </a:r>
            <a:r>
              <a:rPr sz="2300" spc="-5" dirty="0">
                <a:latin typeface="Calibri"/>
                <a:cs typeface="Calibri"/>
              </a:rPr>
              <a:t>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kaloryferach</a:t>
            </a:r>
            <a:endParaRPr sz="23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60"/>
              </a:spcBef>
              <a:buFont typeface="Arial"/>
              <a:buChar char="–"/>
              <a:tabLst>
                <a:tab pos="756920" algn="l"/>
              </a:tabLst>
            </a:pPr>
            <a:r>
              <a:rPr sz="2300" spc="-10" dirty="0">
                <a:latin typeface="Calibri"/>
                <a:cs typeface="Calibri"/>
              </a:rPr>
              <a:t>Wieszanie mokrych </a:t>
            </a:r>
            <a:r>
              <a:rPr sz="2300" spc="-15" dirty="0">
                <a:latin typeface="Calibri"/>
                <a:cs typeface="Calibri"/>
              </a:rPr>
              <a:t>ręczników</a:t>
            </a:r>
            <a:endParaRPr sz="23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300" spc="-15" dirty="0">
                <a:latin typeface="Calibri"/>
                <a:cs typeface="Calibri"/>
              </a:rPr>
              <a:t>Nawilżacze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powietrza.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150" y="2636901"/>
            <a:ext cx="5041900" cy="3922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173" y="276809"/>
            <a:ext cx="30632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Pomieszczenia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950417"/>
            <a:ext cx="7458075" cy="11804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5080" indent="-34417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Najbardziej </a:t>
            </a:r>
            <a:r>
              <a:rPr sz="2700" spc="-10" dirty="0">
                <a:latin typeface="Calibri"/>
                <a:cs typeface="Calibri"/>
              </a:rPr>
              <a:t>przydatne pomieszczenia </a:t>
            </a:r>
            <a:r>
              <a:rPr sz="2700" dirty="0">
                <a:latin typeface="Calibri"/>
                <a:cs typeface="Calibri"/>
              </a:rPr>
              <a:t>dla</a:t>
            </a:r>
            <a:r>
              <a:rPr sz="2700" spc="-1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stanowisk  </a:t>
            </a:r>
            <a:r>
              <a:rPr sz="2700" spc="-15" dirty="0">
                <a:latin typeface="Calibri"/>
                <a:cs typeface="Calibri"/>
              </a:rPr>
              <a:t>komputerowych </a:t>
            </a:r>
            <a:r>
              <a:rPr sz="2700" spc="-5" dirty="0">
                <a:latin typeface="Calibri"/>
                <a:cs typeface="Calibri"/>
              </a:rPr>
              <a:t>powinny </a:t>
            </a:r>
            <a:r>
              <a:rPr sz="2700" dirty="0">
                <a:latin typeface="Calibri"/>
                <a:cs typeface="Calibri"/>
              </a:rPr>
              <a:t>mieć okna </a:t>
            </a:r>
            <a:r>
              <a:rPr sz="2700" spc="-10" dirty="0">
                <a:latin typeface="Calibri"/>
                <a:cs typeface="Calibri"/>
              </a:rPr>
              <a:t>skierowane </a:t>
            </a:r>
            <a:r>
              <a:rPr sz="2700" spc="0" dirty="0">
                <a:latin typeface="Calibri"/>
                <a:cs typeface="Calibri"/>
              </a:rPr>
              <a:t>w  </a:t>
            </a:r>
            <a:r>
              <a:rPr sz="2700" spc="-10" dirty="0">
                <a:latin typeface="Calibri"/>
                <a:cs typeface="Calibri"/>
              </a:rPr>
              <a:t>stronę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północną.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276538"/>
            <a:ext cx="5761101" cy="436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158" y="2374010"/>
            <a:ext cx="1896533" cy="2254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173" y="276809"/>
            <a:ext cx="30632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Pomieszczenia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642" y="969644"/>
            <a:ext cx="8034655" cy="1179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30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5" dirty="0">
                <a:latin typeface="Calibri"/>
                <a:cs typeface="Calibri"/>
              </a:rPr>
              <a:t>W </a:t>
            </a:r>
            <a:r>
              <a:rPr sz="2700" spc="-10" dirty="0">
                <a:latin typeface="Calibri"/>
                <a:cs typeface="Calibri"/>
              </a:rPr>
              <a:t>pomieszczeniach, których </a:t>
            </a:r>
            <a:r>
              <a:rPr sz="2700" dirty="0">
                <a:latin typeface="Calibri"/>
                <a:cs typeface="Calibri"/>
              </a:rPr>
              <a:t>okna </a:t>
            </a:r>
            <a:r>
              <a:rPr sz="2700" spc="-10" dirty="0">
                <a:latin typeface="Calibri"/>
                <a:cs typeface="Calibri"/>
              </a:rPr>
              <a:t>skierowane </a:t>
            </a:r>
            <a:r>
              <a:rPr sz="2700" dirty="0">
                <a:latin typeface="Calibri"/>
                <a:cs typeface="Calibri"/>
              </a:rPr>
              <a:t>są</a:t>
            </a:r>
            <a:r>
              <a:rPr sz="2700" spc="-300" dirty="0">
                <a:latin typeface="Calibri"/>
                <a:cs typeface="Calibri"/>
              </a:rPr>
              <a:t> </a:t>
            </a:r>
            <a:r>
              <a:rPr sz="2700" spc="0" dirty="0">
                <a:latin typeface="Calibri"/>
                <a:cs typeface="Calibri"/>
              </a:rPr>
              <a:t>w</a:t>
            </a:r>
            <a:endParaRPr sz="2700">
              <a:latin typeface="Calibri"/>
              <a:cs typeface="Calibri"/>
            </a:endParaRPr>
          </a:p>
          <a:p>
            <a:pPr marL="356870" marR="5080">
              <a:lnSpc>
                <a:spcPts val="2930"/>
              </a:lnSpc>
              <a:spcBef>
                <a:spcPts val="190"/>
              </a:spcBef>
            </a:pPr>
            <a:r>
              <a:rPr sz="2700" spc="-15" dirty="0">
                <a:latin typeface="Calibri"/>
                <a:cs typeface="Calibri"/>
              </a:rPr>
              <a:t>innych </a:t>
            </a:r>
            <a:r>
              <a:rPr sz="2700" spc="-10" dirty="0">
                <a:latin typeface="Calibri"/>
                <a:cs typeface="Calibri"/>
              </a:rPr>
              <a:t>kierunkach jest </a:t>
            </a:r>
            <a:r>
              <a:rPr sz="2700" spc="-15" dirty="0">
                <a:latin typeface="Calibri"/>
                <a:cs typeface="Calibri"/>
              </a:rPr>
              <a:t>wskazane </a:t>
            </a:r>
            <a:r>
              <a:rPr sz="2700" spc="-5" dirty="0">
                <a:latin typeface="Calibri"/>
                <a:cs typeface="Calibri"/>
              </a:rPr>
              <a:t>instalowanie </a:t>
            </a:r>
            <a:r>
              <a:rPr sz="2700" spc="-10" dirty="0">
                <a:latin typeface="Calibri"/>
                <a:cs typeface="Calibri"/>
              </a:rPr>
              <a:t>żaluzji</a:t>
            </a:r>
            <a:r>
              <a:rPr sz="2700" spc="-2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  oknach </a:t>
            </a:r>
            <a:r>
              <a:rPr sz="2700" spc="0" dirty="0">
                <a:latin typeface="Calibri"/>
                <a:cs typeface="Calibri"/>
              </a:rPr>
              <a:t>lub </a:t>
            </a:r>
            <a:r>
              <a:rPr sz="2700" spc="-5" dirty="0">
                <a:latin typeface="Calibri"/>
                <a:cs typeface="Calibri"/>
              </a:rPr>
              <a:t>ustawianie </a:t>
            </a:r>
            <a:r>
              <a:rPr sz="2700" spc="-10" dirty="0">
                <a:latin typeface="Calibri"/>
                <a:cs typeface="Calibri"/>
              </a:rPr>
              <a:t>roślin przy</a:t>
            </a:r>
            <a:r>
              <a:rPr sz="2700" spc="-229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oknach.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" y="2349500"/>
            <a:ext cx="5715000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425" y="2349500"/>
            <a:ext cx="2974975" cy="395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173" y="191211"/>
            <a:ext cx="30632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Pomieszczenia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593" y="669095"/>
            <a:ext cx="7623809" cy="19792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Ż</a:t>
            </a:r>
            <a:r>
              <a:rPr sz="2700" spc="-5" dirty="0">
                <a:latin typeface="Calibri"/>
                <a:cs typeface="Calibri"/>
              </a:rPr>
              <a:t>aluzje </a:t>
            </a:r>
            <a:r>
              <a:rPr sz="2700" spc="0" dirty="0">
                <a:latin typeface="Calibri"/>
                <a:cs typeface="Calibri"/>
              </a:rPr>
              <a:t>lub </a:t>
            </a:r>
            <a:r>
              <a:rPr sz="2700" dirty="0">
                <a:latin typeface="Calibri"/>
                <a:cs typeface="Calibri"/>
              </a:rPr>
              <a:t>pionowe</a:t>
            </a:r>
            <a:r>
              <a:rPr sz="2700" spc="-17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zasłony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ts val="2630"/>
              </a:lnSpc>
              <a:spcBef>
                <a:spcPts val="325"/>
              </a:spcBef>
              <a:buFont typeface="Arial"/>
              <a:buChar char="–"/>
              <a:tabLst>
                <a:tab pos="756920" algn="l"/>
              </a:tabLst>
            </a:pPr>
            <a:r>
              <a:rPr sz="2300" spc="-10" dirty="0">
                <a:latin typeface="Calibri"/>
                <a:cs typeface="Calibri"/>
              </a:rPr>
              <a:t>Zapobiegają </a:t>
            </a:r>
            <a:r>
              <a:rPr sz="2300" spc="-5" dirty="0">
                <a:latin typeface="Calibri"/>
                <a:cs typeface="Calibri"/>
              </a:rPr>
              <a:t>nadmiernemu </a:t>
            </a:r>
            <a:r>
              <a:rPr sz="2300" spc="-10" dirty="0">
                <a:latin typeface="Calibri"/>
                <a:cs typeface="Calibri"/>
              </a:rPr>
              <a:t>nagrzewaniu </a:t>
            </a:r>
            <a:r>
              <a:rPr sz="2300" dirty="0">
                <a:latin typeface="Calibri"/>
                <a:cs typeface="Calibri"/>
              </a:rPr>
              <a:t>się </a:t>
            </a:r>
            <a:r>
              <a:rPr sz="2300" spc="-10" dirty="0">
                <a:latin typeface="Calibri"/>
                <a:cs typeface="Calibri"/>
              </a:rPr>
              <a:t>pomieszczeń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marL="756285">
              <a:lnSpc>
                <a:spcPts val="2630"/>
              </a:lnSpc>
            </a:pPr>
            <a:r>
              <a:rPr sz="2300" spc="-15" dirty="0">
                <a:latin typeface="Calibri"/>
                <a:cs typeface="Calibri"/>
              </a:rPr>
              <a:t>urządzeń </a:t>
            </a:r>
            <a:r>
              <a:rPr sz="2300" spc="-5" dirty="0">
                <a:latin typeface="Calibri"/>
                <a:cs typeface="Calibri"/>
              </a:rPr>
              <a:t>pod wpływem światła</a:t>
            </a:r>
            <a:r>
              <a:rPr sz="2300" spc="4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słonecznego</a:t>
            </a:r>
            <a:endParaRPr sz="2300">
              <a:latin typeface="Calibri"/>
              <a:cs typeface="Calibri"/>
            </a:endParaRPr>
          </a:p>
          <a:p>
            <a:pPr marL="756285" lvl="1" indent="-286385">
              <a:lnSpc>
                <a:spcPts val="263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300" spc="-5" dirty="0">
                <a:latin typeface="Calibri"/>
                <a:cs typeface="Calibri"/>
              </a:rPr>
              <a:t>Eliminują olśnienia </a:t>
            </a:r>
            <a:r>
              <a:rPr sz="2300" dirty="0">
                <a:latin typeface="Calibri"/>
                <a:cs typeface="Calibri"/>
              </a:rPr>
              <a:t>i </a:t>
            </a:r>
            <a:r>
              <a:rPr sz="2300" spc="-5" dirty="0">
                <a:latin typeface="Calibri"/>
                <a:cs typeface="Calibri"/>
              </a:rPr>
              <a:t>odbicia pochodzące </a:t>
            </a:r>
            <a:r>
              <a:rPr sz="2300" dirty="0">
                <a:latin typeface="Calibri"/>
                <a:cs typeface="Calibri"/>
              </a:rPr>
              <a:t>od</a:t>
            </a:r>
            <a:r>
              <a:rPr sz="2300" spc="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jaskrawych</a:t>
            </a:r>
            <a:endParaRPr sz="2300">
              <a:latin typeface="Calibri"/>
              <a:cs typeface="Calibri"/>
            </a:endParaRPr>
          </a:p>
          <a:p>
            <a:pPr marL="756285">
              <a:lnSpc>
                <a:spcPts val="2630"/>
              </a:lnSpc>
            </a:pPr>
            <a:r>
              <a:rPr sz="2300" spc="-15" dirty="0">
                <a:latin typeface="Calibri"/>
                <a:cs typeface="Calibri"/>
              </a:rPr>
              <a:t>płaszczyzn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okien.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924175"/>
            <a:ext cx="5238750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782" y="483184"/>
            <a:ext cx="24733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Arial"/>
                <a:cs typeface="Arial"/>
              </a:rPr>
              <a:t>Cele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spc="-15" dirty="0">
                <a:latin typeface="Arial"/>
                <a:cs typeface="Arial"/>
              </a:rPr>
              <a:t>BHP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8887" y="1341437"/>
            <a:ext cx="6769100" cy="507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072" y="483184"/>
            <a:ext cx="29140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Arial"/>
                <a:cs typeface="Arial"/>
              </a:rPr>
              <a:t>Oświetlenie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8887" y="1484312"/>
            <a:ext cx="6911975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3382" y="291795"/>
            <a:ext cx="27787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Oświetlenie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3014" y="1088262"/>
            <a:ext cx="7924800" cy="1397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/>
                <a:cs typeface="Calibri"/>
              </a:rPr>
              <a:t>Najkorzystniejsze </a:t>
            </a:r>
            <a:r>
              <a:rPr sz="2500" spc="-10" dirty="0">
                <a:latin typeface="Calibri"/>
                <a:cs typeface="Calibri"/>
              </a:rPr>
              <a:t>jest </a:t>
            </a:r>
            <a:r>
              <a:rPr sz="2500" spc="-5" dirty="0">
                <a:latin typeface="Calibri"/>
                <a:cs typeface="Calibri"/>
              </a:rPr>
              <a:t>oświetlenie w </a:t>
            </a:r>
            <a:r>
              <a:rPr sz="2500" spc="-10" dirty="0">
                <a:latin typeface="Calibri"/>
                <a:cs typeface="Calibri"/>
              </a:rPr>
              <a:t>przedziale </a:t>
            </a:r>
            <a:r>
              <a:rPr sz="2500" spc="-5" dirty="0">
                <a:latin typeface="Calibri"/>
                <a:cs typeface="Calibri"/>
              </a:rPr>
              <a:t>od 300lx do  700lx, o </a:t>
            </a:r>
            <a:r>
              <a:rPr sz="2500" spc="-10" dirty="0">
                <a:latin typeface="Calibri"/>
                <a:cs typeface="Calibri"/>
              </a:rPr>
              <a:t>równomierności </a:t>
            </a:r>
            <a:r>
              <a:rPr sz="2500" spc="-5" dirty="0">
                <a:latin typeface="Calibri"/>
                <a:cs typeface="Calibri"/>
              </a:rPr>
              <a:t>oświetlenia &gt;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0,65.</a:t>
            </a:r>
            <a:endParaRPr sz="2500">
              <a:latin typeface="Calibri"/>
              <a:cs typeface="Calibri"/>
            </a:endParaRPr>
          </a:p>
          <a:p>
            <a:pPr marL="356870" marR="271145" indent="-34417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Na </a:t>
            </a:r>
            <a:r>
              <a:rPr sz="2500" spc="-10" dirty="0">
                <a:latin typeface="Calibri"/>
                <a:cs typeface="Calibri"/>
              </a:rPr>
              <a:t>klawiaturze </a:t>
            </a:r>
            <a:r>
              <a:rPr sz="2500" spc="-25" dirty="0">
                <a:latin typeface="Calibri"/>
                <a:cs typeface="Calibri"/>
              </a:rPr>
              <a:t>komputera </a:t>
            </a:r>
            <a:r>
              <a:rPr sz="2500" spc="-5" dirty="0">
                <a:latin typeface="Calibri"/>
                <a:cs typeface="Calibri"/>
              </a:rPr>
              <a:t>średnie </a:t>
            </a:r>
            <a:r>
              <a:rPr sz="2500" spc="-15" dirty="0">
                <a:latin typeface="Calibri"/>
                <a:cs typeface="Calibri"/>
              </a:rPr>
              <a:t>natężenie </a:t>
            </a:r>
            <a:r>
              <a:rPr sz="2500" spc="-5" dirty="0">
                <a:latin typeface="Calibri"/>
                <a:cs typeface="Calibri"/>
              </a:rPr>
              <a:t>oświetlenia  powinno wynosić 500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lx.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125" y="2714561"/>
            <a:ext cx="4603750" cy="364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2852737"/>
            <a:ext cx="6819900" cy="388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6072" y="77165"/>
            <a:ext cx="29140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Arial"/>
                <a:cs typeface="Arial"/>
              </a:rPr>
              <a:t>Oświetlenie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781253"/>
            <a:ext cx="8540115" cy="1696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Zalecane jest stosowanie oświetlenia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ogólnego.</a:t>
            </a:r>
            <a:endParaRPr sz="2500">
              <a:latin typeface="Calibri"/>
              <a:cs typeface="Calibri"/>
            </a:endParaRPr>
          </a:p>
          <a:p>
            <a:pPr marL="756285" marR="5080" indent="-287020">
              <a:lnSpc>
                <a:spcPct val="80000"/>
              </a:lnSpc>
              <a:spcBef>
                <a:spcPts val="545"/>
              </a:spcBef>
              <a:tabLst>
                <a:tab pos="756285" algn="l"/>
              </a:tabLst>
            </a:pPr>
            <a:r>
              <a:rPr sz="2200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Specjalne </a:t>
            </a:r>
            <a:r>
              <a:rPr sz="2200" spc="-10" dirty="0">
                <a:latin typeface="Calibri"/>
                <a:cs typeface="Calibri"/>
              </a:rPr>
              <a:t>oprawy </a:t>
            </a:r>
            <a:r>
              <a:rPr sz="2200" spc="-5" dirty="0">
                <a:latin typeface="Calibri"/>
                <a:cs typeface="Calibri"/>
              </a:rPr>
              <a:t>posiadające </a:t>
            </a:r>
            <a:r>
              <a:rPr sz="2200" dirty="0">
                <a:latin typeface="Calibri"/>
                <a:cs typeface="Calibri"/>
              </a:rPr>
              <a:t>odpowiednio </a:t>
            </a:r>
            <a:r>
              <a:rPr sz="2200" spc="-15" dirty="0">
                <a:latin typeface="Calibri"/>
                <a:cs typeface="Calibri"/>
              </a:rPr>
              <a:t>ukształtowany </a:t>
            </a:r>
            <a:r>
              <a:rPr sz="2200" spc="-5" dirty="0">
                <a:latin typeface="Calibri"/>
                <a:cs typeface="Calibri"/>
              </a:rPr>
              <a:t>odbłyśnik 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raster.</a:t>
            </a:r>
            <a:endParaRPr sz="2200">
              <a:latin typeface="Calibri"/>
              <a:cs typeface="Calibri"/>
            </a:endParaRPr>
          </a:p>
          <a:p>
            <a:pPr marL="356870" marR="379095" indent="-344170">
              <a:lnSpc>
                <a:spcPts val="2400"/>
              </a:lnSpc>
              <a:spcBef>
                <a:spcPts val="5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W polu </a:t>
            </a:r>
            <a:r>
              <a:rPr sz="2500" spc="-10" dirty="0">
                <a:latin typeface="Calibri"/>
                <a:cs typeface="Calibri"/>
              </a:rPr>
              <a:t>widzenia pracującego </a:t>
            </a:r>
            <a:r>
              <a:rPr sz="2500" spc="-5" dirty="0">
                <a:latin typeface="Calibri"/>
                <a:cs typeface="Calibri"/>
              </a:rPr>
              <a:t>nie powinno </a:t>
            </a:r>
            <a:r>
              <a:rPr sz="2500" spc="-20" dirty="0">
                <a:latin typeface="Calibri"/>
                <a:cs typeface="Calibri"/>
              </a:rPr>
              <a:t>być </a:t>
            </a:r>
            <a:r>
              <a:rPr sz="2500" spc="-15" dirty="0">
                <a:latin typeface="Calibri"/>
                <a:cs typeface="Calibri"/>
              </a:rPr>
              <a:t>źródeł </a:t>
            </a:r>
            <a:r>
              <a:rPr sz="2500" spc="-10" dirty="0">
                <a:latin typeface="Calibri"/>
                <a:cs typeface="Calibri"/>
              </a:rPr>
              <a:t>światła  </a:t>
            </a:r>
            <a:r>
              <a:rPr sz="2500" spc="-5" dirty="0">
                <a:latin typeface="Calibri"/>
                <a:cs typeface="Calibri"/>
              </a:rPr>
              <a:t>emitujących </a:t>
            </a:r>
            <a:r>
              <a:rPr sz="2500" spc="-10" dirty="0">
                <a:latin typeface="Calibri"/>
                <a:cs typeface="Calibri"/>
              </a:rPr>
              <a:t>oświetlenie silniejsze </a:t>
            </a:r>
            <a:r>
              <a:rPr sz="2500" spc="-5" dirty="0">
                <a:latin typeface="Calibri"/>
                <a:cs typeface="Calibri"/>
              </a:rPr>
              <a:t>od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monitora.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900" y="2443226"/>
            <a:ext cx="42672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50" y="1600263"/>
            <a:ext cx="6792976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285" y="464896"/>
            <a:ext cx="12642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Hałas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6781165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Hałas na </a:t>
            </a:r>
            <a:r>
              <a:rPr sz="3200" spc="-25" dirty="0">
                <a:latin typeface="Calibri"/>
                <a:cs typeface="Calibri"/>
              </a:rPr>
              <a:t>stanowisku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pracy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Zbyt </a:t>
            </a:r>
            <a:r>
              <a:rPr sz="3200" spc="-5" dirty="0">
                <a:latin typeface="Calibri"/>
                <a:cs typeface="Calibri"/>
              </a:rPr>
              <a:t>głośna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muzyka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Używanie </a:t>
            </a:r>
            <a:r>
              <a:rPr sz="3200" spc="-10" dirty="0">
                <a:latin typeface="Calibri"/>
                <a:cs typeface="Calibri"/>
              </a:rPr>
              <a:t>słuchawek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dousznych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Odgłosy </a:t>
            </a:r>
            <a:r>
              <a:rPr sz="3200" spc="-25" dirty="0">
                <a:latin typeface="Calibri"/>
                <a:cs typeface="Calibri"/>
              </a:rPr>
              <a:t>pracy </a:t>
            </a:r>
            <a:r>
              <a:rPr sz="3200" spc="-20" dirty="0">
                <a:latin typeface="Calibri"/>
                <a:cs typeface="Calibri"/>
              </a:rPr>
              <a:t>sprzętu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komputerowego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711" y="464896"/>
            <a:ext cx="48621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Hałas </a:t>
            </a:r>
            <a:r>
              <a:rPr sz="4400" b="0" spc="-5" dirty="0">
                <a:latin typeface="Calibri"/>
                <a:cs typeface="Calibri"/>
              </a:rPr>
              <a:t>w </a:t>
            </a:r>
            <a:r>
              <a:rPr sz="4400" b="0" spc="-30" dirty="0">
                <a:latin typeface="Calibri"/>
                <a:cs typeface="Calibri"/>
              </a:rPr>
              <a:t>pracy </a:t>
            </a:r>
            <a:r>
              <a:rPr sz="4400" b="0" spc="-5" dirty="0">
                <a:latin typeface="Calibri"/>
                <a:cs typeface="Calibri"/>
              </a:rPr>
              <a:t>i</a:t>
            </a:r>
            <a:r>
              <a:rPr sz="4400" b="0" spc="3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domu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30870" cy="296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Miejsce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ekspozycji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6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Czas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trwania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Poziom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hałasu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Praca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godzin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&lt; 85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Dom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Dzień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&lt; 40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Noc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&lt; 30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Szpital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Dzień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 30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Noc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Duże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miasto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 65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Teren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miejski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 55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7593" y="5458459"/>
            <a:ext cx="7956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Dopuszczalne </a:t>
            </a:r>
            <a:r>
              <a:rPr sz="1800" b="1" dirty="0">
                <a:latin typeface="Arial"/>
                <a:cs typeface="Arial"/>
              </a:rPr>
              <a:t>wartości poziomu </a:t>
            </a:r>
            <a:r>
              <a:rPr sz="1800" b="1" spc="0" dirty="0">
                <a:latin typeface="Arial"/>
                <a:cs typeface="Arial"/>
              </a:rPr>
              <a:t>dźwięku </a:t>
            </a:r>
            <a:r>
              <a:rPr sz="1800" b="1" dirty="0">
                <a:latin typeface="Arial"/>
                <a:cs typeface="Arial"/>
              </a:rPr>
              <a:t>na stanowiskach </a:t>
            </a:r>
            <a:r>
              <a:rPr sz="1800" b="1" spc="-15" dirty="0">
                <a:latin typeface="Arial"/>
                <a:cs typeface="Arial"/>
              </a:rPr>
              <a:t>pracy: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PN-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84/N </a:t>
            </a:r>
            <a:r>
              <a:rPr sz="1800" dirty="0">
                <a:latin typeface="Arial"/>
                <a:cs typeface="Arial"/>
              </a:rPr>
              <a:t>– 01307 </a:t>
            </a:r>
            <a:r>
              <a:rPr sz="1800" spc="-5" dirty="0">
                <a:latin typeface="Arial"/>
                <a:cs typeface="Arial"/>
              </a:rPr>
              <a:t>oraz Rozporządzenie Ministra </a:t>
            </a:r>
            <a:r>
              <a:rPr sz="1800" dirty="0">
                <a:latin typeface="Arial"/>
                <a:cs typeface="Arial"/>
              </a:rPr>
              <a:t>Pracy i Polit. Socj. z </a:t>
            </a:r>
            <a:r>
              <a:rPr sz="1800" spc="-5" dirty="0">
                <a:latin typeface="Arial"/>
                <a:cs typeface="Arial"/>
              </a:rPr>
              <a:t>grudnia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1989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163" y="450545"/>
            <a:ext cx="60325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0" dirty="0"/>
              <a:t>Rozmieszczenie</a:t>
            </a:r>
            <a:r>
              <a:rPr sz="4400" spc="-85" dirty="0"/>
              <a:t> </a:t>
            </a:r>
            <a:r>
              <a:rPr sz="4400" spc="-20" dirty="0"/>
              <a:t>stanowisk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5965" y="1070559"/>
            <a:ext cx="7715884" cy="1016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Na 1 </a:t>
            </a:r>
            <a:r>
              <a:rPr sz="2500" spc="-20" dirty="0">
                <a:latin typeface="Calibri"/>
                <a:cs typeface="Calibri"/>
              </a:rPr>
              <a:t>stanowisko </a:t>
            </a:r>
            <a:r>
              <a:rPr sz="2500" spc="-15" dirty="0">
                <a:latin typeface="Calibri"/>
                <a:cs typeface="Calibri"/>
              </a:rPr>
              <a:t>pracy przy </a:t>
            </a:r>
            <a:r>
              <a:rPr sz="2500" spc="-10" dirty="0">
                <a:latin typeface="Calibri"/>
                <a:cs typeface="Calibri"/>
              </a:rPr>
              <a:t>monitorze ekranowym  </a:t>
            </a:r>
            <a:r>
              <a:rPr sz="2500" spc="-5" dirty="0">
                <a:latin typeface="Calibri"/>
                <a:cs typeface="Calibri"/>
              </a:rPr>
              <a:t>powinno przypadać 6 </a:t>
            </a:r>
            <a:r>
              <a:rPr sz="2500" spc="-10" dirty="0">
                <a:latin typeface="Calibri"/>
                <a:cs typeface="Calibri"/>
              </a:rPr>
              <a:t>m</a:t>
            </a:r>
            <a:r>
              <a:rPr sz="2475" spc="-15" baseline="25252" dirty="0">
                <a:latin typeface="Calibri"/>
                <a:cs typeface="Calibri"/>
              </a:rPr>
              <a:t>2 </a:t>
            </a:r>
            <a:r>
              <a:rPr sz="2500" spc="-10" dirty="0">
                <a:latin typeface="Calibri"/>
                <a:cs typeface="Calibri"/>
              </a:rPr>
              <a:t>powierzchni </a:t>
            </a:r>
            <a:r>
              <a:rPr sz="2500" spc="-25" dirty="0">
                <a:latin typeface="Calibri"/>
                <a:cs typeface="Calibri"/>
              </a:rPr>
              <a:t>pokoju </a:t>
            </a:r>
            <a:r>
              <a:rPr sz="2500" spc="-5" dirty="0">
                <a:latin typeface="Calibri"/>
                <a:cs typeface="Calibri"/>
              </a:rPr>
              <a:t>o </a:t>
            </a:r>
            <a:r>
              <a:rPr sz="2500" spc="-20" dirty="0">
                <a:latin typeface="Calibri"/>
                <a:cs typeface="Calibri"/>
              </a:rPr>
              <a:t>wysokości  </a:t>
            </a:r>
            <a:r>
              <a:rPr sz="2500" spc="-5" dirty="0">
                <a:latin typeface="Calibri"/>
                <a:cs typeface="Calibri"/>
              </a:rPr>
              <a:t>najmniej 3,3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776" y="2636837"/>
            <a:ext cx="5715000" cy="401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417" y="168986"/>
            <a:ext cx="5502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Rozmieszczenie</a:t>
            </a:r>
            <a:r>
              <a:rPr spc="-80" dirty="0"/>
              <a:t> </a:t>
            </a:r>
            <a:r>
              <a:rPr spc="-10" dirty="0"/>
              <a:t>stanowisk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8417" y="784301"/>
            <a:ext cx="3831590" cy="412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595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Minimalna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odległość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305"/>
              </a:lnSpc>
            </a:pPr>
            <a:r>
              <a:rPr sz="2400" spc="-5" dirty="0">
                <a:latin typeface="Calibri"/>
                <a:cs typeface="Calibri"/>
              </a:rPr>
              <a:t>pomiędzy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sąsiednimi,</a:t>
            </a:r>
            <a:endParaRPr sz="2400">
              <a:latin typeface="Calibri"/>
              <a:cs typeface="Calibri"/>
            </a:endParaRPr>
          </a:p>
          <a:p>
            <a:pPr marL="356870" marR="132080">
              <a:lnSpc>
                <a:spcPts val="2310"/>
              </a:lnSpc>
              <a:spcBef>
                <a:spcPts val="265"/>
              </a:spcBef>
            </a:pPr>
            <a:r>
              <a:rPr sz="2400" spc="-10" dirty="0">
                <a:latin typeface="Calibri"/>
                <a:cs typeface="Calibri"/>
              </a:rPr>
              <a:t>monitorami </a:t>
            </a:r>
            <a:r>
              <a:rPr sz="2400" spc="-5" dirty="0">
                <a:latin typeface="Calibri"/>
                <a:cs typeface="Calibri"/>
              </a:rPr>
              <a:t>winna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wynosić  </a:t>
            </a:r>
            <a:r>
              <a:rPr sz="2400" dirty="0">
                <a:latin typeface="Calibri"/>
                <a:cs typeface="Calibri"/>
              </a:rPr>
              <a:t>60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cm</a:t>
            </a:r>
            <a:endParaRPr sz="2400">
              <a:latin typeface="Calibri"/>
              <a:cs typeface="Calibri"/>
            </a:endParaRPr>
          </a:p>
          <a:p>
            <a:pPr marL="356870" marR="5080" indent="-344170">
              <a:lnSpc>
                <a:spcPct val="80000"/>
              </a:lnSpc>
              <a:spcBef>
                <a:spcPts val="5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Odległość pomiędzy </a:t>
            </a:r>
            <a:r>
              <a:rPr sz="2400" dirty="0">
                <a:latin typeface="Calibri"/>
                <a:cs typeface="Calibri"/>
              </a:rPr>
              <a:t>tyłem  </a:t>
            </a:r>
            <a:r>
              <a:rPr sz="2400" spc="-10" dirty="0">
                <a:latin typeface="Calibri"/>
                <a:cs typeface="Calibri"/>
              </a:rPr>
              <a:t>monitora </a:t>
            </a:r>
            <a:r>
              <a:rPr sz="2400" dirty="0">
                <a:latin typeface="Calibri"/>
                <a:cs typeface="Calibri"/>
              </a:rPr>
              <a:t>a głową </a:t>
            </a:r>
            <a:r>
              <a:rPr sz="2400" spc="-5" dirty="0">
                <a:latin typeface="Calibri"/>
                <a:cs typeface="Calibri"/>
              </a:rPr>
              <a:t>osoby  </a:t>
            </a:r>
            <a:r>
              <a:rPr sz="2400" spc="-10" dirty="0">
                <a:latin typeface="Calibri"/>
                <a:cs typeface="Calibri"/>
              </a:rPr>
              <a:t>przed </a:t>
            </a:r>
            <a:r>
              <a:rPr sz="2400" spc="-5" dirty="0">
                <a:latin typeface="Calibri"/>
                <a:cs typeface="Calibri"/>
              </a:rPr>
              <a:t>nami powinna  wynosić, </a:t>
            </a:r>
            <a:r>
              <a:rPr sz="2400" spc="-20" dirty="0">
                <a:latin typeface="Calibri"/>
                <a:cs typeface="Calibri"/>
              </a:rPr>
              <a:t>co </a:t>
            </a:r>
            <a:r>
              <a:rPr sz="2400" dirty="0">
                <a:latin typeface="Calibri"/>
                <a:cs typeface="Calibri"/>
              </a:rPr>
              <a:t>najmniej 80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6870" marR="171450" indent="-344170">
              <a:lnSpc>
                <a:spcPct val="801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Najlepszym </a:t>
            </a:r>
            <a:r>
              <a:rPr sz="2400" spc="-15" dirty="0">
                <a:latin typeface="Calibri"/>
                <a:cs typeface="Calibri"/>
              </a:rPr>
              <a:t>rozwiązaniem  </a:t>
            </a:r>
            <a:r>
              <a:rPr sz="2400" spc="-10" dirty="0">
                <a:latin typeface="Calibri"/>
                <a:cs typeface="Calibri"/>
              </a:rPr>
              <a:t>jest ustawienie monitorów  </a:t>
            </a:r>
            <a:r>
              <a:rPr sz="2400" dirty="0">
                <a:latin typeface="Calibri"/>
                <a:cs typeface="Calibri"/>
              </a:rPr>
              <a:t>tyłem </a:t>
            </a:r>
            <a:r>
              <a:rPr sz="2400" spc="-5" dirty="0">
                <a:latin typeface="Calibri"/>
                <a:cs typeface="Calibri"/>
              </a:rPr>
              <a:t>jeden </a:t>
            </a:r>
            <a:r>
              <a:rPr sz="2400" spc="-10" dirty="0">
                <a:latin typeface="Calibri"/>
                <a:cs typeface="Calibri"/>
              </a:rPr>
              <a:t>względem  </a:t>
            </a:r>
            <a:r>
              <a:rPr sz="2400" spc="-5" dirty="0">
                <a:latin typeface="Calibri"/>
                <a:cs typeface="Calibri"/>
              </a:rPr>
              <a:t>drugiego.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5" y="833437"/>
            <a:ext cx="4541901" cy="586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417" y="168986"/>
            <a:ext cx="5502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Rozmieszczenie</a:t>
            </a:r>
            <a:r>
              <a:rPr spc="-80" dirty="0"/>
              <a:t> </a:t>
            </a:r>
            <a:r>
              <a:rPr spc="-10" dirty="0"/>
              <a:t>stanowisk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753821"/>
            <a:ext cx="8449310" cy="15696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356870" marR="5080" indent="-344170">
              <a:lnSpc>
                <a:spcPct val="69700"/>
              </a:lnSpc>
              <a:spcBef>
                <a:spcPts val="10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Stanowiska pracy </a:t>
            </a:r>
            <a:r>
              <a:rPr sz="2500" spc="-5" dirty="0">
                <a:latin typeface="Calibri"/>
                <a:cs typeface="Calibri"/>
              </a:rPr>
              <a:t>muszą </a:t>
            </a:r>
            <a:r>
              <a:rPr sz="2500" spc="-20" dirty="0">
                <a:latin typeface="Calibri"/>
                <a:cs typeface="Calibri"/>
              </a:rPr>
              <a:t>być </a:t>
            </a:r>
            <a:r>
              <a:rPr sz="2500" spc="-10" dirty="0">
                <a:latin typeface="Calibri"/>
                <a:cs typeface="Calibri"/>
              </a:rPr>
              <a:t>tak usytuowane, aby zapewniały  </a:t>
            </a:r>
            <a:r>
              <a:rPr sz="2500" spc="-20" dirty="0">
                <a:latin typeface="Calibri"/>
                <a:cs typeface="Calibri"/>
              </a:rPr>
              <a:t>każdemu pracownikowi </a:t>
            </a:r>
            <a:r>
              <a:rPr sz="2500" spc="-15" dirty="0">
                <a:latin typeface="Calibri"/>
                <a:cs typeface="Calibri"/>
              </a:rPr>
              <a:t>swobodny </a:t>
            </a:r>
            <a:r>
              <a:rPr sz="2500" spc="-10" dirty="0">
                <a:latin typeface="Calibri"/>
                <a:cs typeface="Calibri"/>
              </a:rPr>
              <a:t>dostęp </a:t>
            </a:r>
            <a:r>
              <a:rPr sz="2500" spc="-5" dirty="0">
                <a:latin typeface="Calibri"/>
                <a:cs typeface="Calibri"/>
              </a:rPr>
              <a:t>do </a:t>
            </a:r>
            <a:r>
              <a:rPr sz="2500" spc="-15" dirty="0">
                <a:latin typeface="Calibri"/>
                <a:cs typeface="Calibri"/>
              </a:rPr>
              <a:t>stanowiska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pracy.</a:t>
            </a:r>
            <a:endParaRPr sz="2500" dirty="0">
              <a:latin typeface="Calibri"/>
              <a:cs typeface="Calibri"/>
            </a:endParaRPr>
          </a:p>
          <a:p>
            <a:pPr marL="356870" marR="122555" indent="-344170">
              <a:lnSpc>
                <a:spcPct val="69700"/>
              </a:lnSpc>
              <a:spcBef>
                <a:spcPts val="6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/>
                <a:cs typeface="Calibri"/>
              </a:rPr>
              <a:t>Podłoga </a:t>
            </a: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15" dirty="0">
                <a:latin typeface="Calibri"/>
                <a:cs typeface="Calibri"/>
              </a:rPr>
              <a:t>pomieszczeniu </a:t>
            </a: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20" dirty="0">
                <a:latin typeface="Calibri"/>
                <a:cs typeface="Calibri"/>
              </a:rPr>
              <a:t>komputerami </a:t>
            </a:r>
            <a:r>
              <a:rPr sz="2500" spc="-5" dirty="0">
                <a:latin typeface="Calibri"/>
                <a:cs typeface="Calibri"/>
              </a:rPr>
              <a:t>powinna </a:t>
            </a:r>
            <a:r>
              <a:rPr sz="2500" spc="-20" dirty="0" err="1">
                <a:latin typeface="Calibri"/>
                <a:cs typeface="Calibri"/>
              </a:rPr>
              <a:t>być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 err="1">
                <a:latin typeface="Calibri"/>
                <a:cs typeface="Calibri"/>
              </a:rPr>
              <a:t>gładka</a:t>
            </a:r>
            <a:r>
              <a:rPr lang="pl-PL" sz="2500" spc="-15" dirty="0">
                <a:latin typeface="Calibri"/>
                <a:cs typeface="Calibri"/>
              </a:rPr>
              <a:t> ale nie śliska</a:t>
            </a:r>
            <a:r>
              <a:rPr sz="2500" spc="-15" dirty="0">
                <a:latin typeface="Calibri"/>
                <a:cs typeface="Calibri"/>
              </a:rPr>
              <a:t>,  </a:t>
            </a:r>
            <a:r>
              <a:rPr sz="2500" spc="-10" dirty="0">
                <a:latin typeface="Calibri"/>
                <a:cs typeface="Calibri"/>
              </a:rPr>
              <a:t>bez </a:t>
            </a:r>
            <a:r>
              <a:rPr sz="2500" spc="-15" dirty="0">
                <a:latin typeface="Calibri"/>
                <a:cs typeface="Calibri"/>
              </a:rPr>
              <a:t>szczelin, </a:t>
            </a:r>
            <a:r>
              <a:rPr sz="2500" spc="-5" dirty="0">
                <a:latin typeface="Calibri"/>
                <a:cs typeface="Calibri"/>
              </a:rPr>
              <a:t>pokryta wykładziną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antyelektrostatyczną.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7" name="Obraz 6" descr="Obraz zawierający kot, siedzi, budynek, wewnątrz&#10;&#10;Opis wygenerowany przy wysokim poziomie pewności">
            <a:extLst>
              <a:ext uri="{FF2B5EF4-FFF2-40B4-BE49-F238E27FC236}">
                <a16:creationId xmlns:a16="http://schemas.microsoft.com/office/drawing/2014/main" id="{45155DE6-4F36-4155-BD90-ECDF4324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2" y="3513379"/>
            <a:ext cx="4572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ZAGOSPODAROWANIE</a:t>
            </a:r>
            <a:r>
              <a:rPr spc="-114" dirty="0"/>
              <a:t> </a:t>
            </a:r>
            <a:r>
              <a:rPr dirty="0"/>
              <a:t>I</a:t>
            </a:r>
          </a:p>
          <a:p>
            <a:pPr marL="1905" algn="ctr">
              <a:lnSpc>
                <a:spcPct val="100000"/>
              </a:lnSpc>
            </a:pPr>
            <a:r>
              <a:rPr spc="-25" dirty="0"/>
              <a:t>UMEBLOWANIE</a:t>
            </a:r>
            <a:r>
              <a:rPr spc="-140" dirty="0"/>
              <a:t> </a:t>
            </a:r>
            <a:r>
              <a:rPr spc="-15" dirty="0"/>
              <a:t>POMIESZCZEŃ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4892675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0" dirty="0">
                <a:latin typeface="Calibri"/>
                <a:cs typeface="Calibri"/>
              </a:rPr>
              <a:t>Biurko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Pole </a:t>
            </a:r>
            <a:r>
              <a:rPr sz="3200" spc="-15" dirty="0">
                <a:latin typeface="Calibri"/>
                <a:cs typeface="Calibri"/>
              </a:rPr>
              <a:t>optymalnego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widzenia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0" dirty="0">
                <a:latin typeface="Calibri"/>
                <a:cs typeface="Calibri"/>
              </a:rPr>
              <a:t>Podnóżek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782" y="483184"/>
            <a:ext cx="24733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Arial"/>
                <a:cs typeface="Arial"/>
              </a:rPr>
              <a:t>Cele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spc="-15" dirty="0">
                <a:latin typeface="Arial"/>
                <a:cs typeface="Arial"/>
              </a:rPr>
              <a:t>BHP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25889"/>
            <a:ext cx="5752465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Bezpieczeństwo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pracowników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Arial"/>
                <a:cs typeface="Arial"/>
              </a:rPr>
              <a:t>Wyższy </a:t>
            </a:r>
            <a:r>
              <a:rPr sz="3200" spc="-10" dirty="0">
                <a:latin typeface="Arial"/>
                <a:cs typeface="Arial"/>
              </a:rPr>
              <a:t>komfort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pracy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Arial"/>
                <a:cs typeface="Arial"/>
              </a:rPr>
              <a:t>Lepsza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wydajność</a:t>
            </a:r>
            <a:endParaRPr sz="32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Arial"/>
                <a:cs typeface="Arial"/>
              </a:rPr>
              <a:t>Mniej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problemów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974" y="3174761"/>
            <a:ext cx="5131484" cy="3434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7078" y="41605"/>
            <a:ext cx="14751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Biur</a:t>
            </a:r>
            <a:r>
              <a:rPr sz="4400" b="0" spc="-150" dirty="0">
                <a:latin typeface="Calibri"/>
                <a:cs typeface="Calibri"/>
              </a:rPr>
              <a:t>k</a:t>
            </a:r>
            <a:r>
              <a:rPr sz="4400" b="0" spc="-5" dirty="0"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64642" y="605993"/>
            <a:ext cx="46710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Zalecane wymiary biurka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komputerowego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911097"/>
            <a:ext cx="8235950" cy="239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Głębokość </a:t>
            </a:r>
            <a:r>
              <a:rPr sz="1800" spc="-5" dirty="0">
                <a:latin typeface="Calibri"/>
                <a:cs typeface="Calibri"/>
              </a:rPr>
              <a:t>minimalna </a:t>
            </a:r>
            <a:r>
              <a:rPr sz="1800" dirty="0">
                <a:latin typeface="Calibri"/>
                <a:cs typeface="Calibri"/>
              </a:rPr>
              <a:t>od 80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90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20" dirty="0">
                <a:latin typeface="Calibri"/>
                <a:cs typeface="Calibri"/>
              </a:rPr>
              <a:t>Szerokość </a:t>
            </a:r>
            <a:r>
              <a:rPr sz="1800" spc="-5" dirty="0">
                <a:latin typeface="Calibri"/>
                <a:cs typeface="Calibri"/>
              </a:rPr>
              <a:t>minimalna </a:t>
            </a:r>
            <a:r>
              <a:rPr sz="1800" dirty="0">
                <a:latin typeface="Calibri"/>
                <a:cs typeface="Calibri"/>
              </a:rPr>
              <a:t>od 120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160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ts val="21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25" dirty="0">
                <a:latin typeface="Calibri"/>
                <a:cs typeface="Calibri"/>
              </a:rPr>
              <a:t>Wysokość </a:t>
            </a:r>
            <a:r>
              <a:rPr sz="1800" spc="-10" dirty="0">
                <a:latin typeface="Calibri"/>
                <a:cs typeface="Calibri"/>
              </a:rPr>
              <a:t>biurka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10" dirty="0">
                <a:latin typeface="Calibri"/>
                <a:cs typeface="Calibri"/>
              </a:rPr>
              <a:t>zakresie </a:t>
            </a:r>
            <a:r>
              <a:rPr sz="1800" dirty="0">
                <a:latin typeface="Calibri"/>
                <a:cs typeface="Calibri"/>
              </a:rPr>
              <a:t>od 65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75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ts val="23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Gabaryty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620"/>
              </a:lnSpc>
              <a:spcBef>
                <a:spcPts val="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Szerokość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blatu </a:t>
            </a:r>
            <a:r>
              <a:rPr sz="1500" dirty="0">
                <a:latin typeface="Calibri"/>
                <a:cs typeface="Calibri"/>
              </a:rPr>
              <a:t>powinna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być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tyle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duża,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swobodnie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zmieściły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się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nim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klawiatura,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myszka,</a:t>
            </a:r>
            <a:endParaRPr sz="1500">
              <a:latin typeface="Calibri"/>
              <a:cs typeface="Calibri"/>
            </a:endParaRPr>
          </a:p>
          <a:p>
            <a:pPr marL="756285">
              <a:lnSpc>
                <a:spcPts val="1620"/>
              </a:lnSpc>
            </a:pPr>
            <a:r>
              <a:rPr sz="1500" spc="-10" dirty="0">
                <a:latin typeface="Calibri"/>
                <a:cs typeface="Calibri"/>
              </a:rPr>
              <a:t>podstawka </a:t>
            </a:r>
            <a:r>
              <a:rPr sz="1500" dirty="0">
                <a:latin typeface="Calibri"/>
                <a:cs typeface="Calibri"/>
              </a:rPr>
              <a:t>na </a:t>
            </a:r>
            <a:r>
              <a:rPr sz="1500" spc="-5" dirty="0">
                <a:latin typeface="Calibri"/>
                <a:cs typeface="Calibri"/>
              </a:rPr>
              <a:t>dokumenty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monitor.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ts val="162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Pomiędzy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przednią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krawędzią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blatu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biurka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klawiaturą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musi</a:t>
            </a:r>
            <a:r>
              <a:rPr sz="1500" spc="-15" dirty="0">
                <a:latin typeface="Calibri"/>
                <a:cs typeface="Calibri"/>
              </a:rPr>
              <a:t> pozostać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5</a:t>
            </a:r>
            <a:r>
              <a:rPr sz="1500" dirty="0">
                <a:latin typeface="Calibri"/>
                <a:cs typeface="Calibri"/>
              </a:rPr>
              <a:t> do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10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cm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wolnej</a:t>
            </a:r>
            <a:endParaRPr sz="1500">
              <a:latin typeface="Calibri"/>
              <a:cs typeface="Calibri"/>
            </a:endParaRPr>
          </a:p>
          <a:p>
            <a:pPr marL="756285">
              <a:lnSpc>
                <a:spcPts val="1620"/>
              </a:lnSpc>
            </a:pPr>
            <a:r>
              <a:rPr sz="1500" spc="-5" dirty="0">
                <a:latin typeface="Calibri"/>
                <a:cs typeface="Calibri"/>
              </a:rPr>
              <a:t>przestrzeni </a:t>
            </a:r>
            <a:r>
              <a:rPr sz="1500" dirty="0">
                <a:latin typeface="Calibri"/>
                <a:cs typeface="Calibri"/>
              </a:rPr>
              <a:t>na </a:t>
            </a:r>
            <a:r>
              <a:rPr sz="1500" spc="-5" dirty="0">
                <a:latin typeface="Calibri"/>
                <a:cs typeface="Calibri"/>
              </a:rPr>
              <a:t>swobodne oparcie</a:t>
            </a:r>
            <a:r>
              <a:rPr sz="1500" spc="-1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dłoni.</a:t>
            </a:r>
            <a:endParaRPr sz="1500">
              <a:latin typeface="Calibri"/>
              <a:cs typeface="Calibri"/>
            </a:endParaRPr>
          </a:p>
          <a:p>
            <a:pPr marL="756285" marR="83185" lvl="1" indent="-286385">
              <a:lnSpc>
                <a:spcPct val="80000"/>
              </a:lnSpc>
              <a:spcBef>
                <a:spcPts val="3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0" dirty="0">
                <a:latin typeface="Calibri"/>
                <a:cs typeface="Calibri"/>
              </a:rPr>
              <a:t>Im </a:t>
            </a:r>
            <a:r>
              <a:rPr sz="1500" spc="-5" dirty="0">
                <a:latin typeface="Calibri"/>
                <a:cs typeface="Calibri"/>
              </a:rPr>
              <a:t>więcej </a:t>
            </a:r>
            <a:r>
              <a:rPr sz="1500" spc="-10" dirty="0">
                <a:latin typeface="Calibri"/>
                <a:cs typeface="Calibri"/>
              </a:rPr>
              <a:t>wolnej </a:t>
            </a:r>
            <a:r>
              <a:rPr sz="1500" spc="-5" dirty="0">
                <a:latin typeface="Calibri"/>
                <a:cs typeface="Calibri"/>
              </a:rPr>
              <a:t>powierzchni </a:t>
            </a:r>
            <a:r>
              <a:rPr sz="1500" dirty="0">
                <a:latin typeface="Calibri"/>
                <a:cs typeface="Calibri"/>
              </a:rPr>
              <a:t>na </a:t>
            </a:r>
            <a:r>
              <a:rPr sz="1500" spc="-5" dirty="0">
                <a:latin typeface="Calibri"/>
                <a:cs typeface="Calibri"/>
              </a:rPr>
              <a:t>biurku </a:t>
            </a:r>
            <a:r>
              <a:rPr sz="1500" spc="-10" dirty="0">
                <a:latin typeface="Calibri"/>
                <a:cs typeface="Calibri"/>
              </a:rPr>
              <a:t>pozostaje </a:t>
            </a:r>
            <a:r>
              <a:rPr sz="1500" dirty="0">
                <a:latin typeface="Calibri"/>
                <a:cs typeface="Calibri"/>
              </a:rPr>
              <a:t>po </a:t>
            </a:r>
            <a:r>
              <a:rPr sz="1500" spc="-10" dirty="0">
                <a:latin typeface="Calibri"/>
                <a:cs typeface="Calibri"/>
              </a:rPr>
              <a:t>ułożeniu </a:t>
            </a:r>
            <a:r>
              <a:rPr sz="1500" dirty="0">
                <a:latin typeface="Calibri"/>
                <a:cs typeface="Calibri"/>
              </a:rPr>
              <a:t>na </a:t>
            </a:r>
            <a:r>
              <a:rPr sz="1500" spc="-5" dirty="0">
                <a:latin typeface="Calibri"/>
                <a:cs typeface="Calibri"/>
              </a:rPr>
              <a:t>nim </a:t>
            </a:r>
            <a:r>
              <a:rPr sz="1500" spc="-10" dirty="0">
                <a:latin typeface="Calibri"/>
                <a:cs typeface="Calibri"/>
              </a:rPr>
              <a:t>wszystkich niezbędnych </a:t>
            </a:r>
            <a:r>
              <a:rPr sz="1500" spc="0" dirty="0">
                <a:latin typeface="Calibri"/>
                <a:cs typeface="Calibri"/>
              </a:rPr>
              <a:t>w  </a:t>
            </a:r>
            <a:r>
              <a:rPr sz="1500" spc="-5" dirty="0">
                <a:latin typeface="Calibri"/>
                <a:cs typeface="Calibri"/>
              </a:rPr>
              <a:t>pracy </a:t>
            </a:r>
            <a:r>
              <a:rPr sz="1500" spc="-20" dirty="0">
                <a:latin typeface="Calibri"/>
                <a:cs typeface="Calibri"/>
              </a:rPr>
              <a:t>elementów, </a:t>
            </a:r>
            <a:r>
              <a:rPr sz="1500" spc="0" dirty="0">
                <a:latin typeface="Calibri"/>
                <a:cs typeface="Calibri"/>
              </a:rPr>
              <a:t>tym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lepsze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653" y="327482"/>
            <a:ext cx="14751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Biur</a:t>
            </a:r>
            <a:r>
              <a:rPr sz="4400" b="0" spc="-150" dirty="0">
                <a:latin typeface="Calibri"/>
                <a:cs typeface="Calibri"/>
              </a:rPr>
              <a:t>k</a:t>
            </a:r>
            <a:r>
              <a:rPr sz="4400" b="0" spc="-5" dirty="0"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112646"/>
            <a:ext cx="7937500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6870" marR="5080" indent="-344170">
              <a:lnSpc>
                <a:spcPts val="1730"/>
              </a:lnSpc>
              <a:spcBef>
                <a:spcPts val="5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Calibri"/>
                <a:cs typeface="Calibri"/>
              </a:rPr>
              <a:t>Faktura </a:t>
            </a:r>
            <a:r>
              <a:rPr sz="1800" spc="-10" dirty="0">
                <a:latin typeface="Calibri"/>
                <a:cs typeface="Calibri"/>
              </a:rPr>
              <a:t>blatu </a:t>
            </a:r>
            <a:r>
              <a:rPr sz="1800" spc="-5" dirty="0">
                <a:latin typeface="Calibri"/>
                <a:cs typeface="Calibri"/>
              </a:rPr>
              <a:t>powinna </a:t>
            </a:r>
            <a:r>
              <a:rPr sz="1800" spc="-15" dirty="0">
                <a:latin typeface="Calibri"/>
                <a:cs typeface="Calibri"/>
              </a:rPr>
              <a:t>być </a:t>
            </a:r>
            <a:r>
              <a:rPr sz="1800" spc="-5" dirty="0">
                <a:latin typeface="Calibri"/>
                <a:cs typeface="Calibri"/>
              </a:rPr>
              <a:t>jasna, </a:t>
            </a:r>
            <a:r>
              <a:rPr sz="1800" spc="-15" dirty="0">
                <a:latin typeface="Calibri"/>
                <a:cs typeface="Calibri"/>
              </a:rPr>
              <a:t>matowa </a:t>
            </a:r>
            <a:r>
              <a:rPr sz="1800" spc="-5" dirty="0">
                <a:latin typeface="Calibri"/>
                <a:cs typeface="Calibri"/>
              </a:rPr>
              <a:t>lub </a:t>
            </a:r>
            <a:r>
              <a:rPr sz="1800" spc="-10" dirty="0">
                <a:latin typeface="Calibri"/>
                <a:cs typeface="Calibri"/>
              </a:rPr>
              <a:t>półmatowa, co ogranicza </a:t>
            </a:r>
            <a:r>
              <a:rPr sz="1800" spc="-5" dirty="0">
                <a:latin typeface="Calibri"/>
                <a:cs typeface="Calibri"/>
              </a:rPr>
              <a:t>możliwość  </a:t>
            </a:r>
            <a:r>
              <a:rPr sz="1800" spc="-15" dirty="0">
                <a:latin typeface="Calibri"/>
                <a:cs typeface="Calibri"/>
              </a:rPr>
              <a:t>powstawania</a:t>
            </a:r>
            <a:r>
              <a:rPr sz="1800" spc="-10" dirty="0">
                <a:latin typeface="Calibri"/>
                <a:cs typeface="Calibri"/>
              </a:rPr>
              <a:t> olśnień.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0250" y="2000250"/>
            <a:ext cx="5905500" cy="442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3028" y="2928937"/>
            <a:ext cx="2655291" cy="376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653" y="220167"/>
            <a:ext cx="14751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Biur</a:t>
            </a:r>
            <a:r>
              <a:rPr sz="4400" b="0" spc="-150" dirty="0">
                <a:latin typeface="Calibri"/>
                <a:cs typeface="Calibri"/>
              </a:rPr>
              <a:t>k</a:t>
            </a:r>
            <a:r>
              <a:rPr sz="4400" b="0" spc="-5" dirty="0"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891997"/>
            <a:ext cx="8399780" cy="175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ts val="216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Wysięgnik </a:t>
            </a:r>
            <a:r>
              <a:rPr sz="2000" spc="-5" dirty="0">
                <a:latin typeface="Calibri"/>
                <a:cs typeface="Calibri"/>
              </a:rPr>
              <a:t>z </a:t>
            </a:r>
            <a:r>
              <a:rPr sz="2000" spc="-15" dirty="0">
                <a:latin typeface="Calibri"/>
                <a:cs typeface="Calibri"/>
              </a:rPr>
              <a:t>podstawką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dokumenty </a:t>
            </a:r>
            <a:r>
              <a:rPr sz="2000" spc="-20" dirty="0">
                <a:latin typeface="Calibri"/>
                <a:cs typeface="Calibri"/>
              </a:rPr>
              <a:t>umieszczany </a:t>
            </a:r>
            <a:r>
              <a:rPr sz="2000" spc="-5" dirty="0">
                <a:latin typeface="Calibri"/>
                <a:cs typeface="Calibri"/>
              </a:rPr>
              <a:t>obok </a:t>
            </a:r>
            <a:r>
              <a:rPr sz="2000" spc="-15" dirty="0">
                <a:latin typeface="Calibri"/>
                <a:cs typeface="Calibri"/>
              </a:rPr>
              <a:t>monitora,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20" dirty="0">
                <a:latin typeface="Calibri"/>
                <a:cs typeface="Calibri"/>
              </a:rPr>
              <a:t>wysokości </a:t>
            </a:r>
            <a:r>
              <a:rPr sz="2000" spc="-5" dirty="0">
                <a:latin typeface="Calibri"/>
                <a:cs typeface="Calibri"/>
              </a:rPr>
              <a:t>oczu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operatora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914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Umożliwia </a:t>
            </a:r>
            <a:r>
              <a:rPr sz="1600" spc="-10" dirty="0">
                <a:latin typeface="Calibri"/>
                <a:cs typeface="Calibri"/>
              </a:rPr>
              <a:t>odczyt </a:t>
            </a:r>
            <a:r>
              <a:rPr sz="1600" spc="-15" dirty="0">
                <a:latin typeface="Calibri"/>
                <a:cs typeface="Calibri"/>
              </a:rPr>
              <a:t>dokumentów bez </a:t>
            </a:r>
            <a:r>
              <a:rPr sz="1600" spc="-10" dirty="0">
                <a:latin typeface="Calibri"/>
                <a:cs typeface="Calibri"/>
              </a:rPr>
              <a:t>odrywania </a:t>
            </a:r>
            <a:r>
              <a:rPr sz="1600" spc="-20" dirty="0">
                <a:latin typeface="Calibri"/>
                <a:cs typeface="Calibri"/>
              </a:rPr>
              <a:t>wzroku </a:t>
            </a:r>
            <a:r>
              <a:rPr sz="1600" spc="-5" dirty="0">
                <a:latin typeface="Calibri"/>
                <a:cs typeface="Calibri"/>
              </a:rPr>
              <a:t>od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monitora.</a:t>
            </a:r>
            <a:endParaRPr sz="1600">
              <a:latin typeface="Calibri"/>
              <a:cs typeface="Calibri"/>
            </a:endParaRPr>
          </a:p>
          <a:p>
            <a:pPr marL="356870" indent="-344170">
              <a:lnSpc>
                <a:spcPts val="23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Wysuwana </a:t>
            </a:r>
            <a:r>
              <a:rPr sz="2000" spc="-10" dirty="0">
                <a:latin typeface="Calibri"/>
                <a:cs typeface="Calibri"/>
              </a:rPr>
              <a:t>szuflada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klawiaturę </a:t>
            </a:r>
            <a:r>
              <a:rPr sz="2000" spc="-15" dirty="0">
                <a:latin typeface="Calibri"/>
                <a:cs typeface="Calibri"/>
              </a:rPr>
              <a:t>zamontowana </a:t>
            </a:r>
            <a:r>
              <a:rPr sz="2000" spc="-5" dirty="0">
                <a:latin typeface="Calibri"/>
                <a:cs typeface="Calibri"/>
              </a:rPr>
              <a:t>pod </a:t>
            </a:r>
            <a:r>
              <a:rPr sz="2000" spc="-15" dirty="0">
                <a:latin typeface="Calibri"/>
                <a:cs typeface="Calibri"/>
              </a:rPr>
              <a:t>blatem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biurka</a:t>
            </a:r>
            <a:endParaRPr sz="2000">
              <a:latin typeface="Calibri"/>
              <a:cs typeface="Calibri"/>
            </a:endParaRPr>
          </a:p>
          <a:p>
            <a:pPr marL="756285" marR="5080" lvl="1" indent="-286385">
              <a:lnSpc>
                <a:spcPct val="80100"/>
              </a:lnSpc>
              <a:spcBef>
                <a:spcPts val="3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Powinna zapewniać </a:t>
            </a:r>
            <a:r>
              <a:rPr sz="1600" spc="-15" dirty="0">
                <a:latin typeface="Calibri"/>
                <a:cs typeface="Calibri"/>
              </a:rPr>
              <a:t>wystarczającą </a:t>
            </a:r>
            <a:r>
              <a:rPr sz="1600" spc="-5" dirty="0">
                <a:latin typeface="Calibri"/>
                <a:cs typeface="Calibri"/>
              </a:rPr>
              <a:t>ilość </a:t>
            </a:r>
            <a:r>
              <a:rPr sz="1600" spc="-10" dirty="0">
                <a:latin typeface="Calibri"/>
                <a:cs typeface="Calibri"/>
              </a:rPr>
              <a:t>miejsca </a:t>
            </a:r>
            <a:r>
              <a:rPr sz="1600" dirty="0">
                <a:latin typeface="Calibri"/>
                <a:cs typeface="Calibri"/>
              </a:rPr>
              <a:t>na </a:t>
            </a:r>
            <a:r>
              <a:rPr sz="1600" spc="-10" dirty="0">
                <a:latin typeface="Calibri"/>
                <a:cs typeface="Calibri"/>
              </a:rPr>
              <a:t>klawiaturę </a:t>
            </a:r>
            <a:r>
              <a:rPr sz="1600" dirty="0">
                <a:latin typeface="Calibri"/>
                <a:cs typeface="Calibri"/>
              </a:rPr>
              <a:t>i </a:t>
            </a:r>
            <a:r>
              <a:rPr sz="1600" spc="-25" dirty="0">
                <a:latin typeface="Calibri"/>
                <a:cs typeface="Calibri"/>
              </a:rPr>
              <a:t>myszkę </a:t>
            </a:r>
            <a:r>
              <a:rPr sz="1600" spc="-10" dirty="0">
                <a:latin typeface="Calibri"/>
                <a:cs typeface="Calibri"/>
              </a:rPr>
              <a:t>oraz </a:t>
            </a:r>
            <a:r>
              <a:rPr sz="1600" spc="-15" dirty="0">
                <a:latin typeface="Calibri"/>
                <a:cs typeface="Calibri"/>
              </a:rPr>
              <a:t>taką </a:t>
            </a:r>
            <a:r>
              <a:rPr sz="1600" spc="-10" dirty="0">
                <a:latin typeface="Calibri"/>
                <a:cs typeface="Calibri"/>
              </a:rPr>
              <a:t>głębokość </a:t>
            </a:r>
            <a:r>
              <a:rPr sz="1600" dirty="0">
                <a:latin typeface="Calibri"/>
                <a:cs typeface="Calibri"/>
              </a:rPr>
              <a:t>-  </a:t>
            </a:r>
            <a:r>
              <a:rPr sz="1600" spc="-15" dirty="0">
                <a:latin typeface="Calibri"/>
                <a:cs typeface="Calibri"/>
              </a:rPr>
              <a:t>(około </a:t>
            </a:r>
            <a:r>
              <a:rPr sz="1600" dirty="0">
                <a:latin typeface="Calibri"/>
                <a:cs typeface="Calibri"/>
              </a:rPr>
              <a:t>10 </a:t>
            </a:r>
            <a:r>
              <a:rPr sz="1600" spc="-5" dirty="0">
                <a:latin typeface="Calibri"/>
                <a:cs typeface="Calibri"/>
              </a:rPr>
              <a:t>cm wolnego </a:t>
            </a:r>
            <a:r>
              <a:rPr sz="1600" spc="-10" dirty="0">
                <a:latin typeface="Calibri"/>
                <a:cs typeface="Calibri"/>
              </a:rPr>
              <a:t>miejsca), </a:t>
            </a:r>
            <a:r>
              <a:rPr sz="1600" spc="-5" dirty="0">
                <a:latin typeface="Calibri"/>
                <a:cs typeface="Calibri"/>
              </a:rPr>
              <a:t>aby </a:t>
            </a:r>
            <a:r>
              <a:rPr sz="1600" spc="-15" dirty="0">
                <a:latin typeface="Calibri"/>
                <a:cs typeface="Calibri"/>
              </a:rPr>
              <a:t>nadgarstki </a:t>
            </a:r>
            <a:r>
              <a:rPr sz="1600" spc="-5" dirty="0">
                <a:latin typeface="Calibri"/>
                <a:cs typeface="Calibri"/>
              </a:rPr>
              <a:t>dłoni </a:t>
            </a:r>
            <a:r>
              <a:rPr sz="1600" spc="-10" dirty="0">
                <a:latin typeface="Calibri"/>
                <a:cs typeface="Calibri"/>
              </a:rPr>
              <a:t>swobodnie spoczywały </a:t>
            </a:r>
            <a:r>
              <a:rPr sz="1600" dirty="0">
                <a:latin typeface="Calibri"/>
                <a:cs typeface="Calibri"/>
              </a:rPr>
              <a:t>na </a:t>
            </a:r>
            <a:r>
              <a:rPr sz="1600" spc="-10" dirty="0">
                <a:latin typeface="Calibri"/>
                <a:cs typeface="Calibri"/>
              </a:rPr>
              <a:t>szufladzie </a:t>
            </a:r>
            <a:r>
              <a:rPr sz="1600" spc="-5" dirty="0">
                <a:latin typeface="Calibri"/>
                <a:cs typeface="Calibri"/>
              </a:rPr>
              <a:t>lub  </a:t>
            </a:r>
            <a:r>
              <a:rPr sz="1600" spc="-15" dirty="0">
                <a:latin typeface="Calibri"/>
                <a:cs typeface="Calibri"/>
              </a:rPr>
              <a:t>zainstalowanych przed </a:t>
            </a:r>
            <a:r>
              <a:rPr sz="1600" spc="-10" dirty="0">
                <a:latin typeface="Calibri"/>
                <a:cs typeface="Calibri"/>
              </a:rPr>
              <a:t>klawiaturą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podkładkach.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" y="3357562"/>
            <a:ext cx="3514725" cy="2940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561" y="291795"/>
            <a:ext cx="62458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0" dirty="0">
                <a:latin typeface="Calibri"/>
                <a:cs typeface="Calibri"/>
              </a:rPr>
              <a:t>Pole </a:t>
            </a:r>
            <a:r>
              <a:rPr sz="4400" b="0" spc="-15" dirty="0">
                <a:latin typeface="Calibri"/>
                <a:cs typeface="Calibri"/>
              </a:rPr>
              <a:t>optymalnego</a:t>
            </a:r>
            <a:r>
              <a:rPr sz="4400" b="0" spc="75" dirty="0">
                <a:latin typeface="Calibri"/>
                <a:cs typeface="Calibri"/>
              </a:rPr>
              <a:t> </a:t>
            </a:r>
            <a:r>
              <a:rPr sz="4400" b="0" spc="-20" dirty="0">
                <a:latin typeface="Calibri"/>
                <a:cs typeface="Calibri"/>
              </a:rPr>
              <a:t>widzenia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019632"/>
            <a:ext cx="8058150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59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3882390" algn="l"/>
              </a:tabLst>
            </a:pPr>
            <a:r>
              <a:rPr sz="2400" spc="-15" dirty="0">
                <a:latin typeface="Calibri"/>
                <a:cs typeface="Calibri"/>
              </a:rPr>
              <a:t>Pole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optymalnego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widzenia	to </a:t>
            </a:r>
            <a:r>
              <a:rPr sz="2400" spc="-15" dirty="0">
                <a:latin typeface="Calibri"/>
                <a:cs typeface="Calibri"/>
              </a:rPr>
              <a:t>obszar </a:t>
            </a:r>
            <a:r>
              <a:rPr sz="2400" spc="-10" dirty="0">
                <a:latin typeface="Calibri"/>
                <a:cs typeface="Calibri"/>
              </a:rPr>
              <a:t>przestrzeni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elementy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najczęściej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obserwowane.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Pole </a:t>
            </a:r>
            <a:r>
              <a:rPr sz="2000" spc="-10" dirty="0">
                <a:latin typeface="Calibri"/>
                <a:cs typeface="Calibri"/>
              </a:rPr>
              <a:t>widzenia </a:t>
            </a:r>
            <a:r>
              <a:rPr sz="2000" spc="-15" dirty="0">
                <a:latin typeface="Calibri"/>
                <a:cs typeface="Calibri"/>
              </a:rPr>
              <a:t>tworzy </a:t>
            </a:r>
            <a:r>
              <a:rPr sz="2000" spc="-30" dirty="0">
                <a:latin typeface="Calibri"/>
                <a:cs typeface="Calibri"/>
              </a:rPr>
              <a:t>stożek </a:t>
            </a:r>
            <a:r>
              <a:rPr sz="2000" spc="-5" dirty="0">
                <a:latin typeface="Calibri"/>
                <a:cs typeface="Calibri"/>
              </a:rPr>
              <a:t>o kącie </a:t>
            </a:r>
            <a:r>
              <a:rPr sz="2000" spc="-15" dirty="0">
                <a:latin typeface="Calibri"/>
                <a:cs typeface="Calibri"/>
              </a:rPr>
              <a:t>wierzchołkowym </a:t>
            </a:r>
            <a:r>
              <a:rPr sz="2000" spc="-20" dirty="0">
                <a:latin typeface="Calibri"/>
                <a:cs typeface="Calibri"/>
              </a:rPr>
              <a:t>około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25" baseline="24691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756285" marR="126364">
              <a:lnSpc>
                <a:spcPct val="80000"/>
              </a:lnSpc>
              <a:spcBef>
                <a:spcPts val="244"/>
              </a:spcBef>
            </a:pPr>
            <a:r>
              <a:rPr sz="2000" spc="-20" dirty="0">
                <a:latin typeface="Calibri"/>
                <a:cs typeface="Calibri"/>
              </a:rPr>
              <a:t>którego </a:t>
            </a:r>
            <a:r>
              <a:rPr sz="2000" spc="-10" dirty="0">
                <a:latin typeface="Calibri"/>
                <a:cs typeface="Calibri"/>
              </a:rPr>
              <a:t>osią </a:t>
            </a:r>
            <a:r>
              <a:rPr sz="2000" spc="-20" dirty="0">
                <a:latin typeface="Calibri"/>
                <a:cs typeface="Calibri"/>
              </a:rPr>
              <a:t>jest </a:t>
            </a:r>
            <a:r>
              <a:rPr sz="2000" spc="-15" dirty="0">
                <a:latin typeface="Calibri"/>
                <a:cs typeface="Calibri"/>
              </a:rPr>
              <a:t>symetryczna, centralna </a:t>
            </a:r>
            <a:r>
              <a:rPr sz="2000" spc="-5" dirty="0">
                <a:latin typeface="Calibri"/>
                <a:cs typeface="Calibri"/>
              </a:rPr>
              <a:t>linia pola </a:t>
            </a:r>
            <a:r>
              <a:rPr sz="2000" spc="-15" dirty="0">
                <a:latin typeface="Calibri"/>
                <a:cs typeface="Calibri"/>
              </a:rPr>
              <a:t>widzenia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20" dirty="0">
                <a:latin typeface="Calibri"/>
                <a:cs typeface="Calibri"/>
              </a:rPr>
              <a:t>wprost  </a:t>
            </a:r>
            <a:r>
              <a:rPr sz="2000" spc="-5" dirty="0">
                <a:latin typeface="Calibri"/>
                <a:cs typeface="Calibri"/>
              </a:rPr>
              <a:t>oczu, pod </a:t>
            </a:r>
            <a:r>
              <a:rPr sz="2000" spc="-15" dirty="0">
                <a:latin typeface="Calibri"/>
                <a:cs typeface="Calibri"/>
              </a:rPr>
              <a:t>kątem </a:t>
            </a:r>
            <a:r>
              <a:rPr sz="2000" spc="-5" dirty="0">
                <a:latin typeface="Calibri"/>
                <a:cs typeface="Calibri"/>
              </a:rPr>
              <a:t>15</a:t>
            </a:r>
            <a:r>
              <a:rPr sz="2025" spc="-7" baseline="24691" dirty="0">
                <a:latin typeface="Calibri"/>
                <a:cs typeface="Calibri"/>
              </a:rPr>
              <a:t>0 </a:t>
            </a:r>
            <a:r>
              <a:rPr sz="2000" spc="-1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dół od </a:t>
            </a:r>
            <a:r>
              <a:rPr sz="2000" spc="-10" dirty="0">
                <a:latin typeface="Calibri"/>
                <a:cs typeface="Calibri"/>
              </a:rPr>
              <a:t>poziomej </a:t>
            </a:r>
            <a:r>
              <a:rPr sz="2000" spc="-5" dirty="0">
                <a:latin typeface="Calibri"/>
                <a:cs typeface="Calibri"/>
              </a:rPr>
              <a:t>linii oczu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pracownika.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polu optymalnego </a:t>
            </a:r>
            <a:r>
              <a:rPr sz="2000" spc="-15" dirty="0">
                <a:latin typeface="Calibri"/>
                <a:cs typeface="Calibri"/>
              </a:rPr>
              <a:t>widzenia </a:t>
            </a:r>
            <a:r>
              <a:rPr sz="2000" spc="-20" dirty="0">
                <a:latin typeface="Calibri"/>
                <a:cs typeface="Calibri"/>
              </a:rPr>
              <a:t>umieszcza </a:t>
            </a:r>
            <a:r>
              <a:rPr sz="2000" spc="-10" dirty="0">
                <a:latin typeface="Calibri"/>
                <a:cs typeface="Calibri"/>
              </a:rPr>
              <a:t>się </a:t>
            </a:r>
            <a:r>
              <a:rPr sz="2000" spc="-15" dirty="0">
                <a:latin typeface="Calibri"/>
                <a:cs typeface="Calibri"/>
              </a:rPr>
              <a:t>ekran monitora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uchwyt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dokumenty.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0" y="3286188"/>
            <a:ext cx="4572000" cy="343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695" y="276809"/>
            <a:ext cx="359600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10" dirty="0">
                <a:latin typeface="Calibri"/>
                <a:cs typeface="Calibri"/>
              </a:rPr>
              <a:t>Swoboda</a:t>
            </a:r>
            <a:r>
              <a:rPr b="0" spc="-1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ruchów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025728"/>
            <a:ext cx="8406130" cy="1156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Biurko </a:t>
            </a:r>
            <a:r>
              <a:rPr sz="2200" dirty="0">
                <a:latin typeface="Calibri"/>
                <a:cs typeface="Calibri"/>
              </a:rPr>
              <a:t>powinno </a:t>
            </a:r>
            <a:r>
              <a:rPr sz="2200" spc="-10" dirty="0">
                <a:latin typeface="Calibri"/>
                <a:cs typeface="Calibri"/>
              </a:rPr>
              <a:t>zapewniać </a:t>
            </a:r>
            <a:r>
              <a:rPr sz="2200" dirty="0">
                <a:latin typeface="Calibri"/>
                <a:cs typeface="Calibri"/>
              </a:rPr>
              <a:t>wolną </a:t>
            </a:r>
            <a:r>
              <a:rPr sz="2200" spc="-15" dirty="0">
                <a:latin typeface="Calibri"/>
                <a:cs typeface="Calibri"/>
              </a:rPr>
              <a:t>przestrzeń </a:t>
            </a:r>
            <a:r>
              <a:rPr sz="2200" spc="-5" dirty="0">
                <a:latin typeface="Calibri"/>
                <a:cs typeface="Calibri"/>
              </a:rPr>
              <a:t>dla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nóg.</a:t>
            </a:r>
            <a:endParaRPr sz="2200">
              <a:latin typeface="Calibri"/>
              <a:cs typeface="Calibri"/>
            </a:endParaRPr>
          </a:p>
          <a:p>
            <a:pPr marL="756285" marR="5080" indent="-287020">
              <a:lnSpc>
                <a:spcPct val="8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2000" spc="-5" dirty="0">
                <a:latin typeface="Arial"/>
                <a:cs typeface="Arial"/>
              </a:rPr>
              <a:t>–	</a:t>
            </a:r>
            <a:r>
              <a:rPr sz="2000" spc="-20" dirty="0">
                <a:latin typeface="Calibri"/>
                <a:cs typeface="Calibri"/>
              </a:rPr>
              <a:t>Pod </a:t>
            </a:r>
            <a:r>
              <a:rPr sz="2000" spc="-5" dirty="0">
                <a:latin typeface="Calibri"/>
                <a:cs typeface="Calibri"/>
              </a:rPr>
              <a:t>biurkiem, </a:t>
            </a:r>
            <a:r>
              <a:rPr sz="2000" spc="-10" dirty="0">
                <a:latin typeface="Calibri"/>
                <a:cs typeface="Calibri"/>
              </a:rPr>
              <a:t>w miejscu </a:t>
            </a:r>
            <a:r>
              <a:rPr sz="2000" spc="-5" dirty="0">
                <a:latin typeface="Calibri"/>
                <a:cs typeface="Calibri"/>
              </a:rPr>
              <a:t>na nogi, nie </a:t>
            </a:r>
            <a:r>
              <a:rPr sz="2000" spc="-10" dirty="0">
                <a:latin typeface="Calibri"/>
                <a:cs typeface="Calibri"/>
              </a:rPr>
              <a:t>powinny być </a:t>
            </a:r>
            <a:r>
              <a:rPr sz="2000" spc="-15" dirty="0">
                <a:latin typeface="Calibri"/>
                <a:cs typeface="Calibri"/>
              </a:rPr>
              <a:t>ustawiane </a:t>
            </a:r>
            <a:r>
              <a:rPr sz="2000" spc="-5" dirty="0">
                <a:latin typeface="Calibri"/>
                <a:cs typeface="Calibri"/>
              </a:rPr>
              <a:t>pojemniki na  </a:t>
            </a:r>
            <a:r>
              <a:rPr sz="2000" spc="-30" dirty="0">
                <a:latin typeface="Calibri"/>
                <a:cs typeface="Calibri"/>
              </a:rPr>
              <a:t>papier, </a:t>
            </a:r>
            <a:r>
              <a:rPr sz="2000" spc="-10" dirty="0">
                <a:latin typeface="Calibri"/>
                <a:cs typeface="Calibri"/>
              </a:rPr>
              <a:t>jednostki </a:t>
            </a:r>
            <a:r>
              <a:rPr sz="2000" spc="-15" dirty="0">
                <a:latin typeface="Calibri"/>
                <a:cs typeface="Calibri"/>
              </a:rPr>
              <a:t>centralne </a:t>
            </a:r>
            <a:r>
              <a:rPr sz="2000" spc="-35" dirty="0">
                <a:latin typeface="Calibri"/>
                <a:cs typeface="Calibri"/>
              </a:rPr>
              <a:t>komputerów, </a:t>
            </a:r>
            <a:r>
              <a:rPr sz="2000" spc="-15" dirty="0">
                <a:latin typeface="Calibri"/>
                <a:cs typeface="Calibri"/>
              </a:rPr>
              <a:t>kartony </a:t>
            </a:r>
            <a:r>
              <a:rPr sz="2000" spc="-5" dirty="0">
                <a:latin typeface="Calibri"/>
                <a:cs typeface="Calibri"/>
              </a:rPr>
              <a:t>po </a:t>
            </a:r>
            <a:r>
              <a:rPr sz="2000" spc="-15" dirty="0">
                <a:latin typeface="Calibri"/>
                <a:cs typeface="Calibri"/>
              </a:rPr>
              <a:t>sprzęcie, </a:t>
            </a:r>
            <a:r>
              <a:rPr sz="2000" spc="-5" dirty="0">
                <a:latin typeface="Calibri"/>
                <a:cs typeface="Calibri"/>
              </a:rPr>
              <a:t>ani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żaden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1925"/>
              </a:lnSpc>
            </a:pPr>
            <a:r>
              <a:rPr sz="2000" spc="-15" dirty="0">
                <a:latin typeface="Calibri"/>
                <a:cs typeface="Calibri"/>
              </a:rPr>
              <a:t>inny sprzęt </a:t>
            </a:r>
            <a:r>
              <a:rPr sz="2000" spc="-10" dirty="0">
                <a:latin typeface="Calibri"/>
                <a:cs typeface="Calibri"/>
              </a:rPr>
              <a:t>ograniczający swobodne </a:t>
            </a:r>
            <a:r>
              <a:rPr sz="2000" spc="-15" dirty="0">
                <a:latin typeface="Calibri"/>
                <a:cs typeface="Calibri"/>
              </a:rPr>
              <a:t>ustawienie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nóg.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2409825"/>
            <a:ext cx="7021576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846" y="464896"/>
            <a:ext cx="22123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95" dirty="0">
                <a:latin typeface="Calibri"/>
                <a:cs typeface="Calibri"/>
              </a:rPr>
              <a:t>P</a:t>
            </a:r>
            <a:r>
              <a:rPr sz="4400" b="0" spc="-10" dirty="0">
                <a:latin typeface="Calibri"/>
                <a:cs typeface="Calibri"/>
              </a:rPr>
              <a:t>odn</a:t>
            </a:r>
            <a:r>
              <a:rPr sz="4400" b="0" spc="-40" dirty="0">
                <a:latin typeface="Calibri"/>
                <a:cs typeface="Calibri"/>
              </a:rPr>
              <a:t>ó</a:t>
            </a:r>
            <a:r>
              <a:rPr sz="4400" b="0" spc="-114" dirty="0">
                <a:latin typeface="Calibri"/>
                <a:cs typeface="Calibri"/>
              </a:rPr>
              <a:t>ż</a:t>
            </a:r>
            <a:r>
              <a:rPr sz="4400" b="0" spc="-5" dirty="0">
                <a:latin typeface="Calibri"/>
                <a:cs typeface="Calibri"/>
              </a:rPr>
              <a:t>ek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240281"/>
            <a:ext cx="8371840" cy="455866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1179830" indent="-344170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Nie </a:t>
            </a:r>
            <a:r>
              <a:rPr sz="2200" spc="-10" dirty="0">
                <a:latin typeface="Calibri"/>
                <a:cs typeface="Calibri"/>
              </a:rPr>
              <a:t>należy </a:t>
            </a:r>
            <a:r>
              <a:rPr sz="2200" spc="-5" dirty="0">
                <a:latin typeface="Calibri"/>
                <a:cs typeface="Calibri"/>
              </a:rPr>
              <a:t>do </a:t>
            </a:r>
            <a:r>
              <a:rPr sz="2200" spc="-10" dirty="0">
                <a:latin typeface="Calibri"/>
                <a:cs typeface="Calibri"/>
              </a:rPr>
              <a:t>obowiązkowego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10" dirty="0">
                <a:latin typeface="Calibri"/>
                <a:cs typeface="Calibri"/>
              </a:rPr>
              <a:t>standartowego </a:t>
            </a:r>
            <a:r>
              <a:rPr sz="2200" spc="-5" dirty="0">
                <a:latin typeface="Calibri"/>
                <a:cs typeface="Calibri"/>
              </a:rPr>
              <a:t>wyposażenia  </a:t>
            </a:r>
            <a:r>
              <a:rPr sz="2200" spc="-10" dirty="0">
                <a:latin typeface="Calibri"/>
                <a:cs typeface="Calibri"/>
              </a:rPr>
              <a:t>stanowiska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pracy.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Stosowany </a:t>
            </a:r>
            <a:r>
              <a:rPr sz="2000" spc="-5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momencie wyposażenia </a:t>
            </a:r>
            <a:r>
              <a:rPr sz="2000" spc="-15" dirty="0">
                <a:latin typeface="Calibri"/>
                <a:cs typeface="Calibri"/>
              </a:rPr>
              <a:t>stanowisk pracy </a:t>
            </a:r>
            <a:r>
              <a:rPr sz="2000" spc="-5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biurka, </a:t>
            </a:r>
            <a:r>
              <a:rPr sz="2000" spc="-15" dirty="0">
                <a:latin typeface="Calibri"/>
                <a:cs typeface="Calibri"/>
              </a:rPr>
              <a:t>które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posiadają </a:t>
            </a:r>
            <a:r>
              <a:rPr sz="2000" spc="-10" dirty="0">
                <a:latin typeface="Calibri"/>
                <a:cs typeface="Calibri"/>
              </a:rPr>
              <a:t>regulacji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wysokości.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Podnóżek </a:t>
            </a:r>
            <a:r>
              <a:rPr sz="2000" spc="-10" dirty="0">
                <a:latin typeface="Calibri"/>
                <a:cs typeface="Calibri"/>
              </a:rPr>
              <a:t>mając regulowaną </a:t>
            </a:r>
            <a:r>
              <a:rPr sz="2000" spc="-20" dirty="0">
                <a:latin typeface="Calibri"/>
                <a:cs typeface="Calibri"/>
              </a:rPr>
              <a:t>wysokość, </a:t>
            </a:r>
            <a:r>
              <a:rPr sz="2000" spc="-10" dirty="0">
                <a:latin typeface="Calibri"/>
                <a:cs typeface="Calibri"/>
              </a:rPr>
              <a:t>zapewnia </a:t>
            </a:r>
            <a:r>
              <a:rPr sz="2000" spc="-15" dirty="0">
                <a:latin typeface="Calibri"/>
                <a:cs typeface="Calibri"/>
              </a:rPr>
              <a:t>wygodną pozycję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nóg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55"/>
              </a:lnSpc>
            </a:pPr>
            <a:r>
              <a:rPr sz="2000" spc="-10" dirty="0">
                <a:latin typeface="Calibri"/>
                <a:cs typeface="Calibri"/>
              </a:rPr>
              <a:t>podczas</a:t>
            </a:r>
            <a:r>
              <a:rPr sz="2000" spc="-35" dirty="0">
                <a:latin typeface="Calibri"/>
                <a:cs typeface="Calibri"/>
              </a:rPr>
              <a:t> pracy.</a:t>
            </a:r>
            <a:endParaRPr sz="2000">
              <a:latin typeface="Calibri"/>
              <a:cs typeface="Calibri"/>
            </a:endParaRPr>
          </a:p>
          <a:p>
            <a:pPr marL="356870" marR="937894" indent="-34417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Minimalne </a:t>
            </a:r>
            <a:r>
              <a:rPr sz="2200" spc="0" dirty="0">
                <a:latin typeface="Calibri"/>
                <a:cs typeface="Calibri"/>
              </a:rPr>
              <a:t>wymiary </a:t>
            </a:r>
            <a:r>
              <a:rPr sz="2200" spc="-10" dirty="0">
                <a:latin typeface="Calibri"/>
                <a:cs typeface="Calibri"/>
              </a:rPr>
              <a:t>podnóżka </a:t>
            </a:r>
            <a:r>
              <a:rPr sz="2200" dirty="0">
                <a:latin typeface="Calibri"/>
                <a:cs typeface="Calibri"/>
              </a:rPr>
              <a:t>wynoszą 30 x 40 cm a </a:t>
            </a:r>
            <a:r>
              <a:rPr sz="2200" spc="-10" dirty="0">
                <a:latin typeface="Calibri"/>
                <a:cs typeface="Calibri"/>
              </a:rPr>
              <a:t>jego </a:t>
            </a:r>
            <a:r>
              <a:rPr sz="2200" spc="-5" dirty="0">
                <a:latin typeface="Calibri"/>
                <a:cs typeface="Calibri"/>
              </a:rPr>
              <a:t>kąt  pochylenia </a:t>
            </a:r>
            <a:r>
              <a:rPr sz="2200" dirty="0">
                <a:latin typeface="Calibri"/>
                <a:cs typeface="Calibri"/>
              </a:rPr>
              <a:t>powinien </a:t>
            </a:r>
            <a:r>
              <a:rPr sz="2200" spc="-5" dirty="0">
                <a:latin typeface="Calibri"/>
                <a:cs typeface="Calibri"/>
              </a:rPr>
              <a:t>być </a:t>
            </a:r>
            <a:r>
              <a:rPr sz="2200" spc="-10" dirty="0">
                <a:latin typeface="Calibri"/>
                <a:cs typeface="Calibri"/>
              </a:rPr>
              <a:t>regulowanym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10" dirty="0">
                <a:latin typeface="Calibri"/>
                <a:cs typeface="Calibri"/>
              </a:rPr>
              <a:t>zakresie </a:t>
            </a:r>
            <a:r>
              <a:rPr sz="2200" spc="0" dirty="0">
                <a:latin typeface="Calibri"/>
                <a:cs typeface="Calibri"/>
              </a:rPr>
              <a:t>od </a:t>
            </a:r>
            <a:r>
              <a:rPr sz="2200" dirty="0">
                <a:latin typeface="Calibri"/>
                <a:cs typeface="Calibri"/>
              </a:rPr>
              <a:t>0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25</a:t>
            </a:r>
            <a:r>
              <a:rPr sz="2175" spc="0" baseline="24904" dirty="0">
                <a:latin typeface="Calibri"/>
                <a:cs typeface="Calibri"/>
              </a:rPr>
              <a:t>0</a:t>
            </a:r>
            <a:r>
              <a:rPr sz="2200" spc="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Powinien </a:t>
            </a:r>
            <a:r>
              <a:rPr sz="2000" spc="-5" dirty="0">
                <a:latin typeface="Calibri"/>
                <a:cs typeface="Calibri"/>
              </a:rPr>
              <a:t>posiadać </a:t>
            </a:r>
            <a:r>
              <a:rPr sz="2000" spc="-15" dirty="0">
                <a:latin typeface="Calibri"/>
                <a:cs typeface="Calibri"/>
              </a:rPr>
              <a:t>możliwość ustawiania kąta </a:t>
            </a:r>
            <a:r>
              <a:rPr sz="2000" spc="-10" dirty="0">
                <a:latin typeface="Calibri"/>
                <a:cs typeface="Calibri"/>
              </a:rPr>
              <a:t>pochylenia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przez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pracownika </a:t>
            </a:r>
            <a:r>
              <a:rPr sz="2000" spc="-5" dirty="0">
                <a:latin typeface="Calibri"/>
                <a:cs typeface="Calibri"/>
              </a:rPr>
              <a:t>z </a:t>
            </a:r>
            <a:r>
              <a:rPr sz="2000" spc="-15" dirty="0">
                <a:latin typeface="Calibri"/>
                <a:cs typeface="Calibri"/>
              </a:rPr>
              <a:t>pozycji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siedzącej.</a:t>
            </a:r>
            <a:endParaRPr sz="2000">
              <a:latin typeface="Calibri"/>
              <a:cs typeface="Calibri"/>
            </a:endParaRPr>
          </a:p>
          <a:p>
            <a:pPr marL="756285" marR="933450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Powinien </a:t>
            </a:r>
            <a:r>
              <a:rPr sz="2000" spc="-10" dirty="0">
                <a:latin typeface="Calibri"/>
                <a:cs typeface="Calibri"/>
              </a:rPr>
              <a:t>być </a:t>
            </a:r>
            <a:r>
              <a:rPr sz="2000" spc="-5" dirty="0">
                <a:latin typeface="Calibri"/>
                <a:cs typeface="Calibri"/>
              </a:rPr>
              <a:t>pokryty </a:t>
            </a:r>
            <a:r>
              <a:rPr sz="2000" spc="-15" dirty="0">
                <a:latin typeface="Calibri"/>
                <a:cs typeface="Calibri"/>
              </a:rPr>
              <a:t>tworzywem </a:t>
            </a:r>
            <a:r>
              <a:rPr sz="2000" spc="-10" dirty="0">
                <a:latin typeface="Calibri"/>
                <a:cs typeface="Calibri"/>
              </a:rPr>
              <a:t>niepowodującym </a:t>
            </a:r>
            <a:r>
              <a:rPr sz="2000" spc="-15" dirty="0">
                <a:latin typeface="Calibri"/>
                <a:cs typeface="Calibri"/>
              </a:rPr>
              <a:t>ślizgania </a:t>
            </a:r>
            <a:r>
              <a:rPr sz="2000" spc="-10" dirty="0">
                <a:latin typeface="Calibri"/>
                <a:cs typeface="Calibri"/>
              </a:rPr>
              <a:t>się </a:t>
            </a:r>
            <a:r>
              <a:rPr sz="2000" spc="-5" dirty="0">
                <a:latin typeface="Calibri"/>
                <a:cs typeface="Calibri"/>
              </a:rPr>
              <a:t>i  </a:t>
            </a:r>
            <a:r>
              <a:rPr sz="2000" spc="-10" dirty="0">
                <a:latin typeface="Calibri"/>
                <a:cs typeface="Calibri"/>
              </a:rPr>
              <a:t>posiadającego małą </a:t>
            </a:r>
            <a:r>
              <a:rPr sz="2000" spc="-15" dirty="0">
                <a:latin typeface="Calibri"/>
                <a:cs typeface="Calibri"/>
              </a:rPr>
              <a:t>przewodność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cieplną.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63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5" dirty="0">
                <a:latin typeface="Calibri"/>
                <a:cs typeface="Calibri"/>
              </a:rPr>
              <a:t>Podnóżek </a:t>
            </a:r>
            <a:r>
              <a:rPr sz="2200" spc="-5" dirty="0">
                <a:latin typeface="Calibri"/>
                <a:cs typeface="Calibri"/>
              </a:rPr>
              <a:t>jest </a:t>
            </a:r>
            <a:r>
              <a:rPr sz="2200" spc="-10" dirty="0">
                <a:latin typeface="Calibri"/>
                <a:cs typeface="Calibri"/>
              </a:rPr>
              <a:t>rozwiązaniem </a:t>
            </a:r>
            <a:r>
              <a:rPr sz="2200" spc="-15" dirty="0">
                <a:latin typeface="Calibri"/>
                <a:cs typeface="Calibri"/>
              </a:rPr>
              <a:t>doraźnym, </a:t>
            </a:r>
            <a:r>
              <a:rPr sz="2200" dirty="0">
                <a:latin typeface="Calibri"/>
                <a:cs typeface="Calibri"/>
              </a:rPr>
              <a:t>ale </a:t>
            </a:r>
            <a:r>
              <a:rPr sz="2200" spc="-10" dirty="0">
                <a:latin typeface="Calibri"/>
                <a:cs typeface="Calibri"/>
              </a:rPr>
              <a:t>koniecznym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stosowania.</a:t>
            </a:r>
            <a:endParaRPr sz="2200">
              <a:latin typeface="Calibri"/>
              <a:cs typeface="Calibri"/>
            </a:endParaRPr>
          </a:p>
          <a:p>
            <a:pPr marL="756285" marR="149225" lvl="1" indent="-286385">
              <a:lnSpc>
                <a:spcPct val="801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Zgodnie </a:t>
            </a:r>
            <a:r>
              <a:rPr sz="2000" spc="-5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aktualnymi </a:t>
            </a:r>
            <a:r>
              <a:rPr sz="2000" spc="-15" dirty="0">
                <a:latin typeface="Calibri"/>
                <a:cs typeface="Calibri"/>
              </a:rPr>
              <a:t>przepisami, </a:t>
            </a:r>
            <a:r>
              <a:rPr sz="2000" spc="-10" dirty="0">
                <a:latin typeface="Calibri"/>
                <a:cs typeface="Calibri"/>
              </a:rPr>
              <a:t>jeśli </a:t>
            </a:r>
            <a:r>
              <a:rPr sz="2000" spc="-20" dirty="0">
                <a:latin typeface="Calibri"/>
                <a:cs typeface="Calibri"/>
              </a:rPr>
              <a:t>stopy </a:t>
            </a:r>
            <a:r>
              <a:rPr sz="2000" spc="-15" dirty="0">
                <a:latin typeface="Calibri"/>
                <a:cs typeface="Calibri"/>
              </a:rPr>
              <a:t>pracownika </a:t>
            </a:r>
            <a:r>
              <a:rPr sz="2000" spc="-5" dirty="0">
                <a:latin typeface="Calibri"/>
                <a:cs typeface="Calibri"/>
              </a:rPr>
              <a:t>nie mogą </a:t>
            </a:r>
            <a:r>
              <a:rPr sz="2000" spc="-20" dirty="0">
                <a:latin typeface="Calibri"/>
                <a:cs typeface="Calibri"/>
              </a:rPr>
              <a:t>płasko  </a:t>
            </a:r>
            <a:r>
              <a:rPr sz="2000" spc="-15" dirty="0">
                <a:latin typeface="Calibri"/>
                <a:cs typeface="Calibri"/>
              </a:rPr>
              <a:t>spoczywać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podłodze,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jego </a:t>
            </a:r>
            <a:r>
              <a:rPr sz="2000" spc="-20" dirty="0">
                <a:latin typeface="Calibri"/>
                <a:cs typeface="Calibri"/>
              </a:rPr>
              <a:t>życzenie, stanowisko </a:t>
            </a:r>
            <a:r>
              <a:rPr sz="2000" spc="-10" dirty="0">
                <a:latin typeface="Calibri"/>
                <a:cs typeface="Calibri"/>
              </a:rPr>
              <a:t>powinno być  </a:t>
            </a:r>
            <a:r>
              <a:rPr sz="2000" spc="-15" dirty="0">
                <a:latin typeface="Calibri"/>
                <a:cs typeface="Calibri"/>
              </a:rPr>
              <a:t>wyposażone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podnóżek.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350" y="1125537"/>
            <a:ext cx="59055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59914" marR="5080" indent="-725805">
              <a:lnSpc>
                <a:spcPct val="100000"/>
              </a:lnSpc>
              <a:spcBef>
                <a:spcPts val="110"/>
              </a:spcBef>
            </a:pPr>
            <a:r>
              <a:rPr b="0" spc="-20" dirty="0">
                <a:latin typeface="Calibri"/>
                <a:cs typeface="Calibri"/>
              </a:rPr>
              <a:t>Organizacja </a:t>
            </a:r>
            <a:r>
              <a:rPr b="0" spc="-25" dirty="0">
                <a:latin typeface="Calibri"/>
                <a:cs typeface="Calibri"/>
              </a:rPr>
              <a:t>stanowiska </a:t>
            </a:r>
            <a:r>
              <a:rPr b="0" spc="-15" dirty="0">
                <a:latin typeface="Calibri"/>
                <a:cs typeface="Calibri"/>
              </a:rPr>
              <a:t>pracy</a:t>
            </a:r>
            <a:r>
              <a:rPr b="0" spc="-1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z  </a:t>
            </a:r>
            <a:r>
              <a:rPr b="0" spc="-15" dirty="0">
                <a:latin typeface="Calibri"/>
                <a:cs typeface="Calibri"/>
              </a:rPr>
              <a:t>monitorem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ekranowym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02405"/>
            <a:ext cx="7836534" cy="31813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Monitor</a:t>
            </a:r>
            <a:endParaRPr sz="3200">
              <a:latin typeface="Calibri"/>
              <a:cs typeface="Calibri"/>
            </a:endParaRPr>
          </a:p>
          <a:p>
            <a:pPr marL="756285" lvl="1" indent="-34480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Przed </a:t>
            </a:r>
            <a:r>
              <a:rPr sz="2400" spc="-5" dirty="0">
                <a:latin typeface="Calibri"/>
                <a:cs typeface="Calibri"/>
              </a:rPr>
              <a:t>monitorem </a:t>
            </a:r>
            <a:r>
              <a:rPr sz="2400" spc="-15" dirty="0">
                <a:latin typeface="Calibri"/>
                <a:cs typeface="Calibri"/>
              </a:rPr>
              <a:t>spędzamy </a:t>
            </a:r>
            <a:r>
              <a:rPr sz="2400" spc="-5" dirty="0">
                <a:latin typeface="Calibri"/>
                <a:cs typeface="Calibri"/>
              </a:rPr>
              <a:t>wiele godzin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od </a:t>
            </a:r>
            <a:r>
              <a:rPr sz="2400" spc="-10" dirty="0">
                <a:latin typeface="Calibri"/>
                <a:cs typeface="Calibri"/>
              </a:rPr>
              <a:t>jego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jakości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zależy stan naszych </a:t>
            </a:r>
            <a:r>
              <a:rPr sz="2400" spc="-5" dirty="0">
                <a:latin typeface="Calibri"/>
                <a:cs typeface="Calibri"/>
              </a:rPr>
              <a:t>oczu, </a:t>
            </a:r>
            <a:r>
              <a:rPr sz="2400" spc="-15" dirty="0">
                <a:latin typeface="Calibri"/>
                <a:cs typeface="Calibri"/>
              </a:rPr>
              <a:t>zdrowia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samopoczucia.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Krzesło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Mysz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Klawiatura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012" y="201674"/>
            <a:ext cx="6214999" cy="665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4985" y="113537"/>
            <a:ext cx="17240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"/>
                <a:cs typeface="Calibri"/>
              </a:rPr>
              <a:t>Monitor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677672"/>
            <a:ext cx="8336280" cy="269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ts val="216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Monitory </a:t>
            </a:r>
            <a:r>
              <a:rPr sz="2000" spc="-20" dirty="0">
                <a:latin typeface="Calibri"/>
                <a:cs typeface="Calibri"/>
              </a:rPr>
              <a:t>ustawiamy </a:t>
            </a:r>
            <a:r>
              <a:rPr sz="2000" spc="-10" dirty="0">
                <a:latin typeface="Calibri"/>
                <a:cs typeface="Calibri"/>
              </a:rPr>
              <a:t>w takich miejscach, </a:t>
            </a:r>
            <a:r>
              <a:rPr sz="2000" spc="-5" dirty="0">
                <a:latin typeface="Calibri"/>
                <a:cs typeface="Calibri"/>
              </a:rPr>
              <a:t>by nie odbijało </a:t>
            </a:r>
            <a:r>
              <a:rPr sz="2000" spc="-10" dirty="0">
                <a:latin typeface="Calibri"/>
                <a:cs typeface="Calibri"/>
              </a:rPr>
              <a:t>się w </a:t>
            </a:r>
            <a:r>
              <a:rPr sz="2000" spc="-5" dirty="0">
                <a:latin typeface="Calibri"/>
                <a:cs typeface="Calibri"/>
              </a:rPr>
              <a:t>nich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światło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naturalne </a:t>
            </a:r>
            <a:r>
              <a:rPr sz="2000" spc="-5" dirty="0">
                <a:latin typeface="Calibri"/>
                <a:cs typeface="Calibri"/>
              </a:rPr>
              <a:t>ani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sztuczne.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194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Nie </a:t>
            </a:r>
            <a:r>
              <a:rPr sz="1800" spc="-15" dirty="0">
                <a:latin typeface="Calibri"/>
                <a:cs typeface="Calibri"/>
              </a:rPr>
              <a:t>ustawiamy </a:t>
            </a:r>
            <a:r>
              <a:rPr sz="1800" spc="-10" dirty="0">
                <a:latin typeface="Calibri"/>
                <a:cs typeface="Calibri"/>
              </a:rPr>
              <a:t>monitora </a:t>
            </a:r>
            <a:r>
              <a:rPr sz="1800" spc="-5" dirty="0">
                <a:latin typeface="Calibri"/>
                <a:cs typeface="Calibri"/>
              </a:rPr>
              <a:t>na tle okna, </a:t>
            </a:r>
            <a:r>
              <a:rPr sz="1800" spc="-10" dirty="0">
                <a:latin typeface="Calibri"/>
                <a:cs typeface="Calibri"/>
              </a:rPr>
              <a:t>naprzeciw </a:t>
            </a:r>
            <a:r>
              <a:rPr sz="1800" spc="-5" dirty="0">
                <a:latin typeface="Calibri"/>
                <a:cs typeface="Calibri"/>
              </a:rPr>
              <a:t>okna </a:t>
            </a:r>
            <a:r>
              <a:rPr sz="1800" dirty="0">
                <a:latin typeface="Calibri"/>
                <a:cs typeface="Calibri"/>
              </a:rPr>
              <a:t>ani </a:t>
            </a:r>
            <a:r>
              <a:rPr sz="1800" spc="-5" dirty="0">
                <a:latin typeface="Calibri"/>
                <a:cs typeface="Calibri"/>
              </a:rPr>
              <a:t>na tle </a:t>
            </a:r>
            <a:r>
              <a:rPr sz="1800" spc="-15" dirty="0">
                <a:latin typeface="Calibri"/>
                <a:cs typeface="Calibri"/>
              </a:rPr>
              <a:t>innych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jaskrawych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ts val="1945"/>
              </a:lnSpc>
            </a:pPr>
            <a:r>
              <a:rPr sz="1800" spc="-20" dirty="0">
                <a:latin typeface="Calibri"/>
                <a:cs typeface="Calibri"/>
              </a:rPr>
              <a:t>obiektów.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ts val="21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Najlepiej </a:t>
            </a:r>
            <a:r>
              <a:rPr sz="1800" spc="-15" dirty="0">
                <a:latin typeface="Calibri"/>
                <a:cs typeface="Calibri"/>
              </a:rPr>
              <a:t>ustawiać </a:t>
            </a:r>
            <a:r>
              <a:rPr sz="1800" spc="-5" dirty="0">
                <a:latin typeface="Calibri"/>
                <a:cs typeface="Calibri"/>
              </a:rPr>
              <a:t>je bokiem do okna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odległości, </a:t>
            </a:r>
            <a:r>
              <a:rPr sz="1800" spc="-10" dirty="0">
                <a:latin typeface="Calibri"/>
                <a:cs typeface="Calibri"/>
              </a:rPr>
              <a:t>co </a:t>
            </a:r>
            <a:r>
              <a:rPr sz="1800" spc="-5" dirty="0">
                <a:latin typeface="Calibri"/>
                <a:cs typeface="Calibri"/>
              </a:rPr>
              <a:t>najmniej </a:t>
            </a:r>
            <a:r>
              <a:rPr sz="1800" dirty="0">
                <a:latin typeface="Calibri"/>
                <a:cs typeface="Calibri"/>
              </a:rPr>
              <a:t>1m od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okna.</a:t>
            </a:r>
            <a:endParaRPr sz="1800">
              <a:latin typeface="Calibri"/>
              <a:cs typeface="Calibri"/>
            </a:endParaRPr>
          </a:p>
          <a:p>
            <a:pPr marL="356870" marR="374015" indent="-34417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Można między monitorami </a:t>
            </a:r>
            <a:r>
              <a:rPr sz="2000" spc="-15" dirty="0">
                <a:latin typeface="Calibri"/>
                <a:cs typeface="Calibri"/>
              </a:rPr>
              <a:t>stawiać </a:t>
            </a:r>
            <a:r>
              <a:rPr sz="2000" spc="-10" dirty="0">
                <a:latin typeface="Calibri"/>
                <a:cs typeface="Calibri"/>
              </a:rPr>
              <a:t>niewysokie </a:t>
            </a:r>
            <a:r>
              <a:rPr sz="2000" spc="-25" dirty="0">
                <a:latin typeface="Calibri"/>
                <a:cs typeface="Calibri"/>
              </a:rPr>
              <a:t>przegrody, </a:t>
            </a:r>
            <a:r>
              <a:rPr sz="2000" spc="-15" dirty="0">
                <a:latin typeface="Calibri"/>
                <a:cs typeface="Calibri"/>
              </a:rPr>
              <a:t>które </a:t>
            </a:r>
            <a:r>
              <a:rPr sz="2000" spc="-10" dirty="0">
                <a:latin typeface="Calibri"/>
                <a:cs typeface="Calibri"/>
              </a:rPr>
              <a:t>zasłaniają  </a:t>
            </a:r>
            <a:r>
              <a:rPr sz="2000" spc="-15" dirty="0">
                <a:latin typeface="Calibri"/>
                <a:cs typeface="Calibri"/>
              </a:rPr>
              <a:t>dostęp bezpośredniego </a:t>
            </a:r>
            <a:r>
              <a:rPr sz="2000" spc="-10" dirty="0">
                <a:latin typeface="Calibri"/>
                <a:cs typeface="Calibri"/>
              </a:rPr>
              <a:t>światła </a:t>
            </a:r>
            <a:r>
              <a:rPr sz="2000" spc="-5" dirty="0">
                <a:latin typeface="Calibri"/>
                <a:cs typeface="Calibri"/>
              </a:rPr>
              <a:t>z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okien.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945"/>
              </a:lnSpc>
              <a:spcBef>
                <a:spcPts val="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Tło, na którym </a:t>
            </a:r>
            <a:r>
              <a:rPr sz="1800" spc="-15" dirty="0">
                <a:latin typeface="Calibri"/>
                <a:cs typeface="Calibri"/>
              </a:rPr>
              <a:t>stoi </a:t>
            </a:r>
            <a:r>
              <a:rPr sz="1800" spc="-25" dirty="0">
                <a:latin typeface="Calibri"/>
                <a:cs typeface="Calibri"/>
              </a:rPr>
              <a:t>monitor, </a:t>
            </a:r>
            <a:r>
              <a:rPr sz="1800" spc="-5" dirty="0">
                <a:latin typeface="Calibri"/>
                <a:cs typeface="Calibri"/>
              </a:rPr>
              <a:t>nie powinno </a:t>
            </a:r>
            <a:r>
              <a:rPr sz="1800" spc="-15" dirty="0">
                <a:latin typeface="Calibri"/>
                <a:cs typeface="Calibri"/>
              </a:rPr>
              <a:t>być </a:t>
            </a:r>
            <a:r>
              <a:rPr sz="1800" spc="-5" dirty="0">
                <a:latin typeface="Calibri"/>
                <a:cs typeface="Calibri"/>
              </a:rPr>
              <a:t>zbyt jasne </a:t>
            </a:r>
            <a:r>
              <a:rPr sz="1800" dirty="0">
                <a:latin typeface="Calibri"/>
                <a:cs typeface="Calibri"/>
              </a:rPr>
              <a:t>ani </a:t>
            </a:r>
            <a:r>
              <a:rPr sz="1800" spc="-10" dirty="0">
                <a:latin typeface="Calibri"/>
                <a:cs typeface="Calibri"/>
              </a:rPr>
              <a:t>za </a:t>
            </a:r>
            <a:r>
              <a:rPr sz="1800" spc="-5" dirty="0">
                <a:latin typeface="Calibri"/>
                <a:cs typeface="Calibri"/>
              </a:rPr>
              <a:t>ciemne. </a:t>
            </a:r>
            <a:r>
              <a:rPr sz="1800" dirty="0">
                <a:latin typeface="Calibri"/>
                <a:cs typeface="Calibri"/>
              </a:rPr>
              <a:t>(w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razie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ts val="1945"/>
              </a:lnSpc>
            </a:pPr>
            <a:r>
              <a:rPr sz="1800" spc="-20" dirty="0">
                <a:latin typeface="Calibri"/>
                <a:cs typeface="Calibri"/>
              </a:rPr>
              <a:t>czego </a:t>
            </a:r>
            <a:r>
              <a:rPr sz="1800" spc="-5" dirty="0">
                <a:latin typeface="Calibri"/>
                <a:cs typeface="Calibri"/>
              </a:rPr>
              <a:t>podświetlić ścianę </a:t>
            </a:r>
            <a:r>
              <a:rPr sz="1800" spc="-10" dirty="0">
                <a:latin typeface="Calibri"/>
                <a:cs typeface="Calibri"/>
              </a:rPr>
              <a:t>lub </a:t>
            </a:r>
            <a:r>
              <a:rPr sz="1800" spc="-5" dirty="0">
                <a:latin typeface="Calibri"/>
                <a:cs typeface="Calibri"/>
              </a:rPr>
              <a:t>powiesić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obraz).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175" y="3460813"/>
            <a:ext cx="4272026" cy="320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484375"/>
            <a:ext cx="7775575" cy="518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205231"/>
            <a:ext cx="7719695" cy="10483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Najbardziej </a:t>
            </a:r>
            <a:r>
              <a:rPr sz="2500" spc="-5" dirty="0">
                <a:latin typeface="Calibri"/>
                <a:cs typeface="Calibri"/>
              </a:rPr>
              <a:t>typowym stylem </a:t>
            </a:r>
            <a:r>
              <a:rPr sz="2500" spc="-15" dirty="0">
                <a:latin typeface="Calibri"/>
                <a:cs typeface="Calibri"/>
              </a:rPr>
              <a:t>pracy biurowej </a:t>
            </a:r>
            <a:r>
              <a:rPr sz="2500" spc="-10" dirty="0">
                <a:latin typeface="Calibri"/>
                <a:cs typeface="Calibri"/>
              </a:rPr>
              <a:t>jest </a:t>
            </a:r>
            <a:r>
              <a:rPr sz="2500" spc="-20" dirty="0">
                <a:latin typeface="Calibri"/>
                <a:cs typeface="Calibri"/>
              </a:rPr>
              <a:t>praca </a:t>
            </a:r>
            <a:r>
              <a:rPr sz="2500" spc="-5" dirty="0">
                <a:latin typeface="Calibri"/>
                <a:cs typeface="Calibri"/>
              </a:rPr>
              <a:t>na  </a:t>
            </a:r>
            <a:r>
              <a:rPr sz="2500" spc="-10" dirty="0">
                <a:latin typeface="Calibri"/>
                <a:cs typeface="Calibri"/>
              </a:rPr>
              <a:t>stanowisku, </a:t>
            </a:r>
            <a:r>
              <a:rPr sz="2500" spc="-5" dirty="0">
                <a:latin typeface="Calibri"/>
                <a:cs typeface="Calibri"/>
              </a:rPr>
              <a:t>na </a:t>
            </a:r>
            <a:r>
              <a:rPr sz="2500" spc="-10" dirty="0">
                <a:latin typeface="Calibri"/>
                <a:cs typeface="Calibri"/>
              </a:rPr>
              <a:t>którym </a:t>
            </a:r>
            <a:r>
              <a:rPr sz="2500" spc="-15" dirty="0">
                <a:latin typeface="Calibri"/>
                <a:cs typeface="Calibri"/>
              </a:rPr>
              <a:t>stoi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komputer.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  <a:tabLst>
                <a:tab pos="756285" algn="l"/>
              </a:tabLst>
            </a:pPr>
            <a:r>
              <a:rPr sz="2200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Ponad </a:t>
            </a:r>
            <a:r>
              <a:rPr sz="2200" dirty="0">
                <a:latin typeface="Calibri"/>
                <a:cs typeface="Calibri"/>
              </a:rPr>
              <a:t>60% </a:t>
            </a:r>
            <a:r>
              <a:rPr sz="2200" spc="-10" dirty="0">
                <a:latin typeface="Calibri"/>
                <a:cs typeface="Calibri"/>
              </a:rPr>
              <a:t>pracowników </a:t>
            </a:r>
            <a:r>
              <a:rPr sz="2200" spc="-15" dirty="0">
                <a:latin typeface="Calibri"/>
                <a:cs typeface="Calibri"/>
              </a:rPr>
              <a:t>spędza czas </a:t>
            </a:r>
            <a:r>
              <a:rPr sz="2200" spc="-10" dirty="0">
                <a:latin typeface="Calibri"/>
                <a:cs typeface="Calibri"/>
              </a:rPr>
              <a:t>pracy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-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siedząco.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4985" y="113537"/>
            <a:ext cx="17240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"/>
                <a:cs typeface="Calibri"/>
              </a:rPr>
              <a:t>Monitor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662432"/>
            <a:ext cx="8231505" cy="26250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6870" marR="5080" indent="-344170">
              <a:lnSpc>
                <a:spcPts val="2310"/>
              </a:lnSpc>
              <a:spcBef>
                <a:spcPts val="65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Odległość </a:t>
            </a:r>
            <a:r>
              <a:rPr sz="2400" spc="-15" dirty="0">
                <a:latin typeface="Calibri"/>
                <a:cs typeface="Calibri"/>
              </a:rPr>
              <a:t>użytkownika </a:t>
            </a:r>
            <a:r>
              <a:rPr sz="2400" dirty="0">
                <a:latin typeface="Calibri"/>
                <a:cs typeface="Calibri"/>
              </a:rPr>
              <a:t>od </a:t>
            </a:r>
            <a:r>
              <a:rPr sz="2400" spc="-10" dirty="0">
                <a:latin typeface="Calibri"/>
                <a:cs typeface="Calibri"/>
              </a:rPr>
              <a:t>ekranu </a:t>
            </a:r>
            <a:r>
              <a:rPr sz="2400" dirty="0">
                <a:latin typeface="Calibri"/>
                <a:cs typeface="Calibri"/>
              </a:rPr>
              <a:t>powinna </a:t>
            </a:r>
            <a:r>
              <a:rPr sz="2400" spc="-5" dirty="0">
                <a:latin typeface="Calibri"/>
                <a:cs typeface="Calibri"/>
              </a:rPr>
              <a:t>wynosić </a:t>
            </a:r>
            <a:r>
              <a:rPr sz="2400" spc="-20" dirty="0">
                <a:latin typeface="Calibri"/>
                <a:cs typeface="Calibri"/>
              </a:rPr>
              <a:t>około </a:t>
            </a:r>
            <a:r>
              <a:rPr sz="2400" dirty="0">
                <a:latin typeface="Calibri"/>
                <a:cs typeface="Calibri"/>
              </a:rPr>
              <a:t>40 do  75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cm.</a:t>
            </a:r>
            <a:endParaRPr sz="2400">
              <a:latin typeface="Calibri"/>
              <a:cs typeface="Calibri"/>
            </a:endParaRPr>
          </a:p>
          <a:p>
            <a:pPr marL="356870" marR="878205" indent="-344170">
              <a:lnSpc>
                <a:spcPts val="2310"/>
              </a:lnSpc>
              <a:spcBef>
                <a:spcPts val="5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Górny </a:t>
            </a:r>
            <a:r>
              <a:rPr sz="2400" spc="-5" dirty="0">
                <a:latin typeface="Calibri"/>
                <a:cs typeface="Calibri"/>
              </a:rPr>
              <a:t>brzeg </a:t>
            </a:r>
            <a:r>
              <a:rPr sz="2400" spc="-10" dirty="0">
                <a:latin typeface="Calibri"/>
                <a:cs typeface="Calibri"/>
              </a:rPr>
              <a:t>ekranu monitora </a:t>
            </a:r>
            <a:r>
              <a:rPr sz="2400" dirty="0">
                <a:latin typeface="Calibri"/>
                <a:cs typeface="Calibri"/>
              </a:rPr>
              <a:t>ma </a:t>
            </a:r>
            <a:r>
              <a:rPr sz="2400" spc="-10" dirty="0">
                <a:latin typeface="Calibri"/>
                <a:cs typeface="Calibri"/>
              </a:rPr>
              <a:t>być </a:t>
            </a:r>
            <a:r>
              <a:rPr sz="2400" spc="-5" dirty="0">
                <a:latin typeface="Calibri"/>
                <a:cs typeface="Calibri"/>
              </a:rPr>
              <a:t>nieco niżej </a:t>
            </a:r>
            <a:r>
              <a:rPr sz="2400" dirty="0">
                <a:latin typeface="Calibri"/>
                <a:cs typeface="Calibri"/>
              </a:rPr>
              <a:t>od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oczu  </a:t>
            </a:r>
            <a:r>
              <a:rPr sz="2400" spc="-15" dirty="0">
                <a:latin typeface="Calibri"/>
                <a:cs typeface="Calibri"/>
              </a:rPr>
              <a:t>pracownika, </a:t>
            </a:r>
            <a:r>
              <a:rPr sz="2400" dirty="0">
                <a:latin typeface="Calibri"/>
                <a:cs typeface="Calibri"/>
              </a:rPr>
              <a:t>ale nie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powyżej.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Monitor powinien </a:t>
            </a:r>
            <a:r>
              <a:rPr sz="2400" spc="-10" dirty="0">
                <a:latin typeface="Calibri"/>
                <a:cs typeface="Calibri"/>
              </a:rPr>
              <a:t>być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5" dirty="0">
                <a:latin typeface="Calibri"/>
                <a:cs typeface="Calibri"/>
              </a:rPr>
              <a:t>wprost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operatora.</a:t>
            </a:r>
            <a:endParaRPr sz="2400">
              <a:latin typeface="Calibri"/>
              <a:cs typeface="Calibri"/>
            </a:endParaRPr>
          </a:p>
          <a:p>
            <a:pPr marL="756285" marR="870585" indent="-287020">
              <a:lnSpc>
                <a:spcPct val="80000"/>
              </a:lnSpc>
              <a:spcBef>
                <a:spcPts val="495"/>
              </a:spcBef>
              <a:tabLst>
                <a:tab pos="756285" algn="l"/>
              </a:tabLst>
            </a:pPr>
            <a:r>
              <a:rPr sz="2000" spc="-5" dirty="0">
                <a:latin typeface="Arial"/>
                <a:cs typeface="Arial"/>
              </a:rPr>
              <a:t>–	</a:t>
            </a:r>
            <a:r>
              <a:rPr sz="2000" spc="-10" dirty="0">
                <a:latin typeface="Calibri"/>
                <a:cs typeface="Calibri"/>
              </a:rPr>
              <a:t>Monitor musi mieć </a:t>
            </a:r>
            <a:r>
              <a:rPr sz="2000" spc="-15" dirty="0">
                <a:latin typeface="Calibri"/>
                <a:cs typeface="Calibri"/>
              </a:rPr>
              <a:t>możliwość łatwego obracania, przekręcania </a:t>
            </a:r>
            <a:r>
              <a:rPr sz="2000" spc="-5" dirty="0">
                <a:latin typeface="Calibri"/>
                <a:cs typeface="Calibri"/>
              </a:rPr>
              <a:t>i  </a:t>
            </a:r>
            <a:r>
              <a:rPr sz="2000" spc="-10" dirty="0">
                <a:latin typeface="Calibri"/>
                <a:cs typeface="Calibri"/>
              </a:rPr>
              <a:t>przechylania, </a:t>
            </a:r>
            <a:r>
              <a:rPr sz="2000" spc="-5" dirty="0">
                <a:latin typeface="Calibri"/>
                <a:cs typeface="Calibri"/>
              </a:rPr>
              <a:t>by osiągnąć </a:t>
            </a:r>
            <a:r>
              <a:rPr sz="2000" spc="-10" dirty="0">
                <a:latin typeface="Calibri"/>
                <a:cs typeface="Calibri"/>
              </a:rPr>
              <a:t>odpowiedni </a:t>
            </a:r>
            <a:r>
              <a:rPr sz="2000" spc="-15" dirty="0">
                <a:latin typeface="Calibri"/>
                <a:cs typeface="Calibri"/>
              </a:rPr>
              <a:t>kąta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widzenia.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3573462"/>
            <a:ext cx="7921625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429" y="240537"/>
            <a:ext cx="201231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Monitory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593" y="864565"/>
            <a:ext cx="8047355" cy="17564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170">
              <a:lnSpc>
                <a:spcPts val="2915"/>
              </a:lnSpc>
              <a:spcBef>
                <a:spcPts val="1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latin typeface="Calibri"/>
                <a:cs typeface="Calibri"/>
              </a:rPr>
              <a:t>Obowiązuje </a:t>
            </a:r>
            <a:r>
              <a:rPr sz="2700" spc="-10" dirty="0">
                <a:latin typeface="Calibri"/>
                <a:cs typeface="Calibri"/>
              </a:rPr>
              <a:t>zasada, </a:t>
            </a:r>
            <a:r>
              <a:rPr sz="2700" spc="-30" dirty="0">
                <a:latin typeface="Calibri"/>
                <a:cs typeface="Calibri"/>
              </a:rPr>
              <a:t>że </a:t>
            </a:r>
            <a:r>
              <a:rPr sz="2700" spc="-5" dirty="0">
                <a:latin typeface="Calibri"/>
                <a:cs typeface="Calibri"/>
              </a:rPr>
              <a:t>przy </a:t>
            </a:r>
            <a:r>
              <a:rPr sz="2700" dirty="0">
                <a:latin typeface="Calibri"/>
                <a:cs typeface="Calibri"/>
              </a:rPr>
              <a:t>60 </a:t>
            </a:r>
            <a:r>
              <a:rPr sz="2700" spc="0" dirty="0">
                <a:latin typeface="Calibri"/>
                <a:cs typeface="Calibri"/>
              </a:rPr>
              <a:t>cm </a:t>
            </a:r>
            <a:r>
              <a:rPr sz="2700" dirty="0">
                <a:latin typeface="Calibri"/>
                <a:cs typeface="Calibri"/>
              </a:rPr>
              <a:t>odległości oczu</a:t>
            </a:r>
            <a:r>
              <a:rPr sz="2700" spc="-330" dirty="0">
                <a:latin typeface="Calibri"/>
                <a:cs typeface="Calibri"/>
              </a:rPr>
              <a:t> </a:t>
            </a:r>
            <a:r>
              <a:rPr sz="2700" spc="0" dirty="0">
                <a:latin typeface="Calibri"/>
                <a:cs typeface="Calibri"/>
              </a:rPr>
              <a:t>od</a:t>
            </a:r>
            <a:endParaRPr sz="2700">
              <a:latin typeface="Calibri"/>
              <a:cs typeface="Calibri"/>
            </a:endParaRPr>
          </a:p>
          <a:p>
            <a:pPr marL="356870" marR="5080">
              <a:lnSpc>
                <a:spcPts val="2590"/>
              </a:lnSpc>
              <a:spcBef>
                <a:spcPts val="300"/>
              </a:spcBef>
            </a:pPr>
            <a:r>
              <a:rPr sz="2700" spc="-5" dirty="0">
                <a:latin typeface="Calibri"/>
                <a:cs typeface="Calibri"/>
              </a:rPr>
              <a:t>monitora, </a:t>
            </a:r>
            <a:r>
              <a:rPr sz="2700" spc="-10" dirty="0">
                <a:latin typeface="Calibri"/>
                <a:cs typeface="Calibri"/>
              </a:rPr>
              <a:t>wysokość </a:t>
            </a:r>
            <a:r>
              <a:rPr sz="2700" dirty="0">
                <a:latin typeface="Calibri"/>
                <a:cs typeface="Calibri"/>
              </a:rPr>
              <a:t>wielkich </a:t>
            </a:r>
            <a:r>
              <a:rPr sz="2700" spc="-5" dirty="0">
                <a:latin typeface="Calibri"/>
                <a:cs typeface="Calibri"/>
              </a:rPr>
              <a:t>liter </a:t>
            </a:r>
            <a:r>
              <a:rPr sz="2700" dirty="0">
                <a:latin typeface="Calibri"/>
                <a:cs typeface="Calibri"/>
              </a:rPr>
              <a:t>i </a:t>
            </a:r>
            <a:r>
              <a:rPr sz="2700" spc="-20" dirty="0">
                <a:latin typeface="Calibri"/>
                <a:cs typeface="Calibri"/>
              </a:rPr>
              <a:t>wersalików</a:t>
            </a:r>
            <a:r>
              <a:rPr sz="2700" spc="-2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powinna  wynosić, </a:t>
            </a:r>
            <a:r>
              <a:rPr sz="2700" spc="-5" dirty="0">
                <a:latin typeface="Calibri"/>
                <a:cs typeface="Calibri"/>
              </a:rPr>
              <a:t>co </a:t>
            </a:r>
            <a:r>
              <a:rPr sz="2700" dirty="0">
                <a:latin typeface="Calibri"/>
                <a:cs typeface="Calibri"/>
              </a:rPr>
              <a:t>najmniej 5,5 mm. </a:t>
            </a:r>
            <a:r>
              <a:rPr sz="2700" spc="-10" dirty="0">
                <a:latin typeface="Calibri"/>
                <a:cs typeface="Calibri"/>
              </a:rPr>
              <a:t>Zaleca </a:t>
            </a:r>
            <a:r>
              <a:rPr sz="2700" dirty="0">
                <a:latin typeface="Calibri"/>
                <a:cs typeface="Calibri"/>
              </a:rPr>
              <a:t>się </a:t>
            </a:r>
            <a:r>
              <a:rPr sz="2700" spc="-10" dirty="0">
                <a:latin typeface="Calibri"/>
                <a:cs typeface="Calibri"/>
              </a:rPr>
              <a:t>pracę</a:t>
            </a:r>
            <a:r>
              <a:rPr sz="2700" spc="-2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</a:t>
            </a:r>
            <a:endParaRPr sz="2700">
              <a:latin typeface="Calibri"/>
              <a:cs typeface="Calibri"/>
            </a:endParaRPr>
          </a:p>
          <a:p>
            <a:pPr marL="356870" marR="34925">
              <a:lnSpc>
                <a:spcPts val="2590"/>
              </a:lnSpc>
              <a:spcBef>
                <a:spcPts val="10"/>
              </a:spcBef>
            </a:pPr>
            <a:r>
              <a:rPr sz="2700" dirty="0">
                <a:latin typeface="Calibri"/>
                <a:cs typeface="Calibri"/>
              </a:rPr>
              <a:t>minimum </a:t>
            </a:r>
            <a:r>
              <a:rPr sz="2700" spc="0" dirty="0">
                <a:latin typeface="Calibri"/>
                <a:cs typeface="Calibri"/>
              </a:rPr>
              <a:t>12 </a:t>
            </a:r>
            <a:r>
              <a:rPr sz="2700" spc="-10" dirty="0">
                <a:latin typeface="Calibri"/>
                <a:cs typeface="Calibri"/>
              </a:rPr>
              <a:t>punktach </a:t>
            </a:r>
            <a:r>
              <a:rPr sz="2700" spc="-15" dirty="0">
                <a:latin typeface="Calibri"/>
                <a:cs typeface="Calibri"/>
              </a:rPr>
              <a:t>oraz wystrzeganie </a:t>
            </a:r>
            <a:r>
              <a:rPr sz="2700" dirty="0">
                <a:latin typeface="Calibri"/>
                <a:cs typeface="Calibri"/>
              </a:rPr>
              <a:t>się </a:t>
            </a:r>
            <a:r>
              <a:rPr sz="2700" spc="-15" dirty="0">
                <a:latin typeface="Calibri"/>
                <a:cs typeface="Calibri"/>
              </a:rPr>
              <a:t>pracy </a:t>
            </a:r>
            <a:r>
              <a:rPr sz="2700" dirty="0">
                <a:latin typeface="Calibri"/>
                <a:cs typeface="Calibri"/>
              </a:rPr>
              <a:t>na</a:t>
            </a:r>
            <a:r>
              <a:rPr sz="2700" spc="-245" dirty="0">
                <a:latin typeface="Calibri"/>
                <a:cs typeface="Calibri"/>
              </a:rPr>
              <a:t> </a:t>
            </a:r>
            <a:r>
              <a:rPr sz="2700" spc="0" dirty="0">
                <a:latin typeface="Calibri"/>
                <a:cs typeface="Calibri"/>
              </a:rPr>
              <a:t>7  </a:t>
            </a:r>
            <a:r>
              <a:rPr sz="2700" spc="-10" dirty="0">
                <a:latin typeface="Calibri"/>
                <a:cs typeface="Calibri"/>
              </a:rPr>
              <a:t>punktach.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2357437"/>
            <a:ext cx="5715000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1926" y="1916176"/>
            <a:ext cx="3039999" cy="2881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3358" y="88468"/>
            <a:ext cx="163766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85" dirty="0">
                <a:latin typeface="Calibri"/>
                <a:cs typeface="Calibri"/>
              </a:rPr>
              <a:t>K</a:t>
            </a:r>
            <a:r>
              <a:rPr sz="4400" b="0" spc="-5" dirty="0">
                <a:latin typeface="Calibri"/>
                <a:cs typeface="Calibri"/>
              </a:rPr>
              <a:t>r</a:t>
            </a:r>
            <a:r>
              <a:rPr sz="4400" b="0" spc="-105" dirty="0">
                <a:latin typeface="Calibri"/>
                <a:cs typeface="Calibri"/>
              </a:rPr>
              <a:t>z</a:t>
            </a:r>
            <a:r>
              <a:rPr sz="4400" b="0" spc="-5" dirty="0">
                <a:latin typeface="Calibri"/>
                <a:cs typeface="Calibri"/>
              </a:rPr>
              <a:t>esło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3014" y="739851"/>
            <a:ext cx="5953760" cy="5461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Musi </a:t>
            </a:r>
            <a:r>
              <a:rPr sz="2200" spc="-10" dirty="0">
                <a:latin typeface="Calibri"/>
                <a:cs typeface="Calibri"/>
              </a:rPr>
              <a:t>być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stabilne.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Powinno posiadać </a:t>
            </a:r>
            <a:r>
              <a:rPr sz="2200" spc="-10" dirty="0">
                <a:latin typeface="Calibri"/>
                <a:cs typeface="Calibri"/>
              </a:rPr>
              <a:t>podstawę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pięcioramienną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wyposażoną </a:t>
            </a:r>
            <a:r>
              <a:rPr sz="2200" spc="0" dirty="0">
                <a:latin typeface="Calibri"/>
                <a:cs typeface="Calibri"/>
              </a:rPr>
              <a:t>w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kółka.</a:t>
            </a:r>
            <a:endParaRPr sz="2200">
              <a:latin typeface="Calibri"/>
              <a:cs typeface="Calibri"/>
            </a:endParaRPr>
          </a:p>
          <a:p>
            <a:pPr marL="356870" marR="56515" indent="-34417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Powinno posiadać możliwość regulacji wysokości  siedziska </a:t>
            </a:r>
            <a:r>
              <a:rPr sz="2200" spc="-10" dirty="0">
                <a:latin typeface="Calibri"/>
                <a:cs typeface="Calibri"/>
              </a:rPr>
              <a:t>oraz kąta </a:t>
            </a:r>
            <a:r>
              <a:rPr sz="2200" spc="-5" dirty="0">
                <a:latin typeface="Calibri"/>
                <a:cs typeface="Calibri"/>
              </a:rPr>
              <a:t>ustawienia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oparcia.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Siedzisko </a:t>
            </a:r>
            <a:r>
              <a:rPr sz="2200" spc="-5" dirty="0">
                <a:latin typeface="Calibri"/>
                <a:cs typeface="Calibri"/>
              </a:rPr>
              <a:t>obrotowe </a:t>
            </a:r>
            <a:r>
              <a:rPr sz="2200" dirty="0">
                <a:latin typeface="Calibri"/>
                <a:cs typeface="Calibri"/>
              </a:rPr>
              <a:t>o wymiarach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płyty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siedzeniowej </a:t>
            </a:r>
            <a:r>
              <a:rPr sz="2200" spc="0" dirty="0">
                <a:latin typeface="Calibri"/>
                <a:cs typeface="Calibri"/>
              </a:rPr>
              <a:t>42 </a:t>
            </a:r>
            <a:r>
              <a:rPr sz="2200" dirty="0">
                <a:latin typeface="Calibri"/>
                <a:cs typeface="Calibri"/>
              </a:rPr>
              <a:t>x </a:t>
            </a:r>
            <a:r>
              <a:rPr sz="2200" spc="0" dirty="0">
                <a:latin typeface="Calibri"/>
                <a:cs typeface="Calibri"/>
              </a:rPr>
              <a:t>42</a:t>
            </a:r>
            <a:r>
              <a:rPr sz="2200" spc="-15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cm.</a:t>
            </a:r>
            <a:endParaRPr sz="2200">
              <a:latin typeface="Calibri"/>
              <a:cs typeface="Calibri"/>
            </a:endParaRPr>
          </a:p>
          <a:p>
            <a:pPr marL="356870" marR="414655" indent="-34417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Płyta </a:t>
            </a:r>
            <a:r>
              <a:rPr sz="2200" spc="-10" dirty="0">
                <a:latin typeface="Calibri"/>
                <a:cs typeface="Calibri"/>
              </a:rPr>
              <a:t>siedzeniowa </a:t>
            </a:r>
            <a:r>
              <a:rPr sz="2200" dirty="0">
                <a:latin typeface="Calibri"/>
                <a:cs typeface="Calibri"/>
              </a:rPr>
              <a:t>powinna </a:t>
            </a:r>
            <a:r>
              <a:rPr sz="2200" spc="-5" dirty="0">
                <a:latin typeface="Calibri"/>
                <a:cs typeface="Calibri"/>
              </a:rPr>
              <a:t>być </a:t>
            </a:r>
            <a:r>
              <a:rPr sz="2200" dirty="0">
                <a:latin typeface="Calibri"/>
                <a:cs typeface="Calibri"/>
              </a:rPr>
              <a:t>pokryta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grubą  </a:t>
            </a:r>
            <a:r>
              <a:rPr sz="2200" spc="-10" dirty="0">
                <a:latin typeface="Calibri"/>
                <a:cs typeface="Calibri"/>
              </a:rPr>
              <a:t>warstwą </a:t>
            </a:r>
            <a:r>
              <a:rPr sz="2200" spc="-5" dirty="0">
                <a:latin typeface="Calibri"/>
                <a:cs typeface="Calibri"/>
              </a:rPr>
              <a:t>miękkiego, </a:t>
            </a:r>
            <a:r>
              <a:rPr sz="2200" spc="-15" dirty="0">
                <a:latin typeface="Calibri"/>
                <a:cs typeface="Calibri"/>
              </a:rPr>
              <a:t>sprężystego, </a:t>
            </a:r>
            <a:r>
              <a:rPr sz="2200" dirty="0">
                <a:latin typeface="Calibri"/>
                <a:cs typeface="Calibri"/>
              </a:rPr>
              <a:t>najlepiej  </a:t>
            </a:r>
            <a:r>
              <a:rPr sz="2200" spc="-10" dirty="0">
                <a:latin typeface="Calibri"/>
                <a:cs typeface="Calibri"/>
              </a:rPr>
              <a:t>naturalnego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materiału.</a:t>
            </a:r>
            <a:endParaRPr sz="2200">
              <a:latin typeface="Calibri"/>
              <a:cs typeface="Calibri"/>
            </a:endParaRPr>
          </a:p>
          <a:p>
            <a:pPr marL="356870" marR="341630" indent="-34417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Krzesło </a:t>
            </a:r>
            <a:r>
              <a:rPr sz="2200" dirty="0">
                <a:latin typeface="Calibri"/>
                <a:cs typeface="Calibri"/>
              </a:rPr>
              <a:t>musi </a:t>
            </a:r>
            <a:r>
              <a:rPr sz="2200" spc="-5" dirty="0">
                <a:latin typeface="Calibri"/>
                <a:cs typeface="Calibri"/>
              </a:rPr>
              <a:t>zapewniać maksymalną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swobodę  </a:t>
            </a:r>
            <a:r>
              <a:rPr sz="2200" spc="-20" dirty="0">
                <a:latin typeface="Calibri"/>
                <a:cs typeface="Calibri"/>
              </a:rPr>
              <a:t>ruchów.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spcBef>
                <a:spcPts val="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Krzesło </a:t>
            </a:r>
            <a:r>
              <a:rPr sz="2200" dirty="0">
                <a:latin typeface="Calibri"/>
                <a:cs typeface="Calibri"/>
              </a:rPr>
              <a:t>powinno </a:t>
            </a:r>
            <a:r>
              <a:rPr sz="2200" spc="-5" dirty="0">
                <a:latin typeface="Calibri"/>
                <a:cs typeface="Calibri"/>
              </a:rPr>
              <a:t>posiadać </a:t>
            </a:r>
            <a:r>
              <a:rPr sz="2200" spc="-10" dirty="0">
                <a:latin typeface="Calibri"/>
                <a:cs typeface="Calibri"/>
              </a:rPr>
              <a:t>poręcze, </a:t>
            </a:r>
            <a:r>
              <a:rPr sz="2200" dirty="0">
                <a:latin typeface="Calibri"/>
                <a:cs typeface="Calibri"/>
              </a:rPr>
              <a:t>podpórki,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aby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115"/>
              </a:lnSpc>
            </a:pPr>
            <a:r>
              <a:rPr sz="2200" dirty="0">
                <a:latin typeface="Calibri"/>
                <a:cs typeface="Calibri"/>
              </a:rPr>
              <a:t>można było </a:t>
            </a:r>
            <a:r>
              <a:rPr sz="2200" spc="-5" dirty="0">
                <a:latin typeface="Calibri"/>
                <a:cs typeface="Calibri"/>
              </a:rPr>
              <a:t>opierać </a:t>
            </a:r>
            <a:r>
              <a:rPr sz="2200" dirty="0">
                <a:latin typeface="Calibri"/>
                <a:cs typeface="Calibri"/>
              </a:rPr>
              <a:t>wygodnie </a:t>
            </a:r>
            <a:r>
              <a:rPr sz="2200" spc="-5" dirty="0">
                <a:latin typeface="Calibri"/>
                <a:cs typeface="Calibri"/>
              </a:rPr>
              <a:t>łokcie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odciążając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kręgosłup </a:t>
            </a:r>
            <a:r>
              <a:rPr sz="2200" spc="-10" dirty="0">
                <a:latin typeface="Calibri"/>
                <a:cs typeface="Calibri"/>
              </a:rPr>
              <a:t>oraz </a:t>
            </a:r>
            <a:r>
              <a:rPr sz="2200" dirty="0">
                <a:latin typeface="Calibri"/>
                <a:cs typeface="Calibri"/>
              </a:rPr>
              <a:t>mięśnie </a:t>
            </a:r>
            <a:r>
              <a:rPr sz="2200" spc="-5" dirty="0">
                <a:latin typeface="Calibri"/>
                <a:cs typeface="Calibri"/>
              </a:rPr>
              <a:t>ramion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karku.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Powinno </a:t>
            </a:r>
            <a:r>
              <a:rPr sz="2200" spc="0" dirty="0">
                <a:latin typeface="Calibri"/>
                <a:cs typeface="Calibri"/>
              </a:rPr>
              <a:t>mieć </a:t>
            </a:r>
            <a:r>
              <a:rPr sz="2200" spc="-5" dirty="0">
                <a:latin typeface="Calibri"/>
                <a:cs typeface="Calibri"/>
              </a:rPr>
              <a:t>regulowane oparcie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podpierać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kręgosłup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odcinku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lędźwiowym.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0438" y="291795"/>
            <a:ext cx="2644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0" dirty="0">
                <a:latin typeface="Calibri"/>
                <a:cs typeface="Calibri"/>
              </a:rPr>
              <a:t>Krzesło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cz.2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1025728"/>
            <a:ext cx="8074659" cy="1905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Oparcie </a:t>
            </a:r>
            <a:r>
              <a:rPr sz="2200" dirty="0">
                <a:latin typeface="Calibri"/>
                <a:cs typeface="Calibri"/>
              </a:rPr>
              <a:t>winno </a:t>
            </a:r>
            <a:r>
              <a:rPr sz="2200" spc="0" dirty="0">
                <a:latin typeface="Calibri"/>
                <a:cs typeface="Calibri"/>
              </a:rPr>
              <a:t>mieć 850mm </a:t>
            </a:r>
            <a:r>
              <a:rPr sz="2200" spc="-5" dirty="0">
                <a:latin typeface="Calibri"/>
                <a:cs typeface="Calibri"/>
              </a:rPr>
              <a:t>wysokości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0" dirty="0">
                <a:latin typeface="Calibri"/>
                <a:cs typeface="Calibri"/>
              </a:rPr>
              <a:t>300 </a:t>
            </a:r>
            <a:r>
              <a:rPr sz="2200" spc="5" dirty="0">
                <a:latin typeface="Calibri"/>
                <a:cs typeface="Calibri"/>
              </a:rPr>
              <a:t>mm </a:t>
            </a:r>
            <a:r>
              <a:rPr sz="2200" spc="-15" dirty="0">
                <a:latin typeface="Calibri"/>
                <a:cs typeface="Calibri"/>
              </a:rPr>
              <a:t>szerokości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kąt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oparcia krzesła </a:t>
            </a:r>
            <a:r>
              <a:rPr sz="2200" dirty="0">
                <a:latin typeface="Calibri"/>
                <a:cs typeface="Calibri"/>
              </a:rPr>
              <a:t>nie </a:t>
            </a:r>
            <a:r>
              <a:rPr sz="2200" spc="-15" dirty="0">
                <a:latin typeface="Calibri"/>
                <a:cs typeface="Calibri"/>
              </a:rPr>
              <a:t>może </a:t>
            </a:r>
            <a:r>
              <a:rPr sz="2200" spc="-10" dirty="0">
                <a:latin typeface="Calibri"/>
                <a:cs typeface="Calibri"/>
              </a:rPr>
              <a:t>ulegać </a:t>
            </a:r>
            <a:r>
              <a:rPr sz="2200" dirty="0">
                <a:latin typeface="Calibri"/>
                <a:cs typeface="Calibri"/>
              </a:rPr>
              <a:t>zmianie pod wpływem </a:t>
            </a:r>
            <a:r>
              <a:rPr sz="2200" spc="-10" dirty="0">
                <a:latin typeface="Calibri"/>
                <a:cs typeface="Calibri"/>
              </a:rPr>
              <a:t>ciężaru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ciała.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Zakres </a:t>
            </a:r>
            <a:r>
              <a:rPr sz="2200" dirty="0">
                <a:latin typeface="Calibri"/>
                <a:cs typeface="Calibri"/>
              </a:rPr>
              <a:t>ruchomości powinien </a:t>
            </a:r>
            <a:r>
              <a:rPr sz="2200" spc="0" dirty="0">
                <a:latin typeface="Calibri"/>
                <a:cs typeface="Calibri"/>
              </a:rPr>
              <a:t>wynosić </a:t>
            </a:r>
            <a:r>
              <a:rPr sz="2200" spc="-15" dirty="0">
                <a:latin typeface="Calibri"/>
                <a:cs typeface="Calibri"/>
              </a:rPr>
              <a:t>5</a:t>
            </a:r>
            <a:r>
              <a:rPr sz="2175" spc="-22" baseline="24904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do </a:t>
            </a:r>
            <a:r>
              <a:rPr sz="2200" spc="-10" dirty="0">
                <a:latin typeface="Calibri"/>
                <a:cs typeface="Calibri"/>
              </a:rPr>
              <a:t>przodu </a:t>
            </a:r>
            <a:r>
              <a:rPr sz="2200" dirty="0">
                <a:latin typeface="Calibri"/>
                <a:cs typeface="Calibri"/>
              </a:rPr>
              <a:t>i do 30</a:t>
            </a:r>
            <a:r>
              <a:rPr sz="2175" baseline="24904" dirty="0">
                <a:latin typeface="Calibri"/>
                <a:cs typeface="Calibri"/>
              </a:rPr>
              <a:t>0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25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tyłu.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Zalecana głębokość siedziska </a:t>
            </a:r>
            <a:r>
              <a:rPr sz="2200" spc="0" dirty="0">
                <a:latin typeface="Calibri"/>
                <a:cs typeface="Calibri"/>
              </a:rPr>
              <a:t>od </a:t>
            </a:r>
            <a:r>
              <a:rPr sz="2200" dirty="0">
                <a:latin typeface="Calibri"/>
                <a:cs typeface="Calibri"/>
              </a:rPr>
              <a:t>380 do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400mm.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Za płytkie </a:t>
            </a:r>
            <a:r>
              <a:rPr sz="2200" spc="-5" dirty="0">
                <a:latin typeface="Calibri"/>
                <a:cs typeface="Calibri"/>
              </a:rPr>
              <a:t>krzesło </a:t>
            </a:r>
            <a:r>
              <a:rPr sz="2200" spc="-15" dirty="0">
                <a:latin typeface="Calibri"/>
                <a:cs typeface="Calibri"/>
              </a:rPr>
              <a:t>stwarza dyskomfort </a:t>
            </a:r>
            <a:r>
              <a:rPr sz="2200" dirty="0">
                <a:latin typeface="Calibri"/>
                <a:cs typeface="Calibri"/>
              </a:rPr>
              <a:t>ludziom </a:t>
            </a:r>
            <a:r>
              <a:rPr sz="2200" spc="0" dirty="0">
                <a:latin typeface="Calibri"/>
                <a:cs typeface="Calibri"/>
              </a:rPr>
              <a:t>wysokim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natomiast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krzesło </a:t>
            </a:r>
            <a:r>
              <a:rPr sz="2200" spc="-30" dirty="0">
                <a:latin typeface="Calibri"/>
                <a:cs typeface="Calibri"/>
              </a:rPr>
              <a:t>za </a:t>
            </a:r>
            <a:r>
              <a:rPr sz="2200" dirty="0">
                <a:latin typeface="Calibri"/>
                <a:cs typeface="Calibri"/>
              </a:rPr>
              <a:t>głębokie </a:t>
            </a:r>
            <a:r>
              <a:rPr sz="2200" spc="-10" dirty="0">
                <a:latin typeface="Calibri"/>
                <a:cs typeface="Calibri"/>
              </a:rPr>
              <a:t>stwarza </a:t>
            </a:r>
            <a:r>
              <a:rPr sz="2200" spc="-5" dirty="0">
                <a:latin typeface="Calibri"/>
                <a:cs typeface="Calibri"/>
              </a:rPr>
              <a:t>problemy </a:t>
            </a:r>
            <a:r>
              <a:rPr sz="2200" spc="-30" dirty="0">
                <a:latin typeface="Calibri"/>
                <a:cs typeface="Calibri"/>
              </a:rPr>
              <a:t>ze </a:t>
            </a:r>
            <a:r>
              <a:rPr sz="2200" spc="-10" dirty="0">
                <a:latin typeface="Calibri"/>
                <a:cs typeface="Calibri"/>
              </a:rPr>
              <a:t>wstawaniem </a:t>
            </a:r>
            <a:r>
              <a:rPr sz="2200" dirty="0">
                <a:latin typeface="Calibri"/>
                <a:cs typeface="Calibri"/>
              </a:rPr>
              <a:t>i siadaniem.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1876" y="2887725"/>
            <a:ext cx="3970274" cy="397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863" y="77165"/>
            <a:ext cx="2644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0" dirty="0">
                <a:latin typeface="Calibri"/>
                <a:cs typeface="Calibri"/>
              </a:rPr>
              <a:t>Krzesło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cz.3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748995"/>
            <a:ext cx="4556760" cy="4403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ts val="216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Calibri"/>
                <a:cs typeface="Calibri"/>
              </a:rPr>
              <a:t>Praca </a:t>
            </a:r>
            <a:r>
              <a:rPr sz="2000" spc="-10" dirty="0">
                <a:latin typeface="Calibri"/>
                <a:cs typeface="Calibri"/>
              </a:rPr>
              <a:t>przy </a:t>
            </a:r>
            <a:r>
              <a:rPr sz="2000" spc="-20" dirty="0">
                <a:latin typeface="Calibri"/>
                <a:cs typeface="Calibri"/>
              </a:rPr>
              <a:t>komputerze jest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pracą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siedzącą </a:t>
            </a:r>
            <a:r>
              <a:rPr sz="2000" spc="-15" dirty="0">
                <a:latin typeface="Calibri"/>
                <a:cs typeface="Calibri"/>
              </a:rPr>
              <a:t>(wysiłek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statyczny).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powód </a:t>
            </a:r>
            <a:r>
              <a:rPr sz="2000" spc="-10" dirty="0">
                <a:latin typeface="Calibri"/>
                <a:cs typeface="Calibri"/>
              </a:rPr>
              <a:t>obciążenia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mięśni.</a:t>
            </a:r>
            <a:endParaRPr sz="2000">
              <a:latin typeface="Calibri"/>
              <a:cs typeface="Calibri"/>
            </a:endParaRPr>
          </a:p>
          <a:p>
            <a:pPr marL="756285" marR="5080" lvl="1" indent="-286385">
              <a:lnSpc>
                <a:spcPct val="80100"/>
              </a:lnSpc>
              <a:spcBef>
                <a:spcPts val="4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Najbardziej obciążone </a:t>
            </a:r>
            <a:r>
              <a:rPr sz="1600" spc="-5" dirty="0">
                <a:latin typeface="Calibri"/>
                <a:cs typeface="Calibri"/>
              </a:rPr>
              <a:t>są mięśnie </a:t>
            </a:r>
            <a:r>
              <a:rPr sz="1600" spc="-10" dirty="0">
                <a:latin typeface="Calibri"/>
                <a:cs typeface="Calibri"/>
              </a:rPr>
              <a:t>utrzymujące  </a:t>
            </a:r>
            <a:r>
              <a:rPr sz="1600" spc="-5" dirty="0">
                <a:latin typeface="Calibri"/>
                <a:cs typeface="Calibri"/>
              </a:rPr>
              <a:t>ciało </a:t>
            </a:r>
            <a:r>
              <a:rPr sz="1600" spc="0" dirty="0">
                <a:latin typeface="Calibri"/>
                <a:cs typeface="Calibri"/>
              </a:rPr>
              <a:t>w </a:t>
            </a:r>
            <a:r>
              <a:rPr sz="1600" spc="-20" dirty="0">
                <a:latin typeface="Calibri"/>
                <a:cs typeface="Calibri"/>
              </a:rPr>
              <a:t>pozycji </a:t>
            </a:r>
            <a:r>
              <a:rPr sz="1600" spc="-5" dirty="0">
                <a:latin typeface="Calibri"/>
                <a:cs typeface="Calibri"/>
              </a:rPr>
              <a:t>siedzącej, mięśnie </a:t>
            </a:r>
            <a:r>
              <a:rPr sz="1600" spc="-10" dirty="0">
                <a:latin typeface="Calibri"/>
                <a:cs typeface="Calibri"/>
              </a:rPr>
              <a:t>stabilizujące  kręgosłup, </a:t>
            </a:r>
            <a:r>
              <a:rPr sz="1600" spc="-5" dirty="0">
                <a:latin typeface="Calibri"/>
                <a:cs typeface="Calibri"/>
              </a:rPr>
              <a:t>mięśnie </a:t>
            </a:r>
            <a:r>
              <a:rPr sz="1600" spc="-10" dirty="0">
                <a:latin typeface="Calibri"/>
                <a:cs typeface="Calibri"/>
              </a:rPr>
              <a:t>ramion </a:t>
            </a:r>
            <a:r>
              <a:rPr sz="1600" dirty="0">
                <a:latin typeface="Calibri"/>
                <a:cs typeface="Calibri"/>
              </a:rPr>
              <a:t>i </a:t>
            </a:r>
            <a:r>
              <a:rPr sz="1600" spc="-5" dirty="0">
                <a:latin typeface="Calibri"/>
                <a:cs typeface="Calibri"/>
              </a:rPr>
              <a:t>rąk </a:t>
            </a:r>
            <a:r>
              <a:rPr sz="1600" spc="-10" dirty="0">
                <a:latin typeface="Calibri"/>
                <a:cs typeface="Calibri"/>
              </a:rPr>
              <a:t>oraz </a:t>
            </a:r>
            <a:r>
              <a:rPr sz="1600" spc="-5" dirty="0">
                <a:latin typeface="Calibri"/>
                <a:cs typeface="Calibri"/>
              </a:rPr>
              <a:t>mięśnie  </a:t>
            </a:r>
            <a:r>
              <a:rPr sz="1600" spc="-15" dirty="0">
                <a:latin typeface="Calibri"/>
                <a:cs typeface="Calibri"/>
              </a:rPr>
              <a:t>karku </a:t>
            </a:r>
            <a:r>
              <a:rPr sz="1600" spc="-10" dirty="0">
                <a:latin typeface="Calibri"/>
                <a:cs typeface="Calibri"/>
              </a:rPr>
              <a:t>utrzymujące pionowo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głowę.</a:t>
            </a:r>
            <a:endParaRPr sz="1600">
              <a:latin typeface="Calibri"/>
              <a:cs typeface="Calibri"/>
            </a:endParaRPr>
          </a:p>
          <a:p>
            <a:pPr marL="756285" marR="64135" lvl="1" indent="-286385">
              <a:lnSpc>
                <a:spcPct val="8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Przedłużony </a:t>
            </a:r>
            <a:r>
              <a:rPr sz="1600" spc="0" dirty="0">
                <a:latin typeface="Calibri"/>
                <a:cs typeface="Calibri"/>
              </a:rPr>
              <a:t>w </a:t>
            </a:r>
            <a:r>
              <a:rPr sz="1600" spc="-20" dirty="0">
                <a:latin typeface="Calibri"/>
                <a:cs typeface="Calibri"/>
              </a:rPr>
              <a:t>pozycji </a:t>
            </a:r>
            <a:r>
              <a:rPr sz="1600" spc="-10" dirty="0">
                <a:latin typeface="Calibri"/>
                <a:cs typeface="Calibri"/>
              </a:rPr>
              <a:t>siedzącej </a:t>
            </a:r>
            <a:r>
              <a:rPr sz="1600" spc="-5" dirty="0">
                <a:latin typeface="Calibri"/>
                <a:cs typeface="Calibri"/>
              </a:rPr>
              <a:t>nacisk mięśni  </a:t>
            </a:r>
            <a:r>
              <a:rPr sz="1600" dirty="0">
                <a:latin typeface="Calibri"/>
                <a:cs typeface="Calibri"/>
              </a:rPr>
              <a:t>na </a:t>
            </a:r>
            <a:r>
              <a:rPr sz="1600" spc="-10" dirty="0">
                <a:latin typeface="Calibri"/>
                <a:cs typeface="Calibri"/>
              </a:rPr>
              <a:t>naczynia </a:t>
            </a:r>
            <a:r>
              <a:rPr sz="1600" spc="-5" dirty="0">
                <a:latin typeface="Calibri"/>
                <a:cs typeface="Calibri"/>
              </a:rPr>
              <a:t>krwionośne </a:t>
            </a:r>
            <a:r>
              <a:rPr sz="1600" spc="-15" dirty="0">
                <a:latin typeface="Calibri"/>
                <a:cs typeface="Calibri"/>
              </a:rPr>
              <a:t>zmniejsza </a:t>
            </a:r>
            <a:r>
              <a:rPr sz="1600" spc="-10" dirty="0">
                <a:latin typeface="Calibri"/>
                <a:cs typeface="Calibri"/>
              </a:rPr>
              <a:t>przepływ  </a:t>
            </a:r>
            <a:r>
              <a:rPr sz="1600" spc="-5" dirty="0">
                <a:latin typeface="Calibri"/>
                <a:cs typeface="Calibri"/>
              </a:rPr>
              <a:t>krwi </a:t>
            </a:r>
            <a:r>
              <a:rPr sz="1600" spc="-20" dirty="0">
                <a:latin typeface="Calibri"/>
                <a:cs typeface="Calibri"/>
              </a:rPr>
              <a:t>przez </a:t>
            </a:r>
            <a:r>
              <a:rPr sz="1600" spc="-5" dirty="0">
                <a:latin typeface="Calibri"/>
                <a:cs typeface="Calibri"/>
              </a:rPr>
              <a:t>mięśnie. </a:t>
            </a:r>
            <a:r>
              <a:rPr sz="1600" spc="-15" dirty="0">
                <a:latin typeface="Calibri"/>
                <a:cs typeface="Calibri"/>
              </a:rPr>
              <a:t>Przyśpiesza </a:t>
            </a:r>
            <a:r>
              <a:rPr sz="1600" spc="-20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zmęczenie  mięśniowe.</a:t>
            </a:r>
            <a:endParaRPr sz="1600">
              <a:latin typeface="Calibri"/>
              <a:cs typeface="Calibri"/>
            </a:endParaRPr>
          </a:p>
          <a:p>
            <a:pPr marL="756285" marR="269240" lvl="1" indent="-286385">
              <a:lnSpc>
                <a:spcPct val="801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Długo </a:t>
            </a:r>
            <a:r>
              <a:rPr sz="1600" spc="-10" dirty="0">
                <a:latin typeface="Calibri"/>
                <a:cs typeface="Calibri"/>
              </a:rPr>
              <a:t>utrzymywana </a:t>
            </a:r>
            <a:r>
              <a:rPr sz="1600" spc="-20" dirty="0">
                <a:latin typeface="Calibri"/>
                <a:cs typeface="Calibri"/>
              </a:rPr>
              <a:t>pozycja </a:t>
            </a:r>
            <a:r>
              <a:rPr sz="1600" spc="-10" dirty="0">
                <a:latin typeface="Calibri"/>
                <a:cs typeface="Calibri"/>
              </a:rPr>
              <a:t>siedząca </a:t>
            </a:r>
            <a:r>
              <a:rPr sz="1600" spc="-20" dirty="0">
                <a:latin typeface="Calibri"/>
                <a:cs typeface="Calibri"/>
              </a:rPr>
              <a:t>może  </a:t>
            </a:r>
            <a:r>
              <a:rPr sz="1600" spc="-10" dirty="0">
                <a:latin typeface="Calibri"/>
                <a:cs typeface="Calibri"/>
              </a:rPr>
              <a:t>doprowadzić </a:t>
            </a:r>
            <a:r>
              <a:rPr sz="1600" spc="-5" dirty="0">
                <a:latin typeface="Calibri"/>
                <a:cs typeface="Calibri"/>
              </a:rPr>
              <a:t>do </a:t>
            </a:r>
            <a:r>
              <a:rPr sz="1600" spc="-10" dirty="0">
                <a:latin typeface="Calibri"/>
                <a:cs typeface="Calibri"/>
              </a:rPr>
              <a:t>zwyrodnienia </a:t>
            </a:r>
            <a:r>
              <a:rPr sz="1600" spc="-35" dirty="0">
                <a:latin typeface="Calibri"/>
                <a:cs typeface="Calibri"/>
              </a:rPr>
              <a:t>stawów,  </a:t>
            </a:r>
            <a:r>
              <a:rPr sz="1600" spc="-10" dirty="0">
                <a:latin typeface="Calibri"/>
                <a:cs typeface="Calibri"/>
              </a:rPr>
              <a:t>zapalenia pochewek ścięgnistych, </a:t>
            </a:r>
            <a:r>
              <a:rPr sz="1600" spc="-5" dirty="0">
                <a:latin typeface="Calibri"/>
                <a:cs typeface="Calibri"/>
              </a:rPr>
              <a:t>bólów  mięśni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kręgosłupa.</a:t>
            </a:r>
            <a:endParaRPr sz="1600">
              <a:latin typeface="Calibri"/>
              <a:cs typeface="Calibri"/>
            </a:endParaRPr>
          </a:p>
          <a:p>
            <a:pPr marL="356870" marR="902969" indent="-344170">
              <a:lnSpc>
                <a:spcPts val="1920"/>
              </a:lnSpc>
              <a:spcBef>
                <a:spcPts val="44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Dobre krzesło </a:t>
            </a:r>
            <a:r>
              <a:rPr sz="2000" spc="-10" dirty="0">
                <a:latin typeface="Calibri"/>
                <a:cs typeface="Calibri"/>
              </a:rPr>
              <a:t>zapewnia </a:t>
            </a:r>
            <a:r>
              <a:rPr sz="2000" spc="-5" dirty="0">
                <a:latin typeface="Calibri"/>
                <a:cs typeface="Calibri"/>
              </a:rPr>
              <a:t>dobrą i  </a:t>
            </a:r>
            <a:r>
              <a:rPr sz="2000" spc="-15" dirty="0">
                <a:latin typeface="Calibri"/>
                <a:cs typeface="Calibri"/>
              </a:rPr>
              <a:t>prawidłową </a:t>
            </a:r>
            <a:r>
              <a:rPr sz="2000" spc="-25" dirty="0">
                <a:latin typeface="Calibri"/>
                <a:cs typeface="Calibri"/>
              </a:rPr>
              <a:t>postawę </a:t>
            </a:r>
            <a:r>
              <a:rPr sz="2000" spc="-10" dirty="0">
                <a:latin typeface="Calibri"/>
                <a:cs typeface="Calibri"/>
              </a:rPr>
              <a:t>przy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pracy,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1700"/>
              </a:lnSpc>
            </a:pPr>
            <a:r>
              <a:rPr sz="2000" spc="-20" dirty="0">
                <a:latin typeface="Calibri"/>
                <a:cs typeface="Calibri"/>
              </a:rPr>
              <a:t>zwłaszcza </a:t>
            </a:r>
            <a:r>
              <a:rPr sz="2000" spc="-15" dirty="0">
                <a:latin typeface="Calibri"/>
                <a:cs typeface="Calibri"/>
              </a:rPr>
              <a:t>krzesło </a:t>
            </a:r>
            <a:r>
              <a:rPr sz="2000" spc="-5" dirty="0">
                <a:latin typeface="Calibri"/>
                <a:cs typeface="Calibri"/>
              </a:rPr>
              <a:t>z podpórką dla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części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lędźwiowej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kręgosłupa.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1326" y="765175"/>
            <a:ext cx="3943350" cy="547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1611" y="2781298"/>
            <a:ext cx="2856177" cy="403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1863" y="77165"/>
            <a:ext cx="2644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0" dirty="0">
                <a:latin typeface="Calibri"/>
                <a:cs typeface="Calibri"/>
              </a:rPr>
              <a:t>Krzesło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cz.4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748995"/>
            <a:ext cx="8594090" cy="211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ts val="216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Subiektywne </a:t>
            </a:r>
            <a:r>
              <a:rPr sz="2000" spc="-5" dirty="0">
                <a:latin typeface="Calibri"/>
                <a:cs typeface="Calibri"/>
              </a:rPr>
              <a:t>odczucie </a:t>
            </a:r>
            <a:r>
              <a:rPr sz="2000" spc="-15" dirty="0">
                <a:latin typeface="Calibri"/>
                <a:cs typeface="Calibri"/>
              </a:rPr>
              <a:t>jest bardzo </a:t>
            </a:r>
            <a:r>
              <a:rPr sz="2000" spc="-10" dirty="0">
                <a:latin typeface="Calibri"/>
                <a:cs typeface="Calibri"/>
              </a:rPr>
              <a:t>zindywidualizowane </a:t>
            </a:r>
            <a:r>
              <a:rPr sz="2000" spc="-5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dlatego </a:t>
            </a:r>
            <a:r>
              <a:rPr sz="2000" spc="-10" dirty="0">
                <a:latin typeface="Calibri"/>
                <a:cs typeface="Calibri"/>
              </a:rPr>
              <a:t>wybór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krzesła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20" dirty="0">
                <a:latin typeface="Calibri"/>
                <a:cs typeface="Calibri"/>
              </a:rPr>
              <a:t>wymaga </a:t>
            </a:r>
            <a:r>
              <a:rPr sz="2000" spc="-10" dirty="0">
                <a:latin typeface="Calibri"/>
                <a:cs typeface="Calibri"/>
              </a:rPr>
              <a:t>podejścia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indywidualnego.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1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Możliwość </a:t>
            </a:r>
            <a:r>
              <a:rPr sz="2000" spc="-20" dirty="0">
                <a:latin typeface="Calibri"/>
                <a:cs typeface="Calibri"/>
              </a:rPr>
              <a:t>przetestowania oferowanego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zakupu modelu. </a:t>
            </a:r>
            <a:r>
              <a:rPr sz="2000" spc="-5" dirty="0">
                <a:latin typeface="Calibri"/>
                <a:cs typeface="Calibri"/>
              </a:rPr>
              <a:t>Nie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ogranicza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swobody </a:t>
            </a:r>
            <a:r>
              <a:rPr sz="2000" spc="-30" dirty="0">
                <a:latin typeface="Calibri"/>
                <a:cs typeface="Calibri"/>
              </a:rPr>
              <a:t>ruchów,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pozwala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siedzenie </a:t>
            </a:r>
            <a:r>
              <a:rPr sz="2000" spc="-5" dirty="0">
                <a:latin typeface="Calibri"/>
                <a:cs typeface="Calibri"/>
              </a:rPr>
              <a:t>dynamiczne z </a:t>
            </a:r>
            <a:r>
              <a:rPr sz="2000" spc="-20" dirty="0">
                <a:latin typeface="Calibri"/>
                <a:cs typeface="Calibri"/>
              </a:rPr>
              <a:t>częstą </a:t>
            </a:r>
            <a:r>
              <a:rPr sz="2000" spc="-10" dirty="0">
                <a:latin typeface="Calibri"/>
                <a:cs typeface="Calibri"/>
              </a:rPr>
              <a:t>zmianą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pozycji.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94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Odpowiednie </a:t>
            </a:r>
            <a:r>
              <a:rPr sz="1800" spc="-5" dirty="0">
                <a:latin typeface="Calibri"/>
                <a:cs typeface="Calibri"/>
              </a:rPr>
              <a:t>do ciała </a:t>
            </a:r>
            <a:r>
              <a:rPr sz="1800" spc="-10" dirty="0">
                <a:latin typeface="Calibri"/>
                <a:cs typeface="Calibri"/>
              </a:rPr>
              <a:t>rozmiary siedziska </a:t>
            </a:r>
            <a:r>
              <a:rPr sz="1800" spc="-15" dirty="0">
                <a:latin typeface="Calibri"/>
                <a:cs typeface="Calibri"/>
              </a:rPr>
              <a:t>oraz </a:t>
            </a:r>
            <a:r>
              <a:rPr sz="1800" spc="-5" dirty="0">
                <a:latin typeface="Calibri"/>
                <a:cs typeface="Calibri"/>
              </a:rPr>
              <a:t>właściwą odległość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między</a:t>
            </a:r>
            <a:endParaRPr sz="1800">
              <a:latin typeface="Calibri"/>
              <a:cs typeface="Calibri"/>
            </a:endParaRPr>
          </a:p>
          <a:p>
            <a:pPr marL="116205" algn="ctr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podłokietnikami, </a:t>
            </a:r>
            <a:r>
              <a:rPr sz="1800" spc="-20" dirty="0">
                <a:latin typeface="Calibri"/>
                <a:cs typeface="Calibri"/>
              </a:rPr>
              <a:t>która </a:t>
            </a:r>
            <a:r>
              <a:rPr sz="1800" spc="-10" dirty="0">
                <a:latin typeface="Calibri"/>
                <a:cs typeface="Calibri"/>
              </a:rPr>
              <a:t>powinna </a:t>
            </a:r>
            <a:r>
              <a:rPr sz="1800" spc="-15" dirty="0">
                <a:latin typeface="Calibri"/>
                <a:cs typeface="Calibri"/>
              </a:rPr>
              <a:t>być większą </a:t>
            </a:r>
            <a:r>
              <a:rPr sz="1800" spc="-10" dirty="0">
                <a:latin typeface="Calibri"/>
                <a:cs typeface="Calibri"/>
              </a:rPr>
              <a:t>niż </a:t>
            </a:r>
            <a:r>
              <a:rPr sz="1800" spc="-15" dirty="0">
                <a:latin typeface="Calibri"/>
                <a:cs typeface="Calibri"/>
              </a:rPr>
              <a:t>największa </a:t>
            </a:r>
            <a:r>
              <a:rPr sz="1800" spc="-25" dirty="0">
                <a:latin typeface="Calibri"/>
                <a:cs typeface="Calibri"/>
              </a:rPr>
              <a:t>szerokość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tułowia.</a:t>
            </a:r>
            <a:endParaRPr sz="180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Posiada wysokie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10" dirty="0">
                <a:latin typeface="Calibri"/>
                <a:cs typeface="Calibri"/>
              </a:rPr>
              <a:t>odpowiednio wyprofilowane oparcie </a:t>
            </a:r>
            <a:r>
              <a:rPr sz="1800" spc="-5" dirty="0">
                <a:latin typeface="Calibri"/>
                <a:cs typeface="Calibri"/>
              </a:rPr>
              <a:t>odpowiadające </a:t>
            </a:r>
            <a:r>
              <a:rPr sz="1800" spc="-10" dirty="0">
                <a:latin typeface="Calibri"/>
                <a:cs typeface="Calibri"/>
              </a:rPr>
              <a:t>całej długości  pleców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5" dirty="0">
                <a:latin typeface="Calibri"/>
                <a:cs typeface="Calibri"/>
              </a:rPr>
              <a:t>mechanizmem pozwalającym na ciągłe </a:t>
            </a:r>
            <a:r>
              <a:rPr sz="1800" spc="-10" dirty="0">
                <a:latin typeface="Calibri"/>
                <a:cs typeface="Calibri"/>
              </a:rPr>
              <a:t>podparcie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pleców.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0" y="2997198"/>
            <a:ext cx="561975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404" y="145237"/>
            <a:ext cx="10833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0" dirty="0">
                <a:latin typeface="Calibri"/>
                <a:cs typeface="Calibri"/>
              </a:rPr>
              <a:t>M</a:t>
            </a:r>
            <a:r>
              <a:rPr b="0" spc="-40" dirty="0">
                <a:latin typeface="Calibri"/>
                <a:cs typeface="Calibri"/>
              </a:rPr>
              <a:t>y</a:t>
            </a:r>
            <a:r>
              <a:rPr b="0" spc="-35" dirty="0">
                <a:latin typeface="Calibri"/>
                <a:cs typeface="Calibri"/>
              </a:rPr>
              <a:t>s</a:t>
            </a:r>
            <a:r>
              <a:rPr b="0" dirty="0">
                <a:latin typeface="Calibri"/>
                <a:cs typeface="Calibri"/>
              </a:rPr>
              <a:t>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945261"/>
            <a:ext cx="8399780" cy="2905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Osoby </a:t>
            </a:r>
            <a:r>
              <a:rPr sz="2500" spc="-15" dirty="0">
                <a:latin typeface="Calibri"/>
                <a:cs typeface="Calibri"/>
              </a:rPr>
              <a:t>często </a:t>
            </a:r>
            <a:r>
              <a:rPr sz="2500" spc="-20" dirty="0">
                <a:latin typeface="Calibri"/>
                <a:cs typeface="Calibri"/>
              </a:rPr>
              <a:t>korzystające </a:t>
            </a: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20" dirty="0">
                <a:latin typeface="Calibri"/>
                <a:cs typeface="Calibri"/>
              </a:rPr>
              <a:t>myszki </a:t>
            </a:r>
            <a:r>
              <a:rPr sz="2500" spc="-5" dirty="0">
                <a:latin typeface="Calibri"/>
                <a:cs typeface="Calibri"/>
              </a:rPr>
              <a:t>mogą </a:t>
            </a:r>
            <a:r>
              <a:rPr sz="2500" spc="-15" dirty="0">
                <a:latin typeface="Calibri"/>
                <a:cs typeface="Calibri"/>
              </a:rPr>
              <a:t>nadwerężyć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dłoń.</a:t>
            </a:r>
            <a:endParaRPr sz="2500" dirty="0">
              <a:latin typeface="Calibri"/>
              <a:cs typeface="Calibri"/>
            </a:endParaRPr>
          </a:p>
          <a:p>
            <a:pPr marL="756285" lvl="1" indent="-286385">
              <a:lnSpc>
                <a:spcPts val="2375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Skutkiem </a:t>
            </a:r>
            <a:r>
              <a:rPr sz="2200" spc="-10" dirty="0">
                <a:latin typeface="Calibri"/>
                <a:cs typeface="Calibri"/>
              </a:rPr>
              <a:t>nadwerężenia </a:t>
            </a:r>
            <a:r>
              <a:rPr sz="2200" spc="-5" dirty="0">
                <a:latin typeface="Calibri"/>
                <a:cs typeface="Calibri"/>
              </a:rPr>
              <a:t>jest zmęczenie </a:t>
            </a:r>
            <a:r>
              <a:rPr sz="2200" dirty="0">
                <a:latin typeface="Calibri"/>
                <a:cs typeface="Calibri"/>
              </a:rPr>
              <a:t>lub </a:t>
            </a:r>
            <a:r>
              <a:rPr sz="2200" spc="-5" dirty="0">
                <a:latin typeface="Calibri"/>
                <a:cs typeface="Calibri"/>
              </a:rPr>
              <a:t>schorzenia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dłoni,</a:t>
            </a:r>
          </a:p>
          <a:p>
            <a:pPr marL="756285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ramienia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barku.</a:t>
            </a:r>
            <a:endParaRPr sz="2200" dirty="0">
              <a:latin typeface="Calibri"/>
              <a:cs typeface="Calibri"/>
            </a:endParaRPr>
          </a:p>
          <a:p>
            <a:pPr marL="756285" marR="5080" lvl="1" indent="-286385">
              <a:lnSpc>
                <a:spcPts val="211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Długie </a:t>
            </a:r>
            <a:r>
              <a:rPr sz="2200" spc="-5" dirty="0">
                <a:latin typeface="Calibri"/>
                <a:cs typeface="Calibri"/>
              </a:rPr>
              <a:t>jednorodne </a:t>
            </a:r>
            <a:r>
              <a:rPr sz="2200" spc="-10" dirty="0">
                <a:latin typeface="Calibri"/>
                <a:cs typeface="Calibri"/>
              </a:rPr>
              <a:t>obciążenie </a:t>
            </a:r>
            <a:r>
              <a:rPr sz="2200" dirty="0">
                <a:latin typeface="Calibri"/>
                <a:cs typeface="Calibri"/>
              </a:rPr>
              <a:t>mechaniczne wywołuje </a:t>
            </a:r>
            <a:r>
              <a:rPr sz="2200" spc="-5" dirty="0">
                <a:latin typeface="Calibri"/>
                <a:cs typeface="Calibri"/>
              </a:rPr>
              <a:t>podrażnienie  </a:t>
            </a:r>
            <a:r>
              <a:rPr sz="2200" spc="-10" dirty="0">
                <a:latin typeface="Calibri"/>
                <a:cs typeface="Calibri"/>
              </a:rPr>
              <a:t>oraz </a:t>
            </a:r>
            <a:r>
              <a:rPr sz="2200" dirty="0">
                <a:latin typeface="Calibri"/>
                <a:cs typeface="Calibri"/>
              </a:rPr>
              <a:t>ból </a:t>
            </a:r>
            <a:r>
              <a:rPr sz="2200" spc="-10" dirty="0">
                <a:latin typeface="Calibri"/>
                <a:cs typeface="Calibri"/>
              </a:rPr>
              <a:t>przedramienia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nadgarstka.</a:t>
            </a:r>
            <a:endParaRPr sz="2200" dirty="0">
              <a:latin typeface="Calibri"/>
              <a:cs typeface="Calibri"/>
            </a:endParaRPr>
          </a:p>
          <a:p>
            <a:pPr marL="356870" marR="389255" indent="-344170">
              <a:lnSpc>
                <a:spcPts val="2400"/>
              </a:lnSpc>
              <a:spcBef>
                <a:spcPts val="5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Dlatego </a:t>
            </a:r>
            <a:r>
              <a:rPr sz="2500" spc="-10" dirty="0">
                <a:latin typeface="Calibri"/>
                <a:cs typeface="Calibri"/>
              </a:rPr>
              <a:t>cała </a:t>
            </a:r>
            <a:r>
              <a:rPr sz="2500" spc="-5" dirty="0">
                <a:latin typeface="Calibri"/>
                <a:cs typeface="Calibri"/>
              </a:rPr>
              <a:t>dłoń od </a:t>
            </a:r>
            <a:r>
              <a:rPr sz="2500" spc="-20" dirty="0">
                <a:latin typeface="Calibri"/>
                <a:cs typeface="Calibri"/>
              </a:rPr>
              <a:t>kciuka </a:t>
            </a:r>
            <a:r>
              <a:rPr sz="2500" spc="-5" dirty="0">
                <a:latin typeface="Calibri"/>
                <a:cs typeface="Calibri"/>
              </a:rPr>
              <a:t>po </a:t>
            </a:r>
            <a:r>
              <a:rPr sz="2500" spc="-25" dirty="0">
                <a:latin typeface="Calibri"/>
                <a:cs typeface="Calibri"/>
              </a:rPr>
              <a:t>końce </a:t>
            </a:r>
            <a:r>
              <a:rPr sz="2500" spc="-10" dirty="0">
                <a:latin typeface="Calibri"/>
                <a:cs typeface="Calibri"/>
              </a:rPr>
              <a:t>palców </a:t>
            </a:r>
            <a:r>
              <a:rPr sz="2500" spc="-5" dirty="0">
                <a:latin typeface="Calibri"/>
                <a:cs typeface="Calibri"/>
              </a:rPr>
              <a:t>powinna </a:t>
            </a:r>
            <a:r>
              <a:rPr sz="2500" spc="-15" dirty="0">
                <a:latin typeface="Calibri"/>
                <a:cs typeface="Calibri"/>
              </a:rPr>
              <a:t>leżeć  </a:t>
            </a:r>
            <a:r>
              <a:rPr sz="2500" spc="-10" dirty="0">
                <a:latin typeface="Calibri"/>
                <a:cs typeface="Calibri"/>
              </a:rPr>
              <a:t>wygodnie </a:t>
            </a:r>
            <a:r>
              <a:rPr sz="2500" spc="-5" dirty="0">
                <a:latin typeface="Calibri"/>
                <a:cs typeface="Calibri"/>
              </a:rPr>
              <a:t>na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myszy.</a:t>
            </a:r>
            <a:endParaRPr sz="2500" dirty="0">
              <a:latin typeface="Calibri"/>
              <a:cs typeface="Calibri"/>
            </a:endParaRPr>
          </a:p>
          <a:p>
            <a:pPr marL="756285" lvl="1" indent="-286385">
              <a:lnSpc>
                <a:spcPts val="2380"/>
              </a:lnSpc>
              <a:spcBef>
                <a:spcPts val="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Część myszki, </a:t>
            </a:r>
            <a:r>
              <a:rPr sz="2200" dirty="0">
                <a:latin typeface="Calibri"/>
                <a:cs typeface="Calibri"/>
              </a:rPr>
              <a:t>na </a:t>
            </a:r>
            <a:r>
              <a:rPr sz="2200" spc="-5" dirty="0">
                <a:latin typeface="Calibri"/>
                <a:cs typeface="Calibri"/>
              </a:rPr>
              <a:t>której </a:t>
            </a:r>
            <a:r>
              <a:rPr sz="2200" spc="-10" dirty="0">
                <a:latin typeface="Calibri"/>
                <a:cs typeface="Calibri"/>
              </a:rPr>
              <a:t>leży </a:t>
            </a:r>
            <a:r>
              <a:rPr sz="2200" spc="-15" dirty="0">
                <a:latin typeface="Calibri"/>
                <a:cs typeface="Calibri"/>
              </a:rPr>
              <a:t>ręka </a:t>
            </a:r>
            <a:r>
              <a:rPr sz="2200" dirty="0">
                <a:latin typeface="Calibri"/>
                <a:cs typeface="Calibri"/>
              </a:rPr>
              <a:t>winna </a:t>
            </a:r>
            <a:r>
              <a:rPr sz="2200" spc="-5" dirty="0">
                <a:latin typeface="Calibri"/>
                <a:cs typeface="Calibri"/>
              </a:rPr>
              <a:t>być </a:t>
            </a:r>
            <a:r>
              <a:rPr sz="2200" dirty="0">
                <a:latin typeface="Calibri"/>
                <a:cs typeface="Calibri"/>
              </a:rPr>
              <a:t>wypukła, a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przednia</a:t>
            </a:r>
            <a:endParaRPr sz="2200" dirty="0">
              <a:latin typeface="Calibri"/>
              <a:cs typeface="Calibri"/>
            </a:endParaRPr>
          </a:p>
          <a:p>
            <a:pPr marL="756285">
              <a:lnSpc>
                <a:spcPts val="2380"/>
              </a:lnSpc>
            </a:pPr>
            <a:r>
              <a:rPr sz="2200" spc="-10" dirty="0">
                <a:latin typeface="Calibri"/>
                <a:cs typeface="Calibri"/>
              </a:rPr>
              <a:t>część </a:t>
            </a:r>
            <a:r>
              <a:rPr sz="2200" dirty="0">
                <a:latin typeface="Calibri"/>
                <a:cs typeface="Calibri"/>
              </a:rPr>
              <a:t>musi </a:t>
            </a:r>
            <a:r>
              <a:rPr sz="2200" spc="-10" dirty="0">
                <a:latin typeface="Calibri"/>
                <a:cs typeface="Calibri"/>
              </a:rPr>
              <a:t>być </a:t>
            </a:r>
            <a:r>
              <a:rPr sz="2200" spc="-20" dirty="0">
                <a:latin typeface="Calibri"/>
                <a:cs typeface="Calibri"/>
              </a:rPr>
              <a:t>niższa </a:t>
            </a:r>
            <a:r>
              <a:rPr sz="2200" spc="0" dirty="0">
                <a:latin typeface="Calibri"/>
                <a:cs typeface="Calibri"/>
              </a:rPr>
              <a:t>od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tylnej.</a:t>
            </a:r>
          </a:p>
        </p:txBody>
      </p:sp>
      <p:sp>
        <p:nvSpPr>
          <p:cNvPr id="4" name="object 4"/>
          <p:cNvSpPr/>
          <p:nvPr/>
        </p:nvSpPr>
        <p:spPr>
          <a:xfrm>
            <a:off x="3071876" y="4000563"/>
            <a:ext cx="3474974" cy="269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3636" y="154381"/>
            <a:ext cx="11817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/>
                <a:cs typeface="Calibri"/>
              </a:rPr>
              <a:t>M</a:t>
            </a:r>
            <a:r>
              <a:rPr sz="4400" b="0" spc="-55" dirty="0">
                <a:latin typeface="Calibri"/>
                <a:cs typeface="Calibri"/>
              </a:rPr>
              <a:t>y</a:t>
            </a:r>
            <a:r>
              <a:rPr sz="4400" b="0" spc="-50" dirty="0">
                <a:latin typeface="Calibri"/>
                <a:cs typeface="Calibri"/>
              </a:rPr>
              <a:t>s</a:t>
            </a:r>
            <a:r>
              <a:rPr sz="4400" b="0" spc="-5" dirty="0">
                <a:latin typeface="Calibri"/>
                <a:cs typeface="Calibri"/>
              </a:rPr>
              <a:t>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873709"/>
            <a:ext cx="8428355" cy="131766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665480">
              <a:lnSpc>
                <a:spcPts val="2400"/>
              </a:lnSpc>
              <a:spcBef>
                <a:spcPts val="605"/>
              </a:spcBef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10" dirty="0">
                <a:latin typeface="Calibri"/>
                <a:cs typeface="Calibri"/>
              </a:rPr>
              <a:t>upływem </a:t>
            </a:r>
            <a:r>
              <a:rPr sz="2500" spc="-15" dirty="0">
                <a:latin typeface="Calibri"/>
                <a:cs typeface="Calibri"/>
              </a:rPr>
              <a:t>czasu </a:t>
            </a:r>
            <a:r>
              <a:rPr sz="2500" spc="-20" dirty="0">
                <a:latin typeface="Calibri"/>
                <a:cs typeface="Calibri"/>
              </a:rPr>
              <a:t>kulka </a:t>
            </a:r>
            <a:r>
              <a:rPr sz="2500" spc="-25" dirty="0">
                <a:latin typeface="Calibri"/>
                <a:cs typeface="Calibri"/>
              </a:rPr>
              <a:t>myszki </a:t>
            </a:r>
            <a:r>
              <a:rPr sz="2500" spc="-15" dirty="0">
                <a:latin typeface="Calibri"/>
                <a:cs typeface="Calibri"/>
              </a:rPr>
              <a:t>obraca </a:t>
            </a:r>
            <a:r>
              <a:rPr sz="2500" spc="-5" dirty="0">
                <a:latin typeface="Calibri"/>
                <a:cs typeface="Calibri"/>
              </a:rPr>
              <a:t>się </a:t>
            </a:r>
            <a:r>
              <a:rPr sz="2500" spc="-20" dirty="0">
                <a:latin typeface="Calibri"/>
                <a:cs typeface="Calibri"/>
              </a:rPr>
              <a:t>gorzej </a:t>
            </a: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10" dirty="0">
                <a:latin typeface="Calibri"/>
                <a:cs typeface="Calibri"/>
              </a:rPr>
              <a:t>powodu  </a:t>
            </a:r>
            <a:r>
              <a:rPr sz="2500" spc="-15" dirty="0">
                <a:latin typeface="Calibri"/>
                <a:cs typeface="Calibri"/>
              </a:rPr>
              <a:t>nagromadzenia </a:t>
            </a:r>
            <a:r>
              <a:rPr sz="2500" spc="-5" dirty="0">
                <a:latin typeface="Calibri"/>
                <a:cs typeface="Calibri"/>
              </a:rPr>
              <a:t>się</a:t>
            </a:r>
            <a:r>
              <a:rPr sz="2500" spc="-15" dirty="0">
                <a:latin typeface="Calibri"/>
                <a:cs typeface="Calibri"/>
              </a:rPr>
              <a:t> kurzu.</a:t>
            </a:r>
            <a:endParaRPr sz="2500" dirty="0">
              <a:latin typeface="Calibri"/>
              <a:cs typeface="Calibri"/>
            </a:endParaRPr>
          </a:p>
          <a:p>
            <a:pPr marL="469900">
              <a:lnSpc>
                <a:spcPts val="2375"/>
              </a:lnSpc>
              <a:spcBef>
                <a:spcPts val="35"/>
              </a:spcBef>
              <a:tabLst>
                <a:tab pos="756285" algn="l"/>
              </a:tabLst>
            </a:pPr>
            <a:r>
              <a:rPr sz="2200" spc="0" dirty="0"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Mysz </a:t>
            </a:r>
            <a:r>
              <a:rPr sz="2200" spc="-10" dirty="0">
                <a:latin typeface="Calibri"/>
                <a:cs typeface="Calibri"/>
              </a:rPr>
              <a:t>należy </a:t>
            </a:r>
            <a:r>
              <a:rPr sz="2200" spc="-5" dirty="0">
                <a:latin typeface="Calibri"/>
                <a:cs typeface="Calibri"/>
              </a:rPr>
              <a:t>regularnie </a:t>
            </a:r>
            <a:r>
              <a:rPr sz="2200" spc="-10" dirty="0">
                <a:latin typeface="Calibri"/>
                <a:cs typeface="Calibri"/>
              </a:rPr>
              <a:t>rozkręcać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5" dirty="0">
                <a:latin typeface="Calibri"/>
                <a:cs typeface="Calibri"/>
              </a:rPr>
              <a:t>wyczyścić kurz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wewnątrz</a:t>
            </a:r>
            <a:endParaRPr sz="2200" dirty="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sz="2200" spc="0" dirty="0">
                <a:latin typeface="Calibri"/>
                <a:cs typeface="Calibri"/>
              </a:rPr>
              <a:t>obudowy </a:t>
            </a:r>
            <a:r>
              <a:rPr sz="2200" spc="-10" dirty="0">
                <a:latin typeface="Calibri"/>
                <a:cs typeface="Calibri"/>
              </a:rPr>
              <a:t>oraz </a:t>
            </a:r>
            <a:r>
              <a:rPr sz="2200" dirty="0">
                <a:latin typeface="Calibri"/>
                <a:cs typeface="Calibri"/>
              </a:rPr>
              <a:t>samą </a:t>
            </a:r>
            <a:r>
              <a:rPr sz="2200" spc="-15" dirty="0">
                <a:latin typeface="Calibri"/>
                <a:cs typeface="Calibri"/>
              </a:rPr>
              <a:t>kulkę, </a:t>
            </a:r>
            <a:r>
              <a:rPr sz="2200" spc="-5" dirty="0">
                <a:latin typeface="Calibri"/>
                <a:cs typeface="Calibri"/>
              </a:rPr>
              <a:t>suchą </a:t>
            </a:r>
            <a:r>
              <a:rPr sz="2200" dirty="0">
                <a:latin typeface="Calibri"/>
                <a:cs typeface="Calibri"/>
              </a:rPr>
              <a:t>niepylącą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szmatką.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576" y="3284537"/>
            <a:ext cx="4490974" cy="336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DB32D2-575F-4189-A232-2431358B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2" y="190322"/>
            <a:ext cx="8583574" cy="615553"/>
          </a:xfrm>
        </p:spPr>
        <p:txBody>
          <a:bodyPr/>
          <a:lstStyle/>
          <a:p>
            <a:r>
              <a:rPr lang="pl-PL" dirty="0"/>
              <a:t>Mysz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586954-BC84-418B-8496-3637EA545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553" y="1206245"/>
            <a:ext cx="8168893" cy="1477328"/>
          </a:xfrm>
        </p:spPr>
        <p:txBody>
          <a:bodyPr/>
          <a:lstStyle/>
          <a:p>
            <a:r>
              <a:rPr lang="pl-PL" dirty="0"/>
              <a:t>Nowe myszy ergonomiczne służą odciążeniu mięśni nadgarstka ponieważ ręka spoczywa w naturalny sposób.</a:t>
            </a:r>
          </a:p>
        </p:txBody>
      </p:sp>
      <p:pic>
        <p:nvPicPr>
          <p:cNvPr id="2050" name="Picture 2" descr="Znalezione obrazy dla zapytania mysz ergonomiczna">
            <a:extLst>
              <a:ext uri="{FF2B5EF4-FFF2-40B4-BE49-F238E27FC236}">
                <a16:creationId xmlns:a16="http://schemas.microsoft.com/office/drawing/2014/main" id="{C71261F9-8F55-4583-8594-CF2EB076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02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165" y="464896"/>
            <a:ext cx="24269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Kl</a:t>
            </a:r>
            <a:r>
              <a:rPr sz="4400" b="0" spc="-30" dirty="0">
                <a:latin typeface="Calibri"/>
                <a:cs typeface="Calibri"/>
              </a:rPr>
              <a:t>a</a:t>
            </a:r>
            <a:r>
              <a:rPr sz="4400" b="0" spc="-5" dirty="0">
                <a:latin typeface="Calibri"/>
                <a:cs typeface="Calibri"/>
              </a:rPr>
              <a:t>wi</a:t>
            </a:r>
            <a:r>
              <a:rPr sz="4400" b="0" spc="-45" dirty="0">
                <a:latin typeface="Calibri"/>
                <a:cs typeface="Calibri"/>
              </a:rPr>
              <a:t>a</a:t>
            </a:r>
            <a:r>
              <a:rPr sz="4400" b="0" spc="-5" dirty="0">
                <a:latin typeface="Calibri"/>
                <a:cs typeface="Calibri"/>
              </a:rPr>
              <a:t>tu</a:t>
            </a:r>
            <a:r>
              <a:rPr sz="4400" b="0" spc="-114" dirty="0">
                <a:latin typeface="Calibri"/>
                <a:cs typeface="Calibri"/>
              </a:rPr>
              <a:t>r</a:t>
            </a:r>
            <a:r>
              <a:rPr sz="4400" b="0" spc="-5" dirty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221993"/>
            <a:ext cx="7891145" cy="10979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5080" indent="-344170" algn="just">
              <a:lnSpc>
                <a:spcPct val="80000"/>
              </a:lnSpc>
              <a:spcBef>
                <a:spcPts val="760"/>
              </a:spcBef>
              <a:buFont typeface="Arial"/>
              <a:buChar char="•"/>
              <a:tabLst>
                <a:tab pos="357505" algn="l"/>
              </a:tabLst>
            </a:pPr>
            <a:r>
              <a:rPr sz="2700" spc="0" dirty="0">
                <a:latin typeface="Calibri"/>
                <a:cs typeface="Calibri"/>
              </a:rPr>
              <a:t>Ma </a:t>
            </a:r>
            <a:r>
              <a:rPr sz="2700" spc="-5" dirty="0">
                <a:latin typeface="Calibri"/>
                <a:cs typeface="Calibri"/>
              </a:rPr>
              <a:t>bezpośredni </a:t>
            </a:r>
            <a:r>
              <a:rPr sz="2700" spc="0" dirty="0">
                <a:latin typeface="Calibri"/>
                <a:cs typeface="Calibri"/>
              </a:rPr>
              <a:t>wpływ </a:t>
            </a:r>
            <a:r>
              <a:rPr sz="2700" dirty="0">
                <a:latin typeface="Calibri"/>
                <a:cs typeface="Calibri"/>
              </a:rPr>
              <a:t>na wydajność i </a:t>
            </a:r>
            <a:r>
              <a:rPr sz="2700" spc="-25" dirty="0">
                <a:latin typeface="Calibri"/>
                <a:cs typeface="Calibri"/>
              </a:rPr>
              <a:t>komfort </a:t>
            </a:r>
            <a:r>
              <a:rPr sz="2700" spc="-40" dirty="0">
                <a:latin typeface="Calibri"/>
                <a:cs typeface="Calibri"/>
              </a:rPr>
              <a:t>pracy.  </a:t>
            </a:r>
            <a:r>
              <a:rPr sz="2700" spc="-15" dirty="0">
                <a:latin typeface="Calibri"/>
                <a:cs typeface="Calibri"/>
              </a:rPr>
              <a:t>Wpływa </a:t>
            </a:r>
            <a:r>
              <a:rPr sz="2700" spc="-20" dirty="0">
                <a:latin typeface="Calibri"/>
                <a:cs typeface="Calibri"/>
              </a:rPr>
              <a:t>także </a:t>
            </a:r>
            <a:r>
              <a:rPr sz="2700" dirty="0">
                <a:latin typeface="Calibri"/>
                <a:cs typeface="Calibri"/>
              </a:rPr>
              <a:t>na </a:t>
            </a:r>
            <a:r>
              <a:rPr sz="2700" spc="-10" dirty="0">
                <a:latin typeface="Calibri"/>
                <a:cs typeface="Calibri"/>
              </a:rPr>
              <a:t>zapobieganie </a:t>
            </a:r>
            <a:r>
              <a:rPr sz="2700" dirty="0">
                <a:latin typeface="Calibri"/>
                <a:cs typeface="Calibri"/>
              </a:rPr>
              <a:t>dolegliwościom</a:t>
            </a:r>
            <a:r>
              <a:rPr sz="2700" spc="-2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układu  </a:t>
            </a:r>
            <a:r>
              <a:rPr sz="2700" spc="-10" dirty="0">
                <a:latin typeface="Calibri"/>
                <a:cs typeface="Calibri"/>
              </a:rPr>
              <a:t>mięśniowo-szkieletowego.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324100"/>
            <a:ext cx="6291199" cy="453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9061" y="47066"/>
            <a:ext cx="34194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latin typeface="Calibri"/>
                <a:cs typeface="Calibri"/>
              </a:rPr>
              <a:t>Wprowadzenie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631952"/>
            <a:ext cx="8169909" cy="2496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ts val="2875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/>
                <a:cs typeface="Calibri"/>
              </a:rPr>
              <a:t>Pozycja </a:t>
            </a:r>
            <a:r>
              <a:rPr sz="2500" spc="-5" dirty="0">
                <a:latin typeface="Calibri"/>
                <a:cs typeface="Calibri"/>
              </a:rPr>
              <a:t>siedząca nie </a:t>
            </a:r>
            <a:r>
              <a:rPr sz="2500" spc="-10" dirty="0">
                <a:latin typeface="Calibri"/>
                <a:cs typeface="Calibri"/>
              </a:rPr>
              <a:t>jest </a:t>
            </a:r>
            <a:r>
              <a:rPr sz="2500" spc="-5" dirty="0">
                <a:latin typeface="Calibri"/>
                <a:cs typeface="Calibri"/>
              </a:rPr>
              <a:t>dla </a:t>
            </a:r>
            <a:r>
              <a:rPr sz="2500" spc="-10" dirty="0">
                <a:latin typeface="Calibri"/>
                <a:cs typeface="Calibri"/>
              </a:rPr>
              <a:t>człowieka naturalną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pozycją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ts val="226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0" dirty="0">
                <a:latin typeface="Calibri"/>
                <a:cs typeface="Calibri"/>
              </a:rPr>
              <a:t>Nie </a:t>
            </a:r>
            <a:r>
              <a:rPr sz="2100" spc="-20" dirty="0">
                <a:latin typeface="Calibri"/>
                <a:cs typeface="Calibri"/>
              </a:rPr>
              <a:t>został </a:t>
            </a:r>
            <a:r>
              <a:rPr sz="2100" dirty="0">
                <a:latin typeface="Calibri"/>
                <a:cs typeface="Calibri"/>
              </a:rPr>
              <a:t>on </a:t>
            </a:r>
            <a:r>
              <a:rPr sz="2100" spc="-20" dirty="0">
                <a:latin typeface="Calibri"/>
                <a:cs typeface="Calibri"/>
              </a:rPr>
              <a:t>stworzony </a:t>
            </a:r>
            <a:r>
              <a:rPr sz="2100" spc="0" dirty="0">
                <a:latin typeface="Calibri"/>
                <a:cs typeface="Calibri"/>
              </a:rPr>
              <a:t>do </a:t>
            </a:r>
            <a:r>
              <a:rPr sz="2100" spc="-10" dirty="0">
                <a:latin typeface="Calibri"/>
                <a:cs typeface="Calibri"/>
              </a:rPr>
              <a:t>tej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pozycji.</a:t>
            </a:r>
            <a:endParaRPr sz="2100">
              <a:latin typeface="Calibri"/>
              <a:cs typeface="Calibri"/>
            </a:endParaRPr>
          </a:p>
          <a:p>
            <a:pPr marL="756285" lvl="1" indent="-286385">
              <a:lnSpc>
                <a:spcPts val="22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Najlepszym </a:t>
            </a:r>
            <a:r>
              <a:rPr sz="2100" dirty="0">
                <a:latin typeface="Calibri"/>
                <a:cs typeface="Calibri"/>
              </a:rPr>
              <a:t>wyjściem </a:t>
            </a:r>
            <a:r>
              <a:rPr sz="2100" spc="-10" dirty="0">
                <a:latin typeface="Calibri"/>
                <a:cs typeface="Calibri"/>
              </a:rPr>
              <a:t>jest </a:t>
            </a:r>
            <a:r>
              <a:rPr sz="2100" spc="-5" dirty="0">
                <a:latin typeface="Calibri"/>
                <a:cs typeface="Calibri"/>
              </a:rPr>
              <a:t>mieszanie stylów</a:t>
            </a:r>
            <a:r>
              <a:rPr sz="2100" spc="-1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pracy</a:t>
            </a:r>
            <a:endParaRPr sz="2100">
              <a:latin typeface="Calibri"/>
              <a:cs typeface="Calibri"/>
            </a:endParaRPr>
          </a:p>
          <a:p>
            <a:pPr marL="356870" marR="587375" indent="-344170">
              <a:lnSpc>
                <a:spcPct val="70500"/>
              </a:lnSpc>
              <a:spcBef>
                <a:spcPts val="7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Znaczące </a:t>
            </a:r>
            <a:r>
              <a:rPr sz="2500" spc="-10" dirty="0">
                <a:latin typeface="Calibri"/>
                <a:cs typeface="Calibri"/>
              </a:rPr>
              <a:t>jest </a:t>
            </a:r>
            <a:r>
              <a:rPr sz="2500" spc="-20" dirty="0">
                <a:latin typeface="Calibri"/>
                <a:cs typeface="Calibri"/>
              </a:rPr>
              <a:t>zwiększone </a:t>
            </a:r>
            <a:r>
              <a:rPr sz="2500" spc="-10" dirty="0">
                <a:latin typeface="Calibri"/>
                <a:cs typeface="Calibri"/>
              </a:rPr>
              <a:t>obciążenie kręgosłupa </a:t>
            </a:r>
            <a:r>
              <a:rPr sz="2500" spc="-5" dirty="0">
                <a:latin typeface="Calibri"/>
                <a:cs typeface="Calibri"/>
              </a:rPr>
              <a:t>i mięśni  </a:t>
            </a:r>
            <a:r>
              <a:rPr sz="2500" spc="-10" dirty="0">
                <a:latin typeface="Calibri"/>
                <a:cs typeface="Calibri"/>
              </a:rPr>
              <a:t>grzbietu </a:t>
            </a:r>
            <a:r>
              <a:rPr sz="2500" spc="-5" dirty="0">
                <a:latin typeface="Calibri"/>
                <a:cs typeface="Calibri"/>
              </a:rPr>
              <a:t>(w </a:t>
            </a:r>
            <a:r>
              <a:rPr sz="2500" spc="-10" dirty="0">
                <a:latin typeface="Calibri"/>
                <a:cs typeface="Calibri"/>
              </a:rPr>
              <a:t>porównaniu </a:t>
            </a:r>
            <a:r>
              <a:rPr sz="2500" spc="-5" dirty="0">
                <a:latin typeface="Calibri"/>
                <a:cs typeface="Calibri"/>
              </a:rPr>
              <a:t>z </a:t>
            </a:r>
            <a:r>
              <a:rPr sz="2500" spc="-15" dirty="0">
                <a:latin typeface="Calibri"/>
                <a:cs typeface="Calibri"/>
              </a:rPr>
              <a:t>pozycją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stojącą).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ts val="22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Wzrastająca intensywność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pracy,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Brak </a:t>
            </a:r>
            <a:r>
              <a:rPr sz="2200" spc="-5" dirty="0">
                <a:latin typeface="Calibri"/>
                <a:cs typeface="Calibri"/>
              </a:rPr>
              <a:t>przerw </a:t>
            </a:r>
            <a:r>
              <a:rPr sz="2200" spc="0" dirty="0">
                <a:latin typeface="Calibri"/>
                <a:cs typeface="Calibri"/>
              </a:rPr>
              <a:t>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pracy,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51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Konieczność długotrwałej </a:t>
            </a:r>
            <a:r>
              <a:rPr sz="2200" spc="-10" dirty="0">
                <a:latin typeface="Calibri"/>
                <a:cs typeface="Calibri"/>
              </a:rPr>
              <a:t>pracy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10" dirty="0">
                <a:latin typeface="Calibri"/>
                <a:cs typeface="Calibri"/>
              </a:rPr>
              <a:t>statycznej pozycji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wymuszonej.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6125" y="3297299"/>
            <a:ext cx="5040249" cy="351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846" y="240537"/>
            <a:ext cx="22148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Kl</a:t>
            </a:r>
            <a:r>
              <a:rPr b="0" spc="-30" dirty="0">
                <a:latin typeface="Calibri"/>
                <a:cs typeface="Calibri"/>
              </a:rPr>
              <a:t>a</a:t>
            </a:r>
            <a:r>
              <a:rPr b="0" spc="0" dirty="0">
                <a:latin typeface="Calibri"/>
                <a:cs typeface="Calibri"/>
              </a:rPr>
              <a:t>w</a:t>
            </a:r>
            <a:r>
              <a:rPr b="0" spc="-20" dirty="0">
                <a:latin typeface="Calibri"/>
                <a:cs typeface="Calibri"/>
              </a:rPr>
              <a:t>i</a:t>
            </a:r>
            <a:r>
              <a:rPr b="0" spc="-5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tu</a:t>
            </a:r>
            <a:r>
              <a:rPr b="0" spc="-7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6889"/>
            <a:ext cx="8552180" cy="23799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5080" indent="-344170">
              <a:lnSpc>
                <a:spcPts val="2590"/>
              </a:lnSpc>
              <a:spcBef>
                <a:spcPts val="7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/>
                <a:cs typeface="Calibri"/>
              </a:rPr>
              <a:t>Klawiatura </a:t>
            </a:r>
            <a:r>
              <a:rPr sz="2700" dirty="0">
                <a:latin typeface="Calibri"/>
                <a:cs typeface="Calibri"/>
              </a:rPr>
              <a:t>powinna </a:t>
            </a:r>
            <a:r>
              <a:rPr sz="2700" spc="-15" dirty="0">
                <a:latin typeface="Calibri"/>
                <a:cs typeface="Calibri"/>
              </a:rPr>
              <a:t>być </a:t>
            </a:r>
            <a:r>
              <a:rPr sz="2700" spc="-5" dirty="0">
                <a:latin typeface="Calibri"/>
                <a:cs typeface="Calibri"/>
              </a:rPr>
              <a:t>usytuowaną </a:t>
            </a:r>
            <a:r>
              <a:rPr sz="2700" spc="5" dirty="0">
                <a:latin typeface="Calibri"/>
                <a:cs typeface="Calibri"/>
              </a:rPr>
              <a:t>w </a:t>
            </a:r>
            <a:r>
              <a:rPr sz="2700" dirty="0">
                <a:latin typeface="Calibri"/>
                <a:cs typeface="Calibri"/>
              </a:rPr>
              <a:t>linii </a:t>
            </a:r>
            <a:r>
              <a:rPr sz="2700" spc="-20" dirty="0">
                <a:latin typeface="Calibri"/>
                <a:cs typeface="Calibri"/>
              </a:rPr>
              <a:t>środkowej</a:t>
            </a:r>
            <a:r>
              <a:rPr sz="2700" spc="-330" dirty="0">
                <a:latin typeface="Calibri"/>
                <a:cs typeface="Calibri"/>
              </a:rPr>
              <a:t> </a:t>
            </a:r>
            <a:r>
              <a:rPr sz="2700" spc="0" dirty="0">
                <a:latin typeface="Calibri"/>
                <a:cs typeface="Calibri"/>
              </a:rPr>
              <a:t>ciała  </a:t>
            </a:r>
            <a:r>
              <a:rPr sz="2700" spc="-20" dirty="0">
                <a:latin typeface="Calibri"/>
                <a:cs typeface="Calibri"/>
              </a:rPr>
              <a:t>operatora.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Poprawne </a:t>
            </a:r>
            <a:r>
              <a:rPr sz="2400" spc="-10" dirty="0">
                <a:latin typeface="Calibri"/>
                <a:cs typeface="Calibri"/>
              </a:rPr>
              <a:t>ustawienie </a:t>
            </a:r>
            <a:r>
              <a:rPr sz="2400" dirty="0">
                <a:latin typeface="Calibri"/>
                <a:cs typeface="Calibri"/>
              </a:rPr>
              <a:t>dłoni i </a:t>
            </a:r>
            <a:r>
              <a:rPr sz="2400" spc="-10" dirty="0">
                <a:latin typeface="Calibri"/>
                <a:cs typeface="Calibri"/>
              </a:rPr>
              <a:t>przedramion podczas pracy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może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uchronić </a:t>
            </a:r>
            <a:r>
              <a:rPr sz="2400" spc="-15" dirty="0">
                <a:latin typeface="Calibri"/>
                <a:cs typeface="Calibri"/>
              </a:rPr>
              <a:t>pracownika </a:t>
            </a:r>
            <a:r>
              <a:rPr sz="2400" spc="-10" dirty="0">
                <a:latin typeface="Calibri"/>
                <a:cs typeface="Calibri"/>
              </a:rPr>
              <a:t>przed </a:t>
            </a:r>
            <a:r>
              <a:rPr sz="2400" spc="-5" dirty="0">
                <a:latin typeface="Calibri"/>
                <a:cs typeface="Calibri"/>
              </a:rPr>
              <a:t>przewlekłymi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schorzeniami.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zachowaniu właściwej </a:t>
            </a:r>
            <a:r>
              <a:rPr sz="2400" spc="-15" dirty="0">
                <a:latin typeface="Calibri"/>
                <a:cs typeface="Calibri"/>
              </a:rPr>
              <a:t>pozycji </a:t>
            </a:r>
            <a:r>
              <a:rPr sz="2400" spc="-10" dirty="0">
                <a:latin typeface="Calibri"/>
                <a:cs typeface="Calibri"/>
              </a:rPr>
              <a:t>pracy </a:t>
            </a:r>
            <a:r>
              <a:rPr sz="2400" dirty="0">
                <a:latin typeface="Calibri"/>
                <a:cs typeface="Calibri"/>
              </a:rPr>
              <a:t>mogą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pomagać</a:t>
            </a:r>
            <a:endParaRPr sz="2400">
              <a:latin typeface="Calibri"/>
              <a:cs typeface="Calibri"/>
            </a:endParaRPr>
          </a:p>
          <a:p>
            <a:pPr marL="756285" marR="202565">
              <a:lnSpc>
                <a:spcPts val="2300"/>
              </a:lnSpc>
              <a:spcBef>
                <a:spcPts val="275"/>
              </a:spcBef>
            </a:pPr>
            <a:r>
              <a:rPr sz="2400" spc="-10" dirty="0">
                <a:latin typeface="Calibri"/>
                <a:cs typeface="Calibri"/>
              </a:rPr>
              <a:t>wyprofilowane tak, </a:t>
            </a:r>
            <a:r>
              <a:rPr sz="2400" dirty="0">
                <a:latin typeface="Calibri"/>
                <a:cs typeface="Calibri"/>
              </a:rPr>
              <a:t>aby dłonie </a:t>
            </a:r>
            <a:r>
              <a:rPr sz="2400" spc="-10" dirty="0">
                <a:latin typeface="Calibri"/>
                <a:cs typeface="Calibri"/>
              </a:rPr>
              <a:t>leżały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5" dirty="0">
                <a:latin typeface="Calibri"/>
                <a:cs typeface="Calibri"/>
              </a:rPr>
              <a:t>klawiaturze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sposób  </a:t>
            </a:r>
            <a:r>
              <a:rPr sz="2400" spc="-30" dirty="0">
                <a:latin typeface="Calibri"/>
                <a:cs typeface="Calibri"/>
              </a:rPr>
              <a:t>naturalny, </a:t>
            </a:r>
            <a:r>
              <a:rPr sz="2400" spc="-10" dirty="0">
                <a:latin typeface="Calibri"/>
                <a:cs typeface="Calibri"/>
              </a:rPr>
              <a:t>klawiatury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ergonomiczne.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576" y="3357562"/>
            <a:ext cx="4392549" cy="333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846" y="240537"/>
            <a:ext cx="22148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Kl</a:t>
            </a:r>
            <a:r>
              <a:rPr b="0" spc="-30" dirty="0">
                <a:latin typeface="Calibri"/>
                <a:cs typeface="Calibri"/>
              </a:rPr>
              <a:t>a</a:t>
            </a:r>
            <a:r>
              <a:rPr b="0" spc="0" dirty="0">
                <a:latin typeface="Calibri"/>
                <a:cs typeface="Calibri"/>
              </a:rPr>
              <a:t>w</a:t>
            </a:r>
            <a:r>
              <a:rPr b="0" spc="-20" dirty="0">
                <a:latin typeface="Calibri"/>
                <a:cs typeface="Calibri"/>
              </a:rPr>
              <a:t>i</a:t>
            </a:r>
            <a:r>
              <a:rPr b="0" spc="-5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tu</a:t>
            </a:r>
            <a:r>
              <a:rPr b="0" spc="-7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6889"/>
            <a:ext cx="8426450" cy="15093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144780" indent="-344170">
              <a:lnSpc>
                <a:spcPts val="2590"/>
              </a:lnSpc>
              <a:spcBef>
                <a:spcPts val="7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/>
                <a:cs typeface="Calibri"/>
              </a:rPr>
              <a:t>Posługiwanie </a:t>
            </a:r>
            <a:r>
              <a:rPr sz="2700" dirty="0">
                <a:latin typeface="Calibri"/>
                <a:cs typeface="Calibri"/>
              </a:rPr>
              <a:t>się </a:t>
            </a:r>
            <a:r>
              <a:rPr sz="2700" spc="0" dirty="0">
                <a:latin typeface="Calibri"/>
                <a:cs typeface="Calibri"/>
              </a:rPr>
              <a:t>tą </a:t>
            </a:r>
            <a:r>
              <a:rPr sz="2700" spc="-5" dirty="0">
                <a:latin typeface="Calibri"/>
                <a:cs typeface="Calibri"/>
              </a:rPr>
              <a:t>klawiaturą </a:t>
            </a:r>
            <a:r>
              <a:rPr sz="2700" spc="-10" dirty="0">
                <a:latin typeface="Calibri"/>
                <a:cs typeface="Calibri"/>
              </a:rPr>
              <a:t>jest zalecane </a:t>
            </a:r>
            <a:r>
              <a:rPr sz="2700" spc="-15" dirty="0">
                <a:latin typeface="Calibri"/>
                <a:cs typeface="Calibri"/>
              </a:rPr>
              <a:t>zwłaszcza</a:t>
            </a:r>
            <a:r>
              <a:rPr sz="2700" spc="-3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dla  osób, </a:t>
            </a:r>
            <a:r>
              <a:rPr sz="2700" spc="-15" dirty="0">
                <a:latin typeface="Calibri"/>
                <a:cs typeface="Calibri"/>
              </a:rPr>
              <a:t>które </a:t>
            </a:r>
            <a:r>
              <a:rPr sz="2700" spc="-5" dirty="0">
                <a:latin typeface="Calibri"/>
                <a:cs typeface="Calibri"/>
              </a:rPr>
              <a:t>opanowały pisanie </a:t>
            </a:r>
            <a:r>
              <a:rPr sz="2700" spc="0" dirty="0">
                <a:latin typeface="Calibri"/>
                <a:cs typeface="Calibri"/>
              </a:rPr>
              <a:t>10</a:t>
            </a:r>
            <a:r>
              <a:rPr sz="2700" spc="-2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palcami.</a:t>
            </a:r>
            <a:endParaRPr sz="2700">
              <a:latin typeface="Calibri"/>
              <a:cs typeface="Calibri"/>
            </a:endParaRPr>
          </a:p>
          <a:p>
            <a:pPr marL="356870" marR="5080" indent="-34417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latin typeface="Calibri"/>
                <a:cs typeface="Calibri"/>
              </a:rPr>
              <a:t>Przed </a:t>
            </a:r>
            <a:r>
              <a:rPr sz="2700" spc="-10" dirty="0">
                <a:latin typeface="Calibri"/>
                <a:cs typeface="Calibri"/>
              </a:rPr>
              <a:t>zakupem </a:t>
            </a:r>
            <a:r>
              <a:rPr sz="2700" spc="-5" dirty="0">
                <a:latin typeface="Calibri"/>
                <a:cs typeface="Calibri"/>
              </a:rPr>
              <a:t>klawiaturę </a:t>
            </a:r>
            <a:r>
              <a:rPr sz="2700" spc="-10" dirty="0">
                <a:latin typeface="Calibri"/>
                <a:cs typeface="Calibri"/>
              </a:rPr>
              <a:t>należy </a:t>
            </a:r>
            <a:r>
              <a:rPr sz="2700" spc="-5" dirty="0">
                <a:latin typeface="Calibri"/>
                <a:cs typeface="Calibri"/>
              </a:rPr>
              <a:t>jednak wypróbować,</a:t>
            </a:r>
            <a:r>
              <a:rPr sz="2700" spc="-2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czy  </a:t>
            </a:r>
            <a:r>
              <a:rPr sz="2700" spc="-15" dirty="0">
                <a:latin typeface="Calibri"/>
                <a:cs typeface="Calibri"/>
              </a:rPr>
              <a:t>dany </a:t>
            </a:r>
            <a:r>
              <a:rPr sz="2700" dirty="0">
                <a:latin typeface="Calibri"/>
                <a:cs typeface="Calibri"/>
              </a:rPr>
              <a:t>model </a:t>
            </a:r>
            <a:r>
              <a:rPr sz="2700" spc="-10" dirty="0">
                <a:latin typeface="Calibri"/>
                <a:cs typeface="Calibri"/>
              </a:rPr>
              <a:t>jest </a:t>
            </a:r>
            <a:r>
              <a:rPr sz="2700" dirty="0">
                <a:latin typeface="Calibri"/>
                <a:cs typeface="Calibri"/>
              </a:rPr>
              <a:t>dla </a:t>
            </a:r>
            <a:r>
              <a:rPr sz="2700" spc="-5" dirty="0">
                <a:latin typeface="Calibri"/>
                <a:cs typeface="Calibri"/>
              </a:rPr>
              <a:t>nas </a:t>
            </a:r>
            <a:r>
              <a:rPr sz="2700" dirty="0">
                <a:latin typeface="Calibri"/>
                <a:cs typeface="Calibri"/>
              </a:rPr>
              <a:t>modelem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odpowiednim.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565400"/>
            <a:ext cx="6191250" cy="4292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575" y="700087"/>
            <a:ext cx="5276850" cy="5457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577" y="464896"/>
            <a:ext cx="59924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"/>
                <a:cs typeface="Calibri"/>
              </a:rPr>
              <a:t>Prawidłowe ułożenie</a:t>
            </a:r>
            <a:r>
              <a:rPr sz="4400" b="0" spc="3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dłoni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22705"/>
            <a:ext cx="8310245" cy="2449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Prawidłowe ułożenie podczas </a:t>
            </a:r>
            <a:r>
              <a:rPr sz="2200" spc="-5" dirty="0">
                <a:latin typeface="Calibri"/>
                <a:cs typeface="Calibri"/>
              </a:rPr>
              <a:t>obsługi </a:t>
            </a:r>
            <a:r>
              <a:rPr sz="2200" dirty="0">
                <a:latin typeface="Calibri"/>
                <a:cs typeface="Calibri"/>
              </a:rPr>
              <a:t>typowej </a:t>
            </a:r>
            <a:r>
              <a:rPr sz="2200" spc="-5" dirty="0">
                <a:latin typeface="Calibri"/>
                <a:cs typeface="Calibri"/>
              </a:rPr>
              <a:t>klawiatury </a:t>
            </a:r>
            <a:r>
              <a:rPr sz="2200" dirty="0">
                <a:latin typeface="Calibri"/>
                <a:cs typeface="Calibri"/>
              </a:rPr>
              <a:t>winno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być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110"/>
              </a:lnSpc>
            </a:pPr>
            <a:r>
              <a:rPr sz="2200" spc="-5" dirty="0">
                <a:latin typeface="Calibri"/>
                <a:cs typeface="Calibri"/>
              </a:rPr>
              <a:t>takie </a:t>
            </a:r>
            <a:r>
              <a:rPr sz="2200" dirty="0">
                <a:latin typeface="Calibri"/>
                <a:cs typeface="Calibri"/>
              </a:rPr>
              <a:t>aby </a:t>
            </a:r>
            <a:r>
              <a:rPr sz="2200" spc="-5" dirty="0">
                <a:latin typeface="Calibri"/>
                <a:cs typeface="Calibri"/>
              </a:rPr>
              <a:t>kąt między ramieniem </a:t>
            </a:r>
            <a:r>
              <a:rPr sz="2200" dirty="0">
                <a:latin typeface="Calibri"/>
                <a:cs typeface="Calibri"/>
              </a:rPr>
              <a:t>a opartym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podłokietniku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przedramieniem </a:t>
            </a:r>
            <a:r>
              <a:rPr sz="2200" dirty="0">
                <a:latin typeface="Calibri"/>
                <a:cs typeface="Calibri"/>
              </a:rPr>
              <a:t>wynosił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90</a:t>
            </a:r>
            <a:r>
              <a:rPr sz="2175" spc="7" baseline="24904" dirty="0">
                <a:latin typeface="Calibri"/>
                <a:cs typeface="Calibri"/>
              </a:rPr>
              <a:t>0,</a:t>
            </a:r>
            <a:endParaRPr sz="2175" baseline="24904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Ułożenie </a:t>
            </a:r>
            <a:r>
              <a:rPr sz="2000" spc="-10" dirty="0">
                <a:latin typeface="Calibri"/>
                <a:cs typeface="Calibri"/>
              </a:rPr>
              <a:t>klawiatury </a:t>
            </a:r>
            <a:r>
              <a:rPr sz="2000" spc="-20" dirty="0">
                <a:latin typeface="Calibri"/>
                <a:cs typeface="Calibri"/>
              </a:rPr>
              <a:t>powyżej </a:t>
            </a:r>
            <a:r>
              <a:rPr sz="2000" spc="-15" dirty="0">
                <a:latin typeface="Calibri"/>
                <a:cs typeface="Calibri"/>
              </a:rPr>
              <a:t>łokcia spowodowuje </a:t>
            </a:r>
            <a:r>
              <a:rPr sz="2000" spc="-5" dirty="0">
                <a:latin typeface="Calibri"/>
                <a:cs typeface="Calibri"/>
              </a:rPr>
              <a:t>bóle </a:t>
            </a:r>
            <a:r>
              <a:rPr sz="2000" spc="-10" dirty="0">
                <a:latin typeface="Calibri"/>
                <a:cs typeface="Calibri"/>
              </a:rPr>
              <a:t>w obrębie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ramion.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Ręce podczas </a:t>
            </a:r>
            <a:r>
              <a:rPr sz="2200" spc="-5" dirty="0">
                <a:latin typeface="Calibri"/>
                <a:cs typeface="Calibri"/>
              </a:rPr>
              <a:t>pisania na </a:t>
            </a:r>
            <a:r>
              <a:rPr sz="2200" spc="-10" dirty="0">
                <a:latin typeface="Calibri"/>
                <a:cs typeface="Calibri"/>
              </a:rPr>
              <a:t>klawiaturze powinny </a:t>
            </a:r>
            <a:r>
              <a:rPr sz="2200" spc="-5" dirty="0">
                <a:latin typeface="Calibri"/>
                <a:cs typeface="Calibri"/>
              </a:rPr>
              <a:t>być swobodne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oraz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powinny </a:t>
            </a:r>
            <a:r>
              <a:rPr sz="2200" spc="-5" dirty="0">
                <a:latin typeface="Calibri"/>
                <a:cs typeface="Calibri"/>
              </a:rPr>
              <a:t>posiadać możliwość oparcia </a:t>
            </a:r>
            <a:r>
              <a:rPr sz="2200" spc="-20" dirty="0">
                <a:latin typeface="Calibri"/>
                <a:cs typeface="Calibri"/>
              </a:rPr>
              <a:t>nadgarstków </a:t>
            </a:r>
            <a:r>
              <a:rPr sz="2200" spc="0" dirty="0">
                <a:latin typeface="Calibri"/>
                <a:cs typeface="Calibri"/>
              </a:rPr>
              <a:t>o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podkładkę.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5" dirty="0">
                <a:latin typeface="Calibri"/>
                <a:cs typeface="Calibri"/>
              </a:rPr>
              <a:t>Ważne, </a:t>
            </a:r>
            <a:r>
              <a:rPr sz="2200" dirty="0">
                <a:latin typeface="Calibri"/>
                <a:cs typeface="Calibri"/>
              </a:rPr>
              <a:t>aby </a:t>
            </a:r>
            <a:r>
              <a:rPr sz="2200" spc="-15" dirty="0">
                <a:latin typeface="Calibri"/>
                <a:cs typeface="Calibri"/>
              </a:rPr>
              <a:t>ręka </a:t>
            </a:r>
            <a:r>
              <a:rPr sz="2200" dirty="0">
                <a:latin typeface="Calibri"/>
                <a:cs typeface="Calibri"/>
              </a:rPr>
              <a:t>nie </a:t>
            </a:r>
            <a:r>
              <a:rPr sz="2200" spc="-5" dirty="0">
                <a:latin typeface="Calibri"/>
                <a:cs typeface="Calibri"/>
              </a:rPr>
              <a:t>opierała się </a:t>
            </a:r>
            <a:r>
              <a:rPr sz="2200" dirty="0">
                <a:latin typeface="Calibri"/>
                <a:cs typeface="Calibri"/>
              </a:rPr>
              <a:t>o </a:t>
            </a:r>
            <a:r>
              <a:rPr sz="2200" spc="-20" dirty="0">
                <a:latin typeface="Calibri"/>
                <a:cs typeface="Calibri"/>
              </a:rPr>
              <a:t>kant </a:t>
            </a:r>
            <a:r>
              <a:rPr sz="2200" spc="-5" dirty="0">
                <a:latin typeface="Calibri"/>
                <a:cs typeface="Calibri"/>
              </a:rPr>
              <a:t>stołu na wysokości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nadgarstka.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Możliwość </a:t>
            </a:r>
            <a:r>
              <a:rPr sz="2000" spc="-10" dirty="0">
                <a:latin typeface="Calibri"/>
                <a:cs typeface="Calibri"/>
              </a:rPr>
              <a:t>pogarbienia nerwu </a:t>
            </a:r>
            <a:r>
              <a:rPr sz="2000" spc="-15" dirty="0">
                <a:latin typeface="Calibri"/>
                <a:cs typeface="Calibri"/>
              </a:rPr>
              <a:t>przebiegającego </a:t>
            </a:r>
            <a:r>
              <a:rPr sz="2000" spc="-20" dirty="0">
                <a:latin typeface="Calibri"/>
                <a:cs typeface="Calibri"/>
              </a:rPr>
              <a:t>przez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nadgarstek.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1476" y="3933825"/>
            <a:ext cx="5400675" cy="292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577" y="256158"/>
            <a:ext cx="599313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25" dirty="0">
                <a:latin typeface="Calibri"/>
                <a:cs typeface="Calibri"/>
              </a:rPr>
              <a:t>Prawidłowe ułożenie</a:t>
            </a:r>
            <a:r>
              <a:rPr sz="4400" b="0" spc="3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dłoni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954405"/>
            <a:ext cx="8411845" cy="1704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Dobra klawiatura </a:t>
            </a:r>
            <a:r>
              <a:rPr sz="2200" dirty="0">
                <a:latin typeface="Calibri"/>
                <a:cs typeface="Calibri"/>
              </a:rPr>
              <a:t>nie powinna </a:t>
            </a:r>
            <a:r>
              <a:rPr sz="2200" spc="-5" dirty="0">
                <a:latin typeface="Calibri"/>
                <a:cs typeface="Calibri"/>
              </a:rPr>
              <a:t>być ani </a:t>
            </a:r>
            <a:r>
              <a:rPr sz="2200" spc="-30" dirty="0">
                <a:latin typeface="Calibri"/>
                <a:cs typeface="Calibri"/>
              </a:rPr>
              <a:t>za </a:t>
            </a:r>
            <a:r>
              <a:rPr sz="2200" spc="-10" dirty="0">
                <a:latin typeface="Calibri"/>
                <a:cs typeface="Calibri"/>
              </a:rPr>
              <a:t>twarda </a:t>
            </a:r>
            <a:r>
              <a:rPr sz="2200" spc="-5" dirty="0">
                <a:latin typeface="Calibri"/>
                <a:cs typeface="Calibri"/>
              </a:rPr>
              <a:t>ani </a:t>
            </a:r>
            <a:r>
              <a:rPr sz="2200" spc="-30" dirty="0">
                <a:latin typeface="Calibri"/>
                <a:cs typeface="Calibri"/>
              </a:rPr>
              <a:t>za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miękka.</a:t>
            </a:r>
            <a:endParaRPr sz="2200">
              <a:latin typeface="Calibri"/>
              <a:cs typeface="Calibri"/>
            </a:endParaRPr>
          </a:p>
          <a:p>
            <a:pPr marL="756285" marR="632460" lvl="1" indent="-286385">
              <a:lnSpc>
                <a:spcPts val="192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Aby </a:t>
            </a:r>
            <a:r>
              <a:rPr sz="2000" spc="-10" dirty="0">
                <a:latin typeface="Calibri"/>
                <a:cs typeface="Calibri"/>
              </a:rPr>
              <a:t>zadbać </a:t>
            </a:r>
            <a:r>
              <a:rPr sz="2000" spc="-5" dirty="0">
                <a:latin typeface="Calibri"/>
                <a:cs typeface="Calibri"/>
              </a:rPr>
              <a:t>o </a:t>
            </a:r>
            <a:r>
              <a:rPr sz="2000" spc="-15" dirty="0">
                <a:latin typeface="Calibri"/>
                <a:cs typeface="Calibri"/>
              </a:rPr>
              <a:t>nadgarstki można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klawiatury </a:t>
            </a:r>
            <a:r>
              <a:rPr sz="2000" spc="-15" dirty="0">
                <a:latin typeface="Calibri"/>
                <a:cs typeface="Calibri"/>
              </a:rPr>
              <a:t>standardowej </a:t>
            </a:r>
            <a:r>
              <a:rPr sz="2000" spc="-10" dirty="0">
                <a:latin typeface="Calibri"/>
                <a:cs typeface="Calibri"/>
              </a:rPr>
              <a:t>dokupić  </a:t>
            </a:r>
            <a:r>
              <a:rPr sz="2000" spc="-25" dirty="0">
                <a:latin typeface="Calibri"/>
                <a:cs typeface="Calibri"/>
              </a:rPr>
              <a:t>podstawkę </a:t>
            </a:r>
            <a:r>
              <a:rPr sz="2000" spc="-15" dirty="0">
                <a:latin typeface="Calibri"/>
                <a:cs typeface="Calibri"/>
              </a:rPr>
              <a:t>dostosowana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20" dirty="0">
                <a:latin typeface="Calibri"/>
                <a:cs typeface="Calibri"/>
              </a:rPr>
              <a:t>wysokości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klawiatury.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Dobre rezultaty </a:t>
            </a:r>
            <a:r>
              <a:rPr sz="2000" spc="-5" dirty="0">
                <a:latin typeface="Calibri"/>
                <a:cs typeface="Calibri"/>
              </a:rPr>
              <a:t>daje </a:t>
            </a:r>
            <a:r>
              <a:rPr sz="2000" spc="-15" dirty="0">
                <a:latin typeface="Calibri"/>
                <a:cs typeface="Calibri"/>
              </a:rPr>
              <a:t>stosowanie specjalnych </a:t>
            </a:r>
            <a:r>
              <a:rPr sz="2000" spc="-20" dirty="0">
                <a:latin typeface="Calibri"/>
                <a:cs typeface="Calibri"/>
              </a:rPr>
              <a:t>podstawek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żelowych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1920"/>
              </a:lnSpc>
            </a:pPr>
            <a:r>
              <a:rPr sz="2000" spc="-20" dirty="0">
                <a:latin typeface="Calibri"/>
                <a:cs typeface="Calibri"/>
              </a:rPr>
              <a:t>umieszczone </a:t>
            </a:r>
            <a:r>
              <a:rPr sz="2000" spc="-15" dirty="0">
                <a:latin typeface="Calibri"/>
                <a:cs typeface="Calibri"/>
              </a:rPr>
              <a:t>przed </a:t>
            </a:r>
            <a:r>
              <a:rPr sz="2000" spc="-10" dirty="0">
                <a:latin typeface="Calibri"/>
                <a:cs typeface="Calibri"/>
              </a:rPr>
              <a:t>klawiaturą </a:t>
            </a:r>
            <a:r>
              <a:rPr sz="2000" spc="-5" dirty="0">
                <a:latin typeface="Calibri"/>
                <a:cs typeface="Calibri"/>
              </a:rPr>
              <a:t>i </a:t>
            </a:r>
            <a:r>
              <a:rPr sz="2000" spc="-25" dirty="0">
                <a:latin typeface="Calibri"/>
                <a:cs typeface="Calibri"/>
              </a:rPr>
              <a:t>myszką. </a:t>
            </a:r>
            <a:r>
              <a:rPr sz="2000" spc="-15" dirty="0">
                <a:latin typeface="Calibri"/>
                <a:cs typeface="Calibri"/>
              </a:rPr>
              <a:t>Prawidłowa </a:t>
            </a:r>
            <a:r>
              <a:rPr sz="2000" spc="-5" dirty="0">
                <a:latin typeface="Calibri"/>
                <a:cs typeface="Calibri"/>
              </a:rPr>
              <a:t>podkładka </a:t>
            </a:r>
            <a:r>
              <a:rPr sz="2000" spc="-20" dirty="0">
                <a:latin typeface="Calibri"/>
                <a:cs typeface="Calibri"/>
              </a:rPr>
              <a:t>żelowa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jest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25" dirty="0">
                <a:latin typeface="Calibri"/>
                <a:cs typeface="Calibri"/>
              </a:rPr>
              <a:t>szeroka </a:t>
            </a:r>
            <a:r>
              <a:rPr sz="2000" spc="-5" dirty="0">
                <a:latin typeface="Calibri"/>
                <a:cs typeface="Calibri"/>
              </a:rPr>
              <a:t>od 5 do 10 cm i </a:t>
            </a:r>
            <a:r>
              <a:rPr sz="2000" spc="-10" dirty="0">
                <a:latin typeface="Calibri"/>
                <a:cs typeface="Calibri"/>
              </a:rPr>
              <a:t>zapewnia </a:t>
            </a:r>
            <a:r>
              <a:rPr sz="2000" spc="-15" dirty="0">
                <a:latin typeface="Calibri"/>
                <a:cs typeface="Calibri"/>
              </a:rPr>
              <a:t>swobodne </a:t>
            </a:r>
            <a:r>
              <a:rPr sz="2000" spc="-10" dirty="0">
                <a:latin typeface="Calibri"/>
                <a:cs typeface="Calibri"/>
              </a:rPr>
              <a:t>oparcie </a:t>
            </a:r>
            <a:r>
              <a:rPr sz="2000" spc="-5" dirty="0">
                <a:latin typeface="Calibri"/>
                <a:cs typeface="Calibri"/>
              </a:rPr>
              <a:t>dla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nadgarstków.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8951" y="3141662"/>
            <a:ext cx="5715000" cy="364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01" y="642873"/>
            <a:ext cx="8351184" cy="452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2707AA-C831-426F-BE0B-DA4B9DD9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2" y="190322"/>
            <a:ext cx="8583574" cy="615553"/>
          </a:xfrm>
        </p:spPr>
        <p:txBody>
          <a:bodyPr/>
          <a:lstStyle/>
          <a:p>
            <a:r>
              <a:rPr lang="pl-PL" dirty="0"/>
              <a:t>Klawiatura </a:t>
            </a:r>
            <a:r>
              <a:rPr lang="pl-PL" dirty="0" err="1"/>
              <a:t>Dvoraka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36B9DB-D8A9-4682-B4C0-A89C3C5A3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553" y="1206245"/>
            <a:ext cx="8168893" cy="984885"/>
          </a:xfrm>
        </p:spPr>
        <p:txBody>
          <a:bodyPr/>
          <a:lstStyle/>
          <a:p>
            <a:r>
              <a:rPr lang="pl-PL" dirty="0"/>
              <a:t>Opracowana w celu szybkiego i wygodnego pisania</a:t>
            </a:r>
          </a:p>
        </p:txBody>
      </p:sp>
      <p:pic>
        <p:nvPicPr>
          <p:cNvPr id="3074" name="Picture 2" descr="Znalezione obrazy dla zapytania klawiatura dvoraka">
            <a:extLst>
              <a:ext uri="{FF2B5EF4-FFF2-40B4-BE49-F238E27FC236}">
                <a16:creationId xmlns:a16="http://schemas.microsoft.com/office/drawing/2014/main" id="{25EDE34F-C723-47CF-82CB-BBE44F7B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971800"/>
            <a:ext cx="5905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22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B8771-3DC1-42F6-8D50-6ADA92F2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2" y="190322"/>
            <a:ext cx="8583574" cy="615553"/>
          </a:xfrm>
        </p:spPr>
        <p:txBody>
          <a:bodyPr/>
          <a:lstStyle/>
          <a:p>
            <a:r>
              <a:rPr lang="pl-PL" dirty="0"/>
              <a:t>Klawiatura profilowana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E7BAF7-D333-45F7-A586-91C34060E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553" y="1206245"/>
            <a:ext cx="8168893" cy="492443"/>
          </a:xfrm>
        </p:spPr>
        <p:txBody>
          <a:bodyPr/>
          <a:lstStyle/>
          <a:p>
            <a:r>
              <a:rPr lang="pl-PL" dirty="0"/>
              <a:t>Opracowana w celu zwiększenia komfortu</a:t>
            </a:r>
          </a:p>
        </p:txBody>
      </p:sp>
      <p:pic>
        <p:nvPicPr>
          <p:cNvPr id="4098" name="Picture 2" descr="Znalezione obrazy dla zapytania klawiatura profilowana">
            <a:extLst>
              <a:ext uri="{FF2B5EF4-FFF2-40B4-BE49-F238E27FC236}">
                <a16:creationId xmlns:a16="http://schemas.microsoft.com/office/drawing/2014/main" id="{BFAC9A6E-C516-4174-B217-FF16A486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905000"/>
            <a:ext cx="7620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20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767" y="276809"/>
            <a:ext cx="396430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35" dirty="0">
                <a:latin typeface="Calibri"/>
                <a:cs typeface="Calibri"/>
              </a:rPr>
              <a:t>Postawa </a:t>
            </a:r>
            <a:r>
              <a:rPr b="0" spc="-10" dirty="0">
                <a:latin typeface="Calibri"/>
                <a:cs typeface="Calibri"/>
              </a:rPr>
              <a:t>przy</a:t>
            </a:r>
            <a:r>
              <a:rPr b="0" spc="-1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pracy</a:t>
            </a:r>
          </a:p>
        </p:txBody>
      </p:sp>
      <p:sp>
        <p:nvSpPr>
          <p:cNvPr id="3" name="object 3"/>
          <p:cNvSpPr/>
          <p:nvPr/>
        </p:nvSpPr>
        <p:spPr>
          <a:xfrm>
            <a:off x="684212" y="981138"/>
            <a:ext cx="7559675" cy="5665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5" y="464896"/>
            <a:ext cx="43554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40" dirty="0">
                <a:latin typeface="Calibri"/>
                <a:cs typeface="Calibri"/>
              </a:rPr>
              <a:t>Postawa </a:t>
            </a:r>
            <a:r>
              <a:rPr sz="4400" b="0" spc="-20" dirty="0">
                <a:latin typeface="Calibri"/>
                <a:cs typeface="Calibri"/>
              </a:rPr>
              <a:t>przy</a:t>
            </a:r>
            <a:r>
              <a:rPr sz="4400" b="0" spc="-25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pracy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1229690"/>
            <a:ext cx="7660640" cy="281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Zachowanie </a:t>
            </a:r>
            <a:r>
              <a:rPr sz="2400" spc="-15" dirty="0">
                <a:latin typeface="Calibri"/>
                <a:cs typeface="Calibri"/>
              </a:rPr>
              <a:t>prawidłowego </a:t>
            </a:r>
            <a:r>
              <a:rPr sz="2400" spc="-10" dirty="0">
                <a:latin typeface="Calibri"/>
                <a:cs typeface="Calibri"/>
              </a:rPr>
              <a:t>ustawienia </a:t>
            </a:r>
            <a:r>
              <a:rPr sz="2400" spc="-5" dirty="0">
                <a:latin typeface="Calibri"/>
                <a:cs typeface="Calibri"/>
              </a:rPr>
              <a:t>ciała </a:t>
            </a:r>
            <a:r>
              <a:rPr sz="2400" spc="-10" dirty="0">
                <a:latin typeface="Calibri"/>
                <a:cs typeface="Calibri"/>
              </a:rPr>
              <a:t>jest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kluczowym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elementem </a:t>
            </a:r>
            <a:r>
              <a:rPr sz="2400" spc="-10" dirty="0">
                <a:latin typeface="Calibri"/>
                <a:cs typeface="Calibri"/>
              </a:rPr>
              <a:t>wpływającym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zdrowie.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Pomagają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tym </a:t>
            </a:r>
            <a:r>
              <a:rPr sz="2400" spc="-10" dirty="0">
                <a:latin typeface="Calibri"/>
                <a:cs typeface="Calibri"/>
              </a:rPr>
              <a:t>dobrze zaprojektowane </a:t>
            </a:r>
            <a:r>
              <a:rPr sz="2400" dirty="0">
                <a:latin typeface="Calibri"/>
                <a:cs typeface="Calibri"/>
              </a:rPr>
              <a:t>meble, </a:t>
            </a:r>
            <a:r>
              <a:rPr sz="2400" spc="-5" dirty="0">
                <a:latin typeface="Calibri"/>
                <a:cs typeface="Calibri"/>
              </a:rPr>
              <a:t>ale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wiele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zależy </a:t>
            </a:r>
            <a:r>
              <a:rPr sz="2400" dirty="0">
                <a:latin typeface="Calibri"/>
                <a:cs typeface="Calibri"/>
              </a:rPr>
              <a:t>od </a:t>
            </a:r>
            <a:r>
              <a:rPr sz="2400" spc="-20" dirty="0">
                <a:latin typeface="Calibri"/>
                <a:cs typeface="Calibri"/>
              </a:rPr>
              <a:t>samych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użytkowników.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Prawidłowa </a:t>
            </a:r>
            <a:r>
              <a:rPr sz="2400" spc="-10" dirty="0">
                <a:latin typeface="Calibri"/>
                <a:cs typeface="Calibri"/>
              </a:rPr>
              <a:t>technika </a:t>
            </a:r>
            <a:r>
              <a:rPr sz="2400" dirty="0">
                <a:latin typeface="Calibri"/>
                <a:cs typeface="Calibri"/>
              </a:rPr>
              <a:t>pisania, </a:t>
            </a:r>
            <a:r>
              <a:rPr sz="2400" spc="-10" dirty="0">
                <a:latin typeface="Calibri"/>
                <a:cs typeface="Calibri"/>
              </a:rPr>
              <a:t>właściwa </a:t>
            </a:r>
            <a:r>
              <a:rPr sz="2400" spc="-15" dirty="0">
                <a:latin typeface="Calibri"/>
                <a:cs typeface="Calibri"/>
              </a:rPr>
              <a:t>prawidłowa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pozycja</a:t>
            </a:r>
            <a:endParaRPr sz="2400">
              <a:latin typeface="Calibri"/>
              <a:cs typeface="Calibri"/>
            </a:endParaRPr>
          </a:p>
          <a:p>
            <a:pPr marL="356870" marR="821055">
              <a:lnSpc>
                <a:spcPct val="98700"/>
              </a:lnSpc>
              <a:spcBef>
                <a:spcPts val="35"/>
              </a:spcBef>
            </a:pPr>
            <a:r>
              <a:rPr sz="2400" spc="-5" dirty="0">
                <a:latin typeface="Calibri"/>
                <a:cs typeface="Calibri"/>
              </a:rPr>
              <a:t>przy </a:t>
            </a:r>
            <a:r>
              <a:rPr sz="2400" spc="-40" dirty="0">
                <a:latin typeface="Calibri"/>
                <a:cs typeface="Calibri"/>
              </a:rPr>
              <a:t>pracy, </a:t>
            </a:r>
            <a:r>
              <a:rPr sz="2400" spc="-15" dirty="0">
                <a:latin typeface="Calibri"/>
                <a:cs typeface="Calibri"/>
              </a:rPr>
              <a:t>prawidłowe </a:t>
            </a:r>
            <a:r>
              <a:rPr sz="2400" spc="-10" dirty="0">
                <a:latin typeface="Calibri"/>
                <a:cs typeface="Calibri"/>
              </a:rPr>
              <a:t>ustawienie </a:t>
            </a:r>
            <a:r>
              <a:rPr sz="2400" dirty="0">
                <a:latin typeface="Calibri"/>
                <a:cs typeface="Calibri"/>
              </a:rPr>
              <a:t>mebli i </a:t>
            </a:r>
            <a:r>
              <a:rPr sz="2400" spc="-15" dirty="0">
                <a:latin typeface="Calibri"/>
                <a:cs typeface="Calibri"/>
              </a:rPr>
              <a:t>poprawne  </a:t>
            </a:r>
            <a:r>
              <a:rPr sz="2400" spc="-10" dirty="0">
                <a:latin typeface="Calibri"/>
                <a:cs typeface="Calibri"/>
              </a:rPr>
              <a:t>przyzwyczajenia </a:t>
            </a:r>
            <a:r>
              <a:rPr sz="2400" spc="-15" dirty="0">
                <a:latin typeface="Calibri"/>
                <a:cs typeface="Calibri"/>
              </a:rPr>
              <a:t>pracownika </a:t>
            </a:r>
            <a:r>
              <a:rPr sz="2400" spc="-5" dirty="0">
                <a:latin typeface="Calibri"/>
                <a:cs typeface="Calibri"/>
              </a:rPr>
              <a:t>są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najważniejsze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975" y="4159250"/>
            <a:ext cx="3925824" cy="2698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9061" y="189941"/>
            <a:ext cx="34194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latin typeface="Calibri"/>
                <a:cs typeface="Calibri"/>
              </a:rPr>
              <a:t>Wprowadzenie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802386"/>
            <a:ext cx="8389620" cy="170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Dlaczego trzeba </a:t>
            </a:r>
            <a:r>
              <a:rPr sz="2500" spc="-5" dirty="0">
                <a:latin typeface="Calibri"/>
                <a:cs typeface="Calibri"/>
              </a:rPr>
              <a:t>się </a:t>
            </a:r>
            <a:r>
              <a:rPr sz="2500" spc="-15" dirty="0">
                <a:latin typeface="Calibri"/>
                <a:cs typeface="Calibri"/>
              </a:rPr>
              <a:t>zapoznać </a:t>
            </a:r>
            <a:r>
              <a:rPr sz="2500" spc="-5" dirty="0">
                <a:latin typeface="Calibri"/>
                <a:cs typeface="Calibri"/>
              </a:rPr>
              <a:t>się z </a:t>
            </a:r>
            <a:r>
              <a:rPr sz="2500" spc="-15" dirty="0">
                <a:latin typeface="Calibri"/>
                <a:cs typeface="Calibri"/>
              </a:rPr>
              <a:t>warunkami </a:t>
            </a:r>
            <a:r>
              <a:rPr sz="2500" spc="-5" dirty="0">
                <a:latin typeface="Calibri"/>
                <a:cs typeface="Calibri"/>
              </a:rPr>
              <a:t>i </a:t>
            </a:r>
            <a:r>
              <a:rPr sz="2500" spc="-10" dirty="0">
                <a:latin typeface="Calibri"/>
                <a:cs typeface="Calibri"/>
              </a:rPr>
              <a:t>zasadami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BHP?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5" dirty="0">
                <a:latin typeface="Calibri"/>
                <a:cs typeface="Calibri"/>
              </a:rPr>
              <a:t>Praca </a:t>
            </a:r>
            <a:r>
              <a:rPr sz="2100" spc="-5" dirty="0">
                <a:latin typeface="Calibri"/>
                <a:cs typeface="Calibri"/>
              </a:rPr>
              <a:t>czyni możliwie </a:t>
            </a:r>
            <a:r>
              <a:rPr sz="2100" spc="-10" dirty="0">
                <a:latin typeface="Calibri"/>
                <a:cs typeface="Calibri"/>
              </a:rPr>
              <a:t>najmniejsze </a:t>
            </a:r>
            <a:r>
              <a:rPr sz="2100" spc="-20" dirty="0">
                <a:latin typeface="Calibri"/>
                <a:cs typeface="Calibri"/>
              </a:rPr>
              <a:t>szkody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negatywne skutki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zdrowotne</a:t>
            </a:r>
            <a:endParaRPr sz="21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0" dirty="0">
                <a:latin typeface="Calibri"/>
                <a:cs typeface="Calibri"/>
              </a:rPr>
              <a:t>Poznanie prostych sposobów zapobiegania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komplikacjom.</a:t>
            </a:r>
            <a:endParaRPr sz="2100">
              <a:latin typeface="Calibri"/>
              <a:cs typeface="Calibri"/>
            </a:endParaRPr>
          </a:p>
          <a:p>
            <a:pPr marL="756285" lvl="1" indent="-286385">
              <a:lnSpc>
                <a:spcPts val="252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spc="-10" dirty="0">
                <a:latin typeface="Calibri"/>
                <a:cs typeface="Calibri"/>
              </a:rPr>
              <a:t>Zwiększenie </a:t>
            </a:r>
            <a:r>
              <a:rPr sz="2100" spc="-5" dirty="0">
                <a:latin typeface="Calibri"/>
                <a:cs typeface="Calibri"/>
              </a:rPr>
              <a:t>wydajności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pracy</a:t>
            </a:r>
            <a:endParaRPr sz="2100">
              <a:latin typeface="Calibri"/>
              <a:cs typeface="Calibri"/>
            </a:endParaRPr>
          </a:p>
          <a:p>
            <a:pPr marL="756285" lvl="1" indent="-286385">
              <a:lnSpc>
                <a:spcPts val="264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Dobrze </a:t>
            </a:r>
            <a:r>
              <a:rPr sz="2200" spc="-5" dirty="0">
                <a:latin typeface="Calibri"/>
                <a:cs typeface="Calibri"/>
              </a:rPr>
              <a:t>jest </a:t>
            </a:r>
            <a:r>
              <a:rPr sz="2200" spc="-15" dirty="0">
                <a:latin typeface="Calibri"/>
                <a:cs typeface="Calibri"/>
              </a:rPr>
              <a:t>też </a:t>
            </a:r>
            <a:r>
              <a:rPr sz="2200" dirty="0">
                <a:latin typeface="Calibri"/>
                <a:cs typeface="Calibri"/>
              </a:rPr>
              <a:t>wiedzieć, </a:t>
            </a:r>
            <a:r>
              <a:rPr sz="2200" spc="-10" dirty="0">
                <a:latin typeface="Calibri"/>
                <a:cs typeface="Calibri"/>
              </a:rPr>
              <a:t>co </a:t>
            </a:r>
            <a:r>
              <a:rPr sz="2200" spc="-5" dirty="0">
                <a:latin typeface="Calibri"/>
                <a:cs typeface="Calibri"/>
              </a:rPr>
              <a:t>można </a:t>
            </a:r>
            <a:r>
              <a:rPr sz="2200" dirty="0">
                <a:latin typeface="Calibri"/>
                <a:cs typeface="Calibri"/>
              </a:rPr>
              <a:t>wymusić </a:t>
            </a:r>
            <a:r>
              <a:rPr sz="2200" spc="-5" dirty="0">
                <a:latin typeface="Calibri"/>
                <a:cs typeface="Calibri"/>
              </a:rPr>
              <a:t>na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pracodawcy.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" y="2997200"/>
            <a:ext cx="3603625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2426" y="2995676"/>
            <a:ext cx="4797425" cy="360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773237"/>
            <a:ext cx="6911975" cy="472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17750" marR="5080" indent="-1409065">
              <a:lnSpc>
                <a:spcPct val="100000"/>
              </a:lnSpc>
              <a:spcBef>
                <a:spcPts val="110"/>
              </a:spcBef>
            </a:pPr>
            <a:r>
              <a:rPr b="0" spc="-30" dirty="0">
                <a:latin typeface="Calibri"/>
                <a:cs typeface="Calibri"/>
              </a:rPr>
              <a:t>Podstawowe </a:t>
            </a:r>
            <a:r>
              <a:rPr b="0" spc="-15" dirty="0">
                <a:latin typeface="Calibri"/>
                <a:cs typeface="Calibri"/>
              </a:rPr>
              <a:t>zasady</a:t>
            </a:r>
            <a:r>
              <a:rPr b="0" spc="-114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prawidłowej  postawy </a:t>
            </a:r>
            <a:r>
              <a:rPr b="0" spc="-10" dirty="0">
                <a:latin typeface="Calibri"/>
                <a:cs typeface="Calibri"/>
              </a:rPr>
              <a:t>przy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78940"/>
            <a:ext cx="8347075" cy="20859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170">
              <a:lnSpc>
                <a:spcPts val="1620"/>
              </a:lnSpc>
              <a:spcBef>
                <a:spcPts val="1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10" dirty="0">
                <a:latin typeface="Calibri"/>
                <a:cs typeface="Calibri"/>
              </a:rPr>
              <a:t>Trzymać </a:t>
            </a:r>
            <a:r>
              <a:rPr sz="1500" dirty="0">
                <a:latin typeface="Calibri"/>
                <a:cs typeface="Calibri"/>
              </a:rPr>
              <a:t>głowę </a:t>
            </a:r>
            <a:r>
              <a:rPr sz="1500" spc="-10" dirty="0">
                <a:latin typeface="Calibri"/>
                <a:cs typeface="Calibri"/>
              </a:rPr>
              <a:t>prosto, </a:t>
            </a:r>
            <a:r>
              <a:rPr sz="1500" dirty="0">
                <a:latin typeface="Calibri"/>
                <a:cs typeface="Calibri"/>
              </a:rPr>
              <a:t>by </a:t>
            </a:r>
            <a:r>
              <a:rPr sz="1500" spc="-5" dirty="0">
                <a:latin typeface="Calibri"/>
                <a:cs typeface="Calibri"/>
              </a:rPr>
              <a:t>szyja nie </a:t>
            </a:r>
            <a:r>
              <a:rPr sz="1500" spc="0" dirty="0">
                <a:latin typeface="Calibri"/>
                <a:cs typeface="Calibri"/>
              </a:rPr>
              <a:t>była</a:t>
            </a:r>
            <a:r>
              <a:rPr sz="1500" spc="-2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wygięta </a:t>
            </a:r>
            <a:r>
              <a:rPr sz="1500" dirty="0">
                <a:latin typeface="Calibri"/>
                <a:cs typeface="Calibri"/>
              </a:rPr>
              <a:t>i </a:t>
            </a:r>
            <a:r>
              <a:rPr sz="1500" spc="-5" dirty="0">
                <a:latin typeface="Calibri"/>
                <a:cs typeface="Calibri"/>
              </a:rPr>
              <a:t>nie powodowało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zniekształceń odcinka szyjnego</a:t>
            </a:r>
            <a:endParaRPr sz="1500">
              <a:latin typeface="Calibri"/>
              <a:cs typeface="Calibri"/>
            </a:endParaRPr>
          </a:p>
          <a:p>
            <a:pPr marL="356870">
              <a:lnSpc>
                <a:spcPts val="1620"/>
              </a:lnSpc>
            </a:pPr>
            <a:r>
              <a:rPr sz="1500" spc="-5" dirty="0">
                <a:latin typeface="Calibri"/>
                <a:cs typeface="Calibri"/>
              </a:rPr>
              <a:t>kręgosłupa.</a:t>
            </a:r>
            <a:endParaRPr sz="1500">
              <a:latin typeface="Calibri"/>
              <a:cs typeface="Calibri"/>
            </a:endParaRPr>
          </a:p>
          <a:p>
            <a:pPr marL="356870" marR="62230" indent="-344170">
              <a:lnSpc>
                <a:spcPct val="80100"/>
              </a:lnSpc>
              <a:spcBef>
                <a:spcPts val="3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Opierać się plecami </a:t>
            </a:r>
            <a:r>
              <a:rPr sz="1500" spc="0" dirty="0">
                <a:latin typeface="Calibri"/>
                <a:cs typeface="Calibri"/>
              </a:rPr>
              <a:t>o </a:t>
            </a:r>
            <a:r>
              <a:rPr sz="1500" spc="-5" dirty="0">
                <a:latin typeface="Calibri"/>
                <a:cs typeface="Calibri"/>
              </a:rPr>
              <a:t>oparcie </a:t>
            </a:r>
            <a:r>
              <a:rPr sz="1500" dirty="0">
                <a:latin typeface="Calibri"/>
                <a:cs typeface="Calibri"/>
              </a:rPr>
              <a:t>krzesła </a:t>
            </a:r>
            <a:r>
              <a:rPr sz="1500" spc="-5" dirty="0">
                <a:latin typeface="Calibri"/>
                <a:cs typeface="Calibri"/>
              </a:rPr>
              <a:t>(zmniejsza zmęczenie </a:t>
            </a:r>
            <a:r>
              <a:rPr sz="1500" dirty="0">
                <a:latin typeface="Calibri"/>
                <a:cs typeface="Calibri"/>
              </a:rPr>
              <a:t>kręgosłupa </a:t>
            </a:r>
            <a:r>
              <a:rPr sz="1500" spc="-5" dirty="0">
                <a:latin typeface="Calibri"/>
                <a:cs typeface="Calibri"/>
              </a:rPr>
              <a:t>szyjnego). </a:t>
            </a:r>
            <a:r>
              <a:rPr sz="1500" dirty="0">
                <a:latin typeface="Calibri"/>
                <a:cs typeface="Calibri"/>
              </a:rPr>
              <a:t>Ramiona </a:t>
            </a:r>
            <a:r>
              <a:rPr sz="1500" spc="-5" dirty="0">
                <a:latin typeface="Calibri"/>
                <a:cs typeface="Calibri"/>
              </a:rPr>
              <a:t>powinny  </a:t>
            </a:r>
            <a:r>
              <a:rPr sz="1500" dirty="0">
                <a:latin typeface="Calibri"/>
                <a:cs typeface="Calibri"/>
              </a:rPr>
              <a:t>zwisać </a:t>
            </a:r>
            <a:r>
              <a:rPr sz="1500" spc="-5" dirty="0">
                <a:latin typeface="Calibri"/>
                <a:cs typeface="Calibri"/>
              </a:rPr>
              <a:t>swobodnie. </a:t>
            </a:r>
            <a:r>
              <a:rPr sz="1500" spc="-10" dirty="0">
                <a:latin typeface="Calibri"/>
                <a:cs typeface="Calibri"/>
              </a:rPr>
              <a:t>Trzymać </a:t>
            </a:r>
            <a:r>
              <a:rPr sz="1500" spc="-5" dirty="0">
                <a:latin typeface="Calibri"/>
                <a:cs typeface="Calibri"/>
              </a:rPr>
              <a:t>łokcie przy </a:t>
            </a:r>
            <a:r>
              <a:rPr sz="1500" dirty="0">
                <a:latin typeface="Calibri"/>
                <a:cs typeface="Calibri"/>
              </a:rPr>
              <a:t>sobie </a:t>
            </a:r>
            <a:r>
              <a:rPr sz="1500" spc="-5" dirty="0">
                <a:latin typeface="Calibri"/>
                <a:cs typeface="Calibri"/>
              </a:rPr>
              <a:t>lub oparte </a:t>
            </a:r>
            <a:r>
              <a:rPr sz="1500" dirty="0">
                <a:latin typeface="Calibri"/>
                <a:cs typeface="Calibri"/>
              </a:rPr>
              <a:t>na </a:t>
            </a:r>
            <a:r>
              <a:rPr sz="1500" spc="-5" dirty="0">
                <a:latin typeface="Calibri"/>
                <a:cs typeface="Calibri"/>
              </a:rPr>
              <a:t>poręczach </a:t>
            </a:r>
            <a:r>
              <a:rPr sz="1500" spc="-15" dirty="0">
                <a:latin typeface="Calibri"/>
                <a:cs typeface="Calibri"/>
              </a:rPr>
              <a:t>fotela </a:t>
            </a:r>
            <a:r>
              <a:rPr sz="1500" spc="-5" dirty="0">
                <a:latin typeface="Calibri"/>
                <a:cs typeface="Calibri"/>
              </a:rPr>
              <a:t>(nie obciąża </a:t>
            </a:r>
            <a:r>
              <a:rPr sz="1500" spc="-10" dirty="0">
                <a:latin typeface="Calibri"/>
                <a:cs typeface="Calibri"/>
              </a:rPr>
              <a:t>to dodatkowo  </a:t>
            </a:r>
            <a:r>
              <a:rPr sz="1500" spc="-5" dirty="0">
                <a:latin typeface="Calibri"/>
                <a:cs typeface="Calibri"/>
              </a:rPr>
              <a:t>pleców).</a:t>
            </a:r>
            <a:endParaRPr sz="1500">
              <a:latin typeface="Calibri"/>
              <a:cs typeface="Calibri"/>
            </a:endParaRPr>
          </a:p>
          <a:p>
            <a:pPr marL="356870" marR="678815" indent="-34417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Siedzieć ergonomicznie, regulować oparcie </a:t>
            </a:r>
            <a:r>
              <a:rPr sz="1500" dirty="0">
                <a:latin typeface="Calibri"/>
                <a:cs typeface="Calibri"/>
              </a:rPr>
              <a:t>i </a:t>
            </a:r>
            <a:r>
              <a:rPr sz="1500" spc="-5" dirty="0">
                <a:latin typeface="Calibri"/>
                <a:cs typeface="Calibri"/>
              </a:rPr>
              <a:t>wysokość </a:t>
            </a:r>
            <a:r>
              <a:rPr sz="1500" spc="-10" dirty="0">
                <a:latin typeface="Calibri"/>
                <a:cs typeface="Calibri"/>
              </a:rPr>
              <a:t>fotela. </a:t>
            </a:r>
            <a:r>
              <a:rPr sz="1500" spc="-5" dirty="0">
                <a:latin typeface="Calibri"/>
                <a:cs typeface="Calibri"/>
              </a:rPr>
              <a:t>Klawiaturę ustawić </a:t>
            </a:r>
            <a:r>
              <a:rPr sz="1500" spc="-15" dirty="0">
                <a:latin typeface="Calibri"/>
                <a:cs typeface="Calibri"/>
              </a:rPr>
              <a:t>nisko, </a:t>
            </a:r>
            <a:r>
              <a:rPr sz="1500" spc="0" dirty="0">
                <a:latin typeface="Calibri"/>
                <a:cs typeface="Calibri"/>
              </a:rPr>
              <a:t>aby </a:t>
            </a:r>
            <a:r>
              <a:rPr sz="1500" spc="-5" dirty="0">
                <a:latin typeface="Calibri"/>
                <a:cs typeface="Calibri"/>
              </a:rPr>
              <a:t>nie  powodować zgięcia </a:t>
            </a:r>
            <a:r>
              <a:rPr sz="1500" spc="0" dirty="0">
                <a:latin typeface="Calibri"/>
                <a:cs typeface="Calibri"/>
              </a:rPr>
              <a:t>rąk w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nadgarstkach.</a:t>
            </a:r>
            <a:endParaRPr sz="1500">
              <a:latin typeface="Calibri"/>
              <a:cs typeface="Calibri"/>
            </a:endParaRPr>
          </a:p>
          <a:p>
            <a:pPr marL="356870" indent="-344170">
              <a:lnSpc>
                <a:spcPts val="162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Regulować wysokość </a:t>
            </a:r>
            <a:r>
              <a:rPr sz="1500" spc="-10" dirty="0">
                <a:latin typeface="Calibri"/>
                <a:cs typeface="Calibri"/>
              </a:rPr>
              <a:t>fotela, </a:t>
            </a:r>
            <a:r>
              <a:rPr sz="1500" spc="-5" dirty="0">
                <a:latin typeface="Calibri"/>
                <a:cs typeface="Calibri"/>
              </a:rPr>
              <a:t>pamiętając, </a:t>
            </a:r>
            <a:r>
              <a:rPr sz="1500" spc="0" dirty="0">
                <a:latin typeface="Calibri"/>
                <a:cs typeface="Calibri"/>
              </a:rPr>
              <a:t>aby </a:t>
            </a:r>
            <a:r>
              <a:rPr sz="1500" spc="-5" dirty="0">
                <a:latin typeface="Calibri"/>
                <a:cs typeface="Calibri"/>
              </a:rPr>
              <a:t>stopy swobodnie opierały </a:t>
            </a:r>
            <a:r>
              <a:rPr sz="1500" dirty="0">
                <a:latin typeface="Calibri"/>
                <a:cs typeface="Calibri"/>
              </a:rPr>
              <a:t>się </a:t>
            </a:r>
            <a:r>
              <a:rPr sz="1500" spc="0" dirty="0">
                <a:latin typeface="Calibri"/>
                <a:cs typeface="Calibri"/>
              </a:rPr>
              <a:t>o </a:t>
            </a:r>
            <a:r>
              <a:rPr sz="1500" spc="-5" dirty="0">
                <a:latin typeface="Calibri"/>
                <a:cs typeface="Calibri"/>
              </a:rPr>
              <a:t>podłogę. </a:t>
            </a:r>
            <a:r>
              <a:rPr sz="1500" spc="0" dirty="0">
                <a:latin typeface="Calibri"/>
                <a:cs typeface="Calibri"/>
              </a:rPr>
              <a:t>Nogi </a:t>
            </a:r>
            <a:r>
              <a:rPr sz="1500" spc="-5" dirty="0">
                <a:latin typeface="Calibri"/>
                <a:cs typeface="Calibri"/>
              </a:rPr>
              <a:t>powinny</a:t>
            </a:r>
            <a:r>
              <a:rPr sz="1500" spc="-2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być</a:t>
            </a:r>
            <a:endParaRPr sz="1500">
              <a:latin typeface="Calibri"/>
              <a:cs typeface="Calibri"/>
            </a:endParaRPr>
          </a:p>
          <a:p>
            <a:pPr marL="356870">
              <a:lnSpc>
                <a:spcPts val="1620"/>
              </a:lnSpc>
            </a:pPr>
            <a:r>
              <a:rPr sz="1500" spc="-10" dirty="0">
                <a:latin typeface="Calibri"/>
                <a:cs typeface="Calibri"/>
              </a:rPr>
              <a:t>zgięte </a:t>
            </a:r>
            <a:r>
              <a:rPr sz="1500" spc="0" dirty="0">
                <a:latin typeface="Calibri"/>
                <a:cs typeface="Calibri"/>
              </a:rPr>
              <a:t>w </a:t>
            </a:r>
            <a:r>
              <a:rPr sz="1500" spc="-5" dirty="0">
                <a:latin typeface="Calibri"/>
                <a:cs typeface="Calibri"/>
              </a:rPr>
              <a:t>kolanach </a:t>
            </a:r>
            <a:r>
              <a:rPr sz="1500" dirty="0">
                <a:latin typeface="Calibri"/>
                <a:cs typeface="Calibri"/>
              </a:rPr>
              <a:t>pod </a:t>
            </a:r>
            <a:r>
              <a:rPr sz="1500" spc="-10" dirty="0">
                <a:latin typeface="Calibri"/>
                <a:cs typeface="Calibri"/>
              </a:rPr>
              <a:t>kątem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prostym.</a:t>
            </a:r>
            <a:endParaRPr sz="15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-5" dirty="0">
                <a:latin typeface="Calibri"/>
                <a:cs typeface="Calibri"/>
              </a:rPr>
              <a:t>Stopy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trzymać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ustawione swobodnie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płasko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podłodze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lub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odpowiedniej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podstawce</a:t>
            </a:r>
            <a:r>
              <a:rPr sz="1500" spc="-1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5" dirty="0">
                <a:latin typeface="Calibri"/>
                <a:cs typeface="Calibri"/>
              </a:rPr>
              <a:t> podnóżku.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0" y="3719511"/>
            <a:ext cx="4643501" cy="301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17750" marR="5080" indent="-1409065">
              <a:lnSpc>
                <a:spcPct val="100000"/>
              </a:lnSpc>
              <a:spcBef>
                <a:spcPts val="110"/>
              </a:spcBef>
            </a:pPr>
            <a:r>
              <a:rPr b="0" spc="-30" dirty="0">
                <a:latin typeface="Calibri"/>
                <a:cs typeface="Calibri"/>
              </a:rPr>
              <a:t>Podstawowe </a:t>
            </a:r>
            <a:r>
              <a:rPr b="0" spc="-15" dirty="0">
                <a:latin typeface="Calibri"/>
                <a:cs typeface="Calibri"/>
              </a:rPr>
              <a:t>zasady</a:t>
            </a:r>
            <a:r>
              <a:rPr b="0" spc="-114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prawidłowej  postawy </a:t>
            </a:r>
            <a:r>
              <a:rPr b="0" spc="-10" dirty="0">
                <a:latin typeface="Calibri"/>
                <a:cs typeface="Calibri"/>
              </a:rPr>
              <a:t>przy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69796"/>
            <a:ext cx="8372475" cy="266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Stale przysuwać się </a:t>
            </a:r>
            <a:r>
              <a:rPr sz="1800" spc="-5" dirty="0">
                <a:latin typeface="Calibri"/>
                <a:cs typeface="Calibri"/>
              </a:rPr>
              <a:t>jak </a:t>
            </a:r>
            <a:r>
              <a:rPr sz="1800" spc="-10" dirty="0">
                <a:latin typeface="Calibri"/>
                <a:cs typeface="Calibri"/>
              </a:rPr>
              <a:t>najbliżej </a:t>
            </a:r>
            <a:r>
              <a:rPr sz="1800" spc="-5" dirty="0">
                <a:latin typeface="Calibri"/>
                <a:cs typeface="Calibri"/>
              </a:rPr>
              <a:t>do oparcia </a:t>
            </a:r>
            <a:r>
              <a:rPr sz="1800" spc="-10" dirty="0">
                <a:latin typeface="Calibri"/>
                <a:cs typeface="Calibri"/>
              </a:rPr>
              <a:t>krzesła, </a:t>
            </a:r>
            <a:r>
              <a:rPr sz="1800" spc="-15" dirty="0">
                <a:latin typeface="Calibri"/>
                <a:cs typeface="Calibri"/>
              </a:rPr>
              <a:t>rozwierając </a:t>
            </a:r>
            <a:r>
              <a:rPr sz="1800" spc="-5" dirty="0">
                <a:latin typeface="Calibri"/>
                <a:cs typeface="Calibri"/>
              </a:rPr>
              <a:t>jak </a:t>
            </a:r>
            <a:r>
              <a:rPr sz="1800" spc="-15" dirty="0">
                <a:latin typeface="Calibri"/>
                <a:cs typeface="Calibri"/>
              </a:rPr>
              <a:t>najszerzej kolana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opierając się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podłogę cała </a:t>
            </a:r>
            <a:r>
              <a:rPr sz="1800" spc="-10" dirty="0">
                <a:latin typeface="Calibri"/>
                <a:cs typeface="Calibri"/>
              </a:rPr>
              <a:t>powierzchnia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stóp.</a:t>
            </a:r>
            <a:endParaRPr sz="1800">
              <a:latin typeface="Calibri"/>
              <a:cs typeface="Calibri"/>
            </a:endParaRPr>
          </a:p>
          <a:p>
            <a:pPr marL="356870" marR="5080" indent="-344170">
              <a:lnSpc>
                <a:spcPct val="80100"/>
              </a:lnSpc>
              <a:spcBef>
                <a:spcPts val="4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latin typeface="Calibri"/>
                <a:cs typeface="Calibri"/>
              </a:rPr>
              <a:t>Klawiatura </a:t>
            </a:r>
            <a:r>
              <a:rPr sz="1800" spc="-5" dirty="0">
                <a:latin typeface="Calibri"/>
                <a:cs typeface="Calibri"/>
              </a:rPr>
              <a:t>powinna </a:t>
            </a:r>
            <a:r>
              <a:rPr sz="1800" spc="-15" dirty="0">
                <a:latin typeface="Calibri"/>
                <a:cs typeface="Calibri"/>
              </a:rPr>
              <a:t>być ustawioną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nieślizgającej się powierzchni </a:t>
            </a:r>
            <a:r>
              <a:rPr sz="1800" dirty="0">
                <a:latin typeface="Calibri"/>
                <a:cs typeface="Calibri"/>
              </a:rPr>
              <a:t>i w </a:t>
            </a:r>
            <a:r>
              <a:rPr sz="1800" spc="-10" dirty="0">
                <a:latin typeface="Calibri"/>
                <a:cs typeface="Calibri"/>
              </a:rPr>
              <a:t>przypadku  </a:t>
            </a:r>
            <a:r>
              <a:rPr sz="1800" spc="-15" dirty="0">
                <a:latin typeface="Calibri"/>
                <a:cs typeface="Calibri"/>
              </a:rPr>
              <a:t>wysokości </a:t>
            </a:r>
            <a:r>
              <a:rPr sz="1800" spc="-10" dirty="0">
                <a:latin typeface="Calibri"/>
                <a:cs typeface="Calibri"/>
              </a:rPr>
              <a:t>klawiatury </a:t>
            </a:r>
            <a:r>
              <a:rPr sz="1800" spc="-20" dirty="0">
                <a:latin typeface="Calibri"/>
                <a:cs typeface="Calibri"/>
              </a:rPr>
              <a:t>większej </a:t>
            </a:r>
            <a:r>
              <a:rPr sz="1800" spc="-10" dirty="0">
                <a:latin typeface="Calibri"/>
                <a:cs typeface="Calibri"/>
              </a:rPr>
              <a:t>niż </a:t>
            </a:r>
            <a:r>
              <a:rPr sz="1800" dirty="0">
                <a:latin typeface="Calibri"/>
                <a:cs typeface="Calibri"/>
              </a:rPr>
              <a:t>3 cm, </a:t>
            </a:r>
            <a:r>
              <a:rPr sz="1800" spc="-10" dirty="0">
                <a:latin typeface="Calibri"/>
                <a:cs typeface="Calibri"/>
              </a:rPr>
              <a:t>należy </a:t>
            </a:r>
            <a:r>
              <a:rPr sz="1800" spc="-5" dirty="0">
                <a:latin typeface="Calibri"/>
                <a:cs typeface="Calibri"/>
              </a:rPr>
              <a:t>wyposażyć ją </a:t>
            </a:r>
            <a:r>
              <a:rPr sz="1800" dirty="0">
                <a:latin typeface="Calibri"/>
                <a:cs typeface="Calibri"/>
              </a:rPr>
              <a:t>w </a:t>
            </a:r>
            <a:r>
              <a:rPr sz="1800" spc="-5" dirty="0">
                <a:latin typeface="Calibri"/>
                <a:cs typeface="Calibri"/>
              </a:rPr>
              <a:t>odpowiednie podkładki  pod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nadgarstki.</a:t>
            </a:r>
            <a:endParaRPr sz="1800">
              <a:latin typeface="Calibri"/>
              <a:cs typeface="Calibri"/>
            </a:endParaRPr>
          </a:p>
          <a:p>
            <a:pPr marL="356870" marR="243840" indent="-344170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Głowa </a:t>
            </a:r>
            <a:r>
              <a:rPr sz="1800" spc="-15" dirty="0">
                <a:latin typeface="Calibri"/>
                <a:cs typeface="Calibri"/>
              </a:rPr>
              <a:t>prosta, </a:t>
            </a:r>
            <a:r>
              <a:rPr sz="1800" spc="-5" dirty="0">
                <a:latin typeface="Calibri"/>
                <a:cs typeface="Calibri"/>
              </a:rPr>
              <a:t>mięśnie </a:t>
            </a:r>
            <a:r>
              <a:rPr sz="1800" spc="-10" dirty="0">
                <a:latin typeface="Calibri"/>
                <a:cs typeface="Calibri"/>
              </a:rPr>
              <a:t>karku rozluźnione, broda </a:t>
            </a:r>
            <a:r>
              <a:rPr sz="1800" spc="-20" dirty="0">
                <a:latin typeface="Calibri"/>
                <a:cs typeface="Calibri"/>
              </a:rPr>
              <a:t>lekko </a:t>
            </a:r>
            <a:r>
              <a:rPr sz="1800" spc="-15" dirty="0">
                <a:latin typeface="Calibri"/>
                <a:cs typeface="Calibri"/>
              </a:rPr>
              <a:t>przygięta </a:t>
            </a:r>
            <a:r>
              <a:rPr sz="1800" spc="-5" dirty="0">
                <a:latin typeface="Calibri"/>
                <a:cs typeface="Calibri"/>
              </a:rPr>
              <a:t>do klatki </a:t>
            </a:r>
            <a:r>
              <a:rPr sz="1800" spc="-10" dirty="0">
                <a:latin typeface="Calibri"/>
                <a:cs typeface="Calibri"/>
              </a:rPr>
              <a:t>piersiowej.  </a:t>
            </a:r>
            <a:r>
              <a:rPr sz="1800" spc="-15" dirty="0">
                <a:latin typeface="Calibri"/>
                <a:cs typeface="Calibri"/>
              </a:rPr>
              <a:t>Siedzisko </a:t>
            </a:r>
            <a:r>
              <a:rPr sz="1800" spc="-10" dirty="0">
                <a:latin typeface="Calibri"/>
                <a:cs typeface="Calibri"/>
              </a:rPr>
              <a:t>krzesła </a:t>
            </a:r>
            <a:r>
              <a:rPr sz="1800" spc="-5" dirty="0">
                <a:latin typeface="Calibri"/>
                <a:cs typeface="Calibri"/>
              </a:rPr>
              <a:t>powinno </a:t>
            </a:r>
            <a:r>
              <a:rPr sz="1800" spc="-10" dirty="0">
                <a:latin typeface="Calibri"/>
                <a:cs typeface="Calibri"/>
              </a:rPr>
              <a:t>zapewnić </a:t>
            </a:r>
            <a:r>
              <a:rPr sz="1800" spc="-5" dirty="0">
                <a:latin typeface="Calibri"/>
                <a:cs typeface="Calibri"/>
              </a:rPr>
              <a:t>oparcie do </a:t>
            </a:r>
            <a:r>
              <a:rPr sz="1800" dirty="0">
                <a:latin typeface="Calibri"/>
                <a:cs typeface="Calibri"/>
              </a:rPr>
              <a:t>połowy </a:t>
            </a:r>
            <a:r>
              <a:rPr sz="1800" spc="-10" dirty="0">
                <a:latin typeface="Calibri"/>
                <a:cs typeface="Calibri"/>
              </a:rPr>
              <a:t>łopatek siedzącego </a:t>
            </a:r>
            <a:r>
              <a:rPr sz="1800" spc="-15" dirty="0">
                <a:latin typeface="Calibri"/>
                <a:cs typeface="Calibri"/>
              </a:rPr>
              <a:t>oraz  </a:t>
            </a:r>
            <a:r>
              <a:rPr sz="1800" spc="-5" dirty="0">
                <a:latin typeface="Calibri"/>
                <a:cs typeface="Calibri"/>
              </a:rPr>
              <a:t>podpórką lędźwiową.</a:t>
            </a:r>
            <a:endParaRPr sz="1800">
              <a:latin typeface="Calibri"/>
              <a:cs typeface="Calibri"/>
            </a:endParaRPr>
          </a:p>
          <a:p>
            <a:pPr marL="356870" marR="40005" indent="-344170">
              <a:lnSpc>
                <a:spcPts val="1730"/>
              </a:lnSpc>
              <a:spcBef>
                <a:spcPts val="4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15" dirty="0">
                <a:latin typeface="Calibri"/>
                <a:cs typeface="Calibri"/>
              </a:rPr>
              <a:t>Po </a:t>
            </a:r>
            <a:r>
              <a:rPr sz="1800" b="1" spc="-10" dirty="0">
                <a:latin typeface="Calibri"/>
                <a:cs typeface="Calibri"/>
              </a:rPr>
              <a:t>każdej godzinie pracy </a:t>
            </a:r>
            <a:r>
              <a:rPr sz="1800" b="1" dirty="0">
                <a:latin typeface="Calibri"/>
                <a:cs typeface="Calibri"/>
              </a:rPr>
              <a:t>z </a:t>
            </a:r>
            <a:r>
              <a:rPr sz="1800" b="1" spc="-15" dirty="0">
                <a:latin typeface="Calibri"/>
                <a:cs typeface="Calibri"/>
              </a:rPr>
              <a:t>komputerem, </a:t>
            </a:r>
            <a:r>
              <a:rPr sz="1800" b="1" spc="-5" dirty="0">
                <a:latin typeface="Calibri"/>
                <a:cs typeface="Calibri"/>
              </a:rPr>
              <a:t>jego </a:t>
            </a:r>
            <a:r>
              <a:rPr sz="1800" b="1" spc="-10" dirty="0">
                <a:latin typeface="Calibri"/>
                <a:cs typeface="Calibri"/>
              </a:rPr>
              <a:t>użytkownik </a:t>
            </a:r>
            <a:r>
              <a:rPr sz="1800" b="1" spc="-5" dirty="0">
                <a:latin typeface="Calibri"/>
                <a:cs typeface="Calibri"/>
              </a:rPr>
              <a:t>powinien </a:t>
            </a:r>
            <a:r>
              <a:rPr sz="1800" b="1" spc="-10" dirty="0">
                <a:latin typeface="Calibri"/>
                <a:cs typeface="Calibri"/>
              </a:rPr>
              <a:t>robić </a:t>
            </a:r>
            <a:r>
              <a:rPr sz="1800" b="1" dirty="0">
                <a:latin typeface="Calibri"/>
                <a:cs typeface="Calibri"/>
              </a:rPr>
              <a:t>5 </a:t>
            </a:r>
            <a:r>
              <a:rPr sz="1800" b="1" spc="-5" dirty="0">
                <a:latin typeface="Calibri"/>
                <a:cs typeface="Calibri"/>
              </a:rPr>
              <a:t>minut  </a:t>
            </a:r>
            <a:r>
              <a:rPr sz="1800" b="1" spc="-15" dirty="0">
                <a:latin typeface="Calibri"/>
                <a:cs typeface="Calibri"/>
              </a:rPr>
              <a:t>przerwy, </a:t>
            </a:r>
            <a:r>
              <a:rPr sz="1800" b="1" dirty="0">
                <a:latin typeface="Calibri"/>
                <a:cs typeface="Calibri"/>
              </a:rPr>
              <a:t>w </a:t>
            </a:r>
            <a:r>
              <a:rPr sz="1800" b="1" spc="-5" dirty="0">
                <a:latin typeface="Calibri"/>
                <a:cs typeface="Calibri"/>
              </a:rPr>
              <a:t>czasie, </a:t>
            </a:r>
            <a:r>
              <a:rPr sz="1800" b="1" spc="-10" dirty="0">
                <a:latin typeface="Calibri"/>
                <a:cs typeface="Calibri"/>
              </a:rPr>
              <a:t>której powinien wykonywać ćwiczenia oddechowe, </a:t>
            </a:r>
            <a:r>
              <a:rPr sz="1800" b="1" spc="-5" dirty="0">
                <a:latin typeface="Calibri"/>
                <a:cs typeface="Calibri"/>
              </a:rPr>
              <a:t>masaż </a:t>
            </a:r>
            <a:r>
              <a:rPr sz="1800" b="1" spc="-10" dirty="0">
                <a:latin typeface="Calibri"/>
                <a:cs typeface="Calibri"/>
              </a:rPr>
              <a:t>palców  </a:t>
            </a:r>
            <a:r>
              <a:rPr sz="1800" b="1" dirty="0">
                <a:latin typeface="Calibri"/>
                <a:cs typeface="Calibri"/>
              </a:rPr>
              <a:t>rąk, </a:t>
            </a:r>
            <a:r>
              <a:rPr sz="1800" b="1" spc="-10" dirty="0">
                <a:latin typeface="Calibri"/>
                <a:cs typeface="Calibri"/>
              </a:rPr>
              <a:t>rozluźniać </a:t>
            </a:r>
            <a:r>
              <a:rPr sz="1800" b="1" spc="-5" dirty="0">
                <a:latin typeface="Calibri"/>
                <a:cs typeface="Calibri"/>
              </a:rPr>
              <a:t>mięśnie tułowia </a:t>
            </a:r>
            <a:r>
              <a:rPr sz="1800" b="1" spc="-10" dirty="0">
                <a:latin typeface="Calibri"/>
                <a:cs typeface="Calibri"/>
              </a:rPr>
              <a:t>oraz </a:t>
            </a:r>
            <a:r>
              <a:rPr sz="1800" b="1" spc="-5" dirty="0">
                <a:latin typeface="Calibri"/>
                <a:cs typeface="Calibri"/>
              </a:rPr>
              <a:t>masować </a:t>
            </a:r>
            <a:r>
              <a:rPr sz="1800" b="1" spc="-15" dirty="0">
                <a:latin typeface="Calibri"/>
                <a:cs typeface="Calibri"/>
              </a:rPr>
              <a:t>skórę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głowy.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4750" y="4286250"/>
            <a:ext cx="4178300" cy="25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875" y="1141412"/>
            <a:ext cx="5953125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673" y="4408423"/>
            <a:ext cx="52895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PROBLEMY</a:t>
            </a:r>
            <a:r>
              <a:rPr spc="-130" dirty="0"/>
              <a:t> </a:t>
            </a:r>
            <a:r>
              <a:rPr spc="-30" dirty="0"/>
              <a:t>ZDROWOTNE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8642" y="464896"/>
            <a:ext cx="49688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"/>
                <a:cs typeface="Calibri"/>
              </a:rPr>
              <a:t>Przyczyna</a:t>
            </a:r>
            <a:r>
              <a:rPr sz="4400" b="0" spc="-20" dirty="0">
                <a:latin typeface="Calibri"/>
                <a:cs typeface="Calibri"/>
              </a:rPr>
              <a:t> problemów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953375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11175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Ich </a:t>
            </a:r>
            <a:r>
              <a:rPr sz="3200" spc="-15" dirty="0">
                <a:latin typeface="Calibri"/>
                <a:cs typeface="Calibri"/>
              </a:rPr>
              <a:t>źródłem </a:t>
            </a:r>
            <a:r>
              <a:rPr sz="3200" spc="-20" dirty="0">
                <a:latin typeface="Calibri"/>
                <a:cs typeface="Calibri"/>
              </a:rPr>
              <a:t>jest </a:t>
            </a:r>
            <a:r>
              <a:rPr sz="3200" spc="-25" dirty="0">
                <a:latin typeface="Calibri"/>
                <a:cs typeface="Calibri"/>
              </a:rPr>
              <a:t>fakt, </a:t>
            </a:r>
            <a:r>
              <a:rPr sz="3200" spc="-40" dirty="0">
                <a:latin typeface="Calibri"/>
                <a:cs typeface="Calibri"/>
              </a:rPr>
              <a:t>że </a:t>
            </a:r>
            <a:r>
              <a:rPr sz="3200" spc="-10" dirty="0">
                <a:latin typeface="Calibri"/>
                <a:cs typeface="Calibri"/>
              </a:rPr>
              <a:t>człowiek </a:t>
            </a:r>
            <a:r>
              <a:rPr sz="3200" spc="-20" dirty="0">
                <a:latin typeface="Calibri"/>
                <a:cs typeface="Calibri"/>
              </a:rPr>
              <a:t>jest </a:t>
            </a:r>
            <a:r>
              <a:rPr sz="3200" spc="-15" dirty="0">
                <a:latin typeface="Calibri"/>
                <a:cs typeface="Calibri"/>
              </a:rPr>
              <a:t>istotą  </a:t>
            </a:r>
            <a:r>
              <a:rPr sz="3200" spc="-10" dirty="0">
                <a:latin typeface="Calibri"/>
                <a:cs typeface="Calibri"/>
              </a:rPr>
              <a:t>dynamiczną, </a:t>
            </a:r>
            <a:r>
              <a:rPr sz="3200" spc="-25" dirty="0">
                <a:latin typeface="Calibri"/>
                <a:cs typeface="Calibri"/>
              </a:rPr>
              <a:t>stworzoną </a:t>
            </a:r>
            <a:r>
              <a:rPr sz="3200" spc="-10" dirty="0">
                <a:latin typeface="Calibri"/>
                <a:cs typeface="Calibri"/>
              </a:rPr>
              <a:t>do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ruchu.</a:t>
            </a:r>
            <a:endParaRPr sz="3200">
              <a:latin typeface="Calibri"/>
              <a:cs typeface="Calibri"/>
            </a:endParaRP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Długotrwałe </a:t>
            </a:r>
            <a:r>
              <a:rPr sz="3200" spc="-5" dirty="0">
                <a:latin typeface="Calibri"/>
                <a:cs typeface="Calibri"/>
              </a:rPr>
              <a:t>tkwienie </a:t>
            </a:r>
            <a:r>
              <a:rPr sz="3200" spc="-15" dirty="0">
                <a:latin typeface="Calibri"/>
                <a:cs typeface="Calibri"/>
              </a:rPr>
              <a:t>przy klawiaturze </a:t>
            </a:r>
            <a:r>
              <a:rPr sz="3200" spc="-5" dirty="0">
                <a:latin typeface="Calibri"/>
                <a:cs typeface="Calibri"/>
              </a:rPr>
              <a:t>nie </a:t>
            </a:r>
            <a:r>
              <a:rPr sz="3200" spc="-25" dirty="0">
                <a:latin typeface="Calibri"/>
                <a:cs typeface="Calibri"/>
              </a:rPr>
              <a:t>jest  </a:t>
            </a:r>
            <a:r>
              <a:rPr sz="3200" spc="-15" dirty="0">
                <a:latin typeface="Calibri"/>
                <a:cs typeface="Calibri"/>
              </a:rPr>
              <a:t>naszym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celem.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37" y="4000563"/>
            <a:ext cx="7505700" cy="262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30" y="365072"/>
            <a:ext cx="8724957" cy="579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944" y="0"/>
            <a:ext cx="581152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RSI </a:t>
            </a:r>
            <a:r>
              <a:rPr b="0" spc="-10" dirty="0">
                <a:latin typeface="Calibri"/>
                <a:cs typeface="Calibri"/>
              </a:rPr>
              <a:t>(Repetitive </a:t>
            </a:r>
            <a:r>
              <a:rPr b="0" spc="-15" dirty="0">
                <a:latin typeface="Calibri"/>
                <a:cs typeface="Calibri"/>
              </a:rPr>
              <a:t>Strain</a:t>
            </a:r>
            <a:r>
              <a:rPr b="0" spc="-155" dirty="0">
                <a:latin typeface="Calibri"/>
                <a:cs typeface="Calibri"/>
              </a:rPr>
              <a:t> </a:t>
            </a:r>
            <a:r>
              <a:rPr b="0" spc="0" dirty="0">
                <a:latin typeface="Calibri"/>
                <a:cs typeface="Calibri"/>
              </a:rPr>
              <a:t>Injury)</a:t>
            </a:r>
          </a:p>
          <a:p>
            <a:pPr marL="5080" algn="ctr">
              <a:lnSpc>
                <a:spcPct val="100000"/>
              </a:lnSpc>
            </a:pPr>
            <a:r>
              <a:rPr spc="-10" dirty="0"/>
              <a:t>Zespół </a:t>
            </a:r>
            <a:r>
              <a:rPr dirty="0"/>
              <a:t>Cieśni</a:t>
            </a:r>
            <a:r>
              <a:rPr spc="-75" dirty="0"/>
              <a:t> </a:t>
            </a:r>
            <a:r>
              <a:rPr spc="-20" dirty="0"/>
              <a:t>Nadgarstka.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240281"/>
            <a:ext cx="8027670" cy="63055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5080" indent="-344170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Zespół </a:t>
            </a:r>
            <a:r>
              <a:rPr sz="2200" dirty="0">
                <a:latin typeface="Calibri"/>
                <a:cs typeface="Calibri"/>
              </a:rPr>
              <a:t>cieśni </a:t>
            </a:r>
            <a:r>
              <a:rPr sz="2200" spc="-20" dirty="0">
                <a:latin typeface="Calibri"/>
                <a:cs typeface="Calibri"/>
              </a:rPr>
              <a:t>nadgarstka </a:t>
            </a:r>
            <a:r>
              <a:rPr sz="2200" spc="-5" dirty="0">
                <a:latin typeface="Calibri"/>
                <a:cs typeface="Calibri"/>
              </a:rPr>
              <a:t>jest wywoływany </a:t>
            </a:r>
            <a:r>
              <a:rPr sz="2200" spc="-20" dirty="0">
                <a:latin typeface="Calibri"/>
                <a:cs typeface="Calibri"/>
              </a:rPr>
              <a:t>przez </a:t>
            </a:r>
            <a:r>
              <a:rPr sz="2200" spc="-5" dirty="0">
                <a:latin typeface="Calibri"/>
                <a:cs typeface="Calibri"/>
              </a:rPr>
              <a:t>długotrwały ucisk  </a:t>
            </a:r>
            <a:r>
              <a:rPr sz="2200" spc="0" dirty="0">
                <a:latin typeface="Calibri"/>
                <a:cs typeface="Calibri"/>
              </a:rPr>
              <a:t>nerwu </a:t>
            </a:r>
            <a:r>
              <a:rPr sz="2200" spc="-10" dirty="0">
                <a:latin typeface="Calibri"/>
                <a:cs typeface="Calibri"/>
              </a:rPr>
              <a:t>pośrodkowego </a:t>
            </a:r>
            <a:r>
              <a:rPr sz="2200" dirty="0">
                <a:latin typeface="Calibri"/>
                <a:cs typeface="Calibri"/>
              </a:rPr>
              <a:t>(nerw </a:t>
            </a:r>
            <a:r>
              <a:rPr sz="2200" spc="-5" dirty="0">
                <a:latin typeface="Calibri"/>
                <a:cs typeface="Calibri"/>
              </a:rPr>
              <a:t>biegnący </a:t>
            </a:r>
            <a:r>
              <a:rPr sz="2200" spc="-15" dirty="0">
                <a:latin typeface="Calibri"/>
                <a:cs typeface="Calibri"/>
              </a:rPr>
              <a:t>wzdłuż </a:t>
            </a:r>
            <a:r>
              <a:rPr sz="2200" spc="-10" dirty="0">
                <a:latin typeface="Calibri"/>
                <a:cs typeface="Calibri"/>
              </a:rPr>
              <a:t>kanału </a:t>
            </a:r>
            <a:r>
              <a:rPr sz="2200" spc="0" dirty="0">
                <a:latin typeface="Calibri"/>
                <a:cs typeface="Calibri"/>
              </a:rPr>
              <a:t>w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nadgarstku).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3251" y="2071751"/>
            <a:ext cx="3786124" cy="2725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642" y="4946141"/>
            <a:ext cx="831532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Powodem jest długotrwała (wieloletnia) </a:t>
            </a:r>
            <a:r>
              <a:rPr sz="2200" spc="-15" dirty="0">
                <a:latin typeface="Calibri"/>
                <a:cs typeface="Calibri"/>
              </a:rPr>
              <a:t>praca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siedzącej </a:t>
            </a:r>
            <a:r>
              <a:rPr sz="2200" spc="-10" dirty="0">
                <a:latin typeface="Calibri"/>
                <a:cs typeface="Calibri"/>
              </a:rPr>
              <a:t>pozycji  </a:t>
            </a:r>
            <a:r>
              <a:rPr sz="2200" spc="-5" dirty="0">
                <a:latin typeface="Calibri"/>
                <a:cs typeface="Calibri"/>
              </a:rPr>
              <a:t>powodująca </a:t>
            </a:r>
            <a:r>
              <a:rPr sz="2200" spc="-10" dirty="0">
                <a:latin typeface="Calibri"/>
                <a:cs typeface="Calibri"/>
              </a:rPr>
              <a:t>statyczne </a:t>
            </a:r>
            <a:r>
              <a:rPr sz="2200" spc="-5" dirty="0">
                <a:latin typeface="Calibri"/>
                <a:cs typeface="Calibri"/>
              </a:rPr>
              <a:t>obciążenie </a:t>
            </a:r>
            <a:r>
              <a:rPr sz="2200" dirty="0">
                <a:latin typeface="Calibri"/>
                <a:cs typeface="Calibri"/>
              </a:rPr>
              <a:t>mięśni i nacisk </a:t>
            </a:r>
            <a:r>
              <a:rPr sz="2200" spc="-5" dirty="0">
                <a:latin typeface="Calibri"/>
                <a:cs typeface="Calibri"/>
              </a:rPr>
              <a:t>na dyski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międzykręgowe  </a:t>
            </a:r>
            <a:r>
              <a:rPr sz="2200" spc="-10" dirty="0">
                <a:latin typeface="Calibri"/>
                <a:cs typeface="Calibri"/>
              </a:rPr>
              <a:t>oraz </a:t>
            </a:r>
            <a:r>
              <a:rPr sz="2200" spc="-15" dirty="0">
                <a:latin typeface="Calibri"/>
                <a:cs typeface="Calibri"/>
              </a:rPr>
              <a:t>praca </a:t>
            </a:r>
            <a:r>
              <a:rPr sz="2200" spc="-5" dirty="0">
                <a:latin typeface="Calibri"/>
                <a:cs typeface="Calibri"/>
              </a:rPr>
              <a:t>na nie ergonomicznej </a:t>
            </a:r>
            <a:r>
              <a:rPr sz="2200" spc="-10" dirty="0">
                <a:latin typeface="Calibri"/>
                <a:cs typeface="Calibri"/>
              </a:rPr>
              <a:t>klawiaturze bez </a:t>
            </a:r>
            <a:r>
              <a:rPr sz="2200" dirty="0">
                <a:latin typeface="Calibri"/>
                <a:cs typeface="Calibri"/>
              </a:rPr>
              <a:t>podkładki pod  </a:t>
            </a:r>
            <a:r>
              <a:rPr sz="2200" spc="-15" dirty="0">
                <a:latin typeface="Calibri"/>
                <a:cs typeface="Calibri"/>
              </a:rPr>
              <a:t>nadgarstki.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9127" y="83057"/>
            <a:ext cx="5919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25" dirty="0"/>
              <a:t>Zespół </a:t>
            </a:r>
            <a:r>
              <a:rPr sz="4400" spc="-10" dirty="0"/>
              <a:t>Cieśni</a:t>
            </a:r>
            <a:r>
              <a:rPr sz="4400" dirty="0"/>
              <a:t> </a:t>
            </a:r>
            <a:r>
              <a:rPr sz="4400" spc="-25" dirty="0"/>
              <a:t>Nadgarstka.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3014" y="811530"/>
            <a:ext cx="8457565" cy="563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Jego </a:t>
            </a:r>
            <a:r>
              <a:rPr sz="2200" dirty="0">
                <a:latin typeface="Calibri"/>
                <a:cs typeface="Calibri"/>
              </a:rPr>
              <a:t>objawy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przewlekły </a:t>
            </a:r>
            <a:r>
              <a:rPr sz="2200" dirty="0">
                <a:latin typeface="Calibri"/>
                <a:cs typeface="Calibri"/>
              </a:rPr>
              <a:t>ból </a:t>
            </a:r>
            <a:r>
              <a:rPr sz="2200" spc="-5" dirty="0">
                <a:latin typeface="Calibri"/>
                <a:cs typeface="Calibri"/>
              </a:rPr>
              <a:t>ramion, </a:t>
            </a:r>
            <a:r>
              <a:rPr sz="2200" spc="-10" dirty="0">
                <a:latin typeface="Calibri"/>
                <a:cs typeface="Calibri"/>
              </a:rPr>
              <a:t>przedramion, przegubów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dłoni.</a:t>
            </a:r>
            <a:endParaRPr sz="220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4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Pierwszym </a:t>
            </a:r>
            <a:r>
              <a:rPr sz="2000" spc="-10" dirty="0">
                <a:latin typeface="Calibri"/>
                <a:cs typeface="Calibri"/>
              </a:rPr>
              <a:t>etapem choroby są zaburzenia odżywiania </a:t>
            </a:r>
            <a:r>
              <a:rPr sz="2000" spc="-5" dirty="0">
                <a:latin typeface="Calibri"/>
                <a:cs typeface="Calibri"/>
              </a:rPr>
              <a:t>nerwu, </a:t>
            </a:r>
            <a:r>
              <a:rPr sz="2000" spc="-20" dirty="0">
                <a:latin typeface="Calibri"/>
                <a:cs typeface="Calibri"/>
              </a:rPr>
              <a:t>co </a:t>
            </a:r>
            <a:r>
              <a:rPr sz="2000" spc="-10" dirty="0">
                <a:latin typeface="Calibri"/>
                <a:cs typeface="Calibri"/>
              </a:rPr>
              <a:t>powoduje  zasinienie. Zaburzenia najczęściej </a:t>
            </a:r>
            <a:r>
              <a:rPr sz="2000" spc="-5" dirty="0">
                <a:latin typeface="Calibri"/>
                <a:cs typeface="Calibri"/>
              </a:rPr>
              <a:t>dają o </a:t>
            </a:r>
            <a:r>
              <a:rPr sz="2000" spc="-10" dirty="0">
                <a:latin typeface="Calibri"/>
                <a:cs typeface="Calibri"/>
              </a:rPr>
              <a:t>sobie </a:t>
            </a:r>
            <a:r>
              <a:rPr sz="2000" spc="-5" dirty="0">
                <a:latin typeface="Calibri"/>
                <a:cs typeface="Calibri"/>
              </a:rPr>
              <a:t>znać </a:t>
            </a:r>
            <a:r>
              <a:rPr sz="2000" spc="-10" dirty="0">
                <a:latin typeface="Calibri"/>
                <a:cs typeface="Calibri"/>
              </a:rPr>
              <a:t>w </a:t>
            </a:r>
            <a:r>
              <a:rPr sz="2000" spc="-30" dirty="0">
                <a:latin typeface="Calibri"/>
                <a:cs typeface="Calibri"/>
              </a:rPr>
              <a:t>nocy. </a:t>
            </a:r>
            <a:r>
              <a:rPr sz="2000" spc="-15" dirty="0">
                <a:latin typeface="Calibri"/>
                <a:cs typeface="Calibri"/>
              </a:rPr>
              <a:t>Zazwyczaj  </a:t>
            </a:r>
            <a:r>
              <a:rPr sz="2000" spc="-10" dirty="0">
                <a:latin typeface="Calibri"/>
                <a:cs typeface="Calibri"/>
              </a:rPr>
              <a:t>powoduje </a:t>
            </a:r>
            <a:r>
              <a:rPr sz="2000" spc="-15" dirty="0">
                <a:latin typeface="Calibri"/>
                <a:cs typeface="Calibri"/>
              </a:rPr>
              <a:t>to lekceważenie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objawów.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Dochodzi do </a:t>
            </a:r>
            <a:r>
              <a:rPr sz="2000" spc="-10" dirty="0">
                <a:latin typeface="Calibri"/>
                <a:cs typeface="Calibri"/>
              </a:rPr>
              <a:t>usztywnienia mięśni </a:t>
            </a:r>
            <a:r>
              <a:rPr sz="2000" spc="-35" dirty="0">
                <a:latin typeface="Calibri"/>
                <a:cs typeface="Calibri"/>
              </a:rPr>
              <a:t>pleców, </a:t>
            </a:r>
            <a:r>
              <a:rPr sz="2000" spc="-10" dirty="0">
                <a:latin typeface="Calibri"/>
                <a:cs typeface="Calibri"/>
              </a:rPr>
              <a:t>karku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rąk.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Kolejnymi </a:t>
            </a:r>
            <a:r>
              <a:rPr sz="2200" spc="-5" dirty="0">
                <a:latin typeface="Calibri"/>
                <a:cs typeface="Calibri"/>
              </a:rPr>
              <a:t>objawami jest występowanie drętwienia</a:t>
            </a:r>
            <a:r>
              <a:rPr sz="2200" spc="-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palców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wskazujących, które </a:t>
            </a:r>
            <a:r>
              <a:rPr sz="2200" spc="-10" dirty="0">
                <a:latin typeface="Calibri"/>
                <a:cs typeface="Calibri"/>
              </a:rPr>
              <a:t>narastająco </a:t>
            </a:r>
            <a:r>
              <a:rPr sz="2200" dirty="0">
                <a:latin typeface="Calibri"/>
                <a:cs typeface="Calibri"/>
              </a:rPr>
              <a:t>obejmuje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barki.</a:t>
            </a:r>
            <a:endParaRPr sz="2200">
              <a:latin typeface="Calibri"/>
              <a:cs typeface="Calibri"/>
            </a:endParaRPr>
          </a:p>
          <a:p>
            <a:pPr marL="756285" marR="14604" lvl="1" indent="-286385">
              <a:lnSpc>
                <a:spcPct val="8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Pogarszająca </a:t>
            </a:r>
            <a:r>
              <a:rPr sz="2000" spc="-10" dirty="0">
                <a:latin typeface="Calibri"/>
                <a:cs typeface="Calibri"/>
              </a:rPr>
              <a:t>się </a:t>
            </a:r>
            <a:r>
              <a:rPr sz="2000" spc="-15" dirty="0">
                <a:latin typeface="Calibri"/>
                <a:cs typeface="Calibri"/>
              </a:rPr>
              <a:t>sprawność </a:t>
            </a:r>
            <a:r>
              <a:rPr sz="2000" spc="-20" dirty="0">
                <a:latin typeface="Calibri"/>
                <a:cs typeface="Calibri"/>
              </a:rPr>
              <a:t>kończyn </a:t>
            </a:r>
            <a:r>
              <a:rPr sz="2000" spc="-15" dirty="0">
                <a:latin typeface="Calibri"/>
                <a:cs typeface="Calibri"/>
              </a:rPr>
              <a:t>górnych oraz zakres </a:t>
            </a:r>
            <a:r>
              <a:rPr sz="2000" spc="-5" dirty="0">
                <a:latin typeface="Calibri"/>
                <a:cs typeface="Calibri"/>
              </a:rPr>
              <a:t>ruchów i </a:t>
            </a:r>
            <a:r>
              <a:rPr sz="2000" spc="-10" dirty="0">
                <a:latin typeface="Calibri"/>
                <a:cs typeface="Calibri"/>
              </a:rPr>
              <a:t>słabnąca  </a:t>
            </a:r>
            <a:r>
              <a:rPr sz="2000" spc="-5" dirty="0">
                <a:latin typeface="Calibri"/>
                <a:cs typeface="Calibri"/>
              </a:rPr>
              <a:t>siła </a:t>
            </a:r>
            <a:r>
              <a:rPr sz="2000" spc="-10" dirty="0">
                <a:latin typeface="Calibri"/>
                <a:cs typeface="Calibri"/>
              </a:rPr>
              <a:t>chwytu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palców.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Prowadzenie </a:t>
            </a:r>
            <a:r>
              <a:rPr sz="2000" spc="-10" dirty="0">
                <a:latin typeface="Calibri"/>
                <a:cs typeface="Calibri"/>
              </a:rPr>
              <a:t>samochodu </a:t>
            </a:r>
            <a:r>
              <a:rPr sz="2000" spc="-15" dirty="0">
                <a:latin typeface="Calibri"/>
                <a:cs typeface="Calibri"/>
              </a:rPr>
              <a:t>staje </a:t>
            </a:r>
            <a:r>
              <a:rPr sz="2000" spc="-10" dirty="0">
                <a:latin typeface="Calibri"/>
                <a:cs typeface="Calibri"/>
              </a:rPr>
              <a:t>się </a:t>
            </a:r>
            <a:r>
              <a:rPr sz="2000" spc="-15" dirty="0">
                <a:latin typeface="Calibri"/>
                <a:cs typeface="Calibri"/>
              </a:rPr>
              <a:t>niemożliwe </a:t>
            </a:r>
            <a:r>
              <a:rPr sz="2000" spc="-5" dirty="0">
                <a:latin typeface="Calibri"/>
                <a:cs typeface="Calibri"/>
              </a:rPr>
              <a:t>a do </a:t>
            </a:r>
            <a:r>
              <a:rPr sz="2000" spc="-15" dirty="0">
                <a:latin typeface="Calibri"/>
                <a:cs typeface="Calibri"/>
              </a:rPr>
              <a:t>rangi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problemu</a:t>
            </a:r>
            <a:endParaRPr sz="2000">
              <a:latin typeface="Calibri"/>
              <a:cs typeface="Calibri"/>
            </a:endParaRPr>
          </a:p>
          <a:p>
            <a:pPr marR="368300" algn="ctr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dochodzi podniesienie </a:t>
            </a:r>
            <a:r>
              <a:rPr sz="2000" spc="-10" dirty="0">
                <a:latin typeface="Calibri"/>
                <a:cs typeface="Calibri"/>
              </a:rPr>
              <a:t>słuchawki </a:t>
            </a:r>
            <a:r>
              <a:rPr sz="2000" spc="-20" dirty="0">
                <a:latin typeface="Calibri"/>
                <a:cs typeface="Calibri"/>
              </a:rPr>
              <a:t>telefonu </a:t>
            </a:r>
            <a:r>
              <a:rPr sz="2000" spc="-15" dirty="0">
                <a:latin typeface="Calibri"/>
                <a:cs typeface="Calibri"/>
              </a:rPr>
              <a:t>czy </a:t>
            </a:r>
            <a:r>
              <a:rPr sz="2000" spc="-10" dirty="0">
                <a:latin typeface="Calibri"/>
                <a:cs typeface="Calibri"/>
              </a:rPr>
              <a:t>zjedzenie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posiłku.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64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10" dirty="0">
                <a:latin typeface="Calibri"/>
                <a:cs typeface="Calibri"/>
              </a:rPr>
              <a:t>Przyczyny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obrzęk zapalny nerwów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tkanek,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anomalie </a:t>
            </a:r>
            <a:r>
              <a:rPr sz="2000" spc="-20" dirty="0">
                <a:latin typeface="Calibri"/>
                <a:cs typeface="Calibri"/>
              </a:rPr>
              <a:t>rozwojowe,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5" dirty="0">
                <a:latin typeface="Calibri"/>
                <a:cs typeface="Calibri"/>
              </a:rPr>
              <a:t>stany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zapalne,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złe </a:t>
            </a:r>
            <a:r>
              <a:rPr sz="2000" spc="-10" dirty="0">
                <a:latin typeface="Calibri"/>
                <a:cs typeface="Calibri"/>
              </a:rPr>
              <a:t>wygojenie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kości,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prace</a:t>
            </a:r>
            <a:r>
              <a:rPr sz="2000" spc="-10" dirty="0">
                <a:latin typeface="Calibri"/>
                <a:cs typeface="Calibri"/>
              </a:rPr>
              <a:t> ręczne,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choroby (neuropatia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cukrzycowa),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zacieśnienia </a:t>
            </a:r>
            <a:r>
              <a:rPr sz="2000" spc="-15" dirty="0">
                <a:latin typeface="Calibri"/>
                <a:cs typeface="Calibri"/>
              </a:rPr>
              <a:t>przestrzeni </a:t>
            </a:r>
            <a:r>
              <a:rPr sz="2000" spc="-10" dirty="0">
                <a:latin typeface="Calibri"/>
                <a:cs typeface="Calibri"/>
              </a:rPr>
              <a:t>kanału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nadgarstka.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9127" y="83057"/>
            <a:ext cx="59194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25" dirty="0"/>
              <a:t>Zespół </a:t>
            </a:r>
            <a:r>
              <a:rPr sz="4400" spc="-10" dirty="0"/>
              <a:t>Cieśni</a:t>
            </a:r>
            <a:r>
              <a:rPr sz="4400" dirty="0"/>
              <a:t> </a:t>
            </a:r>
            <a:r>
              <a:rPr sz="4400" spc="-25" dirty="0"/>
              <a:t>Nadgarstka.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3014" y="897712"/>
            <a:ext cx="8277859" cy="3611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Calibri"/>
                <a:cs typeface="Calibri"/>
              </a:rPr>
              <a:t>Efektem </a:t>
            </a:r>
            <a:r>
              <a:rPr sz="1800" spc="-10" dirty="0">
                <a:latin typeface="Calibri"/>
                <a:cs typeface="Calibri"/>
              </a:rPr>
              <a:t>schorzenia </a:t>
            </a:r>
            <a:r>
              <a:rPr sz="1800" spc="-15" dirty="0">
                <a:latin typeface="Calibri"/>
                <a:cs typeface="Calibri"/>
              </a:rPr>
              <a:t>jest </a:t>
            </a:r>
            <a:r>
              <a:rPr sz="1800" spc="-10" dirty="0">
                <a:latin typeface="Calibri"/>
                <a:cs typeface="Calibri"/>
              </a:rPr>
              <a:t>długotrwale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nieprzyjemne </a:t>
            </a:r>
            <a:r>
              <a:rPr sz="1800" spc="-15" dirty="0">
                <a:latin typeface="Calibri"/>
                <a:cs typeface="Calibri"/>
              </a:rPr>
              <a:t>leczenie </a:t>
            </a:r>
            <a:r>
              <a:rPr sz="1800" spc="-10" dirty="0">
                <a:latin typeface="Calibri"/>
                <a:cs typeface="Calibri"/>
              </a:rPr>
              <a:t>lub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interwencja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chirurgiczna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długotrwała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rehabilitacja.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Choroby z </a:t>
            </a:r>
            <a:r>
              <a:rPr sz="1500" spc="-5" dirty="0">
                <a:latin typeface="Calibri"/>
                <a:cs typeface="Calibri"/>
              </a:rPr>
              <a:t>tego zespołu </a:t>
            </a:r>
            <a:r>
              <a:rPr sz="1500" spc="0" dirty="0">
                <a:latin typeface="Calibri"/>
                <a:cs typeface="Calibri"/>
              </a:rPr>
              <a:t>są </a:t>
            </a:r>
            <a:r>
              <a:rPr sz="1500" spc="-10" dirty="0">
                <a:latin typeface="Calibri"/>
                <a:cs typeface="Calibri"/>
              </a:rPr>
              <a:t>często </a:t>
            </a:r>
            <a:r>
              <a:rPr sz="1500" spc="-5" dirty="0">
                <a:latin typeface="Calibri"/>
                <a:cs typeface="Calibri"/>
              </a:rPr>
              <a:t>mylnie diagnozowane, ponieważ wielu lekarzy nie słyszało </a:t>
            </a:r>
            <a:r>
              <a:rPr sz="1500" spc="0" dirty="0">
                <a:latin typeface="Calibri"/>
                <a:cs typeface="Calibri"/>
              </a:rPr>
              <a:t>o</a:t>
            </a:r>
            <a:r>
              <a:rPr sz="1500" spc="-2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RSI.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ts val="17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0" dirty="0">
                <a:latin typeface="Calibri"/>
                <a:cs typeface="Calibri"/>
              </a:rPr>
              <a:t>Już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jest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uznane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za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chorobę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zawodową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dla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pracowników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biurowych.</a:t>
            </a:r>
            <a:endParaRPr sz="1500">
              <a:latin typeface="Calibri"/>
              <a:cs typeface="Calibri"/>
            </a:endParaRPr>
          </a:p>
          <a:p>
            <a:pPr marL="356870" indent="-344170">
              <a:lnSpc>
                <a:spcPts val="21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10" dirty="0">
                <a:latin typeface="Calibri"/>
                <a:cs typeface="Calibri"/>
              </a:rPr>
              <a:t>Leczenie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ts val="194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Najlepszą metodą leczenia </a:t>
            </a:r>
            <a:r>
              <a:rPr sz="1800" spc="-15" dirty="0">
                <a:latin typeface="Calibri"/>
                <a:cs typeface="Calibri"/>
              </a:rPr>
              <a:t>jest </a:t>
            </a:r>
            <a:r>
              <a:rPr sz="1800" spc="-10" dirty="0">
                <a:latin typeface="Calibri"/>
                <a:cs typeface="Calibri"/>
              </a:rPr>
              <a:t>operacyjne przecięcie więzadła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poprzecznego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1945"/>
              </a:lnSpc>
            </a:pPr>
            <a:r>
              <a:rPr sz="1800" spc="-15" dirty="0">
                <a:latin typeface="Calibri"/>
                <a:cs typeface="Calibri"/>
              </a:rPr>
              <a:t>nadgarstka.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Niekiedy bezwzględnie należy </a:t>
            </a:r>
            <a:r>
              <a:rPr sz="1800" spc="-5" dirty="0">
                <a:latin typeface="Calibri"/>
                <a:cs typeface="Calibri"/>
              </a:rPr>
              <a:t>unieruchomić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nadgarstek.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latin typeface="Calibri"/>
                <a:cs typeface="Calibri"/>
              </a:rPr>
              <a:t>Pacjentom </a:t>
            </a:r>
            <a:r>
              <a:rPr sz="1800" spc="-10" dirty="0">
                <a:latin typeface="Calibri"/>
                <a:cs typeface="Calibri"/>
              </a:rPr>
              <a:t>pomaga </a:t>
            </a:r>
            <a:r>
              <a:rPr sz="1800" spc="-15" dirty="0">
                <a:latin typeface="Calibri"/>
                <a:cs typeface="Calibri"/>
              </a:rPr>
              <a:t>fizykoterapia poprzez wykonywanie </a:t>
            </a:r>
            <a:r>
              <a:rPr sz="1800" spc="-10" dirty="0">
                <a:latin typeface="Calibri"/>
                <a:cs typeface="Calibri"/>
              </a:rPr>
              <a:t>ćwiczeń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relaksujących.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ts val="1945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Chorzy przyjmują </a:t>
            </a:r>
            <a:r>
              <a:rPr sz="1800" spc="-10" dirty="0">
                <a:latin typeface="Calibri"/>
                <a:cs typeface="Calibri"/>
              </a:rPr>
              <a:t>witaminę </a:t>
            </a:r>
            <a:r>
              <a:rPr sz="1800" dirty="0">
                <a:latin typeface="Calibri"/>
                <a:cs typeface="Calibri"/>
              </a:rPr>
              <a:t>B6, </a:t>
            </a:r>
            <a:r>
              <a:rPr sz="1800" spc="-5" dirty="0">
                <a:latin typeface="Calibri"/>
                <a:cs typeface="Calibri"/>
              </a:rPr>
              <a:t>leki </a:t>
            </a:r>
            <a:r>
              <a:rPr sz="1800" spc="-10" dirty="0">
                <a:latin typeface="Calibri"/>
                <a:cs typeface="Calibri"/>
              </a:rPr>
              <a:t>moczopędne (zmniejsza obrzęk) lub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leki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przeciwzapalne.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Miejscowe wstrzykiwanie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hydrokortyzonu.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latin typeface="Calibri"/>
                <a:cs typeface="Calibri"/>
              </a:rPr>
              <a:t>Jonoforeza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sterydowa.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35" dirty="0">
                <a:latin typeface="Calibri"/>
                <a:cs typeface="Calibri"/>
              </a:rPr>
              <a:t>Terapia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ultradźwiękowa.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0625" y="4545076"/>
            <a:ext cx="2905125" cy="231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1544" y="174193"/>
            <a:ext cx="37420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Sytuacja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spc="-25" dirty="0">
                <a:latin typeface="Calibri"/>
                <a:cs typeface="Calibri"/>
              </a:rPr>
              <a:t>prawna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17194"/>
            <a:ext cx="79260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pl-PL" sz="3200" spc="-25" dirty="0">
                <a:latin typeface="Calibri"/>
                <a:cs typeface="Calibri"/>
              </a:rPr>
              <a:t>    </a:t>
            </a:r>
            <a:r>
              <a:rPr sz="3200" spc="-25" dirty="0" err="1">
                <a:latin typeface="Calibri"/>
                <a:cs typeface="Calibri"/>
              </a:rPr>
              <a:t>Ustawodawstwo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polskie </a:t>
            </a:r>
            <a:r>
              <a:rPr sz="3200" spc="-20" dirty="0">
                <a:latin typeface="Calibri"/>
                <a:cs typeface="Calibri"/>
              </a:rPr>
              <a:t>zalicza pracę </a:t>
            </a:r>
            <a:r>
              <a:rPr sz="3200" spc="-15" dirty="0">
                <a:latin typeface="Calibri"/>
                <a:cs typeface="Calibri"/>
              </a:rPr>
              <a:t>przy  monitorach </a:t>
            </a:r>
            <a:r>
              <a:rPr sz="3200" spc="-20" dirty="0">
                <a:latin typeface="Calibri"/>
                <a:cs typeface="Calibri"/>
              </a:rPr>
              <a:t>ekranowych </a:t>
            </a:r>
            <a:r>
              <a:rPr sz="3200" spc="-15" dirty="0">
                <a:latin typeface="Calibri"/>
                <a:cs typeface="Calibri"/>
              </a:rPr>
              <a:t>do </a:t>
            </a:r>
            <a:r>
              <a:rPr sz="3200" spc="-25" dirty="0">
                <a:latin typeface="Calibri"/>
                <a:cs typeface="Calibri"/>
              </a:rPr>
              <a:t>prac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uciążliwych.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026" name="Picture 2" descr="Znalezione obrazy dla zapytania praca przy monitorze mem">
            <a:extLst>
              <a:ext uri="{FF2B5EF4-FFF2-40B4-BE49-F238E27FC236}">
                <a16:creationId xmlns:a16="http://schemas.microsoft.com/office/drawing/2014/main" id="{85132519-331D-42AA-9A0F-3DA8A513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1" y="2286000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5663" y="11379"/>
            <a:ext cx="27984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Profilaktyka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1691" y="739851"/>
            <a:ext cx="8241030" cy="37134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Zapobieganie schorzeniu jest możliwe </a:t>
            </a:r>
            <a:r>
              <a:rPr sz="2200" spc="-15" dirty="0">
                <a:latin typeface="Calibri"/>
                <a:cs typeface="Calibri"/>
              </a:rPr>
              <a:t>przez </a:t>
            </a:r>
            <a:r>
              <a:rPr sz="2200" spc="-10" dirty="0">
                <a:latin typeface="Calibri"/>
                <a:cs typeface="Calibri"/>
              </a:rPr>
              <a:t>wykorzystanie </a:t>
            </a:r>
            <a:r>
              <a:rPr sz="2200" dirty="0">
                <a:latin typeface="Calibri"/>
                <a:cs typeface="Calibri"/>
              </a:rPr>
              <a:t>na</a:t>
            </a:r>
            <a:r>
              <a:rPr sz="2200" spc="-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prostą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gimnastykę </a:t>
            </a:r>
            <a:r>
              <a:rPr sz="2200" spc="-5" dirty="0">
                <a:latin typeface="Calibri"/>
                <a:cs typeface="Calibri"/>
              </a:rPr>
              <a:t>przerw </a:t>
            </a:r>
            <a:r>
              <a:rPr sz="2200" spc="0" dirty="0">
                <a:latin typeface="Calibri"/>
                <a:cs typeface="Calibri"/>
              </a:rPr>
              <a:t>w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pracy.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5" dirty="0">
                <a:latin typeface="Calibri"/>
                <a:cs typeface="Calibri"/>
              </a:rPr>
              <a:t>Pamiętaj </a:t>
            </a:r>
            <a:r>
              <a:rPr sz="1900" spc="-5" dirty="0">
                <a:latin typeface="Calibri"/>
                <a:cs typeface="Calibri"/>
              </a:rPr>
              <a:t>o 5 </a:t>
            </a:r>
            <a:r>
              <a:rPr sz="1900" spc="-15" dirty="0">
                <a:latin typeface="Calibri"/>
                <a:cs typeface="Calibri"/>
              </a:rPr>
              <a:t>minutowej przerwie </a:t>
            </a:r>
            <a:r>
              <a:rPr sz="1900" spc="-20" dirty="0">
                <a:latin typeface="Calibri"/>
                <a:cs typeface="Calibri"/>
              </a:rPr>
              <a:t>co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godzinę.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30" dirty="0">
                <a:latin typeface="Calibri"/>
                <a:cs typeface="Calibri"/>
              </a:rPr>
              <a:t>Częste </a:t>
            </a:r>
            <a:r>
              <a:rPr sz="1900" spc="-5" dirty="0">
                <a:latin typeface="Calibri"/>
                <a:cs typeface="Calibri"/>
              </a:rPr>
              <a:t>zmienianie </a:t>
            </a:r>
            <a:r>
              <a:rPr sz="1900" spc="-20" dirty="0">
                <a:latin typeface="Calibri"/>
                <a:cs typeface="Calibri"/>
              </a:rPr>
              <a:t>wykonywanych </a:t>
            </a:r>
            <a:r>
              <a:rPr sz="1900" spc="-10" dirty="0">
                <a:latin typeface="Calibri"/>
                <a:cs typeface="Calibri"/>
              </a:rPr>
              <a:t>czynności. </a:t>
            </a:r>
            <a:r>
              <a:rPr sz="1900" spc="-5" dirty="0">
                <a:latin typeface="Calibri"/>
                <a:cs typeface="Calibri"/>
              </a:rPr>
              <a:t>Unikanie ciągle </a:t>
            </a:r>
            <a:r>
              <a:rPr sz="1900" spc="-25" dirty="0">
                <a:latin typeface="Calibri"/>
                <a:cs typeface="Calibri"/>
              </a:rPr>
              <a:t>tego</a:t>
            </a:r>
            <a:r>
              <a:rPr sz="1900" spc="22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samego.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ts val="20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20" dirty="0">
                <a:latin typeface="Calibri"/>
                <a:cs typeface="Calibri"/>
              </a:rPr>
              <a:t>Rozciąganie </a:t>
            </a:r>
            <a:r>
              <a:rPr sz="1900" spc="-5" dirty="0">
                <a:latin typeface="Calibri"/>
                <a:cs typeface="Calibri"/>
              </a:rPr>
              <a:t>i </a:t>
            </a:r>
            <a:r>
              <a:rPr sz="1900" spc="-15" dirty="0">
                <a:latin typeface="Calibri"/>
                <a:cs typeface="Calibri"/>
              </a:rPr>
              <a:t>gimnastykowanie nadgarstków </a:t>
            </a:r>
            <a:r>
              <a:rPr sz="1900" spc="-10" dirty="0">
                <a:latin typeface="Calibri"/>
                <a:cs typeface="Calibri"/>
              </a:rPr>
              <a:t>podczas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wykonywania</a:t>
            </a:r>
            <a:endParaRPr sz="1900">
              <a:latin typeface="Calibri"/>
              <a:cs typeface="Calibri"/>
            </a:endParaRPr>
          </a:p>
          <a:p>
            <a:pPr marL="756285">
              <a:lnSpc>
                <a:spcPts val="2055"/>
              </a:lnSpc>
            </a:pPr>
            <a:r>
              <a:rPr sz="1900" spc="-15" dirty="0">
                <a:latin typeface="Calibri"/>
                <a:cs typeface="Calibri"/>
              </a:rPr>
              <a:t>jednostajnych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prac.</a:t>
            </a:r>
            <a:endParaRPr sz="1900">
              <a:latin typeface="Calibri"/>
              <a:cs typeface="Calibri"/>
            </a:endParaRPr>
          </a:p>
          <a:p>
            <a:pPr marL="756285" marR="323215" lvl="1" indent="-286385">
              <a:lnSpc>
                <a:spcPct val="80000"/>
              </a:lnSpc>
              <a:spcBef>
                <a:spcPts val="4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5" dirty="0">
                <a:latin typeface="Calibri"/>
                <a:cs typeface="Calibri"/>
              </a:rPr>
              <a:t>Rezygnacja </a:t>
            </a:r>
            <a:r>
              <a:rPr sz="1900" spc="-5" dirty="0">
                <a:latin typeface="Calibri"/>
                <a:cs typeface="Calibri"/>
              </a:rPr>
              <a:t>z palenia </a:t>
            </a:r>
            <a:r>
              <a:rPr sz="1900" spc="-20" dirty="0">
                <a:latin typeface="Calibri"/>
                <a:cs typeface="Calibri"/>
              </a:rPr>
              <a:t>papierosów, </a:t>
            </a:r>
            <a:r>
              <a:rPr sz="1900" spc="-10" dirty="0">
                <a:latin typeface="Calibri"/>
                <a:cs typeface="Calibri"/>
              </a:rPr>
              <a:t>ogranicz spożywanie alkoholu, </a:t>
            </a:r>
            <a:r>
              <a:rPr sz="1900" dirty="0">
                <a:latin typeface="Calibri"/>
                <a:cs typeface="Calibri"/>
              </a:rPr>
              <a:t>dbanie 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prawidłową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wagę.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ts val="205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Zamiast </a:t>
            </a:r>
            <a:r>
              <a:rPr sz="1900" spc="-25" dirty="0">
                <a:latin typeface="Calibri"/>
                <a:cs typeface="Calibri"/>
              </a:rPr>
              <a:t>myszy </a:t>
            </a:r>
            <a:r>
              <a:rPr sz="1900" spc="-5" dirty="0">
                <a:latin typeface="Calibri"/>
                <a:cs typeface="Calibri"/>
              </a:rPr>
              <a:t>i </a:t>
            </a:r>
            <a:r>
              <a:rPr sz="1900" spc="-10" dirty="0">
                <a:latin typeface="Calibri"/>
                <a:cs typeface="Calibri"/>
              </a:rPr>
              <a:t>klawiatury używanie tabletu, </a:t>
            </a:r>
            <a:r>
              <a:rPr sz="1900" spc="-15" dirty="0">
                <a:latin typeface="Calibri"/>
                <a:cs typeface="Calibri"/>
              </a:rPr>
              <a:t>sterowania </a:t>
            </a:r>
            <a:r>
              <a:rPr sz="1900" spc="-5" dirty="0">
                <a:latin typeface="Calibri"/>
                <a:cs typeface="Calibri"/>
              </a:rPr>
              <a:t>głosem,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sterowania</a:t>
            </a:r>
            <a:endParaRPr sz="1900">
              <a:latin typeface="Calibri"/>
              <a:cs typeface="Calibri"/>
            </a:endParaRPr>
          </a:p>
          <a:p>
            <a:pPr marL="756285">
              <a:lnSpc>
                <a:spcPts val="2045"/>
              </a:lnSpc>
            </a:pPr>
            <a:r>
              <a:rPr sz="1900" spc="-15" dirty="0">
                <a:latin typeface="Calibri"/>
                <a:cs typeface="Calibri"/>
              </a:rPr>
              <a:t>wzrokiem </a:t>
            </a:r>
            <a:r>
              <a:rPr sz="1900" spc="-5" dirty="0">
                <a:latin typeface="Calibri"/>
                <a:cs typeface="Calibri"/>
              </a:rPr>
              <a:t>lub </a:t>
            </a:r>
            <a:r>
              <a:rPr sz="1900" spc="-10" dirty="0">
                <a:latin typeface="Calibri"/>
                <a:cs typeface="Calibri"/>
              </a:rPr>
              <a:t>nożnej</a:t>
            </a:r>
            <a:r>
              <a:rPr sz="1900" spc="-20" dirty="0">
                <a:latin typeface="Calibri"/>
                <a:cs typeface="Calibri"/>
              </a:rPr>
              <a:t> myszki.</a:t>
            </a:r>
            <a:endParaRPr sz="1900">
              <a:latin typeface="Calibri"/>
              <a:cs typeface="Calibri"/>
            </a:endParaRPr>
          </a:p>
          <a:p>
            <a:pPr marL="356870" indent="-344170">
              <a:lnSpc>
                <a:spcPts val="263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10" dirty="0">
                <a:latin typeface="Calibri"/>
                <a:cs typeface="Calibri"/>
              </a:rPr>
              <a:t>razie </a:t>
            </a:r>
            <a:r>
              <a:rPr sz="2200" spc="-15" dirty="0">
                <a:latin typeface="Calibri"/>
                <a:cs typeface="Calibri"/>
              </a:rPr>
              <a:t>zauważenia </a:t>
            </a:r>
            <a:r>
              <a:rPr sz="2200" spc="-10" dirty="0">
                <a:latin typeface="Calibri"/>
                <a:cs typeface="Calibri"/>
              </a:rPr>
              <a:t>niepokojących </a:t>
            </a:r>
            <a:r>
              <a:rPr sz="2200" spc="-30" dirty="0">
                <a:latin typeface="Calibri"/>
                <a:cs typeface="Calibri"/>
              </a:rPr>
              <a:t>objawów, </a:t>
            </a:r>
            <a:r>
              <a:rPr sz="2200" spc="-15" dirty="0">
                <a:latin typeface="Calibri"/>
                <a:cs typeface="Calibri"/>
              </a:rPr>
              <a:t>założenie </a:t>
            </a:r>
            <a:r>
              <a:rPr sz="2200" spc="-20" dirty="0">
                <a:latin typeface="Calibri"/>
                <a:cs typeface="Calibri"/>
              </a:rPr>
              <a:t>szyny </a:t>
            </a:r>
            <a:r>
              <a:rPr sz="2200" dirty="0">
                <a:latin typeface="Calibri"/>
                <a:cs typeface="Calibri"/>
              </a:rPr>
              <a:t>na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rękę.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Jeśli objawy nie </a:t>
            </a:r>
            <a:r>
              <a:rPr sz="2200" spc="-10" dirty="0">
                <a:latin typeface="Calibri"/>
                <a:cs typeface="Calibri"/>
              </a:rPr>
              <a:t>ustępują, </a:t>
            </a:r>
            <a:r>
              <a:rPr sz="2200" spc="-5" dirty="0">
                <a:latin typeface="Calibri"/>
                <a:cs typeface="Calibri"/>
              </a:rPr>
              <a:t>albo </a:t>
            </a:r>
            <a:r>
              <a:rPr sz="2200" spc="-20" dirty="0">
                <a:latin typeface="Calibri"/>
                <a:cs typeface="Calibri"/>
              </a:rPr>
              <a:t>pogarszają </a:t>
            </a:r>
            <a:r>
              <a:rPr sz="2200" spc="-5" dirty="0">
                <a:latin typeface="Calibri"/>
                <a:cs typeface="Calibri"/>
              </a:rPr>
              <a:t>się, </a:t>
            </a:r>
            <a:r>
              <a:rPr sz="2200" spc="-10" dirty="0">
                <a:latin typeface="Calibri"/>
                <a:cs typeface="Calibri"/>
              </a:rPr>
              <a:t>niezwłoczny </a:t>
            </a:r>
            <a:r>
              <a:rPr sz="2200" spc="-20" dirty="0">
                <a:latin typeface="Calibri"/>
                <a:cs typeface="Calibri"/>
              </a:rPr>
              <a:t>kontakt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lekarzem.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9228" y="4221224"/>
            <a:ext cx="2970822" cy="256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198" y="220167"/>
            <a:ext cx="26733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G</a:t>
            </a:r>
            <a:r>
              <a:rPr sz="4400" b="0" spc="-25" dirty="0">
                <a:latin typeface="Calibri"/>
                <a:cs typeface="Calibri"/>
              </a:rPr>
              <a:t>i</a:t>
            </a:r>
            <a:r>
              <a:rPr sz="4400" b="0" spc="-5" dirty="0">
                <a:latin typeface="Calibri"/>
                <a:cs typeface="Calibri"/>
              </a:rPr>
              <a:t>mna</a:t>
            </a:r>
            <a:r>
              <a:rPr sz="4400" b="0" spc="-45" dirty="0">
                <a:latin typeface="Calibri"/>
                <a:cs typeface="Calibri"/>
              </a:rPr>
              <a:t>s</a:t>
            </a:r>
            <a:r>
              <a:rPr sz="4400" b="0" spc="-5" dirty="0">
                <a:latin typeface="Calibri"/>
                <a:cs typeface="Calibri"/>
              </a:rPr>
              <a:t>ty</a:t>
            </a:r>
            <a:r>
              <a:rPr sz="4400" b="0" spc="-95" dirty="0">
                <a:latin typeface="Calibri"/>
                <a:cs typeface="Calibri"/>
              </a:rPr>
              <a:t>k</a:t>
            </a:r>
            <a:r>
              <a:rPr sz="4400" b="0" spc="-5" dirty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080592"/>
            <a:ext cx="51142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Kilka ćwiczeń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rozluźniających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125" y="1714500"/>
            <a:ext cx="6429375" cy="4908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464896"/>
            <a:ext cx="46716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5" dirty="0">
                <a:latin typeface="Calibri"/>
                <a:cs typeface="Calibri"/>
              </a:rPr>
              <a:t>Zespół </a:t>
            </a:r>
            <a:r>
              <a:rPr sz="4400" b="0" spc="-10" dirty="0">
                <a:latin typeface="Calibri"/>
                <a:cs typeface="Calibri"/>
              </a:rPr>
              <a:t>de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Quervaina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8044815" cy="301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5019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Zespół </a:t>
            </a:r>
            <a:r>
              <a:rPr sz="3200" spc="-10" dirty="0">
                <a:latin typeface="Calibri"/>
                <a:cs typeface="Calibri"/>
              </a:rPr>
              <a:t>de </a:t>
            </a:r>
            <a:r>
              <a:rPr sz="3200" spc="-15" dirty="0">
                <a:latin typeface="Calibri"/>
                <a:cs typeface="Calibri"/>
              </a:rPr>
              <a:t>Quervaina </a:t>
            </a:r>
            <a:r>
              <a:rPr sz="3200" spc="-20" dirty="0">
                <a:latin typeface="Calibri"/>
                <a:cs typeface="Calibri"/>
              </a:rPr>
              <a:t>(kciuk </a:t>
            </a:r>
            <a:r>
              <a:rPr sz="3200" spc="-10" dirty="0">
                <a:latin typeface="Calibri"/>
                <a:cs typeface="Calibri"/>
              </a:rPr>
              <a:t>matki, </a:t>
            </a:r>
            <a:r>
              <a:rPr sz="3200" spc="-20" dirty="0">
                <a:latin typeface="Calibri"/>
                <a:cs typeface="Calibri"/>
              </a:rPr>
              <a:t>kciuk </a:t>
            </a:r>
            <a:r>
              <a:rPr sz="3200" dirty="0">
                <a:latin typeface="Calibri"/>
                <a:cs typeface="Calibri"/>
              </a:rPr>
              <a:t>SMS-  </a:t>
            </a:r>
            <a:r>
              <a:rPr sz="3200" spc="-25" dirty="0">
                <a:latin typeface="Calibri"/>
                <a:cs typeface="Calibri"/>
              </a:rPr>
              <a:t>owca)</a:t>
            </a:r>
            <a:endParaRPr sz="3200">
              <a:latin typeface="Calibri"/>
              <a:cs typeface="Calibri"/>
            </a:endParaRP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Ból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30" dirty="0">
                <a:latin typeface="Calibri"/>
                <a:cs typeface="Calibri"/>
              </a:rPr>
              <a:t>stan </a:t>
            </a:r>
            <a:r>
              <a:rPr sz="3200" spc="-20" dirty="0">
                <a:latin typeface="Calibri"/>
                <a:cs typeface="Calibri"/>
              </a:rPr>
              <a:t>zapalny </a:t>
            </a:r>
            <a:r>
              <a:rPr sz="3200" spc="-30" dirty="0">
                <a:latin typeface="Calibri"/>
                <a:cs typeface="Calibri"/>
              </a:rPr>
              <a:t>kciuka </a:t>
            </a:r>
            <a:r>
              <a:rPr sz="3200" spc="-5" dirty="0">
                <a:latin typeface="Calibri"/>
                <a:cs typeface="Calibri"/>
              </a:rPr>
              <a:t>z </a:t>
            </a:r>
            <a:r>
              <a:rPr sz="3200" spc="-20" dirty="0">
                <a:latin typeface="Calibri"/>
                <a:cs typeface="Calibri"/>
              </a:rPr>
              <a:t>powodu </a:t>
            </a:r>
            <a:r>
              <a:rPr sz="3200" spc="-15" dirty="0">
                <a:latin typeface="Calibri"/>
                <a:cs typeface="Calibri"/>
              </a:rPr>
              <a:t>sumujących 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35" dirty="0">
                <a:latin typeface="Calibri"/>
                <a:cs typeface="Calibri"/>
              </a:rPr>
              <a:t>urazów </a:t>
            </a:r>
            <a:r>
              <a:rPr sz="3200" spc="-10" dirty="0">
                <a:latin typeface="Calibri"/>
                <a:cs typeface="Calibri"/>
              </a:rPr>
              <a:t>ścięgien </a:t>
            </a:r>
            <a:r>
              <a:rPr sz="3200" spc="-5" dirty="0">
                <a:latin typeface="Calibri"/>
                <a:cs typeface="Calibri"/>
              </a:rPr>
              <a:t>i mięśni </a:t>
            </a:r>
            <a:r>
              <a:rPr sz="3200" spc="-15" dirty="0">
                <a:latin typeface="Calibri"/>
                <a:cs typeface="Calibri"/>
              </a:rPr>
              <a:t>tego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palca.</a:t>
            </a:r>
            <a:endParaRPr sz="3200">
              <a:latin typeface="Calibri"/>
              <a:cs typeface="Calibri"/>
            </a:endParaRPr>
          </a:p>
          <a:p>
            <a:pPr marL="756285" marR="230504" indent="-287020">
              <a:lnSpc>
                <a:spcPct val="100000"/>
              </a:lnSpc>
              <a:spcBef>
                <a:spcPts val="690"/>
              </a:spcBef>
            </a:pPr>
            <a:r>
              <a:rPr sz="2800" spc="0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Wywołane </a:t>
            </a:r>
            <a:r>
              <a:rPr sz="2800" spc="-20" dirty="0">
                <a:latin typeface="Calibri"/>
                <a:cs typeface="Calibri"/>
              </a:rPr>
              <a:t>przez </a:t>
            </a:r>
            <a:r>
              <a:rPr sz="2800" spc="-5" dirty="0">
                <a:latin typeface="Calibri"/>
                <a:cs typeface="Calibri"/>
              </a:rPr>
              <a:t>monotonne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10" dirty="0">
                <a:latin typeface="Calibri"/>
                <a:cs typeface="Calibri"/>
              </a:rPr>
              <a:t>powtarzalne</a:t>
            </a:r>
            <a:r>
              <a:rPr sz="2800" spc="-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ruchy  </a:t>
            </a:r>
            <a:r>
              <a:rPr sz="2800" spc="-25" dirty="0">
                <a:latin typeface="Calibri"/>
                <a:cs typeface="Calibri"/>
              </a:rPr>
              <a:t>kciuka </a:t>
            </a:r>
            <a:r>
              <a:rPr sz="2800" dirty="0">
                <a:latin typeface="Calibri"/>
                <a:cs typeface="Calibri"/>
              </a:rPr>
              <a:t>(Pisanie </a:t>
            </a:r>
            <a:r>
              <a:rPr sz="2800" spc="-5" dirty="0">
                <a:latin typeface="Calibri"/>
                <a:cs typeface="Calibri"/>
              </a:rPr>
              <a:t>na </a:t>
            </a:r>
            <a:r>
              <a:rPr sz="2800" spc="-10" dirty="0">
                <a:latin typeface="Calibri"/>
                <a:cs typeface="Calibri"/>
              </a:rPr>
              <a:t>ekranie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telefonu).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560" y="464896"/>
            <a:ext cx="348487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Inne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okreslenia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60001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Kciuk </a:t>
            </a:r>
            <a:r>
              <a:rPr sz="2800" dirty="0">
                <a:latin typeface="Calibri"/>
                <a:cs typeface="Calibri"/>
              </a:rPr>
              <a:t>Black </a:t>
            </a:r>
            <a:r>
              <a:rPr sz="2800" spc="-25" dirty="0">
                <a:latin typeface="Calibri"/>
                <a:cs typeface="Calibri"/>
              </a:rPr>
              <a:t>Berry, </a:t>
            </a:r>
            <a:r>
              <a:rPr sz="2800" spc="-5" dirty="0">
                <a:latin typeface="Calibri"/>
                <a:cs typeface="Calibri"/>
              </a:rPr>
              <a:t>Nintendoitis,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Injurwii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275970"/>
            <a:ext cx="72320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30" dirty="0">
                <a:latin typeface="Calibri"/>
                <a:cs typeface="Calibri"/>
              </a:rPr>
              <a:t>Przyczyny </a:t>
            </a:r>
            <a:r>
              <a:rPr sz="4400" b="0" spc="-20" dirty="0">
                <a:latin typeface="Calibri"/>
                <a:cs typeface="Calibri"/>
              </a:rPr>
              <a:t>zespołu </a:t>
            </a:r>
            <a:r>
              <a:rPr sz="4400" b="0" spc="-10" dirty="0">
                <a:latin typeface="Calibri"/>
                <a:cs typeface="Calibri"/>
              </a:rPr>
              <a:t>de</a:t>
            </a:r>
            <a:r>
              <a:rPr sz="4400" b="0" spc="2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Quervaina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853186"/>
            <a:ext cx="5886450" cy="57670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727075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b="1" spc="-25" dirty="0">
                <a:latin typeface="Calibri"/>
                <a:cs typeface="Calibri"/>
              </a:rPr>
              <a:t>Częste </a:t>
            </a:r>
            <a:r>
              <a:rPr sz="2500" b="1" spc="-5" dirty="0">
                <a:latin typeface="Calibri"/>
                <a:cs typeface="Calibri"/>
              </a:rPr>
              <a:t>pisanie jedną </a:t>
            </a:r>
            <a:r>
              <a:rPr sz="2500" b="1" spc="-15" dirty="0">
                <a:latin typeface="Calibri"/>
                <a:cs typeface="Calibri"/>
              </a:rPr>
              <a:t>ręką </a:t>
            </a:r>
            <a:r>
              <a:rPr sz="2500" b="1" spc="-10" dirty="0">
                <a:latin typeface="Calibri"/>
                <a:cs typeface="Calibri"/>
              </a:rPr>
              <a:t>sms-ów </a:t>
            </a:r>
            <a:r>
              <a:rPr sz="2500" b="1" spc="-5" dirty="0">
                <a:latin typeface="Calibri"/>
                <a:cs typeface="Calibri"/>
              </a:rPr>
              <a:t>na  </a:t>
            </a:r>
            <a:r>
              <a:rPr sz="2500" b="1" spc="-15" dirty="0">
                <a:latin typeface="Calibri"/>
                <a:cs typeface="Calibri"/>
              </a:rPr>
              <a:t>telefonach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komórkowych</a:t>
            </a:r>
            <a:r>
              <a:rPr sz="2500" spc="-1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Praca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zawodowa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ts val="2375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stolarstwo, </a:t>
            </a:r>
            <a:r>
              <a:rPr sz="2200" spc="-10" dirty="0">
                <a:latin typeface="Calibri"/>
                <a:cs typeface="Calibri"/>
              </a:rPr>
              <a:t>malarstwo, </a:t>
            </a:r>
            <a:r>
              <a:rPr sz="2200" spc="-15" dirty="0">
                <a:latin typeface="Calibri"/>
                <a:cs typeface="Calibri"/>
              </a:rPr>
              <a:t>gra </a:t>
            </a:r>
            <a:r>
              <a:rPr sz="2200" dirty="0">
                <a:latin typeface="Calibri"/>
                <a:cs typeface="Calibri"/>
              </a:rPr>
              <a:t>na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instrumentach,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0"/>
              </a:lnSpc>
            </a:pPr>
            <a:r>
              <a:rPr sz="2200" spc="-10" dirty="0">
                <a:latin typeface="Calibri"/>
                <a:cs typeface="Calibri"/>
              </a:rPr>
              <a:t>pranie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ręczne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9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Uprawiany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sport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ts val="2635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dirty="0">
                <a:latin typeface="Calibri"/>
                <a:cs typeface="Calibri"/>
              </a:rPr>
              <a:t>tenis</a:t>
            </a:r>
            <a:endParaRPr sz="2200">
              <a:latin typeface="Calibri"/>
              <a:cs typeface="Calibri"/>
            </a:endParaRPr>
          </a:p>
          <a:p>
            <a:pPr marL="356870" marR="408305" indent="-344170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Calibri"/>
                <a:cs typeface="Calibri"/>
              </a:rPr>
              <a:t>Schorzenie </a:t>
            </a:r>
            <a:r>
              <a:rPr sz="2500" spc="-15" dirty="0">
                <a:latin typeface="Calibri"/>
                <a:cs typeface="Calibri"/>
              </a:rPr>
              <a:t>często </a:t>
            </a:r>
            <a:r>
              <a:rPr sz="2500" spc="-20" dirty="0">
                <a:latin typeface="Calibri"/>
                <a:cs typeface="Calibri"/>
              </a:rPr>
              <a:t>rozwija </a:t>
            </a:r>
            <a:r>
              <a:rPr sz="2500" spc="-5" dirty="0">
                <a:latin typeface="Calibri"/>
                <a:cs typeface="Calibri"/>
              </a:rPr>
              <a:t>się u młodych  </a:t>
            </a:r>
            <a:r>
              <a:rPr sz="2500" spc="-10" dirty="0">
                <a:latin typeface="Calibri"/>
                <a:cs typeface="Calibri"/>
              </a:rPr>
              <a:t>matek, </a:t>
            </a:r>
            <a:r>
              <a:rPr sz="2500" spc="-20" dirty="0">
                <a:latin typeface="Calibri"/>
                <a:cs typeface="Calibri"/>
              </a:rPr>
              <a:t>które </a:t>
            </a:r>
            <a:r>
              <a:rPr sz="2500" spc="-15" dirty="0">
                <a:latin typeface="Calibri"/>
                <a:cs typeface="Calibri"/>
              </a:rPr>
              <a:t>bardzo często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podnoszą</a:t>
            </a:r>
            <a:endParaRPr sz="2500">
              <a:latin typeface="Calibri"/>
              <a:cs typeface="Calibri"/>
            </a:endParaRPr>
          </a:p>
          <a:p>
            <a:pPr marL="356870">
              <a:lnSpc>
                <a:spcPts val="2420"/>
              </a:lnSpc>
            </a:pPr>
            <a:r>
              <a:rPr sz="2500" spc="-5" dirty="0">
                <a:latin typeface="Calibri"/>
                <a:cs typeface="Calibri"/>
              </a:rPr>
              <a:t>niemowlę.</a:t>
            </a:r>
            <a:endParaRPr sz="2500">
              <a:latin typeface="Calibri"/>
              <a:cs typeface="Calibri"/>
            </a:endParaRPr>
          </a:p>
          <a:p>
            <a:pPr marL="356870" marR="434975" indent="-34417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Urazy </a:t>
            </a:r>
            <a:r>
              <a:rPr sz="2500" spc="-5" dirty="0">
                <a:latin typeface="Calibri"/>
                <a:cs typeface="Calibri"/>
              </a:rPr>
              <a:t>i </a:t>
            </a:r>
            <a:r>
              <a:rPr sz="2500" spc="-10" dirty="0">
                <a:latin typeface="Calibri"/>
                <a:cs typeface="Calibri"/>
              </a:rPr>
              <a:t>zmiany </a:t>
            </a:r>
            <a:r>
              <a:rPr sz="2500" spc="-20" dirty="0">
                <a:latin typeface="Calibri"/>
                <a:cs typeface="Calibri"/>
              </a:rPr>
              <a:t>kostne </a:t>
            </a:r>
            <a:r>
              <a:rPr sz="2500" spc="-5" dirty="0">
                <a:latin typeface="Calibri"/>
                <a:cs typeface="Calibri"/>
              </a:rPr>
              <a:t>w obrębie </a:t>
            </a:r>
            <a:r>
              <a:rPr sz="2500" spc="-10" dirty="0">
                <a:latin typeface="Calibri"/>
                <a:cs typeface="Calibri"/>
              </a:rPr>
              <a:t>dalszej  </a:t>
            </a:r>
            <a:r>
              <a:rPr sz="2500" dirty="0">
                <a:latin typeface="Calibri"/>
                <a:cs typeface="Calibri"/>
              </a:rPr>
              <a:t>nasady </a:t>
            </a:r>
            <a:r>
              <a:rPr sz="2500" spc="-25" dirty="0">
                <a:latin typeface="Calibri"/>
                <a:cs typeface="Calibri"/>
              </a:rPr>
              <a:t>kości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promieniowej,</a:t>
            </a:r>
            <a:endParaRPr sz="2500">
              <a:latin typeface="Calibri"/>
              <a:cs typeface="Calibri"/>
            </a:endParaRPr>
          </a:p>
          <a:p>
            <a:pPr marL="356870" marR="344805" indent="-34417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Powstanie </a:t>
            </a:r>
            <a:r>
              <a:rPr sz="2500" spc="-10" dirty="0">
                <a:latin typeface="Calibri"/>
                <a:cs typeface="Calibri"/>
              </a:rPr>
              <a:t>blizny </a:t>
            </a:r>
            <a:r>
              <a:rPr sz="2500" spc="-5" dirty="0">
                <a:latin typeface="Calibri"/>
                <a:cs typeface="Calibri"/>
              </a:rPr>
              <a:t>na </a:t>
            </a:r>
            <a:r>
              <a:rPr sz="2500" spc="-10" dirty="0">
                <a:latin typeface="Calibri"/>
                <a:cs typeface="Calibri"/>
              </a:rPr>
              <a:t>przebiegu pochewki  </a:t>
            </a:r>
            <a:r>
              <a:rPr sz="2500" spc="-5" dirty="0">
                <a:latin typeface="Calibri"/>
                <a:cs typeface="Calibri"/>
              </a:rPr>
              <a:t>ścięgnistej (np. po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urazie),</a:t>
            </a:r>
            <a:endParaRPr sz="2500">
              <a:latin typeface="Calibri"/>
              <a:cs typeface="Calibri"/>
            </a:endParaRPr>
          </a:p>
          <a:p>
            <a:pPr marL="356870" marR="102235" indent="-34417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Proces zapalny </a:t>
            </a:r>
            <a:r>
              <a:rPr sz="2500" spc="-5" dirty="0">
                <a:latin typeface="Calibri"/>
                <a:cs typeface="Calibri"/>
              </a:rPr>
              <a:t>w </a:t>
            </a:r>
            <a:r>
              <a:rPr sz="2500" spc="-20" dirty="0">
                <a:latin typeface="Calibri"/>
                <a:cs typeface="Calibri"/>
              </a:rPr>
              <a:t>trakcie </a:t>
            </a:r>
            <a:r>
              <a:rPr sz="2500" spc="-10" dirty="0">
                <a:latin typeface="Calibri"/>
                <a:cs typeface="Calibri"/>
              </a:rPr>
              <a:t>reumatoidalnego  zapalenia </a:t>
            </a:r>
            <a:r>
              <a:rPr sz="2500" spc="-20" dirty="0">
                <a:latin typeface="Calibri"/>
                <a:cs typeface="Calibri"/>
              </a:rPr>
              <a:t>stawów </a:t>
            </a:r>
            <a:r>
              <a:rPr sz="2500" spc="-15" dirty="0">
                <a:latin typeface="Calibri"/>
                <a:cs typeface="Calibri"/>
              </a:rPr>
              <a:t>prowadzący </a:t>
            </a:r>
            <a:r>
              <a:rPr sz="2500" spc="-5" dirty="0">
                <a:latin typeface="Calibri"/>
                <a:cs typeface="Calibri"/>
              </a:rPr>
              <a:t>do  </a:t>
            </a:r>
            <a:r>
              <a:rPr sz="2500" spc="-15" dirty="0">
                <a:latin typeface="Calibri"/>
                <a:cs typeface="Calibri"/>
              </a:rPr>
              <a:t>powstawania </a:t>
            </a:r>
            <a:r>
              <a:rPr sz="2500" spc="-20" dirty="0">
                <a:latin typeface="Calibri"/>
                <a:cs typeface="Calibri"/>
              </a:rPr>
              <a:t>zrostów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pozapalnych.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3054" y="642833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7826" y="1052575"/>
            <a:ext cx="2701925" cy="359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431" y="275970"/>
            <a:ext cx="67621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latin typeface="Calibri"/>
                <a:cs typeface="Calibri"/>
              </a:rPr>
              <a:t>Objawy </a:t>
            </a:r>
            <a:r>
              <a:rPr sz="4400" b="0" spc="-20" dirty="0">
                <a:latin typeface="Calibri"/>
                <a:cs typeface="Calibri"/>
              </a:rPr>
              <a:t>zespołu </a:t>
            </a:r>
            <a:r>
              <a:rPr sz="4400" b="0" spc="-10" dirty="0">
                <a:latin typeface="Calibri"/>
                <a:cs typeface="Calibri"/>
              </a:rPr>
              <a:t>de</a:t>
            </a:r>
            <a:r>
              <a:rPr sz="4400" b="0" spc="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Quervaina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990041"/>
            <a:ext cx="8431530" cy="461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Zapalenie </a:t>
            </a:r>
            <a:r>
              <a:rPr sz="3200" spc="-15" dirty="0">
                <a:latin typeface="Calibri"/>
                <a:cs typeface="Calibri"/>
              </a:rPr>
              <a:t>powoduje </a:t>
            </a:r>
            <a:r>
              <a:rPr sz="3200" spc="-10" dirty="0">
                <a:latin typeface="Calibri"/>
                <a:cs typeface="Calibri"/>
              </a:rPr>
              <a:t>ból </a:t>
            </a:r>
            <a:r>
              <a:rPr sz="3200" spc="-15" dirty="0">
                <a:latin typeface="Calibri"/>
                <a:cs typeface="Calibri"/>
              </a:rPr>
              <a:t>wyzwalający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15" dirty="0">
                <a:latin typeface="Calibri"/>
                <a:cs typeface="Calibri"/>
              </a:rPr>
              <a:t>podczas  </a:t>
            </a:r>
            <a:r>
              <a:rPr sz="3200" spc="-10" dirty="0">
                <a:latin typeface="Calibri"/>
                <a:cs typeface="Calibri"/>
              </a:rPr>
              <a:t>ruchów </a:t>
            </a:r>
            <a:r>
              <a:rPr sz="3200" spc="-30" dirty="0">
                <a:latin typeface="Calibri"/>
                <a:cs typeface="Calibri"/>
              </a:rPr>
              <a:t>kciuka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35" dirty="0">
                <a:latin typeface="Calibri"/>
                <a:cs typeface="Calibri"/>
              </a:rPr>
              <a:t>może </a:t>
            </a:r>
            <a:r>
              <a:rPr sz="3200" spc="-20" dirty="0">
                <a:latin typeface="Calibri"/>
                <a:cs typeface="Calibri"/>
              </a:rPr>
              <a:t>prowadzić </a:t>
            </a:r>
            <a:r>
              <a:rPr sz="3200" spc="-10" dirty="0">
                <a:latin typeface="Calibri"/>
                <a:cs typeface="Calibri"/>
              </a:rPr>
              <a:t>do zwłóknienia </a:t>
            </a:r>
            <a:r>
              <a:rPr sz="3200" spc="-5" dirty="0">
                <a:latin typeface="Calibri"/>
                <a:cs typeface="Calibri"/>
              </a:rPr>
              <a:t>i  </a:t>
            </a:r>
            <a:r>
              <a:rPr sz="3200" spc="-25" dirty="0">
                <a:latin typeface="Calibri"/>
                <a:cs typeface="Calibri"/>
              </a:rPr>
              <a:t>uszkodzenia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ścięgien.</a:t>
            </a:r>
            <a:endParaRPr sz="3200">
              <a:latin typeface="Calibri"/>
              <a:cs typeface="Calibri"/>
            </a:endParaRPr>
          </a:p>
          <a:p>
            <a:pPr marL="356870" marR="90424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Zaawansowany </a:t>
            </a:r>
            <a:r>
              <a:rPr sz="3200" spc="-20" dirty="0">
                <a:latin typeface="Calibri"/>
                <a:cs typeface="Calibri"/>
              </a:rPr>
              <a:t>proces </a:t>
            </a:r>
            <a:r>
              <a:rPr sz="3200" spc="-15" dirty="0">
                <a:latin typeface="Calibri"/>
                <a:cs typeface="Calibri"/>
              </a:rPr>
              <a:t>zapalny </a:t>
            </a:r>
            <a:r>
              <a:rPr sz="3200" spc="-25" dirty="0">
                <a:latin typeface="Calibri"/>
                <a:cs typeface="Calibri"/>
              </a:rPr>
              <a:t>prowadzi </a:t>
            </a:r>
            <a:r>
              <a:rPr sz="3200" spc="-10" dirty="0">
                <a:latin typeface="Calibri"/>
                <a:cs typeface="Calibri"/>
              </a:rPr>
              <a:t>do  </a:t>
            </a:r>
            <a:r>
              <a:rPr sz="3200" spc="-20" dirty="0">
                <a:latin typeface="Calibri"/>
                <a:cs typeface="Calibri"/>
              </a:rPr>
              <a:t>pogorszenia </a:t>
            </a:r>
            <a:r>
              <a:rPr sz="3200" spc="-15" dirty="0">
                <a:latin typeface="Calibri"/>
                <a:cs typeface="Calibri"/>
              </a:rPr>
              <a:t>sprawności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ręki.</a:t>
            </a:r>
            <a:endParaRPr sz="3200">
              <a:latin typeface="Calibri"/>
              <a:cs typeface="Calibri"/>
            </a:endParaRPr>
          </a:p>
          <a:p>
            <a:pPr marL="356870" marR="873125" indent="-34417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Najbardziej </a:t>
            </a:r>
            <a:r>
              <a:rPr sz="3200" spc="-20" dirty="0">
                <a:latin typeface="Calibri"/>
                <a:cs typeface="Calibri"/>
              </a:rPr>
              <a:t>charakterystycznym </a:t>
            </a:r>
            <a:r>
              <a:rPr sz="3200" spc="-15" dirty="0">
                <a:latin typeface="Calibri"/>
                <a:cs typeface="Calibri"/>
              </a:rPr>
              <a:t>objawem  </a:t>
            </a:r>
            <a:r>
              <a:rPr sz="3200" spc="-10" dirty="0">
                <a:latin typeface="Calibri"/>
                <a:cs typeface="Calibri"/>
              </a:rPr>
              <a:t>zapalenia </a:t>
            </a:r>
            <a:r>
              <a:rPr sz="3200" spc="-20" dirty="0">
                <a:latin typeface="Calibri"/>
                <a:cs typeface="Calibri"/>
              </a:rPr>
              <a:t>jest </a:t>
            </a:r>
            <a:r>
              <a:rPr sz="3200" spc="-25" dirty="0">
                <a:latin typeface="Calibri"/>
                <a:cs typeface="Calibri"/>
              </a:rPr>
              <a:t>bardzo </a:t>
            </a:r>
            <a:r>
              <a:rPr sz="3200" spc="-15" dirty="0">
                <a:latin typeface="Calibri"/>
                <a:cs typeface="Calibri"/>
              </a:rPr>
              <a:t>silny </a:t>
            </a:r>
            <a:r>
              <a:rPr sz="3200" spc="-10" dirty="0">
                <a:latin typeface="Calibri"/>
                <a:cs typeface="Calibri"/>
              </a:rPr>
              <a:t>ból w </a:t>
            </a:r>
            <a:r>
              <a:rPr sz="3200" spc="-25" dirty="0">
                <a:latin typeface="Calibri"/>
                <a:cs typeface="Calibri"/>
              </a:rPr>
              <a:t>okolicy  nadgarstka. </a:t>
            </a:r>
            <a:r>
              <a:rPr sz="3200" spc="-10" dirty="0">
                <a:latin typeface="Calibri"/>
                <a:cs typeface="Calibri"/>
              </a:rPr>
              <a:t>Ścięgna </a:t>
            </a:r>
            <a:r>
              <a:rPr sz="3200" spc="-5" dirty="0">
                <a:latin typeface="Calibri"/>
                <a:cs typeface="Calibri"/>
              </a:rPr>
              <a:t>są </a:t>
            </a:r>
            <a:r>
              <a:rPr sz="3200" spc="-10" dirty="0">
                <a:latin typeface="Calibri"/>
                <a:cs typeface="Calibri"/>
              </a:rPr>
              <a:t>napięte,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pochewka  </a:t>
            </a:r>
            <a:r>
              <a:rPr sz="3200" spc="-15" dirty="0">
                <a:latin typeface="Calibri"/>
                <a:cs typeface="Calibri"/>
              </a:rPr>
              <a:t>wyraźnie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pogrubiona.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682" y="246329"/>
            <a:ext cx="50914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5" dirty="0">
                <a:latin typeface="Calibri"/>
                <a:cs typeface="Calibri"/>
              </a:rPr>
              <a:t>Etymologia</a:t>
            </a:r>
            <a:r>
              <a:rPr sz="4400" b="0" spc="-3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schorzenia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41273"/>
            <a:ext cx="8402320" cy="49244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6870" marR="127000" indent="-344170">
              <a:lnSpc>
                <a:spcPct val="90000"/>
              </a:lnSpc>
              <a:spcBef>
                <a:spcPts val="4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Zespół </a:t>
            </a:r>
            <a:r>
              <a:rPr sz="3200" spc="-10" dirty="0">
                <a:latin typeface="Calibri"/>
                <a:cs typeface="Calibri"/>
              </a:rPr>
              <a:t>de </a:t>
            </a:r>
            <a:r>
              <a:rPr sz="3200" spc="-15" dirty="0">
                <a:latin typeface="Calibri"/>
                <a:cs typeface="Calibri"/>
              </a:rPr>
              <a:t>Quervaina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i="1" spc="-30" dirty="0">
                <a:latin typeface="Calibri"/>
                <a:cs typeface="Calibri"/>
              </a:rPr>
              <a:t>stan </a:t>
            </a:r>
            <a:r>
              <a:rPr sz="3200" i="1" spc="-25" dirty="0">
                <a:latin typeface="Calibri"/>
                <a:cs typeface="Calibri"/>
              </a:rPr>
              <a:t>zapalny </a:t>
            </a:r>
            <a:r>
              <a:rPr sz="3200" i="1" spc="-15" dirty="0">
                <a:latin typeface="Calibri"/>
                <a:cs typeface="Calibri"/>
              </a:rPr>
              <a:t>pochewki  ścięgnistej </a:t>
            </a:r>
            <a:r>
              <a:rPr sz="3200" i="1" spc="-10" dirty="0">
                <a:latin typeface="Calibri"/>
                <a:cs typeface="Calibri"/>
              </a:rPr>
              <a:t>pierwszego przedziału </a:t>
            </a:r>
            <a:r>
              <a:rPr sz="3200" i="1" spc="-25" dirty="0">
                <a:latin typeface="Calibri"/>
                <a:cs typeface="Calibri"/>
              </a:rPr>
              <a:t>prostowników</a:t>
            </a:r>
            <a:r>
              <a:rPr sz="3200" spc="-25" dirty="0">
                <a:latin typeface="Calibri"/>
                <a:cs typeface="Calibri"/>
              </a:rPr>
              <a:t>,  </a:t>
            </a:r>
            <a:r>
              <a:rPr sz="3200" spc="-10" dirty="0">
                <a:latin typeface="Calibri"/>
                <a:cs typeface="Calibri"/>
              </a:rPr>
              <a:t>(mięśni </a:t>
            </a:r>
            <a:r>
              <a:rPr sz="3200" spc="-15" dirty="0">
                <a:latin typeface="Calibri"/>
                <a:cs typeface="Calibri"/>
              </a:rPr>
              <a:t>umożliwiających </a:t>
            </a:r>
            <a:r>
              <a:rPr sz="3200" spc="-25" dirty="0">
                <a:latin typeface="Calibri"/>
                <a:cs typeface="Calibri"/>
              </a:rPr>
              <a:t>prostowanie </a:t>
            </a:r>
            <a:r>
              <a:rPr sz="3200" spc="-30" dirty="0">
                <a:latin typeface="Calibri"/>
                <a:cs typeface="Calibri"/>
              </a:rPr>
              <a:t>stawu </a:t>
            </a:r>
            <a:r>
              <a:rPr sz="3200" spc="-10" dirty="0">
                <a:latin typeface="Calibri"/>
                <a:cs typeface="Calibri"/>
              </a:rPr>
              <a:t>w  </a:t>
            </a:r>
            <a:r>
              <a:rPr sz="3200" spc="-20" dirty="0">
                <a:latin typeface="Calibri"/>
                <a:cs typeface="Calibri"/>
              </a:rPr>
              <a:t>kończynach): </a:t>
            </a:r>
            <a:r>
              <a:rPr sz="3200" b="1" spc="-5" dirty="0">
                <a:latin typeface="Calibri"/>
                <a:cs typeface="Calibri"/>
              </a:rPr>
              <a:t>odwodziciel </a:t>
            </a:r>
            <a:r>
              <a:rPr sz="3200" b="1" spc="-10" dirty="0">
                <a:latin typeface="Calibri"/>
                <a:cs typeface="Calibri"/>
              </a:rPr>
              <a:t>długi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prostownik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ts val="3454"/>
              </a:lnSpc>
            </a:pPr>
            <a:r>
              <a:rPr sz="3200" b="1" spc="-15" dirty="0">
                <a:latin typeface="Calibri"/>
                <a:cs typeface="Calibri"/>
              </a:rPr>
              <a:t>krótki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kciuka</a:t>
            </a:r>
            <a:r>
              <a:rPr sz="3200" spc="-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6870" marR="123825" indent="-344170">
              <a:lnSpc>
                <a:spcPct val="90000"/>
              </a:lnSpc>
              <a:spcBef>
                <a:spcPts val="7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Należy </a:t>
            </a:r>
            <a:r>
              <a:rPr sz="3200" spc="-10" dirty="0">
                <a:latin typeface="Calibri"/>
                <a:cs typeface="Calibri"/>
              </a:rPr>
              <a:t>do grupy </a:t>
            </a:r>
            <a:r>
              <a:rPr sz="3200" spc="-20" dirty="0">
                <a:latin typeface="Calibri"/>
                <a:cs typeface="Calibri"/>
              </a:rPr>
              <a:t>schorzeń </a:t>
            </a:r>
            <a:r>
              <a:rPr sz="3200" spc="-15" dirty="0">
                <a:latin typeface="Calibri"/>
                <a:cs typeface="Calibri"/>
              </a:rPr>
              <a:t>nazywanej  </a:t>
            </a:r>
            <a:r>
              <a:rPr sz="3200" spc="-20" dirty="0">
                <a:latin typeface="Calibri"/>
                <a:cs typeface="Calibri"/>
              </a:rPr>
              <a:t>entezopatiamie </a:t>
            </a:r>
            <a:r>
              <a:rPr sz="3200" spc="-15" dirty="0">
                <a:latin typeface="Calibri"/>
                <a:cs typeface="Calibri"/>
              </a:rPr>
              <a:t>(zmiany </a:t>
            </a:r>
            <a:r>
              <a:rPr sz="3200" spc="-20" dirty="0">
                <a:latin typeface="Calibri"/>
                <a:cs typeface="Calibri"/>
              </a:rPr>
              <a:t>chorobowe </a:t>
            </a:r>
            <a:r>
              <a:rPr sz="3200" spc="-25" dirty="0">
                <a:latin typeface="Calibri"/>
                <a:cs typeface="Calibri"/>
              </a:rPr>
              <a:t>przyczepów  </a:t>
            </a:r>
            <a:r>
              <a:rPr sz="3200" spc="-15" dirty="0">
                <a:latin typeface="Calibri"/>
                <a:cs typeface="Calibri"/>
              </a:rPr>
              <a:t>ścięgnistych </a:t>
            </a:r>
            <a:r>
              <a:rPr sz="3200" spc="-5" dirty="0">
                <a:latin typeface="Calibri"/>
                <a:cs typeface="Calibri"/>
              </a:rPr>
              <a:t>mięśnia </a:t>
            </a:r>
            <a:r>
              <a:rPr sz="3200" spc="-10" dirty="0">
                <a:latin typeface="Calibri"/>
                <a:cs typeface="Calibri"/>
              </a:rPr>
              <a:t>do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kośćca).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90000"/>
              </a:lnSpc>
              <a:spcBef>
                <a:spcPts val="690"/>
              </a:spcBef>
            </a:pPr>
            <a:r>
              <a:rPr sz="2800" spc="0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Zbyt </a:t>
            </a:r>
            <a:r>
              <a:rPr sz="2800" spc="-25" dirty="0">
                <a:latin typeface="Calibri"/>
                <a:cs typeface="Calibri"/>
              </a:rPr>
              <a:t>duże </a:t>
            </a:r>
            <a:r>
              <a:rPr sz="2800" spc="-5" dirty="0">
                <a:latin typeface="Calibri"/>
                <a:cs typeface="Calibri"/>
              </a:rPr>
              <a:t>napięcie </a:t>
            </a:r>
            <a:r>
              <a:rPr sz="2800" dirty="0">
                <a:latin typeface="Calibri"/>
                <a:cs typeface="Calibri"/>
              </a:rPr>
              <a:t>lub </a:t>
            </a:r>
            <a:r>
              <a:rPr sz="2800" spc="-10" dirty="0">
                <a:latin typeface="Calibri"/>
                <a:cs typeface="Calibri"/>
              </a:rPr>
              <a:t>obciążenie </a:t>
            </a:r>
            <a:r>
              <a:rPr sz="2800" spc="-25" dirty="0">
                <a:latin typeface="Calibri"/>
                <a:cs typeface="Calibri"/>
              </a:rPr>
              <a:t>kończyny </a:t>
            </a:r>
            <a:r>
              <a:rPr sz="2800" spc="-10" dirty="0">
                <a:latin typeface="Calibri"/>
                <a:cs typeface="Calibri"/>
              </a:rPr>
              <a:t>prowadzi 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dirty="0">
                <a:latin typeface="Calibri"/>
                <a:cs typeface="Calibri"/>
              </a:rPr>
              <a:t>"odrywania się" od </a:t>
            </a:r>
            <a:r>
              <a:rPr sz="2800" spc="-5" dirty="0">
                <a:latin typeface="Calibri"/>
                <a:cs typeface="Calibri"/>
              </a:rPr>
              <a:t>chrząstek </a:t>
            </a:r>
            <a:r>
              <a:rPr sz="2800" dirty="0">
                <a:latin typeface="Calibri"/>
                <a:cs typeface="Calibri"/>
              </a:rPr>
              <a:t>lub </a:t>
            </a:r>
            <a:r>
              <a:rPr sz="2800" spc="-15" dirty="0">
                <a:latin typeface="Calibri"/>
                <a:cs typeface="Calibri"/>
              </a:rPr>
              <a:t>pozbawionych  okostnej </a:t>
            </a:r>
            <a:r>
              <a:rPr sz="2800" spc="-20" dirty="0">
                <a:latin typeface="Calibri"/>
                <a:cs typeface="Calibri"/>
              </a:rPr>
              <a:t>kości </a:t>
            </a:r>
            <a:r>
              <a:rPr sz="2800" spc="-10" dirty="0">
                <a:latin typeface="Calibri"/>
                <a:cs typeface="Calibri"/>
              </a:rPr>
              <a:t>pojedynczych </a:t>
            </a:r>
            <a:r>
              <a:rPr sz="2800" dirty="0">
                <a:latin typeface="Calibri"/>
                <a:cs typeface="Calibri"/>
              </a:rPr>
              <a:t>włókien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ścięgna.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464896"/>
            <a:ext cx="45224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5" dirty="0">
                <a:latin typeface="Calibri"/>
                <a:cs typeface="Calibri"/>
              </a:rPr>
              <a:t>Schemat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schorzenia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25" y="1341500"/>
            <a:ext cx="4321175" cy="411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1175" y="1773301"/>
            <a:ext cx="4714875" cy="3562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7805" y="464896"/>
            <a:ext cx="20878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Di</a:t>
            </a:r>
            <a:r>
              <a:rPr sz="4400" b="0" dirty="0">
                <a:latin typeface="Calibri"/>
                <a:cs typeface="Calibri"/>
              </a:rPr>
              <a:t>a</a:t>
            </a:r>
            <a:r>
              <a:rPr sz="4400" b="0" spc="-5" dirty="0">
                <a:latin typeface="Calibri"/>
                <a:cs typeface="Calibri"/>
              </a:rPr>
              <a:t>gn</a:t>
            </a:r>
            <a:r>
              <a:rPr sz="4400" b="0" spc="-50" dirty="0">
                <a:latin typeface="Calibri"/>
                <a:cs typeface="Calibri"/>
              </a:rPr>
              <a:t>o</a:t>
            </a:r>
            <a:r>
              <a:rPr sz="4400" b="0" spc="-85" dirty="0">
                <a:latin typeface="Calibri"/>
                <a:cs typeface="Calibri"/>
              </a:rPr>
              <a:t>z</a:t>
            </a:r>
            <a:r>
              <a:rPr sz="4400" b="0" spc="-5" dirty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25279"/>
            <a:ext cx="7634605" cy="39535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65" dirty="0">
                <a:latin typeface="Calibri"/>
                <a:cs typeface="Calibri"/>
              </a:rPr>
              <a:t>Test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Finkelsteina</a:t>
            </a:r>
            <a:endParaRPr sz="2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65" dirty="0">
                <a:latin typeface="Calibri"/>
                <a:cs typeface="Calibri"/>
              </a:rPr>
              <a:t>Test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Muckarda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6870" marR="1265555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0" dirty="0">
                <a:latin typeface="Calibri"/>
                <a:cs typeface="Calibri"/>
              </a:rPr>
              <a:t>Ból w </a:t>
            </a:r>
            <a:r>
              <a:rPr sz="2800" spc="-10" dirty="0">
                <a:latin typeface="Calibri"/>
                <a:cs typeface="Calibri"/>
              </a:rPr>
              <a:t>obrębie wyrostka rylcowatego</a:t>
            </a:r>
            <a:r>
              <a:rPr sz="2800" spc="-2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kości  </a:t>
            </a:r>
            <a:r>
              <a:rPr sz="2800" spc="-10" dirty="0">
                <a:latin typeface="Calibri"/>
                <a:cs typeface="Calibri"/>
              </a:rPr>
              <a:t>promieniowej </a:t>
            </a:r>
            <a:r>
              <a:rPr sz="2800" spc="-15" dirty="0">
                <a:latin typeface="Calibri"/>
                <a:cs typeface="Calibri"/>
              </a:rPr>
              <a:t>potwierdza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schorzenie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6870" marR="508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20" dirty="0">
                <a:latin typeface="Calibri"/>
                <a:cs typeface="Calibri"/>
              </a:rPr>
              <a:t>Wykonanie </a:t>
            </a:r>
            <a:r>
              <a:rPr sz="2800" dirty="0">
                <a:latin typeface="Calibri"/>
                <a:cs typeface="Calibri"/>
              </a:rPr>
              <a:t>USG i </a:t>
            </a:r>
            <a:r>
              <a:rPr sz="2800" spc="-30" dirty="0">
                <a:latin typeface="Calibri"/>
                <a:cs typeface="Calibri"/>
              </a:rPr>
              <a:t>RTG </a:t>
            </a:r>
            <a:r>
              <a:rPr sz="2800" spc="-15" dirty="0">
                <a:latin typeface="Calibri"/>
                <a:cs typeface="Calibri"/>
              </a:rPr>
              <a:t>pozwala </a:t>
            </a:r>
            <a:r>
              <a:rPr sz="2800" spc="-5" dirty="0">
                <a:latin typeface="Calibri"/>
                <a:cs typeface="Calibri"/>
              </a:rPr>
              <a:t>na wyeliminowanie  złamania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15" dirty="0">
                <a:latin typeface="Calibri"/>
                <a:cs typeface="Calibri"/>
              </a:rPr>
              <a:t>stłuczenia </a:t>
            </a:r>
            <a:r>
              <a:rPr sz="2800" spc="-25" dirty="0">
                <a:latin typeface="Calibri"/>
                <a:cs typeface="Calibri"/>
              </a:rPr>
              <a:t>jako </a:t>
            </a:r>
            <a:r>
              <a:rPr sz="2800" spc="-20" dirty="0">
                <a:latin typeface="Calibri"/>
                <a:cs typeface="Calibri"/>
              </a:rPr>
              <a:t>przyczyny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bólu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610" y="232105"/>
            <a:ext cx="37268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14" dirty="0">
                <a:latin typeface="Calibri"/>
                <a:cs typeface="Calibri"/>
              </a:rPr>
              <a:t>Test</a:t>
            </a:r>
            <a:r>
              <a:rPr sz="4400" b="0" spc="-55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Finkelsteina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92955" marR="508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4592955" algn="l"/>
                <a:tab pos="4593590" algn="l"/>
              </a:tabLst>
            </a:pPr>
            <a:r>
              <a:rPr spc="-90" dirty="0"/>
              <a:t>Test </a:t>
            </a:r>
            <a:r>
              <a:rPr spc="-15" dirty="0"/>
              <a:t>polega </a:t>
            </a:r>
            <a:r>
              <a:rPr spc="-5" dirty="0"/>
              <a:t>na </a:t>
            </a:r>
            <a:r>
              <a:rPr spc="-10" dirty="0"/>
              <a:t>zgięciu  </a:t>
            </a:r>
            <a:r>
              <a:rPr spc="-25" dirty="0"/>
              <a:t>kciuka, </a:t>
            </a:r>
            <a:r>
              <a:rPr spc="-10" dirty="0"/>
              <a:t>objęcia </a:t>
            </a:r>
            <a:r>
              <a:rPr spc="-15" dirty="0"/>
              <a:t>go  </a:t>
            </a:r>
            <a:r>
              <a:rPr spc="-25" dirty="0"/>
              <a:t>pozostałymi </a:t>
            </a:r>
            <a:r>
              <a:rPr spc="-10" dirty="0"/>
              <a:t>palcami </a:t>
            </a:r>
            <a:r>
              <a:rPr spc="-5" dirty="0"/>
              <a:t>i  </a:t>
            </a:r>
            <a:r>
              <a:rPr spc="-10" dirty="0"/>
              <a:t>zgięciu na </a:t>
            </a:r>
            <a:r>
              <a:rPr spc="-20" dirty="0"/>
              <a:t>zewnątrz  </a:t>
            </a:r>
            <a:r>
              <a:rPr spc="-10" dirty="0"/>
              <a:t>dłoni.</a:t>
            </a:r>
          </a:p>
        </p:txBody>
      </p:sp>
      <p:sp>
        <p:nvSpPr>
          <p:cNvPr id="4" name="object 4"/>
          <p:cNvSpPr/>
          <p:nvPr/>
        </p:nvSpPr>
        <p:spPr>
          <a:xfrm>
            <a:off x="111125" y="907922"/>
            <a:ext cx="4316476" cy="360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98625" marR="5080" indent="-502920">
              <a:lnSpc>
                <a:spcPct val="100000"/>
              </a:lnSpc>
              <a:spcBef>
                <a:spcPts val="110"/>
              </a:spcBef>
            </a:pPr>
            <a:r>
              <a:rPr b="0" spc="-5" dirty="0">
                <a:latin typeface="Calibri"/>
                <a:cs typeface="Calibri"/>
              </a:rPr>
              <a:t>Czynniki wpływające </a:t>
            </a:r>
            <a:r>
              <a:rPr b="0" dirty="0">
                <a:latin typeface="Calibri"/>
                <a:cs typeface="Calibri"/>
              </a:rPr>
              <a:t>na</a:t>
            </a:r>
            <a:r>
              <a:rPr b="0" spc="-2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osoby  </a:t>
            </a:r>
            <a:r>
              <a:rPr b="0" spc="-10" dirty="0">
                <a:latin typeface="Calibri"/>
                <a:cs typeface="Calibri"/>
              </a:rPr>
              <a:t>pracujące </a:t>
            </a:r>
            <a:r>
              <a:rPr b="0" dirty="0">
                <a:latin typeface="Calibri"/>
                <a:cs typeface="Calibri"/>
              </a:rPr>
              <a:t>z</a:t>
            </a:r>
            <a:r>
              <a:rPr b="0" spc="-14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komputerami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4836795" cy="35388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Mikroklimat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pomieszczenia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Wilgotność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pomieszczenia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Pomieszczenie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Oświetlenie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Hałas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Rozmieszczenie</a:t>
            </a:r>
            <a:r>
              <a:rPr sz="3200" spc="-20" dirty="0">
                <a:latin typeface="Calibri"/>
                <a:cs typeface="Calibri"/>
              </a:rPr>
              <a:t> stanowisk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254" y="232105"/>
            <a:ext cx="33121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10" dirty="0">
                <a:latin typeface="Calibri"/>
                <a:cs typeface="Calibri"/>
              </a:rPr>
              <a:t>Test</a:t>
            </a:r>
            <a:r>
              <a:rPr sz="4400" b="0" spc="-80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Muckarda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3655314"/>
            <a:ext cx="717677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90" dirty="0">
                <a:latin typeface="Calibri"/>
                <a:cs typeface="Calibri"/>
              </a:rPr>
              <a:t>Test </a:t>
            </a:r>
            <a:r>
              <a:rPr sz="3200" spc="-15" dirty="0">
                <a:latin typeface="Calibri"/>
                <a:cs typeface="Calibri"/>
              </a:rPr>
              <a:t>polega </a:t>
            </a:r>
            <a:r>
              <a:rPr sz="3200" spc="-5" dirty="0">
                <a:latin typeface="Calibri"/>
                <a:cs typeface="Calibri"/>
              </a:rPr>
              <a:t>na </a:t>
            </a:r>
            <a:r>
              <a:rPr sz="3200" spc="-25" dirty="0">
                <a:latin typeface="Calibri"/>
                <a:cs typeface="Calibri"/>
              </a:rPr>
              <a:t>wyprostowaniu </a:t>
            </a:r>
            <a:r>
              <a:rPr sz="3200" spc="-55" dirty="0">
                <a:latin typeface="Calibri"/>
                <a:cs typeface="Calibri"/>
              </a:rPr>
              <a:t>palców, </a:t>
            </a:r>
            <a:r>
              <a:rPr sz="3200" spc="-5" dirty="0">
                <a:latin typeface="Calibri"/>
                <a:cs typeface="Calibri"/>
              </a:rPr>
              <a:t>a  </a:t>
            </a:r>
            <a:r>
              <a:rPr sz="3200" spc="-15" dirty="0">
                <a:latin typeface="Calibri"/>
                <a:cs typeface="Calibri"/>
              </a:rPr>
              <a:t>następnie </a:t>
            </a:r>
            <a:r>
              <a:rPr sz="3200" spc="-10" dirty="0">
                <a:latin typeface="Calibri"/>
                <a:cs typeface="Calibri"/>
              </a:rPr>
              <a:t>zgięciu </a:t>
            </a:r>
            <a:r>
              <a:rPr sz="3200" spc="-5" dirty="0">
                <a:latin typeface="Calibri"/>
                <a:cs typeface="Calibri"/>
              </a:rPr>
              <a:t>ich </a:t>
            </a:r>
            <a:r>
              <a:rPr sz="3200" spc="-30" dirty="0">
                <a:latin typeface="Calibri"/>
                <a:cs typeface="Calibri"/>
              </a:rPr>
              <a:t>złożonych </a:t>
            </a:r>
            <a:r>
              <a:rPr sz="3200" spc="-35" dirty="0">
                <a:latin typeface="Calibri"/>
                <a:cs typeface="Calibri"/>
              </a:rPr>
              <a:t>razem, </a:t>
            </a:r>
            <a:r>
              <a:rPr sz="3200" spc="-10" dirty="0">
                <a:latin typeface="Calibri"/>
                <a:cs typeface="Calibri"/>
              </a:rPr>
              <a:t>na  </a:t>
            </a:r>
            <a:r>
              <a:rPr sz="3200" spc="-20" dirty="0">
                <a:latin typeface="Calibri"/>
                <a:cs typeface="Calibri"/>
              </a:rPr>
              <a:t>zewnątrz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dłoni.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137" y="981075"/>
            <a:ext cx="7038975" cy="24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3260" y="1274444"/>
            <a:ext cx="994410" cy="1089660"/>
          </a:xfrm>
          <a:custGeom>
            <a:avLst/>
            <a:gdLst/>
            <a:ahLst/>
            <a:cxnLst/>
            <a:rect l="l" t="t" r="r" b="b"/>
            <a:pathLst>
              <a:path w="994410" h="1089660">
                <a:moveTo>
                  <a:pt x="763186" y="76254"/>
                </a:moveTo>
                <a:lnTo>
                  <a:pt x="665861" y="89534"/>
                </a:lnTo>
                <a:lnTo>
                  <a:pt x="557656" y="108203"/>
                </a:lnTo>
                <a:lnTo>
                  <a:pt x="485266" y="123189"/>
                </a:lnTo>
                <a:lnTo>
                  <a:pt x="414019" y="140588"/>
                </a:lnTo>
                <a:lnTo>
                  <a:pt x="345693" y="160527"/>
                </a:lnTo>
                <a:lnTo>
                  <a:pt x="281939" y="183133"/>
                </a:lnTo>
                <a:lnTo>
                  <a:pt x="224789" y="208914"/>
                </a:lnTo>
                <a:lnTo>
                  <a:pt x="186309" y="230758"/>
                </a:lnTo>
                <a:lnTo>
                  <a:pt x="152526" y="255650"/>
                </a:lnTo>
                <a:lnTo>
                  <a:pt x="117728" y="291718"/>
                </a:lnTo>
                <a:lnTo>
                  <a:pt x="90042" y="329691"/>
                </a:lnTo>
                <a:lnTo>
                  <a:pt x="66675" y="370839"/>
                </a:lnTo>
                <a:lnTo>
                  <a:pt x="47751" y="414400"/>
                </a:lnTo>
                <a:lnTo>
                  <a:pt x="32385" y="460375"/>
                </a:lnTo>
                <a:lnTo>
                  <a:pt x="20574" y="508380"/>
                </a:lnTo>
                <a:lnTo>
                  <a:pt x="11811" y="558291"/>
                </a:lnTo>
                <a:lnTo>
                  <a:pt x="5587" y="609853"/>
                </a:lnTo>
                <a:lnTo>
                  <a:pt x="762" y="690244"/>
                </a:lnTo>
                <a:lnTo>
                  <a:pt x="0" y="744981"/>
                </a:lnTo>
                <a:lnTo>
                  <a:pt x="762" y="800862"/>
                </a:lnTo>
                <a:lnTo>
                  <a:pt x="3048" y="857757"/>
                </a:lnTo>
                <a:lnTo>
                  <a:pt x="6223" y="915162"/>
                </a:lnTo>
                <a:lnTo>
                  <a:pt x="10287" y="973074"/>
                </a:lnTo>
                <a:lnTo>
                  <a:pt x="19685" y="1089278"/>
                </a:lnTo>
                <a:lnTo>
                  <a:pt x="95758" y="1083182"/>
                </a:lnTo>
                <a:lnTo>
                  <a:pt x="86233" y="966977"/>
                </a:lnTo>
                <a:lnTo>
                  <a:pt x="82296" y="909827"/>
                </a:lnTo>
                <a:lnTo>
                  <a:pt x="79121" y="853313"/>
                </a:lnTo>
                <a:lnTo>
                  <a:pt x="76962" y="797940"/>
                </a:lnTo>
                <a:lnTo>
                  <a:pt x="76200" y="743965"/>
                </a:lnTo>
                <a:lnTo>
                  <a:pt x="76962" y="691260"/>
                </a:lnTo>
                <a:lnTo>
                  <a:pt x="79628" y="640460"/>
                </a:lnTo>
                <a:lnTo>
                  <a:pt x="84200" y="591946"/>
                </a:lnTo>
                <a:lnTo>
                  <a:pt x="91059" y="545338"/>
                </a:lnTo>
                <a:lnTo>
                  <a:pt x="100329" y="501141"/>
                </a:lnTo>
                <a:lnTo>
                  <a:pt x="112394" y="459739"/>
                </a:lnTo>
                <a:lnTo>
                  <a:pt x="127253" y="421258"/>
                </a:lnTo>
                <a:lnTo>
                  <a:pt x="145034" y="385699"/>
                </a:lnTo>
                <a:lnTo>
                  <a:pt x="166115" y="353567"/>
                </a:lnTo>
                <a:lnTo>
                  <a:pt x="196468" y="318388"/>
                </a:lnTo>
                <a:lnTo>
                  <a:pt x="228473" y="294258"/>
                </a:lnTo>
                <a:lnTo>
                  <a:pt x="284988" y="264540"/>
                </a:lnTo>
                <a:lnTo>
                  <a:pt x="339851" y="242824"/>
                </a:lnTo>
                <a:lnTo>
                  <a:pt x="401574" y="223138"/>
                </a:lnTo>
                <a:lnTo>
                  <a:pt x="468122" y="205485"/>
                </a:lnTo>
                <a:lnTo>
                  <a:pt x="573151" y="182879"/>
                </a:lnTo>
                <a:lnTo>
                  <a:pt x="643509" y="170306"/>
                </a:lnTo>
                <a:lnTo>
                  <a:pt x="745236" y="154939"/>
                </a:lnTo>
                <a:lnTo>
                  <a:pt x="770803" y="152042"/>
                </a:lnTo>
                <a:lnTo>
                  <a:pt x="763186" y="76254"/>
                </a:lnTo>
                <a:close/>
              </a:path>
              <a:path w="994410" h="1089660">
                <a:moveTo>
                  <a:pt x="944962" y="72008"/>
                </a:moveTo>
                <a:lnTo>
                  <a:pt x="800608" y="72008"/>
                </a:lnTo>
                <a:lnTo>
                  <a:pt x="809116" y="147700"/>
                </a:lnTo>
                <a:lnTo>
                  <a:pt x="770803" y="152042"/>
                </a:lnTo>
                <a:lnTo>
                  <a:pt x="778383" y="227456"/>
                </a:lnTo>
                <a:lnTo>
                  <a:pt x="994410" y="90804"/>
                </a:lnTo>
                <a:lnTo>
                  <a:pt x="944962" y="72008"/>
                </a:lnTo>
                <a:close/>
              </a:path>
              <a:path w="994410" h="1089660">
                <a:moveTo>
                  <a:pt x="800608" y="72008"/>
                </a:moveTo>
                <a:lnTo>
                  <a:pt x="763186" y="76254"/>
                </a:lnTo>
                <a:lnTo>
                  <a:pt x="770803" y="152042"/>
                </a:lnTo>
                <a:lnTo>
                  <a:pt x="809116" y="147700"/>
                </a:lnTo>
                <a:lnTo>
                  <a:pt x="800608" y="72008"/>
                </a:lnTo>
                <a:close/>
              </a:path>
              <a:path w="994410" h="1089660">
                <a:moveTo>
                  <a:pt x="755523" y="0"/>
                </a:moveTo>
                <a:lnTo>
                  <a:pt x="763186" y="76254"/>
                </a:lnTo>
                <a:lnTo>
                  <a:pt x="800608" y="72008"/>
                </a:lnTo>
                <a:lnTo>
                  <a:pt x="944962" y="72008"/>
                </a:lnTo>
                <a:lnTo>
                  <a:pt x="7555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861" y="174193"/>
            <a:ext cx="1956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Lec</a:t>
            </a:r>
            <a:r>
              <a:rPr sz="4400" b="0" spc="-130" dirty="0">
                <a:latin typeface="Calibri"/>
                <a:cs typeface="Calibri"/>
              </a:rPr>
              <a:t>z</a:t>
            </a:r>
            <a:r>
              <a:rPr sz="4400" b="0" spc="-5" dirty="0">
                <a:latin typeface="Calibri"/>
                <a:cs typeface="Calibri"/>
              </a:rPr>
              <a:t>enie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891202"/>
            <a:ext cx="8210550" cy="53828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W </a:t>
            </a:r>
            <a:r>
              <a:rPr sz="3200" spc="-25" dirty="0">
                <a:latin typeface="Calibri"/>
                <a:cs typeface="Calibri"/>
              </a:rPr>
              <a:t>początkowej </a:t>
            </a:r>
            <a:r>
              <a:rPr sz="3200" spc="-15" dirty="0">
                <a:latin typeface="Calibri"/>
                <a:cs typeface="Calibri"/>
              </a:rPr>
              <a:t>fazie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choroby:</a:t>
            </a:r>
            <a:endParaRPr sz="3200">
              <a:latin typeface="Calibri"/>
              <a:cs typeface="Calibri"/>
            </a:endParaRPr>
          </a:p>
          <a:p>
            <a:pPr marL="756285" marR="59880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Częściowe </a:t>
            </a:r>
            <a:r>
              <a:rPr sz="2800" spc="-5" dirty="0">
                <a:latin typeface="Calibri"/>
                <a:cs typeface="Calibri"/>
              </a:rPr>
              <a:t>unieruchomienie, łącznie </a:t>
            </a:r>
            <a:r>
              <a:rPr sz="2800" dirty="0">
                <a:latin typeface="Calibri"/>
                <a:cs typeface="Calibri"/>
              </a:rPr>
              <a:t>z </a:t>
            </a:r>
            <a:r>
              <a:rPr sz="2800" spc="-10" dirty="0">
                <a:latin typeface="Calibri"/>
                <a:cs typeface="Calibri"/>
              </a:rPr>
              <a:t>kciukiem,  </a:t>
            </a:r>
            <a:r>
              <a:rPr sz="2800" spc="-5" dirty="0">
                <a:latin typeface="Calibri"/>
                <a:cs typeface="Calibri"/>
              </a:rPr>
              <a:t>biegnące </a:t>
            </a:r>
            <a:r>
              <a:rPr sz="2800" dirty="0">
                <a:latin typeface="Calibri"/>
                <a:cs typeface="Calibri"/>
              </a:rPr>
              <a:t>od </a:t>
            </a:r>
            <a:r>
              <a:rPr sz="2800" spc="-15" dirty="0">
                <a:latin typeface="Calibri"/>
                <a:cs typeface="Calibri"/>
              </a:rPr>
              <a:t>przedramienia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II </a:t>
            </a:r>
            <a:r>
              <a:rPr sz="2800" dirty="0">
                <a:latin typeface="Calibri"/>
                <a:cs typeface="Calibri"/>
              </a:rPr>
              <a:t>lub V </a:t>
            </a:r>
            <a:r>
              <a:rPr sz="2800" spc="-20" dirty="0">
                <a:latin typeface="Calibri"/>
                <a:cs typeface="Calibri"/>
              </a:rPr>
              <a:t>kości  </a:t>
            </a:r>
            <a:r>
              <a:rPr sz="2800" spc="-15" dirty="0">
                <a:latin typeface="Calibri"/>
                <a:cs typeface="Calibri"/>
              </a:rPr>
              <a:t>śródręcza </a:t>
            </a:r>
            <a:r>
              <a:rPr sz="2800" spc="-20" dirty="0">
                <a:latin typeface="Calibri"/>
                <a:cs typeface="Calibri"/>
              </a:rPr>
              <a:t>(Orteza </a:t>
            </a:r>
            <a:r>
              <a:rPr sz="2800" dirty="0">
                <a:latin typeface="Calibri"/>
                <a:cs typeface="Calibri"/>
              </a:rPr>
              <a:t>na </a:t>
            </a:r>
            <a:r>
              <a:rPr sz="2800" spc="-5" dirty="0">
                <a:latin typeface="Calibri"/>
                <a:cs typeface="Calibri"/>
              </a:rPr>
              <a:t>2-3</a:t>
            </a:r>
            <a:r>
              <a:rPr sz="2800" spc="-10" dirty="0">
                <a:latin typeface="Calibri"/>
                <a:cs typeface="Calibri"/>
              </a:rPr>
              <a:t> tygodnie).</a:t>
            </a:r>
            <a:endParaRPr sz="2800">
              <a:latin typeface="Calibri"/>
              <a:cs typeface="Calibri"/>
            </a:endParaRPr>
          </a:p>
          <a:p>
            <a:pPr marL="756285" marR="25971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Leki </a:t>
            </a:r>
            <a:r>
              <a:rPr sz="2800" spc="-15" dirty="0">
                <a:latin typeface="Calibri"/>
                <a:cs typeface="Calibri"/>
              </a:rPr>
              <a:t>przeciwzapalne </a:t>
            </a:r>
            <a:r>
              <a:rPr sz="2800" spc="-10" dirty="0">
                <a:latin typeface="Calibri"/>
                <a:cs typeface="Calibri"/>
              </a:rPr>
              <a:t>oraz </a:t>
            </a:r>
            <a:r>
              <a:rPr sz="2800" spc="-20" dirty="0">
                <a:latin typeface="Calibri"/>
                <a:cs typeface="Calibri"/>
              </a:rPr>
              <a:t>kortykosteroidy </a:t>
            </a:r>
            <a:r>
              <a:rPr sz="2800" spc="-10" dirty="0">
                <a:latin typeface="Calibri"/>
                <a:cs typeface="Calibri"/>
              </a:rPr>
              <a:t>(dożylno  </a:t>
            </a:r>
            <a:r>
              <a:rPr sz="2800" dirty="0">
                <a:latin typeface="Calibri"/>
                <a:cs typeface="Calibri"/>
              </a:rPr>
              <a:t>lub </a:t>
            </a:r>
            <a:r>
              <a:rPr sz="2800" spc="-25" dirty="0">
                <a:latin typeface="Calibri"/>
                <a:cs typeface="Calibri"/>
              </a:rPr>
              <a:t>za </a:t>
            </a:r>
            <a:r>
              <a:rPr sz="2800" spc="-5" dirty="0">
                <a:latin typeface="Calibri"/>
                <a:cs typeface="Calibri"/>
              </a:rPr>
              <a:t>pośrednictwem</a:t>
            </a:r>
            <a:r>
              <a:rPr sz="2800" spc="-15" dirty="0">
                <a:latin typeface="Calibri"/>
                <a:cs typeface="Calibri"/>
              </a:rPr>
              <a:t> jonoforezy).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Fizjoterapia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10" dirty="0">
                <a:latin typeface="Calibri"/>
                <a:cs typeface="Calibri"/>
              </a:rPr>
              <a:t>ćwiczenia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rozluźniające</a:t>
            </a:r>
            <a:endParaRPr sz="2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W </a:t>
            </a:r>
            <a:r>
              <a:rPr sz="3200" spc="-15" dirty="0">
                <a:latin typeface="Calibri"/>
                <a:cs typeface="Calibri"/>
              </a:rPr>
              <a:t>przypadku poważnego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stanu</a:t>
            </a:r>
            <a:endParaRPr sz="3200">
              <a:latin typeface="Calibri"/>
              <a:cs typeface="Calibri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zabieg </a:t>
            </a:r>
            <a:r>
              <a:rPr sz="2800" spc="-15" dirty="0">
                <a:latin typeface="Calibri"/>
                <a:cs typeface="Calibri"/>
              </a:rPr>
              <a:t>operacyjny </a:t>
            </a:r>
            <a:r>
              <a:rPr sz="2800" spc="-10" dirty="0">
                <a:latin typeface="Calibri"/>
                <a:cs typeface="Calibri"/>
              </a:rPr>
              <a:t>polegający </a:t>
            </a:r>
            <a:r>
              <a:rPr sz="2800" dirty="0">
                <a:latin typeface="Calibri"/>
                <a:cs typeface="Calibri"/>
              </a:rPr>
              <a:t>na </a:t>
            </a:r>
            <a:r>
              <a:rPr sz="2800" spc="-5" dirty="0">
                <a:latin typeface="Calibri"/>
                <a:cs typeface="Calibri"/>
              </a:rPr>
              <a:t>nacięciu pochewki.  </a:t>
            </a:r>
            <a:r>
              <a:rPr sz="2800" spc="-20" dirty="0">
                <a:latin typeface="Calibri"/>
                <a:cs typeface="Calibri"/>
              </a:rPr>
              <a:t>Pozwala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15" dirty="0">
                <a:latin typeface="Calibri"/>
                <a:cs typeface="Calibri"/>
              </a:rPr>
              <a:t>całkowicie </a:t>
            </a:r>
            <a:r>
              <a:rPr sz="2800" spc="-5" dirty="0">
                <a:latin typeface="Calibri"/>
                <a:cs typeface="Calibri"/>
              </a:rPr>
              <a:t>wyeliminować </a:t>
            </a:r>
            <a:r>
              <a:rPr sz="2800" spc="-15" dirty="0">
                <a:latin typeface="Calibri"/>
                <a:cs typeface="Calibri"/>
              </a:rPr>
              <a:t>stan </a:t>
            </a:r>
            <a:r>
              <a:rPr sz="2800" spc="-20" dirty="0">
                <a:latin typeface="Calibri"/>
                <a:cs typeface="Calibri"/>
              </a:rPr>
              <a:t>zapalny </a:t>
            </a:r>
            <a:r>
              <a:rPr sz="2800" dirty="0">
                <a:latin typeface="Calibri"/>
                <a:cs typeface="Calibri"/>
              </a:rPr>
              <a:t>i  </a:t>
            </a:r>
            <a:r>
              <a:rPr sz="2800" spc="-10" dirty="0">
                <a:latin typeface="Calibri"/>
                <a:cs typeface="Calibri"/>
              </a:rPr>
              <a:t>prowadzi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5" dirty="0">
                <a:latin typeface="Calibri"/>
                <a:cs typeface="Calibri"/>
              </a:rPr>
              <a:t>pełnego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wyzdrowienia.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170" y="464896"/>
            <a:ext cx="56597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40" dirty="0">
                <a:latin typeface="Calibri"/>
                <a:cs typeface="Calibri"/>
              </a:rPr>
              <a:t>Orteza</a:t>
            </a:r>
            <a:r>
              <a:rPr sz="4400" b="0" spc="5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unieruchamiająca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1989137"/>
            <a:ext cx="714375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0354" y="6466509"/>
            <a:ext cx="2032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910" y="464896"/>
            <a:ext cx="2712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0" dirty="0"/>
              <a:t>Ręka</a:t>
            </a:r>
            <a:r>
              <a:rPr sz="4400" spc="-70" dirty="0"/>
              <a:t> </a:t>
            </a:r>
            <a:r>
              <a:rPr sz="4400" spc="-10" dirty="0"/>
              <a:t>goryla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267" y="1228801"/>
            <a:ext cx="8563610" cy="51498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464184" indent="-344170">
              <a:lnSpc>
                <a:spcPts val="3460"/>
              </a:lnSpc>
              <a:spcBef>
                <a:spcPts val="5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5" dirty="0">
                <a:latin typeface="Calibri"/>
                <a:cs typeface="Calibri"/>
              </a:rPr>
              <a:t>Ręka </a:t>
            </a:r>
            <a:r>
              <a:rPr sz="3200" spc="-10" dirty="0">
                <a:latin typeface="Calibri"/>
                <a:cs typeface="Calibri"/>
              </a:rPr>
              <a:t>goryla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dolegliwość pojawiająca się </a:t>
            </a:r>
            <a:r>
              <a:rPr sz="3200" spc="-15" dirty="0">
                <a:latin typeface="Calibri"/>
                <a:cs typeface="Calibri"/>
              </a:rPr>
              <a:t>przy  długotrwałej </a:t>
            </a:r>
            <a:r>
              <a:rPr sz="3200" spc="-25" dirty="0">
                <a:latin typeface="Calibri"/>
                <a:cs typeface="Calibri"/>
              </a:rPr>
              <a:t>pracy </a:t>
            </a:r>
            <a:r>
              <a:rPr sz="3200" spc="-5" dirty="0">
                <a:latin typeface="Calibri"/>
                <a:cs typeface="Calibri"/>
              </a:rPr>
              <a:t>z </a:t>
            </a:r>
            <a:r>
              <a:rPr sz="3200" spc="-10" dirty="0">
                <a:latin typeface="Calibri"/>
                <a:cs typeface="Calibri"/>
              </a:rPr>
              <a:t>pionowymi </a:t>
            </a:r>
            <a:r>
              <a:rPr sz="3200" spc="-20" dirty="0">
                <a:latin typeface="Calibri"/>
                <a:cs typeface="Calibri"/>
              </a:rPr>
              <a:t>monitorami  </a:t>
            </a:r>
            <a:r>
              <a:rPr sz="3200" spc="-25" dirty="0">
                <a:latin typeface="Calibri"/>
                <a:cs typeface="Calibri"/>
              </a:rPr>
              <a:t>dotykowymi.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ts val="3650"/>
              </a:lnSpc>
              <a:spcBef>
                <a:spcPts val="3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Objawia się </a:t>
            </a:r>
            <a:r>
              <a:rPr sz="3200" spc="-25" dirty="0">
                <a:latin typeface="Calibri"/>
                <a:cs typeface="Calibri"/>
              </a:rPr>
              <a:t>poprzez </a:t>
            </a:r>
            <a:r>
              <a:rPr sz="3200" spc="-15" dirty="0">
                <a:latin typeface="Calibri"/>
                <a:cs typeface="Calibri"/>
              </a:rPr>
              <a:t>zmęczenie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ból</a:t>
            </a:r>
            <a:endParaRPr sz="3200">
              <a:latin typeface="Calibri"/>
              <a:cs typeface="Calibri"/>
            </a:endParaRPr>
          </a:p>
          <a:p>
            <a:pPr marL="356870" marR="628650">
              <a:lnSpc>
                <a:spcPts val="3460"/>
              </a:lnSpc>
              <a:spcBef>
                <a:spcPts val="240"/>
              </a:spcBef>
            </a:pPr>
            <a:r>
              <a:rPr sz="3200" spc="-25" dirty="0">
                <a:latin typeface="Calibri"/>
                <a:cs typeface="Calibri"/>
              </a:rPr>
              <a:t>wyprostowanej </a:t>
            </a:r>
            <a:r>
              <a:rPr sz="3200" spc="-20" dirty="0">
                <a:latin typeface="Calibri"/>
                <a:cs typeface="Calibri"/>
              </a:rPr>
              <a:t>ręki. </a:t>
            </a:r>
            <a:r>
              <a:rPr sz="3200" spc="-10" dirty="0">
                <a:latin typeface="Calibri"/>
                <a:cs typeface="Calibri"/>
              </a:rPr>
              <a:t>Osoba </a:t>
            </a:r>
            <a:r>
              <a:rPr sz="3200" spc="-20" dirty="0">
                <a:latin typeface="Calibri"/>
                <a:cs typeface="Calibri"/>
              </a:rPr>
              <a:t>pracująca </a:t>
            </a:r>
            <a:r>
              <a:rPr sz="3200" spc="-25" dirty="0">
                <a:latin typeface="Calibri"/>
                <a:cs typeface="Calibri"/>
              </a:rPr>
              <a:t>traci </a:t>
            </a:r>
            <a:r>
              <a:rPr sz="3200" spc="-20" dirty="0">
                <a:latin typeface="Calibri"/>
                <a:cs typeface="Calibri"/>
              </a:rPr>
              <a:t>też  precyzję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ruchów.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356870" marR="5080" indent="-344170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800" spc="-25" dirty="0">
                <a:latin typeface="Calibri"/>
                <a:cs typeface="Calibri"/>
              </a:rPr>
              <a:t>„</a:t>
            </a:r>
            <a:r>
              <a:rPr sz="2800" i="1" spc="-25" dirty="0">
                <a:latin typeface="Calibri"/>
                <a:cs typeface="Calibri"/>
              </a:rPr>
              <a:t>Ręka </a:t>
            </a:r>
            <a:r>
              <a:rPr sz="2800" i="1" spc="-10" dirty="0">
                <a:latin typeface="Calibri"/>
                <a:cs typeface="Calibri"/>
              </a:rPr>
              <a:t>zaczyna być </a:t>
            </a:r>
            <a:r>
              <a:rPr sz="2800" i="1" spc="-5" dirty="0">
                <a:latin typeface="Calibri"/>
                <a:cs typeface="Calibri"/>
              </a:rPr>
              <a:t>obolała, </a:t>
            </a:r>
            <a:r>
              <a:rPr sz="2800" i="1" spc="-10" dirty="0">
                <a:latin typeface="Calibri"/>
                <a:cs typeface="Calibri"/>
              </a:rPr>
              <a:t>ogranicza </a:t>
            </a:r>
            <a:r>
              <a:rPr sz="2800" i="1" dirty="0">
                <a:latin typeface="Calibri"/>
                <a:cs typeface="Calibri"/>
              </a:rPr>
              <a:t>się </a:t>
            </a:r>
            <a:r>
              <a:rPr sz="2800" i="1" spc="-15" dirty="0">
                <a:latin typeface="Calibri"/>
                <a:cs typeface="Calibri"/>
              </a:rPr>
              <a:t>zakres</a:t>
            </a:r>
            <a:r>
              <a:rPr sz="2800" i="1" spc="60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jej  </a:t>
            </a:r>
            <a:r>
              <a:rPr sz="2800" i="1" spc="-25" dirty="0">
                <a:latin typeface="Calibri"/>
                <a:cs typeface="Calibri"/>
              </a:rPr>
              <a:t>ruchów, </a:t>
            </a:r>
            <a:r>
              <a:rPr sz="2800" i="1" spc="-5" dirty="0">
                <a:latin typeface="Calibri"/>
                <a:cs typeface="Calibri"/>
              </a:rPr>
              <a:t>jest </a:t>
            </a:r>
            <a:r>
              <a:rPr sz="2800" i="1" spc="-25" dirty="0">
                <a:latin typeface="Calibri"/>
                <a:cs typeface="Calibri"/>
              </a:rPr>
              <a:t>za </a:t>
            </a:r>
            <a:r>
              <a:rPr sz="2800" i="1" spc="-15" dirty="0">
                <a:latin typeface="Calibri"/>
                <a:cs typeface="Calibri"/>
              </a:rPr>
              <a:t>duża, </a:t>
            </a:r>
            <a:r>
              <a:rPr sz="2800" i="1" spc="-25" dirty="0">
                <a:latin typeface="Calibri"/>
                <a:cs typeface="Calibri"/>
              </a:rPr>
              <a:t>za </a:t>
            </a:r>
            <a:r>
              <a:rPr sz="2800" i="1" spc="-20" dirty="0">
                <a:latin typeface="Calibri"/>
                <a:cs typeface="Calibri"/>
              </a:rPr>
              <a:t>ciężka. </a:t>
            </a:r>
            <a:r>
              <a:rPr sz="2800" i="1" dirty="0">
                <a:latin typeface="Calibri"/>
                <a:cs typeface="Calibri"/>
              </a:rPr>
              <a:t>Osoba </a:t>
            </a:r>
            <a:r>
              <a:rPr sz="2800" i="1" spc="-20" dirty="0">
                <a:latin typeface="Calibri"/>
                <a:cs typeface="Calibri"/>
              </a:rPr>
              <a:t>korzystająca </a:t>
            </a:r>
            <a:r>
              <a:rPr sz="2800" i="1" spc="0" dirty="0">
                <a:latin typeface="Calibri"/>
                <a:cs typeface="Calibri"/>
              </a:rPr>
              <a:t>w </a:t>
            </a:r>
            <a:r>
              <a:rPr sz="2800" i="1" spc="-10" dirty="0">
                <a:latin typeface="Calibri"/>
                <a:cs typeface="Calibri"/>
              </a:rPr>
              <a:t>ten  </a:t>
            </a:r>
            <a:r>
              <a:rPr sz="2800" i="1" spc="-5" dirty="0">
                <a:latin typeface="Calibri"/>
                <a:cs typeface="Calibri"/>
              </a:rPr>
              <a:t>sposób </a:t>
            </a:r>
            <a:r>
              <a:rPr sz="2800" i="1" dirty="0">
                <a:latin typeface="Calibri"/>
                <a:cs typeface="Calibri"/>
              </a:rPr>
              <a:t>z </a:t>
            </a:r>
            <a:r>
              <a:rPr sz="2800" i="1" spc="-15" dirty="0">
                <a:latin typeface="Calibri"/>
                <a:cs typeface="Calibri"/>
              </a:rPr>
              <a:t>interfejsu </a:t>
            </a:r>
            <a:r>
              <a:rPr sz="2800" i="1" dirty="0">
                <a:latin typeface="Calibri"/>
                <a:cs typeface="Calibri"/>
              </a:rPr>
              <a:t>wygląda jak </a:t>
            </a:r>
            <a:r>
              <a:rPr sz="2800" i="1" spc="-5" dirty="0">
                <a:latin typeface="Calibri"/>
                <a:cs typeface="Calibri"/>
              </a:rPr>
              <a:t>goryl </a:t>
            </a:r>
            <a:r>
              <a:rPr sz="2800" i="1" spc="-15" dirty="0">
                <a:latin typeface="Calibri"/>
                <a:cs typeface="Calibri"/>
              </a:rPr>
              <a:t>podczas </a:t>
            </a:r>
            <a:r>
              <a:rPr sz="2800" i="1" spc="-5" dirty="0">
                <a:latin typeface="Calibri"/>
                <a:cs typeface="Calibri"/>
              </a:rPr>
              <a:t>pracy </a:t>
            </a:r>
            <a:r>
              <a:rPr sz="2800" i="1" dirty="0">
                <a:latin typeface="Calibri"/>
                <a:cs typeface="Calibri"/>
              </a:rPr>
              <a:t>na  </a:t>
            </a:r>
            <a:r>
              <a:rPr sz="2800" i="1" spc="-20" dirty="0">
                <a:latin typeface="Calibri"/>
                <a:cs typeface="Calibri"/>
              </a:rPr>
              <a:t>komputerze </a:t>
            </a:r>
            <a:r>
              <a:rPr sz="2800" i="1" dirty="0">
                <a:latin typeface="Calibri"/>
                <a:cs typeface="Calibri"/>
              </a:rPr>
              <a:t>i </a:t>
            </a:r>
            <a:r>
              <a:rPr sz="2800" i="1" spc="-5" dirty="0">
                <a:latin typeface="Calibri"/>
                <a:cs typeface="Calibri"/>
              </a:rPr>
              <a:t>jak </a:t>
            </a:r>
            <a:r>
              <a:rPr sz="2800" i="1" spc="0" dirty="0">
                <a:latin typeface="Calibri"/>
                <a:cs typeface="Calibri"/>
              </a:rPr>
              <a:t>goryl </a:t>
            </a:r>
            <a:r>
              <a:rPr sz="2800" i="1" spc="-5" dirty="0">
                <a:latin typeface="Calibri"/>
                <a:cs typeface="Calibri"/>
              </a:rPr>
              <a:t>czuje </a:t>
            </a:r>
            <a:r>
              <a:rPr sz="2800" i="1" dirty="0">
                <a:latin typeface="Calibri"/>
                <a:cs typeface="Calibri"/>
              </a:rPr>
              <a:t>się </a:t>
            </a:r>
            <a:r>
              <a:rPr sz="2800" i="1" spc="-10" dirty="0">
                <a:latin typeface="Calibri"/>
                <a:cs typeface="Calibri"/>
              </a:rPr>
              <a:t>później</a:t>
            </a:r>
            <a:r>
              <a:rPr sz="2800" spc="-10" dirty="0">
                <a:latin typeface="Calibri"/>
                <a:cs typeface="Calibri"/>
              </a:rPr>
              <a:t>”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tak </a:t>
            </a:r>
            <a:r>
              <a:rPr sz="2800" spc="-5" dirty="0">
                <a:latin typeface="Calibri"/>
                <a:cs typeface="Calibri"/>
              </a:rPr>
              <a:t>opisuje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zjawisko </a:t>
            </a:r>
            <a:r>
              <a:rPr sz="2800" b="1" i="1" dirty="0">
                <a:latin typeface="Calibri"/>
                <a:cs typeface="Calibri"/>
              </a:rPr>
              <a:t>The </a:t>
            </a:r>
            <a:r>
              <a:rPr sz="2800" b="1" i="1" spc="-10" dirty="0">
                <a:latin typeface="Calibri"/>
                <a:cs typeface="Calibri"/>
              </a:rPr>
              <a:t>New </a:t>
            </a:r>
            <a:r>
              <a:rPr sz="2800" b="1" i="1" spc="-15" dirty="0">
                <a:latin typeface="Calibri"/>
                <a:cs typeface="Calibri"/>
              </a:rPr>
              <a:t>Hacker’s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spc="0" dirty="0">
                <a:latin typeface="Calibri"/>
                <a:cs typeface="Calibri"/>
              </a:rPr>
              <a:t>Dictionary</a:t>
            </a:r>
            <a:r>
              <a:rPr sz="2800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958" y="203707"/>
            <a:ext cx="27133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40" dirty="0"/>
              <a:t>Ręka</a:t>
            </a:r>
            <a:r>
              <a:rPr sz="4400" spc="-60" dirty="0"/>
              <a:t> </a:t>
            </a:r>
            <a:r>
              <a:rPr sz="4400" spc="-10" dirty="0"/>
              <a:t>goryla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0825" y="1052449"/>
            <a:ext cx="5524500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39" y="5345074"/>
            <a:ext cx="8526145" cy="1179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30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Schorzenie </a:t>
            </a:r>
            <a:r>
              <a:rPr sz="2700" dirty="0">
                <a:latin typeface="Calibri"/>
                <a:cs typeface="Calibri"/>
              </a:rPr>
              <a:t>pojawia się </a:t>
            </a:r>
            <a:r>
              <a:rPr sz="2700" spc="-5" dirty="0">
                <a:latin typeface="Calibri"/>
                <a:cs typeface="Calibri"/>
              </a:rPr>
              <a:t>gdy monitor </a:t>
            </a:r>
            <a:r>
              <a:rPr sz="2700" spc="-10" dirty="0">
                <a:latin typeface="Calibri"/>
                <a:cs typeface="Calibri"/>
              </a:rPr>
              <a:t>jest </a:t>
            </a:r>
            <a:r>
              <a:rPr sz="2700" spc="-5" dirty="0">
                <a:latin typeface="Calibri"/>
                <a:cs typeface="Calibri"/>
              </a:rPr>
              <a:t>oddalony</a:t>
            </a:r>
            <a:r>
              <a:rPr sz="2700" spc="-254" dirty="0">
                <a:latin typeface="Calibri"/>
                <a:cs typeface="Calibri"/>
              </a:rPr>
              <a:t> </a:t>
            </a:r>
            <a:r>
              <a:rPr sz="2700" spc="0" dirty="0">
                <a:latin typeface="Calibri"/>
                <a:cs typeface="Calibri"/>
              </a:rPr>
              <a:t>o</a:t>
            </a:r>
            <a:endParaRPr sz="2700">
              <a:latin typeface="Calibri"/>
              <a:cs typeface="Calibri"/>
            </a:endParaRPr>
          </a:p>
          <a:p>
            <a:pPr marL="356870" marR="5080">
              <a:lnSpc>
                <a:spcPts val="2930"/>
              </a:lnSpc>
              <a:spcBef>
                <a:spcPts val="190"/>
              </a:spcBef>
            </a:pPr>
            <a:r>
              <a:rPr sz="2700" spc="-10" dirty="0">
                <a:latin typeface="Calibri"/>
                <a:cs typeface="Calibri"/>
              </a:rPr>
              <a:t>kilkadziesiąt </a:t>
            </a:r>
            <a:r>
              <a:rPr sz="2700" spc="0" dirty="0">
                <a:latin typeface="Calibri"/>
                <a:cs typeface="Calibri"/>
              </a:rPr>
              <a:t>cm od </a:t>
            </a:r>
            <a:r>
              <a:rPr sz="2700" dirty="0">
                <a:latin typeface="Calibri"/>
                <a:cs typeface="Calibri"/>
              </a:rPr>
              <a:t>człowieka. Gdy </a:t>
            </a:r>
            <a:r>
              <a:rPr sz="2700" spc="-10" dirty="0">
                <a:latin typeface="Calibri"/>
                <a:cs typeface="Calibri"/>
              </a:rPr>
              <a:t>ekran jest </a:t>
            </a:r>
            <a:r>
              <a:rPr sz="2700" spc="-20" dirty="0">
                <a:latin typeface="Calibri"/>
                <a:cs typeface="Calibri"/>
              </a:rPr>
              <a:t>blisko</a:t>
            </a:r>
            <a:r>
              <a:rPr sz="2700" spc="-2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(tablet,  smartfon) </a:t>
            </a:r>
            <a:r>
              <a:rPr sz="2700" dirty="0">
                <a:latin typeface="Calibri"/>
                <a:cs typeface="Calibri"/>
              </a:rPr>
              <a:t>nie </a:t>
            </a:r>
            <a:r>
              <a:rPr sz="2700" spc="-10" dirty="0">
                <a:latin typeface="Calibri"/>
                <a:cs typeface="Calibri"/>
              </a:rPr>
              <a:t>trzeba </a:t>
            </a:r>
            <a:r>
              <a:rPr sz="2700" dirty="0">
                <a:latin typeface="Calibri"/>
                <a:cs typeface="Calibri"/>
              </a:rPr>
              <a:t>trzymać </a:t>
            </a:r>
            <a:r>
              <a:rPr sz="2700" spc="-10" dirty="0">
                <a:latin typeface="Calibri"/>
                <a:cs typeface="Calibri"/>
              </a:rPr>
              <a:t>ręki </a:t>
            </a:r>
            <a:r>
              <a:rPr sz="2700" spc="5" dirty="0">
                <a:latin typeface="Calibri"/>
                <a:cs typeface="Calibri"/>
              </a:rPr>
              <a:t>w </a:t>
            </a:r>
            <a:r>
              <a:rPr sz="2700" spc="-5" dirty="0">
                <a:latin typeface="Calibri"/>
                <a:cs typeface="Calibri"/>
              </a:rPr>
              <a:t>nienaturalnej</a:t>
            </a:r>
            <a:r>
              <a:rPr sz="2700" spc="-2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pozycji.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6325" y="3500373"/>
            <a:ext cx="2619375" cy="17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565400"/>
            <a:ext cx="6772275" cy="410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400" y="464896"/>
            <a:ext cx="37630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/>
                <a:cs typeface="Calibri"/>
              </a:rPr>
              <a:t>Przeciwdziałanie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107236"/>
            <a:ext cx="4502150" cy="11963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Przerwy </a:t>
            </a:r>
            <a:r>
              <a:rPr sz="3200" spc="-1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pracy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5" dirty="0">
                <a:latin typeface="Calibri"/>
                <a:cs typeface="Calibri"/>
              </a:rPr>
              <a:t>Praca </a:t>
            </a:r>
            <a:r>
              <a:rPr sz="3200" spc="-5" dirty="0">
                <a:latin typeface="Calibri"/>
                <a:cs typeface="Calibri"/>
              </a:rPr>
              <a:t>na </a:t>
            </a:r>
            <a:r>
              <a:rPr sz="3200" spc="-10" dirty="0">
                <a:latin typeface="Calibri"/>
                <a:cs typeface="Calibri"/>
              </a:rPr>
              <a:t>leżącym </a:t>
            </a:r>
            <a:r>
              <a:rPr sz="3200" spc="-20" dirty="0">
                <a:latin typeface="Calibri"/>
                <a:cs typeface="Calibri"/>
              </a:rPr>
              <a:t>ekranie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81" y="197307"/>
            <a:ext cx="87776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15" dirty="0">
                <a:latin typeface="Calibri"/>
                <a:cs typeface="Calibri"/>
              </a:rPr>
              <a:t>Zwyrodnienia </a:t>
            </a:r>
            <a:r>
              <a:rPr b="0" spc="-10" dirty="0">
                <a:latin typeface="Calibri"/>
                <a:cs typeface="Calibri"/>
              </a:rPr>
              <a:t>odcinka szyjnego</a:t>
            </a:r>
            <a:r>
              <a:rPr b="0" spc="-1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kręgosłupa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891270"/>
            <a:ext cx="8139430" cy="52946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Spondyloartroza</a:t>
            </a:r>
            <a:endParaRPr sz="3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35" dirty="0">
                <a:latin typeface="Calibri"/>
                <a:cs typeface="Calibri"/>
              </a:rPr>
              <a:t>iPostawa</a:t>
            </a:r>
            <a:endParaRPr sz="3200">
              <a:latin typeface="Calibri"/>
              <a:cs typeface="Calibri"/>
            </a:endParaRP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Choroba </a:t>
            </a:r>
            <a:r>
              <a:rPr sz="3200" spc="-15" dirty="0">
                <a:latin typeface="Calibri"/>
                <a:cs typeface="Calibri"/>
              </a:rPr>
              <a:t>degeneracyjna tkanek wchodzących </a:t>
            </a:r>
            <a:r>
              <a:rPr sz="3200" spc="-10" dirty="0">
                <a:latin typeface="Calibri"/>
                <a:cs typeface="Calibri"/>
              </a:rPr>
              <a:t>w  skład </a:t>
            </a:r>
            <a:r>
              <a:rPr sz="3200" spc="-15" dirty="0">
                <a:latin typeface="Calibri"/>
                <a:cs typeface="Calibri"/>
              </a:rPr>
              <a:t>połączenia </a:t>
            </a:r>
            <a:r>
              <a:rPr sz="3200" spc="-65" dirty="0">
                <a:latin typeface="Calibri"/>
                <a:cs typeface="Calibri"/>
              </a:rPr>
              <a:t>kręgów, </a:t>
            </a:r>
            <a:r>
              <a:rPr sz="3200" spc="-10" dirty="0">
                <a:latin typeface="Calibri"/>
                <a:cs typeface="Calibri"/>
              </a:rPr>
              <a:t>czyli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krążka</a:t>
            </a:r>
            <a:endParaRPr sz="3200">
              <a:latin typeface="Calibri"/>
              <a:cs typeface="Calibri"/>
            </a:endParaRPr>
          </a:p>
          <a:p>
            <a:pPr marL="356870" marR="720725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latin typeface="Calibri"/>
                <a:cs typeface="Calibri"/>
              </a:rPr>
              <a:t>międzykręgowego </a:t>
            </a:r>
            <a:r>
              <a:rPr sz="3200" spc="-25" dirty="0">
                <a:latin typeface="Calibri"/>
                <a:cs typeface="Calibri"/>
              </a:rPr>
              <a:t>(dysku) </a:t>
            </a:r>
            <a:r>
              <a:rPr sz="3200" spc="-30" dirty="0">
                <a:latin typeface="Calibri"/>
                <a:cs typeface="Calibri"/>
              </a:rPr>
              <a:t>wraz </a:t>
            </a:r>
            <a:r>
              <a:rPr sz="3200" spc="-40" dirty="0">
                <a:latin typeface="Calibri"/>
                <a:cs typeface="Calibri"/>
              </a:rPr>
              <a:t>ze </a:t>
            </a:r>
            <a:r>
              <a:rPr sz="3200" spc="-30" dirty="0">
                <a:latin typeface="Calibri"/>
                <a:cs typeface="Calibri"/>
              </a:rPr>
              <a:t>stawami  </a:t>
            </a:r>
            <a:r>
              <a:rPr sz="3200" spc="-20" dirty="0">
                <a:latin typeface="Calibri"/>
                <a:cs typeface="Calibri"/>
              </a:rPr>
              <a:t>międzywyrostkowymi </a:t>
            </a:r>
            <a:r>
              <a:rPr sz="3200" spc="-25" dirty="0">
                <a:latin typeface="Calibri"/>
                <a:cs typeface="Calibri"/>
              </a:rPr>
              <a:t>kręgów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szyjnych.</a:t>
            </a:r>
            <a:endParaRPr sz="3200">
              <a:latin typeface="Calibri"/>
              <a:cs typeface="Calibri"/>
            </a:endParaRPr>
          </a:p>
          <a:p>
            <a:pPr marL="356870" marR="862965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40" dirty="0">
                <a:latin typeface="Calibri"/>
                <a:cs typeface="Calibri"/>
              </a:rPr>
              <a:t>Efektem </a:t>
            </a:r>
            <a:r>
              <a:rPr sz="3200" spc="-20" dirty="0">
                <a:latin typeface="Calibri"/>
                <a:cs typeface="Calibri"/>
              </a:rPr>
              <a:t>jest </a:t>
            </a:r>
            <a:r>
              <a:rPr sz="3200" spc="-15" dirty="0">
                <a:latin typeface="Calibri"/>
                <a:cs typeface="Calibri"/>
              </a:rPr>
              <a:t>ostry </a:t>
            </a:r>
            <a:r>
              <a:rPr sz="3200" spc="-10" dirty="0">
                <a:latin typeface="Calibri"/>
                <a:cs typeface="Calibri"/>
              </a:rPr>
              <a:t>ból, obejmujący </a:t>
            </a:r>
            <a:r>
              <a:rPr sz="3200" spc="-25" dirty="0">
                <a:latin typeface="Calibri"/>
                <a:cs typeface="Calibri"/>
              </a:rPr>
              <a:t>okolice  </a:t>
            </a:r>
            <a:r>
              <a:rPr sz="3200" spc="-20" dirty="0">
                <a:latin typeface="Calibri"/>
                <a:cs typeface="Calibri"/>
              </a:rPr>
              <a:t>barku, </a:t>
            </a:r>
            <a:r>
              <a:rPr sz="3200" spc="-10" dirty="0">
                <a:latin typeface="Calibri"/>
                <a:cs typeface="Calibri"/>
              </a:rPr>
              <a:t>łopatki, dolną </a:t>
            </a:r>
            <a:r>
              <a:rPr sz="3200" spc="-20" dirty="0">
                <a:latin typeface="Calibri"/>
                <a:cs typeface="Calibri"/>
              </a:rPr>
              <a:t>część </a:t>
            </a:r>
            <a:r>
              <a:rPr sz="3200" spc="-30" dirty="0">
                <a:latin typeface="Calibri"/>
                <a:cs typeface="Calibri"/>
              </a:rPr>
              <a:t>karku.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Mięśnie</a:t>
            </a:r>
            <a:endParaRPr sz="3200">
              <a:latin typeface="Calibri"/>
              <a:cs typeface="Calibri"/>
            </a:endParaRPr>
          </a:p>
          <a:p>
            <a:pPr marL="356870" marR="274955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reagują </a:t>
            </a:r>
            <a:r>
              <a:rPr sz="3200" spc="-5" dirty="0">
                <a:latin typeface="Calibri"/>
                <a:cs typeface="Calibri"/>
              </a:rPr>
              <a:t>bólem </a:t>
            </a:r>
            <a:r>
              <a:rPr sz="3200" spc="-10" dirty="0">
                <a:latin typeface="Calibri"/>
                <a:cs typeface="Calibri"/>
              </a:rPr>
              <a:t>na dotyk, ból pojawia się </a:t>
            </a:r>
            <a:r>
              <a:rPr sz="3200" spc="-30" dirty="0">
                <a:latin typeface="Calibri"/>
                <a:cs typeface="Calibri"/>
              </a:rPr>
              <a:t>także  często </a:t>
            </a:r>
            <a:r>
              <a:rPr sz="3200" spc="-15" dirty="0">
                <a:latin typeface="Calibri"/>
                <a:cs typeface="Calibri"/>
              </a:rPr>
              <a:t>przy </a:t>
            </a:r>
            <a:r>
              <a:rPr sz="3200" spc="-30" dirty="0">
                <a:latin typeface="Calibri"/>
                <a:cs typeface="Calibri"/>
              </a:rPr>
              <a:t>każdym </a:t>
            </a:r>
            <a:r>
              <a:rPr sz="3200" spc="-10" dirty="0">
                <a:latin typeface="Calibri"/>
                <a:cs typeface="Calibri"/>
              </a:rPr>
              <a:t>ruchu </a:t>
            </a:r>
            <a:r>
              <a:rPr sz="3200" spc="-25" dirty="0">
                <a:latin typeface="Calibri"/>
                <a:cs typeface="Calibri"/>
              </a:rPr>
              <a:t>stawu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barkowego.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9641" y="197307"/>
            <a:ext cx="15900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5" dirty="0">
                <a:latin typeface="Calibri"/>
                <a:cs typeface="Calibri"/>
              </a:rPr>
              <a:t>Objawy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935177"/>
            <a:ext cx="8331200" cy="4991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Ból </a:t>
            </a:r>
            <a:r>
              <a:rPr sz="2200" spc="-15" dirty="0">
                <a:latin typeface="Calibri"/>
                <a:cs typeface="Calibri"/>
              </a:rPr>
              <a:t>szyi </a:t>
            </a:r>
            <a:r>
              <a:rPr sz="2200" spc="-5" dirty="0">
                <a:latin typeface="Calibri"/>
                <a:cs typeface="Calibri"/>
              </a:rPr>
              <a:t>promieniujący </a:t>
            </a:r>
            <a:r>
              <a:rPr sz="2200" dirty="0">
                <a:latin typeface="Calibri"/>
                <a:cs typeface="Calibri"/>
              </a:rPr>
              <a:t>do </a:t>
            </a:r>
            <a:r>
              <a:rPr sz="2200" spc="-20" dirty="0">
                <a:latin typeface="Calibri"/>
                <a:cs typeface="Calibri"/>
              </a:rPr>
              <a:t>kończyny </a:t>
            </a:r>
            <a:r>
              <a:rPr sz="2200" spc="0" dirty="0">
                <a:latin typeface="Calibri"/>
                <a:cs typeface="Calibri"/>
              </a:rPr>
              <a:t>– </a:t>
            </a:r>
            <a:r>
              <a:rPr sz="2200" dirty="0">
                <a:latin typeface="Calibri"/>
                <a:cs typeface="Calibri"/>
              </a:rPr>
              <a:t>rwa </a:t>
            </a:r>
            <a:r>
              <a:rPr sz="2200" spc="-5" dirty="0">
                <a:latin typeface="Calibri"/>
                <a:cs typeface="Calibri"/>
              </a:rPr>
              <a:t>ramienna </a:t>
            </a:r>
            <a:r>
              <a:rPr sz="2200" spc="0" dirty="0">
                <a:latin typeface="Calibri"/>
                <a:cs typeface="Calibri"/>
              </a:rPr>
              <a:t>– </a:t>
            </a:r>
            <a:r>
              <a:rPr sz="2200" spc="-5" dirty="0">
                <a:latin typeface="Calibri"/>
                <a:cs typeface="Calibri"/>
              </a:rPr>
              <a:t>drętwienie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lewej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ręki </a:t>
            </a:r>
            <a:r>
              <a:rPr sz="2200" dirty="0">
                <a:latin typeface="Calibri"/>
                <a:cs typeface="Calibri"/>
              </a:rPr>
              <a:t>lub </a:t>
            </a:r>
            <a:r>
              <a:rPr sz="2200" spc="-5" dirty="0">
                <a:latin typeface="Calibri"/>
                <a:cs typeface="Calibri"/>
              </a:rPr>
              <a:t>drętwienie </a:t>
            </a:r>
            <a:r>
              <a:rPr sz="2200" spc="-15" dirty="0">
                <a:latin typeface="Calibri"/>
                <a:cs typeface="Calibri"/>
              </a:rPr>
              <a:t>prawej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ręki;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Ból </a:t>
            </a:r>
            <a:r>
              <a:rPr sz="2200" spc="-15" dirty="0">
                <a:latin typeface="Calibri"/>
                <a:cs typeface="Calibri"/>
              </a:rPr>
              <a:t>szyi </a:t>
            </a:r>
            <a:r>
              <a:rPr sz="2200" spc="0" dirty="0">
                <a:latin typeface="Calibri"/>
                <a:cs typeface="Calibri"/>
              </a:rPr>
              <a:t>od </a:t>
            </a:r>
            <a:r>
              <a:rPr sz="2200" dirty="0">
                <a:latin typeface="Calibri"/>
                <a:cs typeface="Calibri"/>
              </a:rPr>
              <a:t>tyłu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czoła;</a:t>
            </a:r>
            <a:endParaRPr sz="2200">
              <a:latin typeface="Calibri"/>
              <a:cs typeface="Calibri"/>
            </a:endParaRPr>
          </a:p>
          <a:p>
            <a:pPr marL="356870" marR="364490" indent="-34417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Zaburzenia </a:t>
            </a:r>
            <a:r>
              <a:rPr sz="2200" dirty="0">
                <a:latin typeface="Calibri"/>
                <a:cs typeface="Calibri"/>
              </a:rPr>
              <a:t>czucia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obrębie </a:t>
            </a:r>
            <a:r>
              <a:rPr sz="2200" spc="-20" dirty="0">
                <a:latin typeface="Calibri"/>
                <a:cs typeface="Calibri"/>
              </a:rPr>
              <a:t>kończyny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10" dirty="0">
                <a:latin typeface="Calibri"/>
                <a:cs typeface="Calibri"/>
              </a:rPr>
              <a:t>czasem </a:t>
            </a:r>
            <a:r>
              <a:rPr sz="2200" dirty="0">
                <a:latin typeface="Calibri"/>
                <a:cs typeface="Calibri"/>
              </a:rPr>
              <a:t>niedowłady mięśni  </a:t>
            </a:r>
            <a:r>
              <a:rPr sz="2200" spc="-20" dirty="0">
                <a:latin typeface="Calibri"/>
                <a:cs typeface="Calibri"/>
              </a:rPr>
              <a:t>kończyny </a:t>
            </a:r>
            <a:r>
              <a:rPr sz="2200" spc="-5" dirty="0">
                <a:latin typeface="Calibri"/>
                <a:cs typeface="Calibri"/>
              </a:rPr>
              <a:t>górnej (długotrwały </a:t>
            </a:r>
            <a:r>
              <a:rPr sz="2200" dirty="0">
                <a:latin typeface="Calibri"/>
                <a:cs typeface="Calibri"/>
              </a:rPr>
              <a:t>ucisk), </a:t>
            </a:r>
            <a:r>
              <a:rPr sz="2200" spc="-5" dirty="0">
                <a:latin typeface="Calibri"/>
                <a:cs typeface="Calibri"/>
              </a:rPr>
              <a:t>osłabienie </a:t>
            </a:r>
            <a:r>
              <a:rPr sz="2200" dirty="0">
                <a:latin typeface="Calibri"/>
                <a:cs typeface="Calibri"/>
              </a:rPr>
              <a:t>chwytu </a:t>
            </a:r>
            <a:r>
              <a:rPr sz="2200" spc="0" dirty="0">
                <a:latin typeface="Calibri"/>
                <a:cs typeface="Calibri"/>
              </a:rPr>
              <a:t>w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dłoniach;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Kłopoty z </a:t>
            </a:r>
            <a:r>
              <a:rPr sz="2200" spc="-5" dirty="0">
                <a:latin typeface="Calibri"/>
                <a:cs typeface="Calibri"/>
              </a:rPr>
              <a:t>odchylaniem </a:t>
            </a:r>
            <a:r>
              <a:rPr sz="2200" spc="0" dirty="0">
                <a:latin typeface="Calibri"/>
                <a:cs typeface="Calibri"/>
              </a:rPr>
              <a:t>głowy w </a:t>
            </a:r>
            <a:r>
              <a:rPr sz="2200" spc="-15" dirty="0">
                <a:latin typeface="Calibri"/>
                <a:cs typeface="Calibri"/>
              </a:rPr>
              <a:t>różnych</a:t>
            </a:r>
            <a:r>
              <a:rPr sz="2200" spc="-2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kierunkach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Uporczywe </a:t>
            </a:r>
            <a:r>
              <a:rPr sz="2200" dirty="0">
                <a:latin typeface="Calibri"/>
                <a:cs typeface="Calibri"/>
              </a:rPr>
              <a:t>bóle </a:t>
            </a:r>
            <a:r>
              <a:rPr sz="2200" spc="0" dirty="0">
                <a:latin typeface="Calibri"/>
                <a:cs typeface="Calibri"/>
              </a:rPr>
              <a:t>głowy </a:t>
            </a:r>
            <a:r>
              <a:rPr sz="2200" spc="-35" dirty="0">
                <a:latin typeface="Calibri"/>
                <a:cs typeface="Calibri"/>
              </a:rPr>
              <a:t>(tzw. </a:t>
            </a:r>
            <a:r>
              <a:rPr sz="2200" spc="-5" dirty="0">
                <a:latin typeface="Calibri"/>
                <a:cs typeface="Calibri"/>
              </a:rPr>
              <a:t>migrena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szyjna).</a:t>
            </a:r>
            <a:endParaRPr sz="2200">
              <a:latin typeface="Calibri"/>
              <a:cs typeface="Calibri"/>
            </a:endParaRPr>
          </a:p>
          <a:p>
            <a:pPr marL="356870" marR="57785" indent="-344170" algn="just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Napadowe </a:t>
            </a:r>
            <a:r>
              <a:rPr sz="2200" dirty="0">
                <a:latin typeface="Calibri"/>
                <a:cs typeface="Calibri"/>
              </a:rPr>
              <a:t>bóle </a:t>
            </a:r>
            <a:r>
              <a:rPr sz="2200" spc="-25" dirty="0">
                <a:latin typeface="Calibri"/>
                <a:cs typeface="Calibri"/>
              </a:rPr>
              <a:t>głowy, </a:t>
            </a:r>
            <a:r>
              <a:rPr sz="2200" spc="-15" dirty="0">
                <a:latin typeface="Calibri"/>
                <a:cs typeface="Calibri"/>
              </a:rPr>
              <a:t>zawroty </a:t>
            </a:r>
            <a:r>
              <a:rPr sz="2200" spc="-25" dirty="0">
                <a:latin typeface="Calibri"/>
                <a:cs typeface="Calibri"/>
              </a:rPr>
              <a:t>głowy, </a:t>
            </a:r>
            <a:r>
              <a:rPr sz="2200" spc="-15" dirty="0">
                <a:latin typeface="Calibri"/>
                <a:cs typeface="Calibri"/>
              </a:rPr>
              <a:t>zaburzenia </a:t>
            </a:r>
            <a:r>
              <a:rPr sz="2200" spc="-5" dirty="0">
                <a:latin typeface="Calibri"/>
                <a:cs typeface="Calibri"/>
              </a:rPr>
              <a:t>równowagi, </a:t>
            </a:r>
            <a:r>
              <a:rPr sz="2200" spc="-10" dirty="0">
                <a:latin typeface="Calibri"/>
                <a:cs typeface="Calibri"/>
              </a:rPr>
              <a:t>szum </a:t>
            </a:r>
            <a:r>
              <a:rPr sz="2200" spc="0" dirty="0">
                <a:latin typeface="Calibri"/>
                <a:cs typeface="Calibri"/>
              </a:rPr>
              <a:t>w  </a:t>
            </a:r>
            <a:r>
              <a:rPr sz="2200" spc="-15" dirty="0">
                <a:latin typeface="Calibri"/>
                <a:cs typeface="Calibri"/>
              </a:rPr>
              <a:t>uszach, </a:t>
            </a:r>
            <a:r>
              <a:rPr sz="2200" spc="-5" dirty="0">
                <a:latin typeface="Calibri"/>
                <a:cs typeface="Calibri"/>
              </a:rPr>
              <a:t>oczopląs (ucisk na tętnice </a:t>
            </a:r>
            <a:r>
              <a:rPr sz="2200" spc="-10" dirty="0">
                <a:latin typeface="Calibri"/>
                <a:cs typeface="Calibri"/>
              </a:rPr>
              <a:t>kręgowe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10" dirty="0">
                <a:latin typeface="Calibri"/>
                <a:cs typeface="Calibri"/>
              </a:rPr>
              <a:t>zmiany </a:t>
            </a:r>
            <a:r>
              <a:rPr sz="2200" dirty="0">
                <a:latin typeface="Calibri"/>
                <a:cs typeface="Calibri"/>
              </a:rPr>
              <a:t>ukrwienia </a:t>
            </a:r>
            <a:r>
              <a:rPr sz="2200" spc="-10" dirty="0">
                <a:latin typeface="Calibri"/>
                <a:cs typeface="Calibri"/>
              </a:rPr>
              <a:t>mózgu)  </a:t>
            </a:r>
            <a:r>
              <a:rPr sz="2200" dirty="0">
                <a:latin typeface="Calibri"/>
                <a:cs typeface="Calibri"/>
              </a:rPr>
              <a:t>są </a:t>
            </a:r>
            <a:r>
              <a:rPr sz="2200" spc="-10" dirty="0">
                <a:latin typeface="Calibri"/>
                <a:cs typeface="Calibri"/>
              </a:rPr>
              <a:t>częstymi </a:t>
            </a:r>
            <a:r>
              <a:rPr sz="2200" spc="-5" dirty="0">
                <a:latin typeface="Calibri"/>
                <a:cs typeface="Calibri"/>
              </a:rPr>
              <a:t>objawami </a:t>
            </a:r>
            <a:r>
              <a:rPr sz="2200" spc="-10" dirty="0">
                <a:latin typeface="Calibri"/>
                <a:cs typeface="Calibri"/>
              </a:rPr>
              <a:t>zarówno </a:t>
            </a:r>
            <a:r>
              <a:rPr sz="2200" spc="-20" dirty="0">
                <a:latin typeface="Calibri"/>
                <a:cs typeface="Calibri"/>
              </a:rPr>
              <a:t>rano, </a:t>
            </a:r>
            <a:r>
              <a:rPr sz="2200" dirty="0">
                <a:latin typeface="Calibri"/>
                <a:cs typeface="Calibri"/>
              </a:rPr>
              <a:t>jak i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wieczorem;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Nerwobóle i tiki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mięśniowe;</a:t>
            </a:r>
            <a:endParaRPr sz="2200">
              <a:latin typeface="Calibri"/>
              <a:cs typeface="Calibri"/>
            </a:endParaRPr>
          </a:p>
          <a:p>
            <a:pPr marL="356870" marR="676275" indent="-34417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Zaburzenie widzenia, rozmywanie obrazu, </a:t>
            </a:r>
            <a:r>
              <a:rPr sz="2200" dirty="0">
                <a:latin typeface="Calibri"/>
                <a:cs typeface="Calibri"/>
              </a:rPr>
              <a:t>mroczki </a:t>
            </a:r>
            <a:r>
              <a:rPr sz="2200" spc="-15" dirty="0">
                <a:latin typeface="Calibri"/>
                <a:cs typeface="Calibri"/>
              </a:rPr>
              <a:t>przed </a:t>
            </a:r>
            <a:r>
              <a:rPr sz="2200" spc="-5" dirty="0">
                <a:latin typeface="Calibri"/>
                <a:cs typeface="Calibri"/>
              </a:rPr>
              <a:t>oczami,  </a:t>
            </a:r>
            <a:r>
              <a:rPr sz="2200" spc="-10" dirty="0">
                <a:latin typeface="Calibri"/>
                <a:cs typeface="Calibri"/>
              </a:rPr>
              <a:t>drżenie gałek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ocznych;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spcBef>
                <a:spcPts val="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Sporadyczne </a:t>
            </a:r>
            <a:r>
              <a:rPr sz="2200" spc="-15" dirty="0">
                <a:latin typeface="Calibri"/>
                <a:cs typeface="Calibri"/>
              </a:rPr>
              <a:t>zaburzenia </a:t>
            </a:r>
            <a:r>
              <a:rPr sz="2200" spc="-10" dirty="0">
                <a:latin typeface="Calibri"/>
                <a:cs typeface="Calibri"/>
              </a:rPr>
              <a:t>przełykania </a:t>
            </a:r>
            <a:r>
              <a:rPr sz="2200" spc="-5" dirty="0">
                <a:latin typeface="Calibri"/>
                <a:cs typeface="Calibri"/>
              </a:rPr>
              <a:t>(ucisk na strukturę </a:t>
            </a:r>
            <a:r>
              <a:rPr sz="2200" spc="-10" dirty="0">
                <a:latin typeface="Calibri"/>
                <a:cs typeface="Calibri"/>
              </a:rPr>
              <a:t>przełyku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lub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dysfunkcja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unerwienia);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Zaburzenia pracy serca (przy </a:t>
            </a:r>
            <a:r>
              <a:rPr sz="2200" spc="-5" dirty="0">
                <a:latin typeface="Calibri"/>
                <a:cs typeface="Calibri"/>
              </a:rPr>
              <a:t>ucisku na tętnice</a:t>
            </a:r>
            <a:r>
              <a:rPr sz="2200" spc="-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szyjne).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894" y="174193"/>
            <a:ext cx="22085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Calibri"/>
                <a:cs typeface="Calibri"/>
              </a:rPr>
              <a:t>Pr</a:t>
            </a:r>
            <a:r>
              <a:rPr sz="4400" b="0" spc="-50" dirty="0">
                <a:latin typeface="Calibri"/>
                <a:cs typeface="Calibri"/>
              </a:rPr>
              <a:t>z</a:t>
            </a:r>
            <a:r>
              <a:rPr sz="4400" b="0" spc="-55" dirty="0">
                <a:latin typeface="Calibri"/>
                <a:cs typeface="Calibri"/>
              </a:rPr>
              <a:t>y</a:t>
            </a:r>
            <a:r>
              <a:rPr sz="4400" b="0" spc="-5" dirty="0">
                <a:latin typeface="Calibri"/>
                <a:cs typeface="Calibri"/>
              </a:rPr>
              <a:t>c</a:t>
            </a:r>
            <a:r>
              <a:rPr sz="4400" b="0" spc="-75" dirty="0">
                <a:latin typeface="Calibri"/>
                <a:cs typeface="Calibri"/>
              </a:rPr>
              <a:t>z</a:t>
            </a:r>
            <a:r>
              <a:rPr sz="4400" b="0" spc="-5" dirty="0">
                <a:latin typeface="Calibri"/>
                <a:cs typeface="Calibri"/>
              </a:rPr>
              <a:t>y</a:t>
            </a:r>
            <a:r>
              <a:rPr sz="4400" b="0" spc="-80" dirty="0">
                <a:latin typeface="Calibri"/>
                <a:cs typeface="Calibri"/>
              </a:rPr>
              <a:t>n</a:t>
            </a:r>
            <a:r>
              <a:rPr sz="4400" b="0" spc="-5" dirty="0">
                <a:latin typeface="Calibri"/>
                <a:cs typeface="Calibri"/>
              </a:rPr>
              <a:t>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862330"/>
            <a:ext cx="8409305" cy="547306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5080" indent="-344170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Wielogodzinne </a:t>
            </a:r>
            <a:r>
              <a:rPr sz="2200" dirty="0">
                <a:latin typeface="Calibri"/>
                <a:cs typeface="Calibri"/>
              </a:rPr>
              <a:t>nieruchome </a:t>
            </a:r>
            <a:r>
              <a:rPr sz="2200" spc="-10" dirty="0">
                <a:latin typeface="Calibri"/>
                <a:cs typeface="Calibri"/>
              </a:rPr>
              <a:t>siedzenie, </a:t>
            </a:r>
            <a:r>
              <a:rPr sz="2200" spc="-5" dirty="0">
                <a:latin typeface="Calibri"/>
                <a:cs typeface="Calibri"/>
              </a:rPr>
              <a:t>które powoduje silne </a:t>
            </a:r>
            <a:r>
              <a:rPr sz="2200" dirty="0">
                <a:latin typeface="Calibri"/>
                <a:cs typeface="Calibri"/>
              </a:rPr>
              <a:t>napięcie </a:t>
            </a:r>
            <a:r>
              <a:rPr sz="2200" spc="0" dirty="0">
                <a:latin typeface="Calibri"/>
                <a:cs typeface="Calibri"/>
              </a:rPr>
              <a:t>w  </a:t>
            </a:r>
            <a:r>
              <a:rPr sz="2200" spc="-5" dirty="0">
                <a:latin typeface="Calibri"/>
                <a:cs typeface="Calibri"/>
              </a:rPr>
              <a:t>obrębie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szyi.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Niewłaściwa </a:t>
            </a:r>
            <a:r>
              <a:rPr sz="2000" spc="-15" dirty="0">
                <a:latin typeface="Calibri"/>
                <a:cs typeface="Calibri"/>
              </a:rPr>
              <a:t>pozycja </a:t>
            </a:r>
            <a:r>
              <a:rPr sz="2000" spc="-5" dirty="0">
                <a:latin typeface="Calibri"/>
                <a:cs typeface="Calibri"/>
              </a:rPr>
              <a:t>(na nieodpowiednim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krześle);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ts val="263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Przeciążenia </a:t>
            </a:r>
            <a:r>
              <a:rPr sz="2200" spc="-15" dirty="0">
                <a:latin typeface="Calibri"/>
                <a:cs typeface="Calibri"/>
              </a:rPr>
              <a:t>zawodowe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5" dirty="0">
                <a:latin typeface="Calibri"/>
                <a:cs typeface="Calibri"/>
              </a:rPr>
              <a:t>długotrwałe </a:t>
            </a:r>
            <a:r>
              <a:rPr sz="2200" spc="-10" dirty="0">
                <a:latin typeface="Calibri"/>
                <a:cs typeface="Calibri"/>
              </a:rPr>
              <a:t>obciążenia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statyczne: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praca </a:t>
            </a:r>
            <a:r>
              <a:rPr sz="2000" spc="-15" dirty="0">
                <a:latin typeface="Calibri"/>
                <a:cs typeface="Calibri"/>
              </a:rPr>
              <a:t>biurowa przed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komputerem,</a:t>
            </a:r>
            <a:endParaRPr sz="2000">
              <a:latin typeface="Calibri"/>
              <a:cs typeface="Calibri"/>
            </a:endParaRPr>
          </a:p>
          <a:p>
            <a:pPr marL="811530" lvl="1" indent="-341630">
              <a:lnSpc>
                <a:spcPct val="100000"/>
              </a:lnSpc>
              <a:buFont typeface="Arial"/>
              <a:buChar char="–"/>
              <a:tabLst>
                <a:tab pos="810895" algn="l"/>
                <a:tab pos="812165" algn="l"/>
              </a:tabLst>
            </a:pPr>
            <a:r>
              <a:rPr sz="2000" spc="-15" dirty="0">
                <a:latin typeface="Calibri"/>
                <a:cs typeface="Calibri"/>
              </a:rPr>
              <a:t>stomatolog,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4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fryzjer;</a:t>
            </a:r>
            <a:endParaRPr sz="2000">
              <a:latin typeface="Calibri"/>
              <a:cs typeface="Calibri"/>
            </a:endParaRPr>
          </a:p>
          <a:p>
            <a:pPr marL="356870" marR="503555" indent="-34417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Nieodpowiednie </a:t>
            </a:r>
            <a:r>
              <a:rPr sz="2200" spc="-10" dirty="0">
                <a:latin typeface="Calibri"/>
                <a:cs typeface="Calibri"/>
              </a:rPr>
              <a:t>obciążenia statyczne (spoczynkowe) </a:t>
            </a:r>
            <a:r>
              <a:rPr sz="2200" dirty="0">
                <a:latin typeface="Calibri"/>
                <a:cs typeface="Calibri"/>
              </a:rPr>
              <a:t>i dynamiczne  </a:t>
            </a:r>
            <a:r>
              <a:rPr sz="2200" spc="-10" dirty="0">
                <a:latin typeface="Calibri"/>
                <a:cs typeface="Calibri"/>
              </a:rPr>
              <a:t>(związane </a:t>
            </a:r>
            <a:r>
              <a:rPr sz="2200" dirty="0">
                <a:latin typeface="Calibri"/>
                <a:cs typeface="Calibri"/>
              </a:rPr>
              <a:t>z ruchem), </a:t>
            </a:r>
            <a:r>
              <a:rPr sz="2200" spc="-5" dirty="0">
                <a:latin typeface="Calibri"/>
                <a:cs typeface="Calibri"/>
              </a:rPr>
              <a:t>które </a:t>
            </a:r>
            <a:r>
              <a:rPr sz="2200" spc="-10" dirty="0">
                <a:latin typeface="Calibri"/>
                <a:cs typeface="Calibri"/>
              </a:rPr>
              <a:t>powstają </a:t>
            </a:r>
            <a:r>
              <a:rPr sz="2200" dirty="0">
                <a:latin typeface="Calibri"/>
                <a:cs typeface="Calibri"/>
              </a:rPr>
              <a:t>na </a:t>
            </a:r>
            <a:r>
              <a:rPr sz="2200" spc="-10" dirty="0">
                <a:latin typeface="Calibri"/>
                <a:cs typeface="Calibri"/>
              </a:rPr>
              <a:t>skutek nieprawidłowego  ustawienia </a:t>
            </a:r>
            <a:r>
              <a:rPr sz="2200" spc="-5" dirty="0">
                <a:latin typeface="Calibri"/>
                <a:cs typeface="Calibri"/>
              </a:rPr>
              <a:t>całego kręgosłupa (nieprawidłowej postawy</a:t>
            </a:r>
            <a:r>
              <a:rPr sz="2200" spc="-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ciała);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Inne </a:t>
            </a:r>
            <a:r>
              <a:rPr sz="2200" spc="-10" dirty="0">
                <a:latin typeface="Calibri"/>
                <a:cs typeface="Calibri"/>
              </a:rPr>
              <a:t>schorzenia </a:t>
            </a:r>
            <a:r>
              <a:rPr sz="2200" spc="-5" dirty="0">
                <a:latin typeface="Calibri"/>
                <a:cs typeface="Calibri"/>
              </a:rPr>
              <a:t>narządu </a:t>
            </a:r>
            <a:r>
              <a:rPr sz="2200" dirty="0">
                <a:latin typeface="Calibri"/>
                <a:cs typeface="Calibri"/>
              </a:rPr>
              <a:t>ruchu z okresu </a:t>
            </a:r>
            <a:r>
              <a:rPr sz="2200" spc="-10" dirty="0">
                <a:latin typeface="Calibri"/>
                <a:cs typeface="Calibri"/>
              </a:rPr>
              <a:t>wzrastania: </a:t>
            </a:r>
            <a:r>
              <a:rPr sz="2200" spc="-15" dirty="0">
                <a:latin typeface="Calibri"/>
                <a:cs typeface="Calibri"/>
              </a:rPr>
              <a:t>skoliozy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(czyli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bocznego skrzywienie kręgosłupa) </a:t>
            </a:r>
            <a:r>
              <a:rPr sz="2200" spc="-10" dirty="0">
                <a:latin typeface="Calibri"/>
                <a:cs typeface="Calibri"/>
              </a:rPr>
              <a:t>oraz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płaskostopia;</a:t>
            </a:r>
            <a:endParaRPr sz="2200">
              <a:latin typeface="Calibri"/>
              <a:cs typeface="Calibri"/>
            </a:endParaRPr>
          </a:p>
          <a:p>
            <a:pPr marL="356870" marR="412750" indent="-34417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5" dirty="0">
                <a:latin typeface="Calibri"/>
                <a:cs typeface="Calibri"/>
              </a:rPr>
              <a:t>Niekorzystny </a:t>
            </a:r>
            <a:r>
              <a:rPr sz="2200" dirty="0">
                <a:latin typeface="Calibri"/>
                <a:cs typeface="Calibri"/>
              </a:rPr>
              <a:t>wpływ </a:t>
            </a:r>
            <a:r>
              <a:rPr sz="2200" spc="-10" dirty="0">
                <a:latin typeface="Calibri"/>
                <a:cs typeface="Calibri"/>
              </a:rPr>
              <a:t>wcześniejszych </a:t>
            </a:r>
            <a:r>
              <a:rPr sz="2200" spc="-40" dirty="0">
                <a:latin typeface="Calibri"/>
                <a:cs typeface="Calibri"/>
              </a:rPr>
              <a:t>urazów, </a:t>
            </a:r>
            <a:r>
              <a:rPr sz="2200" spc="-15" dirty="0">
                <a:latin typeface="Calibri"/>
                <a:cs typeface="Calibri"/>
              </a:rPr>
              <a:t>także </a:t>
            </a:r>
            <a:r>
              <a:rPr sz="2200" spc="-5" dirty="0">
                <a:latin typeface="Calibri"/>
                <a:cs typeface="Calibri"/>
              </a:rPr>
              <a:t>liczne </a:t>
            </a:r>
            <a:r>
              <a:rPr sz="2200" spc="-10" dirty="0">
                <a:latin typeface="Calibri"/>
                <a:cs typeface="Calibri"/>
              </a:rPr>
              <a:t>mikrourazy  </a:t>
            </a:r>
            <a:r>
              <a:rPr sz="2200" spc="0" dirty="0">
                <a:latin typeface="Calibri"/>
                <a:cs typeface="Calibri"/>
              </a:rPr>
              <a:t>mogące </a:t>
            </a:r>
            <a:r>
              <a:rPr sz="2200" spc="-10" dirty="0">
                <a:latin typeface="Calibri"/>
                <a:cs typeface="Calibri"/>
              </a:rPr>
              <a:t>stać </a:t>
            </a:r>
            <a:r>
              <a:rPr sz="2200" dirty="0">
                <a:latin typeface="Calibri"/>
                <a:cs typeface="Calibri"/>
              </a:rPr>
              <a:t>się </a:t>
            </a:r>
            <a:r>
              <a:rPr sz="2200" spc="-10" dirty="0">
                <a:latin typeface="Calibri"/>
                <a:cs typeface="Calibri"/>
              </a:rPr>
              <a:t>przyczyną </a:t>
            </a:r>
            <a:r>
              <a:rPr sz="2200" dirty="0">
                <a:latin typeface="Calibri"/>
                <a:cs typeface="Calibri"/>
              </a:rPr>
              <a:t>choroby </a:t>
            </a:r>
            <a:r>
              <a:rPr sz="2200" spc="-10" dirty="0">
                <a:latin typeface="Calibri"/>
                <a:cs typeface="Calibri"/>
              </a:rPr>
              <a:t>(pasy bezpieczeństwa </a:t>
            </a:r>
            <a:r>
              <a:rPr sz="2200" spc="-5" dirty="0">
                <a:latin typeface="Calibri"/>
                <a:cs typeface="Calibri"/>
              </a:rPr>
              <a:t>nie dają  </a:t>
            </a:r>
            <a:r>
              <a:rPr sz="2200" spc="-10" dirty="0">
                <a:latin typeface="Calibri"/>
                <a:cs typeface="Calibri"/>
              </a:rPr>
              <a:t>ochrony odcinka szyjnego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15" dirty="0">
                <a:latin typeface="Calibri"/>
                <a:cs typeface="Calibri"/>
              </a:rPr>
              <a:t>trakcie </a:t>
            </a:r>
            <a:r>
              <a:rPr sz="2200" spc="-5" dirty="0">
                <a:latin typeface="Calibri"/>
                <a:cs typeface="Calibri"/>
              </a:rPr>
              <a:t>wypadków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komunikacyjnych);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6870" indent="-344170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Osoby </a:t>
            </a:r>
            <a:r>
              <a:rPr sz="2200" spc="-5" dirty="0">
                <a:latin typeface="Calibri"/>
                <a:cs typeface="Calibri"/>
              </a:rPr>
              <a:t>skarżące </a:t>
            </a:r>
            <a:r>
              <a:rPr sz="2200" dirty="0">
                <a:latin typeface="Calibri"/>
                <a:cs typeface="Calibri"/>
              </a:rPr>
              <a:t>się na bóle </a:t>
            </a:r>
            <a:r>
              <a:rPr sz="2200" spc="-10" dirty="0">
                <a:latin typeface="Calibri"/>
                <a:cs typeface="Calibri"/>
              </a:rPr>
              <a:t>odcinka </a:t>
            </a:r>
            <a:r>
              <a:rPr sz="2200" spc="-5" dirty="0">
                <a:latin typeface="Calibri"/>
                <a:cs typeface="Calibri"/>
              </a:rPr>
              <a:t>lędźwiowego </a:t>
            </a:r>
            <a:r>
              <a:rPr sz="2200" spc="-15" dirty="0">
                <a:latin typeface="Calibri"/>
                <a:cs typeface="Calibri"/>
              </a:rPr>
              <a:t>często zgłaszają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także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dolegliwości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obrębie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szyi.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44" y="1609420"/>
            <a:ext cx="7879715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Nazwa syndromu </a:t>
            </a:r>
            <a:r>
              <a:rPr sz="3200" spc="-10" dirty="0">
                <a:latin typeface="Calibri"/>
                <a:cs typeface="Calibri"/>
              </a:rPr>
              <a:t>bolącej </a:t>
            </a:r>
            <a:r>
              <a:rPr sz="3200" spc="-15" dirty="0">
                <a:latin typeface="Calibri"/>
                <a:cs typeface="Calibri"/>
              </a:rPr>
              <a:t>szyi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15" dirty="0">
                <a:latin typeface="Calibri"/>
                <a:cs typeface="Calibri"/>
              </a:rPr>
              <a:t>kręgosłupa. 84  </a:t>
            </a:r>
            <a:r>
              <a:rPr sz="3200" spc="-20" dirty="0">
                <a:latin typeface="Calibri"/>
                <a:cs typeface="Calibri"/>
              </a:rPr>
              <a:t>procent </a:t>
            </a:r>
            <a:r>
              <a:rPr sz="3200" spc="-5" dirty="0">
                <a:latin typeface="Calibri"/>
                <a:cs typeface="Calibri"/>
              </a:rPr>
              <a:t>ludzi między </a:t>
            </a:r>
            <a:r>
              <a:rPr sz="3200" spc="-15" dirty="0">
                <a:latin typeface="Calibri"/>
                <a:cs typeface="Calibri"/>
              </a:rPr>
              <a:t>18.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24. </a:t>
            </a:r>
            <a:r>
              <a:rPr sz="3200" spc="-20" dirty="0">
                <a:latin typeface="Calibri"/>
                <a:cs typeface="Calibri"/>
              </a:rPr>
              <a:t>rokiem życia  </a:t>
            </a:r>
            <a:r>
              <a:rPr sz="3200" spc="-25" dirty="0">
                <a:latin typeface="Calibri"/>
                <a:cs typeface="Calibri"/>
              </a:rPr>
              <a:t>skarży </a:t>
            </a:r>
            <a:r>
              <a:rPr sz="3200" spc="-10" dirty="0">
                <a:latin typeface="Calibri"/>
                <a:cs typeface="Calibri"/>
              </a:rPr>
              <a:t>się na </a:t>
            </a:r>
            <a:r>
              <a:rPr sz="3200" spc="-5" dirty="0">
                <a:latin typeface="Calibri"/>
                <a:cs typeface="Calibri"/>
              </a:rPr>
              <a:t>bóle </a:t>
            </a:r>
            <a:r>
              <a:rPr sz="3200" spc="-10" dirty="0">
                <a:latin typeface="Calibri"/>
                <a:cs typeface="Calibri"/>
              </a:rPr>
              <a:t>w </a:t>
            </a:r>
            <a:r>
              <a:rPr sz="3200" spc="-20" dirty="0">
                <a:latin typeface="Calibri"/>
                <a:cs typeface="Calibri"/>
              </a:rPr>
              <a:t>tych </a:t>
            </a:r>
            <a:r>
              <a:rPr sz="3200" spc="-10" dirty="0">
                <a:latin typeface="Calibri"/>
                <a:cs typeface="Calibri"/>
              </a:rPr>
              <a:t>miejscach. </a:t>
            </a:r>
            <a:r>
              <a:rPr sz="3200" spc="-25" dirty="0">
                <a:latin typeface="Calibri"/>
                <a:cs typeface="Calibri"/>
              </a:rPr>
              <a:t>Związek </a:t>
            </a:r>
            <a:r>
              <a:rPr sz="3200" spc="-5" dirty="0">
                <a:latin typeface="Calibri"/>
                <a:cs typeface="Calibri"/>
              </a:rPr>
              <a:t>z  ich </a:t>
            </a:r>
            <a:r>
              <a:rPr sz="3200" spc="-10" dirty="0">
                <a:latin typeface="Calibri"/>
                <a:cs typeface="Calibri"/>
              </a:rPr>
              <a:t>cierpieniem ma niewątpliwie więcej </a:t>
            </a:r>
            <a:r>
              <a:rPr sz="3200" spc="-5" dirty="0">
                <a:latin typeface="Calibri"/>
                <a:cs typeface="Calibri"/>
              </a:rPr>
              <a:t>niż  </a:t>
            </a:r>
            <a:r>
              <a:rPr sz="3200" spc="-10" dirty="0">
                <a:latin typeface="Calibri"/>
                <a:cs typeface="Calibri"/>
              </a:rPr>
              <a:t>osiem kwintylionów wiadomości </a:t>
            </a:r>
            <a:r>
              <a:rPr sz="3200" spc="-25" dirty="0">
                <a:latin typeface="Calibri"/>
                <a:cs typeface="Calibri"/>
              </a:rPr>
              <a:t>tekstowych,  </a:t>
            </a:r>
            <a:r>
              <a:rPr sz="3200" spc="-20" dirty="0">
                <a:latin typeface="Calibri"/>
                <a:cs typeface="Calibri"/>
              </a:rPr>
              <a:t>których </a:t>
            </a:r>
            <a:r>
              <a:rPr sz="3200" spc="-10" dirty="0">
                <a:latin typeface="Calibri"/>
                <a:cs typeface="Calibri"/>
              </a:rPr>
              <a:t>w sumie </a:t>
            </a:r>
            <a:r>
              <a:rPr sz="3200" spc="-15" dirty="0">
                <a:latin typeface="Calibri"/>
                <a:cs typeface="Calibri"/>
              </a:rPr>
              <a:t>wysyłają </a:t>
            </a:r>
            <a:r>
              <a:rPr sz="3200" spc="-30" dirty="0">
                <a:latin typeface="Calibri"/>
                <a:cs typeface="Calibri"/>
              </a:rPr>
              <a:t>przez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rok.</a:t>
            </a:r>
            <a:endParaRPr sz="3200">
              <a:latin typeface="Calibri"/>
              <a:cs typeface="Calibri"/>
            </a:endParaRPr>
          </a:p>
          <a:p>
            <a:pPr marL="356870" marR="574040">
              <a:lnSpc>
                <a:spcPct val="100000"/>
              </a:lnSpc>
              <a:spcBef>
                <a:spcPts val="10"/>
              </a:spcBef>
            </a:pPr>
            <a:r>
              <a:rPr sz="3200" spc="-25" dirty="0">
                <a:latin typeface="Calibri"/>
                <a:cs typeface="Calibri"/>
              </a:rPr>
              <a:t>Opuszczona </a:t>
            </a:r>
            <a:r>
              <a:rPr sz="3200" spc="-10" dirty="0">
                <a:latin typeface="Calibri"/>
                <a:cs typeface="Calibri"/>
              </a:rPr>
              <a:t>w </a:t>
            </a:r>
            <a:r>
              <a:rPr sz="3200" spc="-20" dirty="0">
                <a:latin typeface="Calibri"/>
                <a:cs typeface="Calibri"/>
              </a:rPr>
              <a:t>nienaturalny </a:t>
            </a:r>
            <a:r>
              <a:rPr sz="3200" spc="-10" dirty="0">
                <a:latin typeface="Calibri"/>
                <a:cs typeface="Calibri"/>
              </a:rPr>
              <a:t>sposób </a:t>
            </a:r>
            <a:r>
              <a:rPr sz="3200" spc="-20" dirty="0">
                <a:latin typeface="Calibri"/>
                <a:cs typeface="Calibri"/>
              </a:rPr>
              <a:t>głowa,  </a:t>
            </a:r>
            <a:r>
              <a:rPr sz="3200" spc="-10" dirty="0">
                <a:latin typeface="Calibri"/>
                <a:cs typeface="Calibri"/>
              </a:rPr>
              <a:t>bezruch...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10" dirty="0">
                <a:latin typeface="Calibri"/>
                <a:cs typeface="Calibri"/>
              </a:rPr>
              <a:t>ból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gotowy.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889" y="363169"/>
            <a:ext cx="63430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Mikroklimat</a:t>
            </a:r>
            <a:r>
              <a:rPr sz="4400" spc="-25" dirty="0"/>
              <a:t> </a:t>
            </a:r>
            <a:r>
              <a:rPr sz="4400" spc="-20" dirty="0"/>
              <a:t>pomieszczenia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4642" y="1088262"/>
            <a:ext cx="6969125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5" dirty="0">
                <a:latin typeface="Calibri"/>
                <a:cs typeface="Calibri"/>
              </a:rPr>
              <a:t>Wywiera </a:t>
            </a:r>
            <a:r>
              <a:rPr sz="2500" spc="-10" dirty="0">
                <a:latin typeface="Calibri"/>
                <a:cs typeface="Calibri"/>
              </a:rPr>
              <a:t>bezpośredni </a:t>
            </a:r>
            <a:r>
              <a:rPr sz="2500" spc="-5" dirty="0">
                <a:latin typeface="Calibri"/>
                <a:cs typeface="Calibri"/>
              </a:rPr>
              <a:t>wpływ na samopoczucie </a:t>
            </a:r>
            <a:r>
              <a:rPr sz="2500" spc="-25" dirty="0">
                <a:latin typeface="Calibri"/>
                <a:cs typeface="Calibri"/>
              </a:rPr>
              <a:t>oraz  </a:t>
            </a:r>
            <a:r>
              <a:rPr sz="2500" spc="-5" dirty="0">
                <a:latin typeface="Calibri"/>
                <a:cs typeface="Calibri"/>
              </a:rPr>
              <a:t>wydajność </a:t>
            </a:r>
            <a:r>
              <a:rPr sz="2500" spc="-15" dirty="0">
                <a:latin typeface="Calibri"/>
                <a:cs typeface="Calibri"/>
              </a:rPr>
              <a:t>pracy</a:t>
            </a:r>
            <a:r>
              <a:rPr sz="2500" spc="-35" dirty="0">
                <a:latin typeface="Calibri"/>
                <a:cs typeface="Calibri"/>
              </a:rPr>
              <a:t> pracowników.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2565400"/>
            <a:ext cx="3543300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801" y="2565400"/>
            <a:ext cx="5000625" cy="287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655" y="464896"/>
            <a:ext cx="42373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latin typeface="Calibri"/>
                <a:cs typeface="Calibri"/>
              </a:rPr>
              <a:t>Geneza</a:t>
            </a:r>
            <a:r>
              <a:rPr sz="4400" b="0" spc="-25" dirty="0">
                <a:latin typeface="Calibri"/>
                <a:cs typeface="Calibri"/>
              </a:rPr>
              <a:t> </a:t>
            </a:r>
            <a:r>
              <a:rPr sz="4400" b="0" spc="-15" dirty="0">
                <a:latin typeface="Calibri"/>
                <a:cs typeface="Calibri"/>
              </a:rPr>
              <a:t>schorzenia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437" y="2205037"/>
            <a:ext cx="5943600" cy="3524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39" y="1301953"/>
            <a:ext cx="7999730" cy="9512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5080" indent="-344170">
              <a:lnSpc>
                <a:spcPts val="3460"/>
              </a:lnSpc>
              <a:spcBef>
                <a:spcPts val="525"/>
              </a:spcBef>
              <a:buFont typeface="Arial"/>
              <a:buChar char="•"/>
              <a:tabLst>
                <a:tab pos="445134" algn="l"/>
                <a:tab pos="446405" algn="l"/>
              </a:tabLst>
            </a:pPr>
            <a:r>
              <a:rPr sz="3200" spc="-5" dirty="0">
                <a:latin typeface="Calibri"/>
                <a:cs typeface="Calibri"/>
              </a:rPr>
              <a:t>Na </a:t>
            </a:r>
            <a:r>
              <a:rPr sz="3200" spc="-10" dirty="0">
                <a:latin typeface="Calibri"/>
                <a:cs typeface="Calibri"/>
              </a:rPr>
              <a:t>zwyrodnienie </a:t>
            </a:r>
            <a:r>
              <a:rPr sz="3200" spc="-15" dirty="0">
                <a:latin typeface="Calibri"/>
                <a:cs typeface="Calibri"/>
              </a:rPr>
              <a:t>odcinka </a:t>
            </a:r>
            <a:r>
              <a:rPr sz="3200" spc="-10" dirty="0">
                <a:latin typeface="Calibri"/>
                <a:cs typeface="Calibri"/>
              </a:rPr>
              <a:t>szyjnego </a:t>
            </a:r>
            <a:r>
              <a:rPr sz="3200" spc="-15" dirty="0">
                <a:latin typeface="Calibri"/>
                <a:cs typeface="Calibri"/>
              </a:rPr>
              <a:t>kręgosłupa  </a:t>
            </a:r>
            <a:r>
              <a:rPr sz="3200" spc="-25" dirty="0">
                <a:latin typeface="Calibri"/>
                <a:cs typeface="Calibri"/>
              </a:rPr>
              <a:t>pracujemy </a:t>
            </a:r>
            <a:r>
              <a:rPr sz="3200" spc="-10" dirty="0">
                <a:latin typeface="Calibri"/>
                <a:cs typeface="Calibri"/>
              </a:rPr>
              <a:t>od </a:t>
            </a:r>
            <a:r>
              <a:rPr sz="3200" spc="-15" dirty="0">
                <a:latin typeface="Calibri"/>
                <a:cs typeface="Calibri"/>
              </a:rPr>
              <a:t>najmłodszych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lat.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3527" y="464896"/>
            <a:ext cx="40011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Trochę</a:t>
            </a:r>
            <a:r>
              <a:rPr sz="4400" spc="-105" dirty="0"/>
              <a:t> </a:t>
            </a:r>
            <a:r>
              <a:rPr sz="4400" spc="-15" dirty="0"/>
              <a:t>obliczeń…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705725" cy="304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130810" indent="-34417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Głowa waży </a:t>
            </a:r>
            <a:r>
              <a:rPr sz="3200" spc="-15" dirty="0">
                <a:latin typeface="Calibri"/>
                <a:cs typeface="Calibri"/>
              </a:rPr>
              <a:t>ok. </a:t>
            </a:r>
            <a:r>
              <a:rPr sz="3200" spc="-5" dirty="0">
                <a:latin typeface="Calibri"/>
                <a:cs typeface="Calibri"/>
              </a:rPr>
              <a:t>5 </a:t>
            </a:r>
            <a:r>
              <a:rPr sz="3200" spc="-15" dirty="0">
                <a:latin typeface="Calibri"/>
                <a:cs typeface="Calibri"/>
              </a:rPr>
              <a:t>kg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15" dirty="0">
                <a:latin typeface="Calibri"/>
                <a:cs typeface="Calibri"/>
              </a:rPr>
              <a:t>pochylona </a:t>
            </a:r>
            <a:r>
              <a:rPr sz="3200" spc="-10" dirty="0">
                <a:latin typeface="Calibri"/>
                <a:cs typeface="Calibri"/>
              </a:rPr>
              <a:t>pod </a:t>
            </a:r>
            <a:r>
              <a:rPr sz="3200" spc="-15" dirty="0">
                <a:latin typeface="Calibri"/>
                <a:cs typeface="Calibri"/>
              </a:rPr>
              <a:t>kątem  60 </a:t>
            </a:r>
            <a:r>
              <a:rPr sz="3200" spc="-20" dirty="0">
                <a:latin typeface="Calibri"/>
                <a:cs typeface="Calibri"/>
              </a:rPr>
              <a:t>stopni </a:t>
            </a:r>
            <a:r>
              <a:rPr sz="3200" spc="-5" dirty="0">
                <a:latin typeface="Calibri"/>
                <a:cs typeface="Calibri"/>
              </a:rPr>
              <a:t>- </a:t>
            </a:r>
            <a:r>
              <a:rPr sz="3200" spc="-15" dirty="0">
                <a:latin typeface="Calibri"/>
                <a:cs typeface="Calibri"/>
              </a:rPr>
              <a:t>naciska </a:t>
            </a:r>
            <a:r>
              <a:rPr sz="3200" spc="-10" dirty="0">
                <a:latin typeface="Calibri"/>
                <a:cs typeface="Calibri"/>
              </a:rPr>
              <a:t>na </a:t>
            </a:r>
            <a:r>
              <a:rPr sz="3200" spc="-20" dirty="0">
                <a:latin typeface="Calibri"/>
                <a:cs typeface="Calibri"/>
              </a:rPr>
              <a:t>kręgosłup szyjny </a:t>
            </a:r>
            <a:r>
              <a:rPr sz="3200" spc="-5" dirty="0">
                <a:latin typeface="Calibri"/>
                <a:cs typeface="Calibri"/>
              </a:rPr>
              <a:t>z </a:t>
            </a:r>
            <a:r>
              <a:rPr sz="3200" spc="-10" dirty="0">
                <a:latin typeface="Calibri"/>
                <a:cs typeface="Calibri"/>
              </a:rPr>
              <a:t>siłą  27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kg.</a:t>
            </a:r>
            <a:endParaRPr sz="3200">
              <a:latin typeface="Calibri"/>
              <a:cs typeface="Calibri"/>
            </a:endParaRPr>
          </a:p>
          <a:p>
            <a:pPr marL="356870" marR="5080" indent="-34417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70" dirty="0">
                <a:latin typeface="Calibri"/>
                <a:cs typeface="Calibri"/>
              </a:rPr>
              <a:t>Taką </a:t>
            </a:r>
            <a:r>
              <a:rPr sz="3200" spc="-25" dirty="0">
                <a:latin typeface="Calibri"/>
                <a:cs typeface="Calibri"/>
              </a:rPr>
              <a:t>pozycję </a:t>
            </a:r>
            <a:r>
              <a:rPr sz="3200" spc="-10" dirty="0">
                <a:latin typeface="Calibri"/>
                <a:cs typeface="Calibri"/>
              </a:rPr>
              <a:t>utrzymuje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30" dirty="0">
                <a:latin typeface="Calibri"/>
                <a:cs typeface="Calibri"/>
              </a:rPr>
              <a:t>przez </a:t>
            </a:r>
            <a:r>
              <a:rPr sz="3200" spc="-5" dirty="0">
                <a:latin typeface="Calibri"/>
                <a:cs typeface="Calibri"/>
              </a:rPr>
              <a:t>dwie-cztery  </a:t>
            </a:r>
            <a:r>
              <a:rPr sz="3200" spc="-15" dirty="0">
                <a:latin typeface="Calibri"/>
                <a:cs typeface="Calibri"/>
              </a:rPr>
              <a:t>godziny </a:t>
            </a:r>
            <a:r>
              <a:rPr sz="3200" spc="-5" dirty="0">
                <a:latin typeface="Calibri"/>
                <a:cs typeface="Calibri"/>
              </a:rPr>
              <a:t>dziennie, </a:t>
            </a:r>
            <a:r>
              <a:rPr sz="3200" spc="-25" dirty="0">
                <a:latin typeface="Calibri"/>
                <a:cs typeface="Calibri"/>
              </a:rPr>
              <a:t>co </a:t>
            </a:r>
            <a:r>
              <a:rPr sz="3200" spc="-5" dirty="0">
                <a:latin typeface="Calibri"/>
                <a:cs typeface="Calibri"/>
              </a:rPr>
              <a:t>daje </a:t>
            </a:r>
            <a:r>
              <a:rPr sz="3200" spc="-15" dirty="0">
                <a:latin typeface="Calibri"/>
                <a:cs typeface="Calibri"/>
              </a:rPr>
              <a:t>rocznie </a:t>
            </a:r>
            <a:r>
              <a:rPr sz="3200" spc="-10" dirty="0">
                <a:latin typeface="Calibri"/>
                <a:cs typeface="Calibri"/>
              </a:rPr>
              <a:t>1,4 </a:t>
            </a:r>
            <a:r>
              <a:rPr sz="3200" spc="-15" dirty="0">
                <a:latin typeface="Calibri"/>
                <a:cs typeface="Calibri"/>
              </a:rPr>
              <a:t>tys.  </a:t>
            </a:r>
            <a:r>
              <a:rPr sz="3200" spc="-10" dirty="0">
                <a:latin typeface="Calibri"/>
                <a:cs typeface="Calibri"/>
              </a:rPr>
              <a:t>godzin </a:t>
            </a:r>
            <a:r>
              <a:rPr sz="3200" spc="-30" dirty="0">
                <a:latin typeface="Calibri"/>
                <a:cs typeface="Calibri"/>
              </a:rPr>
              <a:t>dodatkowego </a:t>
            </a:r>
            <a:r>
              <a:rPr sz="3200" spc="-15" dirty="0">
                <a:latin typeface="Calibri"/>
                <a:cs typeface="Calibri"/>
              </a:rPr>
              <a:t>nacisku </a:t>
            </a:r>
            <a:r>
              <a:rPr sz="3200" spc="-10" dirty="0">
                <a:latin typeface="Calibri"/>
                <a:cs typeface="Calibri"/>
              </a:rPr>
              <a:t>na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kręgosłup.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7" y="464896"/>
            <a:ext cx="29184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0" dirty="0">
                <a:latin typeface="Calibri"/>
                <a:cs typeface="Calibri"/>
              </a:rPr>
              <a:t>Rehabilitacja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1484249"/>
            <a:ext cx="2257425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9700" y="1557400"/>
            <a:ext cx="3459099" cy="367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888" y="464896"/>
            <a:ext cx="43389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Ekranowy</a:t>
            </a:r>
            <a:r>
              <a:rPr sz="4400" spc="-15" dirty="0"/>
              <a:t> </a:t>
            </a:r>
            <a:r>
              <a:rPr sz="4400" spc="-25" dirty="0"/>
              <a:t>bezdech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640320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Brytyjscy </a:t>
            </a:r>
            <a:r>
              <a:rPr sz="3200" spc="-30" dirty="0">
                <a:latin typeface="Calibri"/>
                <a:cs typeface="Calibri"/>
              </a:rPr>
              <a:t>naukowcy </a:t>
            </a:r>
            <a:r>
              <a:rPr sz="3200" spc="-25" dirty="0">
                <a:latin typeface="Calibri"/>
                <a:cs typeface="Calibri"/>
              </a:rPr>
              <a:t>ostrzegają </a:t>
            </a:r>
            <a:r>
              <a:rPr sz="3200" spc="-20" dirty="0">
                <a:latin typeface="Calibri"/>
                <a:cs typeface="Calibri"/>
              </a:rPr>
              <a:t>przed  wstrzymywaniem </a:t>
            </a:r>
            <a:r>
              <a:rPr sz="3200" spc="-10" dirty="0">
                <a:latin typeface="Calibri"/>
                <a:cs typeface="Calibri"/>
              </a:rPr>
              <a:t>oddechu </a:t>
            </a:r>
            <a:r>
              <a:rPr sz="3200" spc="-15" dirty="0">
                <a:latin typeface="Calibri"/>
                <a:cs typeface="Calibri"/>
              </a:rPr>
              <a:t>podczas </a:t>
            </a:r>
            <a:r>
              <a:rPr sz="3200" spc="-10" dirty="0">
                <a:latin typeface="Calibri"/>
                <a:cs typeface="Calibri"/>
              </a:rPr>
              <a:t>pisania.  </a:t>
            </a:r>
            <a:r>
              <a:rPr sz="3200" spc="-25" dirty="0">
                <a:latin typeface="Calibri"/>
                <a:cs typeface="Calibri"/>
              </a:rPr>
              <a:t>Opuszczona </a:t>
            </a:r>
            <a:r>
              <a:rPr sz="3200" spc="-20" dirty="0">
                <a:latin typeface="Calibri"/>
                <a:cs typeface="Calibri"/>
              </a:rPr>
              <a:t>głowa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20" dirty="0">
                <a:latin typeface="Calibri"/>
                <a:cs typeface="Calibri"/>
              </a:rPr>
              <a:t>ramiona </a:t>
            </a:r>
            <a:r>
              <a:rPr sz="3200" spc="-30" dirty="0">
                <a:latin typeface="Calibri"/>
                <a:cs typeface="Calibri"/>
              </a:rPr>
              <a:t>oraz </a:t>
            </a:r>
            <a:r>
              <a:rPr sz="3200" spc="-20" dirty="0">
                <a:latin typeface="Calibri"/>
                <a:cs typeface="Calibri"/>
              </a:rPr>
              <a:t>niska  </a:t>
            </a:r>
            <a:r>
              <a:rPr sz="3200" spc="-25" dirty="0">
                <a:latin typeface="Calibri"/>
                <a:cs typeface="Calibri"/>
              </a:rPr>
              <a:t>pozycja obojczyków </a:t>
            </a:r>
            <a:r>
              <a:rPr sz="3200" spc="-15" dirty="0">
                <a:latin typeface="Calibri"/>
                <a:cs typeface="Calibri"/>
              </a:rPr>
              <a:t>powodują </a:t>
            </a:r>
            <a:r>
              <a:rPr sz="3200" spc="-10" dirty="0">
                <a:latin typeface="Calibri"/>
                <a:cs typeface="Calibri"/>
              </a:rPr>
              <a:t>do </a:t>
            </a:r>
            <a:r>
              <a:rPr sz="3200" spc="-25" dirty="0">
                <a:latin typeface="Calibri"/>
                <a:cs typeface="Calibri"/>
              </a:rPr>
              <a:t>tego, </a:t>
            </a:r>
            <a:r>
              <a:rPr sz="3200" spc="-40" dirty="0">
                <a:latin typeface="Calibri"/>
                <a:cs typeface="Calibri"/>
              </a:rPr>
              <a:t>że  </a:t>
            </a:r>
            <a:r>
              <a:rPr sz="3200" spc="-5" dirty="0">
                <a:latin typeface="Calibri"/>
                <a:cs typeface="Calibri"/>
              </a:rPr>
              <a:t>trudniej </a:t>
            </a:r>
            <a:r>
              <a:rPr sz="3200" spc="-10" dirty="0">
                <a:latin typeface="Calibri"/>
                <a:cs typeface="Calibri"/>
              </a:rPr>
              <a:t>nam wziąć </a:t>
            </a:r>
            <a:r>
              <a:rPr sz="3200" spc="-15" dirty="0">
                <a:latin typeface="Calibri"/>
                <a:cs typeface="Calibri"/>
              </a:rPr>
              <a:t>głębszy </a:t>
            </a:r>
            <a:r>
              <a:rPr sz="3200" spc="-10" dirty="0">
                <a:latin typeface="Calibri"/>
                <a:cs typeface="Calibri"/>
              </a:rPr>
              <a:t>oddech. </a:t>
            </a:r>
            <a:r>
              <a:rPr sz="3200" spc="-35" dirty="0">
                <a:latin typeface="Calibri"/>
                <a:cs typeface="Calibri"/>
              </a:rPr>
              <a:t>Wpływa 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na </a:t>
            </a:r>
            <a:r>
              <a:rPr sz="3200" spc="-30" dirty="0">
                <a:latin typeface="Calibri"/>
                <a:cs typeface="Calibri"/>
              </a:rPr>
              <a:t>kondycję </a:t>
            </a:r>
            <a:r>
              <a:rPr sz="3200" spc="-25" dirty="0">
                <a:latin typeface="Calibri"/>
                <a:cs typeface="Calibri"/>
              </a:rPr>
              <a:t>naszego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serca.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464896"/>
            <a:ext cx="76638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Dolegliwości </a:t>
            </a:r>
            <a:r>
              <a:rPr sz="4400" spc="-20" dirty="0"/>
              <a:t>kręgosłupa </a:t>
            </a:r>
            <a:r>
              <a:rPr sz="4400" spc="-5" dirty="0"/>
              <a:t>i</a:t>
            </a:r>
            <a:r>
              <a:rPr sz="4400" spc="90" dirty="0"/>
              <a:t> </a:t>
            </a:r>
            <a:r>
              <a:rPr sz="4400" spc="-10" dirty="0"/>
              <a:t>pleców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3014" y="1223594"/>
            <a:ext cx="8554085" cy="432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98044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/>
                <a:cs typeface="Calibri"/>
              </a:rPr>
              <a:t>Spowodowane </a:t>
            </a:r>
            <a:r>
              <a:rPr sz="3000" spc="-5" dirty="0">
                <a:latin typeface="Calibri"/>
                <a:cs typeface="Calibri"/>
              </a:rPr>
              <a:t>są </a:t>
            </a:r>
            <a:r>
              <a:rPr sz="3000" dirty="0">
                <a:latin typeface="Calibri"/>
                <a:cs typeface="Calibri"/>
              </a:rPr>
              <a:t>niewłaściwym </a:t>
            </a:r>
            <a:r>
              <a:rPr sz="3000" spc="-10" dirty="0">
                <a:latin typeface="Calibri"/>
                <a:cs typeface="Calibri"/>
              </a:rPr>
              <a:t>urządzeniem </a:t>
            </a:r>
            <a:r>
              <a:rPr sz="3000" dirty="0">
                <a:latin typeface="Calibri"/>
                <a:cs typeface="Calibri"/>
              </a:rPr>
              <a:t>i  </a:t>
            </a:r>
            <a:r>
              <a:rPr sz="3000" spc="-10" dirty="0">
                <a:latin typeface="Calibri"/>
                <a:cs typeface="Calibri"/>
              </a:rPr>
              <a:t>wyposażeniem </a:t>
            </a:r>
            <a:r>
              <a:rPr sz="3000" spc="-15" dirty="0">
                <a:latin typeface="Calibri"/>
                <a:cs typeface="Calibri"/>
              </a:rPr>
              <a:t>stanowiska </a:t>
            </a:r>
            <a:r>
              <a:rPr sz="3000" spc="-45" dirty="0">
                <a:latin typeface="Calibri"/>
                <a:cs typeface="Calibri"/>
              </a:rPr>
              <a:t>pracy, </a:t>
            </a:r>
            <a:r>
              <a:rPr sz="3000" spc="-5" dirty="0">
                <a:latin typeface="Calibri"/>
                <a:cs typeface="Calibri"/>
              </a:rPr>
              <a:t>ale</a:t>
            </a:r>
            <a:r>
              <a:rPr sz="3000" spc="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także</a:t>
            </a:r>
            <a:endParaRPr sz="3000">
              <a:latin typeface="Calibri"/>
              <a:cs typeface="Calibri"/>
            </a:endParaRPr>
          </a:p>
          <a:p>
            <a:pPr marL="356870" marR="379095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samoczynnym </a:t>
            </a:r>
            <a:r>
              <a:rPr sz="3000" spc="-5" dirty="0">
                <a:latin typeface="Calibri"/>
                <a:cs typeface="Calibri"/>
              </a:rPr>
              <a:t>przyjmowaniem </a:t>
            </a:r>
            <a:r>
              <a:rPr sz="3000" spc="-25" dirty="0">
                <a:latin typeface="Calibri"/>
                <a:cs typeface="Calibri"/>
              </a:rPr>
              <a:t>przez </a:t>
            </a:r>
            <a:r>
              <a:rPr sz="3000" spc="-20" dirty="0">
                <a:latin typeface="Calibri"/>
                <a:cs typeface="Calibri"/>
              </a:rPr>
              <a:t>pracowników  </a:t>
            </a:r>
            <a:r>
              <a:rPr sz="3000" spc="-5" dirty="0">
                <a:latin typeface="Calibri"/>
                <a:cs typeface="Calibri"/>
              </a:rPr>
              <a:t>niewłaściwej </a:t>
            </a:r>
            <a:r>
              <a:rPr sz="3000" spc="-15" dirty="0">
                <a:latin typeface="Calibri"/>
                <a:cs typeface="Calibri"/>
              </a:rPr>
              <a:t>postawy </a:t>
            </a:r>
            <a:r>
              <a:rPr sz="3000" dirty="0">
                <a:latin typeface="Calibri"/>
                <a:cs typeface="Calibri"/>
              </a:rPr>
              <a:t>w </a:t>
            </a:r>
            <a:r>
              <a:rPr sz="3000" spc="-10" dirty="0">
                <a:latin typeface="Calibri"/>
                <a:cs typeface="Calibri"/>
              </a:rPr>
              <a:t>czasie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pracy.</a:t>
            </a:r>
            <a:endParaRPr sz="3000">
              <a:latin typeface="Calibri"/>
              <a:cs typeface="Calibri"/>
            </a:endParaRPr>
          </a:p>
          <a:p>
            <a:pPr marL="356870" marR="458470" indent="-34417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/>
                <a:cs typeface="Calibri"/>
              </a:rPr>
              <a:t>Objawami </a:t>
            </a:r>
            <a:r>
              <a:rPr sz="3000" spc="-5" dirty="0">
                <a:latin typeface="Calibri"/>
                <a:cs typeface="Calibri"/>
              </a:rPr>
              <a:t>są bóle kręgosłupa, </a:t>
            </a:r>
            <a:r>
              <a:rPr sz="3000" spc="-45" dirty="0">
                <a:latin typeface="Calibri"/>
                <a:cs typeface="Calibri"/>
              </a:rPr>
              <a:t>pleców, </a:t>
            </a:r>
            <a:r>
              <a:rPr sz="3000" spc="-15" dirty="0">
                <a:latin typeface="Calibri"/>
                <a:cs typeface="Calibri"/>
              </a:rPr>
              <a:t>dyskopatia,  </a:t>
            </a:r>
            <a:r>
              <a:rPr sz="3000" spc="-25" dirty="0">
                <a:latin typeface="Calibri"/>
                <a:cs typeface="Calibri"/>
              </a:rPr>
              <a:t>skurcze </a:t>
            </a:r>
            <a:r>
              <a:rPr sz="3000" dirty="0">
                <a:latin typeface="Calibri"/>
                <a:cs typeface="Calibri"/>
              </a:rPr>
              <a:t>mięśni </a:t>
            </a:r>
            <a:r>
              <a:rPr sz="3000" spc="-5" dirty="0">
                <a:latin typeface="Calibri"/>
                <a:cs typeface="Calibri"/>
              </a:rPr>
              <a:t>nóg </a:t>
            </a:r>
            <a:r>
              <a:rPr sz="3000" spc="-20" dirty="0">
                <a:latin typeface="Calibri"/>
                <a:cs typeface="Calibri"/>
              </a:rPr>
              <a:t>oraz </a:t>
            </a:r>
            <a:r>
              <a:rPr sz="3000" spc="-5" dirty="0">
                <a:latin typeface="Calibri"/>
                <a:cs typeface="Calibri"/>
              </a:rPr>
              <a:t>skrzywienie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kręgosłupa.</a:t>
            </a:r>
            <a:endParaRPr sz="3000">
              <a:latin typeface="Calibri"/>
              <a:cs typeface="Calibri"/>
            </a:endParaRPr>
          </a:p>
          <a:p>
            <a:pPr marL="356870" marR="5080" indent="-34417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latin typeface="Calibri"/>
                <a:cs typeface="Calibri"/>
              </a:rPr>
              <a:t>Zapobieganie </a:t>
            </a:r>
            <a:r>
              <a:rPr sz="3000" spc="-10" dirty="0">
                <a:latin typeface="Calibri"/>
                <a:cs typeface="Calibri"/>
              </a:rPr>
              <a:t>schorzeniu jest </a:t>
            </a:r>
            <a:r>
              <a:rPr sz="3000" spc="-15" dirty="0">
                <a:latin typeface="Calibri"/>
                <a:cs typeface="Calibri"/>
              </a:rPr>
              <a:t>możliwe </a:t>
            </a:r>
            <a:r>
              <a:rPr sz="3000" spc="-20" dirty="0">
                <a:latin typeface="Calibri"/>
                <a:cs typeface="Calibri"/>
              </a:rPr>
              <a:t>przez  wykorzystanie </a:t>
            </a:r>
            <a:r>
              <a:rPr sz="3000" dirty="0">
                <a:latin typeface="Calibri"/>
                <a:cs typeface="Calibri"/>
              </a:rPr>
              <a:t>na </a:t>
            </a:r>
            <a:r>
              <a:rPr sz="3000" spc="-10" dirty="0">
                <a:latin typeface="Calibri"/>
                <a:cs typeface="Calibri"/>
              </a:rPr>
              <a:t>prostą gimnastykę przerw </a:t>
            </a:r>
            <a:r>
              <a:rPr sz="3000" dirty="0">
                <a:latin typeface="Calibri"/>
                <a:cs typeface="Calibri"/>
              </a:rPr>
              <a:t>w </a:t>
            </a:r>
            <a:r>
              <a:rPr sz="3000" spc="-15" dirty="0">
                <a:latin typeface="Calibri"/>
                <a:cs typeface="Calibri"/>
              </a:rPr>
              <a:t>pracy </a:t>
            </a:r>
            <a:r>
              <a:rPr sz="3000" dirty="0">
                <a:latin typeface="Calibri"/>
                <a:cs typeface="Calibri"/>
              </a:rPr>
              <a:t>i  </a:t>
            </a:r>
            <a:r>
              <a:rPr sz="3000" spc="-15" dirty="0">
                <a:latin typeface="Calibri"/>
                <a:cs typeface="Calibri"/>
              </a:rPr>
              <a:t>zwiększenie </a:t>
            </a:r>
            <a:r>
              <a:rPr sz="3000" dirty="0">
                <a:latin typeface="Calibri"/>
                <a:cs typeface="Calibri"/>
              </a:rPr>
              <a:t>ilości ruchu </a:t>
            </a:r>
            <a:r>
              <a:rPr sz="3000" spc="-25" dirty="0">
                <a:latin typeface="Calibri"/>
                <a:cs typeface="Calibri"/>
              </a:rPr>
              <a:t>poza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pracą.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8310" marR="5080" indent="-2976245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Impotencja, </a:t>
            </a:r>
            <a:r>
              <a:rPr dirty="0"/>
              <a:t>dolegliwości</a:t>
            </a:r>
            <a:r>
              <a:rPr spc="-125" dirty="0"/>
              <a:t> </a:t>
            </a:r>
            <a:r>
              <a:rPr spc="-5" dirty="0"/>
              <a:t>menstruacyjne  </a:t>
            </a:r>
            <a:r>
              <a:rPr dirty="0"/>
              <a:t>i</a:t>
            </a:r>
            <a:r>
              <a:rPr spc="-20" dirty="0"/>
              <a:t> </a:t>
            </a:r>
            <a:r>
              <a:rPr spc="-5" dirty="0"/>
              <a:t>poronienia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1" y="1536268"/>
            <a:ext cx="8638540" cy="47218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127635" indent="-344170">
              <a:lnSpc>
                <a:spcPts val="2590"/>
              </a:lnSpc>
              <a:spcBef>
                <a:spcPts val="7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latin typeface="Calibri"/>
                <a:cs typeface="Calibri"/>
              </a:rPr>
              <a:t>Długotrwała </a:t>
            </a:r>
            <a:r>
              <a:rPr sz="2700" spc="-15" dirty="0">
                <a:latin typeface="Calibri"/>
                <a:cs typeface="Calibri"/>
              </a:rPr>
              <a:t>praca </a:t>
            </a:r>
            <a:r>
              <a:rPr sz="2700" spc="-5" dirty="0">
                <a:latin typeface="Calibri"/>
                <a:cs typeface="Calibri"/>
              </a:rPr>
              <a:t>przy </a:t>
            </a:r>
            <a:r>
              <a:rPr sz="2700" spc="-20" dirty="0">
                <a:latin typeface="Calibri"/>
                <a:cs typeface="Calibri"/>
              </a:rPr>
              <a:t>komputerze, </a:t>
            </a:r>
            <a:r>
              <a:rPr sz="2700" spc="-15" dirty="0">
                <a:latin typeface="Calibri"/>
                <a:cs typeface="Calibri"/>
              </a:rPr>
              <a:t>często </a:t>
            </a:r>
            <a:r>
              <a:rPr sz="2700" spc="5" dirty="0">
                <a:latin typeface="Calibri"/>
                <a:cs typeface="Calibri"/>
              </a:rPr>
              <a:t>w</a:t>
            </a:r>
            <a:r>
              <a:rPr sz="2700" spc="-2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niewygodnej  </a:t>
            </a:r>
            <a:r>
              <a:rPr sz="2700" spc="-10" dirty="0">
                <a:latin typeface="Calibri"/>
                <a:cs typeface="Calibri"/>
              </a:rPr>
              <a:t>pozycji jest </a:t>
            </a:r>
            <a:r>
              <a:rPr sz="2700" dirty="0">
                <a:latin typeface="Calibri"/>
                <a:cs typeface="Calibri"/>
              </a:rPr>
              <a:t>kłopotliwa </a:t>
            </a:r>
            <a:r>
              <a:rPr sz="2700" spc="-15" dirty="0">
                <a:latin typeface="Calibri"/>
                <a:cs typeface="Calibri"/>
              </a:rPr>
              <a:t>zwłaszcza </a:t>
            </a:r>
            <a:r>
              <a:rPr sz="2700" dirty="0">
                <a:latin typeface="Calibri"/>
                <a:cs typeface="Calibri"/>
              </a:rPr>
              <a:t>dla </a:t>
            </a:r>
            <a:r>
              <a:rPr sz="2700" spc="-25" dirty="0">
                <a:latin typeface="Calibri"/>
                <a:cs typeface="Calibri"/>
              </a:rPr>
              <a:t>kobiet </a:t>
            </a:r>
            <a:r>
              <a:rPr sz="2700" spc="0" dirty="0">
                <a:latin typeface="Calibri"/>
                <a:cs typeface="Calibri"/>
              </a:rPr>
              <a:t>w</a:t>
            </a:r>
            <a:r>
              <a:rPr sz="2700" spc="-30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ciąży.</a:t>
            </a:r>
            <a:endParaRPr sz="2700">
              <a:latin typeface="Calibri"/>
              <a:cs typeface="Calibri"/>
            </a:endParaRPr>
          </a:p>
          <a:p>
            <a:pPr marL="356870" marR="452120" indent="-344170">
              <a:lnSpc>
                <a:spcPts val="2590"/>
              </a:lnSpc>
              <a:spcBef>
                <a:spcPts val="6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/>
                <a:cs typeface="Calibri"/>
              </a:rPr>
              <a:t>Innym niebezpieczeństwem jest </a:t>
            </a:r>
            <a:r>
              <a:rPr sz="2700" spc="-5" dirty="0">
                <a:latin typeface="Calibri"/>
                <a:cs typeface="Calibri"/>
              </a:rPr>
              <a:t>promieniowanie  </a:t>
            </a:r>
            <a:r>
              <a:rPr sz="2700" spc="-10" dirty="0">
                <a:latin typeface="Calibri"/>
                <a:cs typeface="Calibri"/>
              </a:rPr>
              <a:t>rentgenowskie </a:t>
            </a:r>
            <a:r>
              <a:rPr sz="2700" dirty="0">
                <a:latin typeface="Calibri"/>
                <a:cs typeface="Calibri"/>
              </a:rPr>
              <a:t>wydzielane </a:t>
            </a:r>
            <a:r>
              <a:rPr sz="2700" spc="-20" dirty="0">
                <a:latin typeface="Calibri"/>
                <a:cs typeface="Calibri"/>
              </a:rPr>
              <a:t>przez </a:t>
            </a:r>
            <a:r>
              <a:rPr sz="2700" dirty="0">
                <a:latin typeface="Calibri"/>
                <a:cs typeface="Calibri"/>
              </a:rPr>
              <a:t>monitory</a:t>
            </a:r>
            <a:r>
              <a:rPr sz="2700" spc="-2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kineskopowe.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spcBef>
                <a:spcPts val="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Może </a:t>
            </a:r>
            <a:r>
              <a:rPr sz="2400" spc="-10" dirty="0">
                <a:latin typeface="Calibri"/>
                <a:cs typeface="Calibri"/>
              </a:rPr>
              <a:t>predysponować niektóre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20" dirty="0">
                <a:latin typeface="Calibri"/>
                <a:cs typeface="Calibri"/>
              </a:rPr>
              <a:t>kobiet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ciąży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samoistnego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85"/>
              </a:lnSpc>
            </a:pPr>
            <a:r>
              <a:rPr sz="2400" spc="-5" dirty="0">
                <a:latin typeface="Calibri"/>
                <a:cs typeface="Calibri"/>
              </a:rPr>
              <a:t>poronienia, </a:t>
            </a:r>
            <a:r>
              <a:rPr sz="2400" dirty="0">
                <a:latin typeface="Calibri"/>
                <a:cs typeface="Calibri"/>
              </a:rPr>
              <a:t>lub do </a:t>
            </a:r>
            <a:r>
              <a:rPr sz="2400" spc="-10" dirty="0">
                <a:latin typeface="Calibri"/>
                <a:cs typeface="Calibri"/>
              </a:rPr>
              <a:t>zahamowania </a:t>
            </a:r>
            <a:r>
              <a:rPr sz="2400" spc="-20" dirty="0">
                <a:latin typeface="Calibri"/>
                <a:cs typeface="Calibri"/>
              </a:rPr>
              <a:t>rozwoju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płodu.</a:t>
            </a:r>
            <a:endParaRPr sz="2400">
              <a:latin typeface="Calibri"/>
              <a:cs typeface="Calibri"/>
            </a:endParaRPr>
          </a:p>
          <a:p>
            <a:pPr marL="356870" marR="261620" indent="-344170">
              <a:lnSpc>
                <a:spcPct val="80000"/>
              </a:lnSpc>
              <a:spcBef>
                <a:spcPts val="6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/>
                <a:cs typeface="Calibri"/>
              </a:rPr>
              <a:t>Zapobieganie to </a:t>
            </a:r>
            <a:r>
              <a:rPr sz="2700" spc="-20" dirty="0">
                <a:latin typeface="Calibri"/>
                <a:cs typeface="Calibri"/>
              </a:rPr>
              <a:t>zakaz </a:t>
            </a:r>
            <a:r>
              <a:rPr sz="2700" spc="-15" dirty="0">
                <a:latin typeface="Calibri"/>
                <a:cs typeface="Calibri"/>
              </a:rPr>
              <a:t>wykonywania </a:t>
            </a:r>
            <a:r>
              <a:rPr sz="2700" spc="-10" dirty="0">
                <a:latin typeface="Calibri"/>
                <a:cs typeface="Calibri"/>
              </a:rPr>
              <a:t>pracy </a:t>
            </a:r>
            <a:r>
              <a:rPr sz="2700" spc="-5" dirty="0">
                <a:latin typeface="Calibri"/>
                <a:cs typeface="Calibri"/>
              </a:rPr>
              <a:t>przy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monitorze  powyżej </a:t>
            </a:r>
            <a:r>
              <a:rPr sz="2700" spc="0" dirty="0">
                <a:latin typeface="Calibri"/>
                <a:cs typeface="Calibri"/>
              </a:rPr>
              <a:t>4 </a:t>
            </a:r>
            <a:r>
              <a:rPr sz="2700" spc="-5" dirty="0">
                <a:latin typeface="Calibri"/>
                <a:cs typeface="Calibri"/>
              </a:rPr>
              <a:t>godzin/dziennie </a:t>
            </a:r>
            <a:r>
              <a:rPr sz="2700" spc="-20" dirty="0">
                <a:latin typeface="Calibri"/>
                <a:cs typeface="Calibri"/>
              </a:rPr>
              <a:t>przez kobiety </a:t>
            </a:r>
            <a:r>
              <a:rPr sz="2700" spc="0" dirty="0">
                <a:latin typeface="Calibri"/>
                <a:cs typeface="Calibri"/>
              </a:rPr>
              <a:t>w</a:t>
            </a:r>
            <a:r>
              <a:rPr sz="2700" spc="-204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ciąży.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6870" marR="31115" indent="-344170">
              <a:lnSpc>
                <a:spcPts val="25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libri"/>
                <a:cs typeface="Calibri"/>
              </a:rPr>
              <a:t>Panom zaleca </a:t>
            </a:r>
            <a:r>
              <a:rPr sz="2700" spc="-5" dirty="0">
                <a:latin typeface="Calibri"/>
                <a:cs typeface="Calibri"/>
              </a:rPr>
              <a:t>się, </a:t>
            </a:r>
            <a:r>
              <a:rPr sz="2700" spc="-15" dirty="0">
                <a:latin typeface="Calibri"/>
                <a:cs typeface="Calibri"/>
              </a:rPr>
              <a:t>by </a:t>
            </a:r>
            <a:r>
              <a:rPr sz="2700" dirty="0">
                <a:latin typeface="Calibri"/>
                <a:cs typeface="Calibri"/>
              </a:rPr>
              <a:t>nie </a:t>
            </a:r>
            <a:r>
              <a:rPr sz="2700" spc="-10" dirty="0">
                <a:latin typeface="Calibri"/>
                <a:cs typeface="Calibri"/>
              </a:rPr>
              <a:t>pracowali </a:t>
            </a:r>
            <a:r>
              <a:rPr sz="2700" dirty="0">
                <a:latin typeface="Calibri"/>
                <a:cs typeface="Calibri"/>
              </a:rPr>
              <a:t>z </a:t>
            </a:r>
            <a:r>
              <a:rPr sz="2700" spc="-5" dirty="0">
                <a:latin typeface="Calibri"/>
                <a:cs typeface="Calibri"/>
              </a:rPr>
              <a:t>laptopem </a:t>
            </a:r>
            <a:r>
              <a:rPr sz="2700" dirty="0">
                <a:latin typeface="Calibri"/>
                <a:cs typeface="Calibri"/>
              </a:rPr>
              <a:t>na </a:t>
            </a:r>
            <a:r>
              <a:rPr sz="2700" spc="-10" dirty="0">
                <a:latin typeface="Calibri"/>
                <a:cs typeface="Calibri"/>
              </a:rPr>
              <a:t>nogach</a:t>
            </a:r>
            <a:r>
              <a:rPr sz="2700" spc="-3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(a  </a:t>
            </a:r>
            <a:r>
              <a:rPr sz="2700" spc="-15" dirty="0">
                <a:latin typeface="Calibri"/>
                <a:cs typeface="Calibri"/>
              </a:rPr>
              <a:t>zwłaszcza </a:t>
            </a:r>
            <a:r>
              <a:rPr sz="2700" dirty="0">
                <a:latin typeface="Calibri"/>
                <a:cs typeface="Calibri"/>
              </a:rPr>
              <a:t>na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kroczu).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ts val="2595"/>
              </a:lnSpc>
              <a:spcBef>
                <a:spcPts val="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Podwyższona temperatura </a:t>
            </a:r>
            <a:r>
              <a:rPr sz="2400" spc="-5" dirty="0">
                <a:latin typeface="Calibri"/>
                <a:cs typeface="Calibri"/>
              </a:rPr>
              <a:t>osłabia plemniki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może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doprowadzić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do niepłodności lub </a:t>
            </a:r>
            <a:r>
              <a:rPr sz="2400" spc="-10" dirty="0">
                <a:latin typeface="Calibri"/>
                <a:cs typeface="Calibri"/>
              </a:rPr>
              <a:t>zaburzeń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potencji.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511" y="464896"/>
            <a:ext cx="349122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Rumień</a:t>
            </a:r>
            <a:r>
              <a:rPr sz="4400" b="0" spc="-35" dirty="0">
                <a:latin typeface="Calibri"/>
                <a:cs typeface="Calibri"/>
              </a:rPr>
              <a:t> </a:t>
            </a:r>
            <a:r>
              <a:rPr sz="4400" b="0" spc="-20" dirty="0">
                <a:latin typeface="Calibri"/>
                <a:cs typeface="Calibri"/>
              </a:rPr>
              <a:t>cieplny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97814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Inna </a:t>
            </a:r>
            <a:r>
              <a:rPr sz="3200" spc="-20" dirty="0">
                <a:latin typeface="Calibri"/>
                <a:cs typeface="Calibri"/>
              </a:rPr>
              <a:t>nazwa </a:t>
            </a:r>
            <a:r>
              <a:rPr sz="3200" spc="-15" dirty="0">
                <a:latin typeface="Calibri"/>
                <a:cs typeface="Calibri"/>
              </a:rPr>
              <a:t>tego </a:t>
            </a:r>
            <a:r>
              <a:rPr sz="3200" spc="-20" dirty="0">
                <a:latin typeface="Calibri"/>
                <a:cs typeface="Calibri"/>
              </a:rPr>
              <a:t>syndromu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25" dirty="0">
                <a:latin typeface="Calibri"/>
                <a:cs typeface="Calibri"/>
              </a:rPr>
              <a:t>"ztostowana  </a:t>
            </a:r>
            <a:r>
              <a:rPr sz="3200" spc="-40" dirty="0">
                <a:latin typeface="Calibri"/>
                <a:cs typeface="Calibri"/>
              </a:rPr>
              <a:t>skóra". </a:t>
            </a:r>
            <a:r>
              <a:rPr sz="3200" spc="-10" dirty="0">
                <a:latin typeface="Calibri"/>
                <a:cs typeface="Calibri"/>
              </a:rPr>
              <a:t>Do </a:t>
            </a:r>
            <a:r>
              <a:rPr sz="3200" spc="-15" dirty="0">
                <a:latin typeface="Calibri"/>
                <a:cs typeface="Calibri"/>
              </a:rPr>
              <a:t>miejscowych poparzeń </a:t>
            </a:r>
            <a:r>
              <a:rPr sz="3200" spc="-10" dirty="0">
                <a:latin typeface="Calibri"/>
                <a:cs typeface="Calibri"/>
              </a:rPr>
              <a:t>dochodzi,  kiedy </a:t>
            </a:r>
            <a:r>
              <a:rPr sz="3200" spc="-35" dirty="0">
                <a:latin typeface="Calibri"/>
                <a:cs typeface="Calibri"/>
              </a:rPr>
              <a:t>oprawa komputera </a:t>
            </a:r>
            <a:r>
              <a:rPr sz="3200" spc="-25" dirty="0">
                <a:latin typeface="Calibri"/>
                <a:cs typeface="Calibri"/>
              </a:rPr>
              <a:t>nagrzewa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10" dirty="0">
                <a:latin typeface="Calibri"/>
                <a:cs typeface="Calibri"/>
              </a:rPr>
              <a:t>do 43  </a:t>
            </a:r>
            <a:r>
              <a:rPr sz="3200" spc="-20" dirty="0">
                <a:latin typeface="Calibri"/>
                <a:cs typeface="Calibri"/>
              </a:rPr>
              <a:t>stopni </a:t>
            </a:r>
            <a:r>
              <a:rPr sz="3200" spc="-15" dirty="0">
                <a:latin typeface="Calibri"/>
                <a:cs typeface="Calibri"/>
              </a:rPr>
              <a:t>Celsjusza </a:t>
            </a:r>
            <a:r>
              <a:rPr sz="3200" spc="-10" dirty="0">
                <a:latin typeface="Calibri"/>
                <a:cs typeface="Calibri"/>
              </a:rPr>
              <a:t>(a </a:t>
            </a:r>
            <a:r>
              <a:rPr sz="3200" spc="-25" dirty="0">
                <a:latin typeface="Calibri"/>
                <a:cs typeface="Calibri"/>
              </a:rPr>
              <a:t>niektóre </a:t>
            </a:r>
            <a:r>
              <a:rPr sz="3200" spc="-20" dirty="0">
                <a:latin typeface="Calibri"/>
                <a:cs typeface="Calibri"/>
              </a:rPr>
              <a:t>potrafią </a:t>
            </a:r>
            <a:r>
              <a:rPr sz="3200" spc="-10" dirty="0">
                <a:latin typeface="Calibri"/>
                <a:cs typeface="Calibri"/>
              </a:rPr>
              <a:t>osiągnąć  </a:t>
            </a:r>
            <a:r>
              <a:rPr sz="3200" spc="-25" dirty="0">
                <a:latin typeface="Calibri"/>
                <a:cs typeface="Calibri"/>
              </a:rPr>
              <a:t>temperaturę </a:t>
            </a:r>
            <a:r>
              <a:rPr sz="3200" spc="-15" dirty="0">
                <a:latin typeface="Calibri"/>
                <a:cs typeface="Calibri"/>
              </a:rPr>
              <a:t>51 stopni). </a:t>
            </a:r>
            <a:r>
              <a:rPr sz="3200" spc="-5" dirty="0">
                <a:latin typeface="Calibri"/>
                <a:cs typeface="Calibri"/>
              </a:rPr>
              <a:t>Na udach </a:t>
            </a:r>
            <a:r>
              <a:rPr sz="3200" spc="-10" dirty="0">
                <a:latin typeface="Calibri"/>
                <a:cs typeface="Calibri"/>
              </a:rPr>
              <a:t>pojawiają  </a:t>
            </a:r>
            <a:r>
              <a:rPr sz="3200" spc="-5" dirty="0">
                <a:latin typeface="Calibri"/>
                <a:cs typeface="Calibri"/>
              </a:rPr>
              <a:t>się </a:t>
            </a:r>
            <a:r>
              <a:rPr sz="3200" spc="-10" dirty="0">
                <a:latin typeface="Calibri"/>
                <a:cs typeface="Calibri"/>
              </a:rPr>
              <a:t>wtedy </a:t>
            </a:r>
            <a:r>
              <a:rPr sz="3200" spc="-20" dirty="0">
                <a:latin typeface="Calibri"/>
                <a:cs typeface="Calibri"/>
              </a:rPr>
              <a:t>czerwone </a:t>
            </a:r>
            <a:r>
              <a:rPr sz="3200" spc="-55" dirty="0">
                <a:latin typeface="Calibri"/>
                <a:cs typeface="Calibri"/>
              </a:rPr>
              <a:t>plamy. 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433" y="399033"/>
            <a:ext cx="60121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30" dirty="0">
                <a:latin typeface="Calibri"/>
                <a:cs typeface="Calibri"/>
              </a:rPr>
              <a:t>Narażenie </a:t>
            </a:r>
            <a:r>
              <a:rPr sz="4400" b="0" spc="-10" dirty="0">
                <a:latin typeface="Calibri"/>
                <a:cs typeface="Calibri"/>
              </a:rPr>
              <a:t>narządu</a:t>
            </a:r>
            <a:r>
              <a:rPr sz="4400" b="0" spc="50" dirty="0">
                <a:latin typeface="Calibri"/>
                <a:cs typeface="Calibri"/>
              </a:rPr>
              <a:t> </a:t>
            </a:r>
            <a:r>
              <a:rPr sz="4400" b="0" spc="-35" dirty="0">
                <a:latin typeface="Calibri"/>
                <a:cs typeface="Calibri"/>
              </a:rPr>
              <a:t>wzroku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231137"/>
            <a:ext cx="8362315" cy="49987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1328420" indent="-34417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Calibri"/>
                <a:cs typeface="Calibri"/>
              </a:rPr>
              <a:t>Z badań </a:t>
            </a:r>
            <a:r>
              <a:rPr sz="2500" spc="-10" dirty="0">
                <a:latin typeface="Calibri"/>
                <a:cs typeface="Calibri"/>
              </a:rPr>
              <a:t>wynika, </a:t>
            </a:r>
            <a:r>
              <a:rPr sz="2500" spc="-30" dirty="0">
                <a:latin typeface="Calibri"/>
                <a:cs typeface="Calibri"/>
              </a:rPr>
              <a:t>że </a:t>
            </a:r>
            <a:r>
              <a:rPr sz="2500" spc="-5" dirty="0">
                <a:latin typeface="Calibri"/>
                <a:cs typeface="Calibri"/>
              </a:rPr>
              <a:t>96 na 100 osób </a:t>
            </a:r>
            <a:r>
              <a:rPr sz="2500" spc="-10" dirty="0">
                <a:latin typeface="Calibri"/>
                <a:cs typeface="Calibri"/>
              </a:rPr>
              <a:t>pracujących </a:t>
            </a:r>
            <a:r>
              <a:rPr sz="2500" spc="-15" dirty="0">
                <a:latin typeface="Calibri"/>
                <a:cs typeface="Calibri"/>
              </a:rPr>
              <a:t>przy  </a:t>
            </a:r>
            <a:r>
              <a:rPr sz="2500" spc="-20" dirty="0">
                <a:latin typeface="Calibri"/>
                <a:cs typeface="Calibri"/>
              </a:rPr>
              <a:t>komputerach </a:t>
            </a:r>
            <a:r>
              <a:rPr sz="2500" spc="-5" dirty="0">
                <a:latin typeface="Calibri"/>
                <a:cs typeface="Calibri"/>
              </a:rPr>
              <a:t>ma dolegliwości narządu </a:t>
            </a:r>
            <a:r>
              <a:rPr sz="2500" spc="-25" dirty="0">
                <a:latin typeface="Calibri"/>
                <a:cs typeface="Calibri"/>
              </a:rPr>
              <a:t>wzroku.</a:t>
            </a:r>
            <a:endParaRPr sz="250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Po </a:t>
            </a:r>
            <a:r>
              <a:rPr sz="2200" spc="-5" dirty="0">
                <a:latin typeface="Calibri"/>
                <a:cs typeface="Calibri"/>
              </a:rPr>
              <a:t>długotrwałej </a:t>
            </a:r>
            <a:r>
              <a:rPr sz="2200" spc="-35" dirty="0">
                <a:latin typeface="Calibri"/>
                <a:cs typeface="Calibri"/>
              </a:rPr>
              <a:t>pracy, </a:t>
            </a:r>
            <a:r>
              <a:rPr sz="2200" spc="-10" dirty="0">
                <a:latin typeface="Calibri"/>
                <a:cs typeface="Calibri"/>
              </a:rPr>
              <a:t>większość operatorów </a:t>
            </a:r>
            <a:r>
              <a:rPr sz="2200" spc="-15" dirty="0">
                <a:latin typeface="Calibri"/>
                <a:cs typeface="Calibri"/>
              </a:rPr>
              <a:t>skarży </a:t>
            </a:r>
            <a:r>
              <a:rPr sz="2200" spc="-5" dirty="0">
                <a:latin typeface="Calibri"/>
                <a:cs typeface="Calibri"/>
              </a:rPr>
              <a:t>się na </a:t>
            </a:r>
            <a:r>
              <a:rPr sz="2200" spc="-10" dirty="0">
                <a:latin typeface="Calibri"/>
                <a:cs typeface="Calibri"/>
              </a:rPr>
              <a:t>łzawiące 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5" dirty="0">
                <a:latin typeface="Calibri"/>
                <a:cs typeface="Calibri"/>
              </a:rPr>
              <a:t>przekrwione </a:t>
            </a:r>
            <a:r>
              <a:rPr sz="2200" spc="-40" dirty="0">
                <a:latin typeface="Calibri"/>
                <a:cs typeface="Calibri"/>
              </a:rPr>
              <a:t>oczy, </a:t>
            </a:r>
            <a:r>
              <a:rPr sz="2200" spc="-5" dirty="0">
                <a:latin typeface="Calibri"/>
                <a:cs typeface="Calibri"/>
              </a:rPr>
              <a:t>zaczerwienione </a:t>
            </a:r>
            <a:r>
              <a:rPr sz="2200" dirty="0">
                <a:latin typeface="Calibri"/>
                <a:cs typeface="Calibri"/>
              </a:rPr>
              <a:t>spojówki, </a:t>
            </a:r>
            <a:r>
              <a:rPr sz="2200" spc="-5" dirty="0">
                <a:latin typeface="Calibri"/>
                <a:cs typeface="Calibri"/>
              </a:rPr>
              <a:t>uczucie pieczenia </a:t>
            </a:r>
            <a:r>
              <a:rPr sz="2200" dirty="0">
                <a:latin typeface="Calibri"/>
                <a:cs typeface="Calibri"/>
              </a:rPr>
              <a:t>i  </a:t>
            </a:r>
            <a:r>
              <a:rPr sz="2200" spc="-10" dirty="0">
                <a:latin typeface="Calibri"/>
                <a:cs typeface="Calibri"/>
              </a:rPr>
              <a:t>szczypania, </a:t>
            </a:r>
            <a:r>
              <a:rPr sz="2200" dirty="0">
                <a:latin typeface="Calibri"/>
                <a:cs typeface="Calibri"/>
              </a:rPr>
              <a:t>bóle </a:t>
            </a:r>
            <a:r>
              <a:rPr sz="2200" spc="0" dirty="0">
                <a:latin typeface="Calibri"/>
                <a:cs typeface="Calibri"/>
              </a:rPr>
              <a:t>głowy </a:t>
            </a:r>
            <a:r>
              <a:rPr sz="2200" spc="-5" dirty="0">
                <a:latin typeface="Calibri"/>
                <a:cs typeface="Calibri"/>
              </a:rPr>
              <a:t>senność, apatię. </a:t>
            </a:r>
            <a:r>
              <a:rPr sz="2200" spc="-10" dirty="0">
                <a:latin typeface="Calibri"/>
                <a:cs typeface="Calibri"/>
              </a:rPr>
              <a:t>Większość też </a:t>
            </a:r>
            <a:r>
              <a:rPr sz="2200" spc="-5" dirty="0">
                <a:latin typeface="Calibri"/>
                <a:cs typeface="Calibri"/>
              </a:rPr>
              <a:t>podaje  </a:t>
            </a:r>
            <a:r>
              <a:rPr sz="2200" dirty="0">
                <a:latin typeface="Calibri"/>
                <a:cs typeface="Calibri"/>
              </a:rPr>
              <a:t>objawy </a:t>
            </a:r>
            <a:r>
              <a:rPr sz="2200" spc="-15" dirty="0">
                <a:latin typeface="Calibri"/>
                <a:cs typeface="Calibri"/>
              </a:rPr>
              <a:t>zaburzenia </a:t>
            </a:r>
            <a:r>
              <a:rPr sz="2200" spc="-10" dirty="0">
                <a:latin typeface="Calibri"/>
                <a:cs typeface="Calibri"/>
              </a:rPr>
              <a:t>widzenia oraz </a:t>
            </a:r>
            <a:r>
              <a:rPr sz="2200" spc="-15" dirty="0">
                <a:latin typeface="Calibri"/>
                <a:cs typeface="Calibri"/>
              </a:rPr>
              <a:t>wrażenie </a:t>
            </a:r>
            <a:r>
              <a:rPr sz="2200" spc="-10" dirty="0">
                <a:latin typeface="Calibri"/>
                <a:cs typeface="Calibri"/>
              </a:rPr>
              <a:t>suchych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oczu.</a:t>
            </a:r>
            <a:endParaRPr sz="2200">
              <a:latin typeface="Calibri"/>
              <a:cs typeface="Calibri"/>
            </a:endParaRPr>
          </a:p>
          <a:p>
            <a:pPr marL="756285" marR="74295" lvl="1" indent="-286385" algn="just">
              <a:lnSpc>
                <a:spcPts val="2110"/>
              </a:lnSpc>
              <a:spcBef>
                <a:spcPts val="51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Podczas </a:t>
            </a:r>
            <a:r>
              <a:rPr sz="2200" spc="0" dirty="0">
                <a:latin typeface="Calibri"/>
                <a:cs typeface="Calibri"/>
              </a:rPr>
              <a:t>8 </a:t>
            </a:r>
            <a:r>
              <a:rPr sz="2200" spc="-5" dirty="0">
                <a:latin typeface="Calibri"/>
                <a:cs typeface="Calibri"/>
              </a:rPr>
              <a:t>godzin wpatrywania </a:t>
            </a:r>
            <a:r>
              <a:rPr sz="2200" dirty="0">
                <a:latin typeface="Calibri"/>
                <a:cs typeface="Calibri"/>
              </a:rPr>
              <a:t>się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monitor oczy wykonują </a:t>
            </a:r>
            <a:r>
              <a:rPr sz="2200" spc="-10" dirty="0">
                <a:latin typeface="Calibri"/>
                <a:cs typeface="Calibri"/>
              </a:rPr>
              <a:t>około  </a:t>
            </a:r>
            <a:r>
              <a:rPr sz="2200" dirty="0">
                <a:latin typeface="Calibri"/>
                <a:cs typeface="Calibri"/>
              </a:rPr>
              <a:t>30 </a:t>
            </a:r>
            <a:r>
              <a:rPr sz="2200" spc="-5" dirty="0">
                <a:latin typeface="Calibri"/>
                <a:cs typeface="Calibri"/>
              </a:rPr>
              <a:t>tys. </a:t>
            </a:r>
            <a:r>
              <a:rPr sz="2200" spc="-20" dirty="0">
                <a:latin typeface="Calibri"/>
                <a:cs typeface="Calibri"/>
              </a:rPr>
              <a:t>ruchów. </a:t>
            </a:r>
            <a:r>
              <a:rPr sz="2200" dirty="0">
                <a:latin typeface="Calibri"/>
                <a:cs typeface="Calibri"/>
              </a:rPr>
              <a:t>Są </a:t>
            </a:r>
            <a:r>
              <a:rPr sz="2200" spc="-5" dirty="0">
                <a:latin typeface="Calibri"/>
                <a:cs typeface="Calibri"/>
              </a:rPr>
              <a:t>suche, </a:t>
            </a:r>
            <a:r>
              <a:rPr sz="2200" dirty="0">
                <a:latin typeface="Calibri"/>
                <a:cs typeface="Calibri"/>
              </a:rPr>
              <a:t>piekące i </a:t>
            </a:r>
            <a:r>
              <a:rPr sz="2200" spc="-5" dirty="0">
                <a:latin typeface="Calibri"/>
                <a:cs typeface="Calibri"/>
              </a:rPr>
              <a:t>przekrwione. </a:t>
            </a:r>
            <a:r>
              <a:rPr sz="2200" spc="-10" dirty="0">
                <a:latin typeface="Calibri"/>
                <a:cs typeface="Calibri"/>
              </a:rPr>
              <a:t>Przy </a:t>
            </a:r>
            <a:r>
              <a:rPr sz="2200" spc="-5" dirty="0">
                <a:latin typeface="Calibri"/>
                <a:cs typeface="Calibri"/>
              </a:rPr>
              <a:t>dodatkowym  skumulowaniu </a:t>
            </a:r>
            <a:r>
              <a:rPr sz="2200" spc="-15" dirty="0">
                <a:latin typeface="Calibri"/>
                <a:cs typeface="Calibri"/>
              </a:rPr>
              <a:t>braku </a:t>
            </a:r>
            <a:r>
              <a:rPr sz="2200" spc="-5" dirty="0">
                <a:latin typeface="Calibri"/>
                <a:cs typeface="Calibri"/>
              </a:rPr>
              <a:t>ostrości, </a:t>
            </a:r>
            <a:r>
              <a:rPr sz="2200" dirty="0">
                <a:latin typeface="Calibri"/>
                <a:cs typeface="Calibri"/>
              </a:rPr>
              <a:t>nadmiernej </a:t>
            </a:r>
            <a:r>
              <a:rPr sz="2200" spc="-10" dirty="0">
                <a:latin typeface="Calibri"/>
                <a:cs typeface="Calibri"/>
              </a:rPr>
              <a:t>jaskrawości</a:t>
            </a:r>
            <a:r>
              <a:rPr sz="2200" spc="-2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oraz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1870"/>
              </a:lnSpc>
            </a:pPr>
            <a:r>
              <a:rPr sz="2200" spc="-5" dirty="0">
                <a:latin typeface="Calibri"/>
                <a:cs typeface="Calibri"/>
              </a:rPr>
              <a:t>migotania </a:t>
            </a:r>
            <a:r>
              <a:rPr sz="2200" spc="-10" dirty="0">
                <a:latin typeface="Calibri"/>
                <a:cs typeface="Calibri"/>
              </a:rPr>
              <a:t>obrazu monitora, </a:t>
            </a:r>
            <a:r>
              <a:rPr sz="2200" spc="-5" dirty="0">
                <a:latin typeface="Calibri"/>
                <a:cs typeface="Calibri"/>
              </a:rPr>
              <a:t>spada </a:t>
            </a:r>
            <a:r>
              <a:rPr sz="2200" spc="-10" dirty="0">
                <a:latin typeface="Calibri"/>
                <a:cs typeface="Calibri"/>
              </a:rPr>
              <a:t>częstotliwość</a:t>
            </a:r>
            <a:r>
              <a:rPr sz="2200" spc="-2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mrugania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0"/>
              </a:lnSpc>
            </a:pPr>
            <a:r>
              <a:rPr sz="2200" spc="-5" dirty="0">
                <a:latin typeface="Calibri"/>
                <a:cs typeface="Calibri"/>
              </a:rPr>
              <a:t>powiekami </a:t>
            </a:r>
            <a:r>
              <a:rPr sz="2200" dirty="0">
                <a:latin typeface="Calibri"/>
                <a:cs typeface="Calibri"/>
              </a:rPr>
              <a:t>i </a:t>
            </a:r>
            <a:r>
              <a:rPr sz="2200" spc="-10" dirty="0">
                <a:latin typeface="Calibri"/>
                <a:cs typeface="Calibri"/>
              </a:rPr>
              <a:t>zwilżania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oczu.</a:t>
            </a: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ts val="299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latin typeface="Calibri"/>
                <a:cs typeface="Calibri"/>
              </a:rPr>
              <a:t>Powody </a:t>
            </a:r>
            <a:r>
              <a:rPr sz="2500" spc="-10" dirty="0">
                <a:latin typeface="Calibri"/>
                <a:cs typeface="Calibri"/>
              </a:rPr>
              <a:t>zmęczenia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wzroku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Wpatrywanie </a:t>
            </a:r>
            <a:r>
              <a:rPr sz="2200" spc="-5" dirty="0">
                <a:latin typeface="Calibri"/>
                <a:cs typeface="Calibri"/>
              </a:rPr>
              <a:t>się </a:t>
            </a:r>
            <a:r>
              <a:rPr sz="2200" spc="-10" dirty="0">
                <a:latin typeface="Calibri"/>
                <a:cs typeface="Calibri"/>
              </a:rPr>
              <a:t>długo </a:t>
            </a:r>
            <a:r>
              <a:rPr sz="2200" spc="0" dirty="0">
                <a:latin typeface="Calibri"/>
                <a:cs typeface="Calibri"/>
              </a:rPr>
              <a:t>w </a:t>
            </a:r>
            <a:r>
              <a:rPr sz="2200" spc="-5" dirty="0">
                <a:latin typeface="Calibri"/>
                <a:cs typeface="Calibri"/>
              </a:rPr>
              <a:t>ten </a:t>
            </a:r>
            <a:r>
              <a:rPr sz="2200" dirty="0">
                <a:latin typeface="Calibri"/>
                <a:cs typeface="Calibri"/>
              </a:rPr>
              <a:t>sam obiekt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(monitor)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ts val="26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Rzadsze </a:t>
            </a:r>
            <a:r>
              <a:rPr sz="2200" spc="-10" dirty="0">
                <a:latin typeface="Calibri"/>
                <a:cs typeface="Calibri"/>
              </a:rPr>
              <a:t>mruganie </a:t>
            </a:r>
            <a:r>
              <a:rPr sz="2200" spc="-5" dirty="0">
                <a:latin typeface="Calibri"/>
                <a:cs typeface="Calibri"/>
              </a:rPr>
              <a:t>powiekami </a:t>
            </a:r>
            <a:r>
              <a:rPr sz="2200" spc="-15" dirty="0">
                <a:latin typeface="Calibri"/>
                <a:cs typeface="Calibri"/>
              </a:rPr>
              <a:t>wysusza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rogówkę</a:t>
            </a:r>
            <a:endParaRPr sz="2200">
              <a:latin typeface="Calibri"/>
              <a:cs typeface="Calibri"/>
            </a:endParaRPr>
          </a:p>
          <a:p>
            <a:pPr marL="356870" marR="984250" indent="-344170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Calibri"/>
                <a:cs typeface="Calibri"/>
              </a:rPr>
              <a:t>Syndrom </a:t>
            </a:r>
            <a:r>
              <a:rPr sz="2500" spc="-10" dirty="0">
                <a:latin typeface="Calibri"/>
                <a:cs typeface="Calibri"/>
              </a:rPr>
              <a:t>Sicca </a:t>
            </a:r>
            <a:r>
              <a:rPr sz="2500" spc="-5" dirty="0">
                <a:latin typeface="Calibri"/>
                <a:cs typeface="Calibri"/>
              </a:rPr>
              <a:t>– </a:t>
            </a:r>
            <a:r>
              <a:rPr sz="2500" spc="-15" dirty="0">
                <a:latin typeface="Calibri"/>
                <a:cs typeface="Calibri"/>
              </a:rPr>
              <a:t>wysychanie </a:t>
            </a:r>
            <a:r>
              <a:rPr sz="2500" spc="-5" dirty="0">
                <a:latin typeface="Calibri"/>
                <a:cs typeface="Calibri"/>
              </a:rPr>
              <a:t>i zmętnienie </a:t>
            </a:r>
            <a:r>
              <a:rPr sz="2500" spc="-20" dirty="0">
                <a:latin typeface="Calibri"/>
                <a:cs typeface="Calibri"/>
              </a:rPr>
              <a:t>rogówki oraz  </a:t>
            </a:r>
            <a:r>
              <a:rPr sz="2500" spc="-10" dirty="0">
                <a:latin typeface="Calibri"/>
                <a:cs typeface="Calibri"/>
              </a:rPr>
              <a:t>stopniowa </a:t>
            </a:r>
            <a:r>
              <a:rPr sz="2500" spc="-20" dirty="0">
                <a:latin typeface="Calibri"/>
                <a:cs typeface="Calibri"/>
              </a:rPr>
              <a:t>utrata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wzroku.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858" y="6172"/>
            <a:ext cx="747458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Przeciwdziałanie </a:t>
            </a:r>
            <a:r>
              <a:rPr dirty="0"/>
              <a:t>osłabieniu</a:t>
            </a:r>
            <a:r>
              <a:rPr spc="-85" dirty="0"/>
              <a:t> </a:t>
            </a:r>
            <a:r>
              <a:rPr spc="-25" dirty="0"/>
              <a:t>wzroku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670609"/>
            <a:ext cx="8526145" cy="5826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Odpowiednie </a:t>
            </a:r>
            <a:r>
              <a:rPr sz="2000" spc="-20" dirty="0">
                <a:latin typeface="Calibri"/>
                <a:cs typeface="Calibri"/>
              </a:rPr>
              <a:t>wykorzystanie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monitorów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Monitor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właściwych </a:t>
            </a:r>
            <a:r>
              <a:rPr sz="1800" spc="-10" dirty="0">
                <a:latin typeface="Calibri"/>
                <a:cs typeface="Calibri"/>
              </a:rPr>
              <a:t>gabarytach (przekątna </a:t>
            </a:r>
            <a:r>
              <a:rPr sz="1800" dirty="0">
                <a:latin typeface="Calibri"/>
                <a:cs typeface="Calibri"/>
              </a:rPr>
              <a:t>17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dirty="0">
                <a:latin typeface="Calibri"/>
                <a:cs typeface="Calibri"/>
              </a:rPr>
              <a:t>23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cali).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Ustawienie niższej </a:t>
            </a:r>
            <a:r>
              <a:rPr sz="1800" spc="-5" dirty="0">
                <a:latin typeface="Calibri"/>
                <a:cs typeface="Calibri"/>
              </a:rPr>
              <a:t>jasności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obrazu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Calibri"/>
                <a:cs typeface="Calibri"/>
              </a:rPr>
              <a:t>Zwiększenie </a:t>
            </a:r>
            <a:r>
              <a:rPr sz="1800" spc="-25" dirty="0">
                <a:latin typeface="Calibri"/>
                <a:cs typeface="Calibri"/>
              </a:rPr>
              <a:t>kontrastu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obrazu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Calibri"/>
                <a:cs typeface="Calibri"/>
              </a:rPr>
              <a:t>Wyższa </a:t>
            </a:r>
            <a:r>
              <a:rPr sz="1800" spc="-10" dirty="0">
                <a:latin typeface="Calibri"/>
                <a:cs typeface="Calibri"/>
              </a:rPr>
              <a:t>częstotliwość odświeżania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monitora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Kineskopowy </a:t>
            </a:r>
            <a:r>
              <a:rPr sz="1600" spc="-15" dirty="0">
                <a:latin typeface="Calibri"/>
                <a:cs typeface="Calibri"/>
              </a:rPr>
              <a:t>co </a:t>
            </a:r>
            <a:r>
              <a:rPr sz="1600" spc="-5" dirty="0">
                <a:latin typeface="Calibri"/>
                <a:cs typeface="Calibri"/>
              </a:rPr>
              <a:t>najmniej </a:t>
            </a:r>
            <a:r>
              <a:rPr sz="1600" dirty="0">
                <a:latin typeface="Calibri"/>
                <a:cs typeface="Calibri"/>
              </a:rPr>
              <a:t>85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Hz.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LCD </a:t>
            </a:r>
            <a:r>
              <a:rPr sz="1600" dirty="0">
                <a:latin typeface="Calibri"/>
                <a:cs typeface="Calibri"/>
              </a:rPr>
              <a:t>minimum 60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Hz.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Używanie </a:t>
            </a:r>
            <a:r>
              <a:rPr sz="1800" spc="-10" dirty="0">
                <a:latin typeface="Calibri"/>
                <a:cs typeface="Calibri"/>
              </a:rPr>
              <a:t>czcionki ekranowej </a:t>
            </a:r>
            <a:r>
              <a:rPr sz="1800" spc="-5" dirty="0">
                <a:latin typeface="Calibri"/>
                <a:cs typeface="Calibri"/>
              </a:rPr>
              <a:t>nie </a:t>
            </a:r>
            <a:r>
              <a:rPr sz="1800" spc="-15" dirty="0">
                <a:latin typeface="Calibri"/>
                <a:cs typeface="Calibri"/>
              </a:rPr>
              <a:t>mniejszej </a:t>
            </a:r>
            <a:r>
              <a:rPr sz="1800" spc="-5" dirty="0">
                <a:latin typeface="Calibri"/>
                <a:cs typeface="Calibri"/>
              </a:rPr>
              <a:t>niż </a:t>
            </a:r>
            <a:r>
              <a:rPr sz="1800" dirty="0">
                <a:latin typeface="Calibri"/>
                <a:cs typeface="Calibri"/>
              </a:rPr>
              <a:t>8 </a:t>
            </a:r>
            <a:r>
              <a:rPr sz="1800" spc="-10" dirty="0">
                <a:latin typeface="Calibri"/>
                <a:cs typeface="Calibri"/>
              </a:rPr>
              <a:t>punktów </a:t>
            </a:r>
            <a:r>
              <a:rPr sz="1800" spc="-5" dirty="0">
                <a:latin typeface="Calibri"/>
                <a:cs typeface="Calibri"/>
              </a:rPr>
              <a:t>(zalecane </a:t>
            </a:r>
            <a:r>
              <a:rPr sz="1800" dirty="0">
                <a:latin typeface="Calibri"/>
                <a:cs typeface="Calibri"/>
              </a:rPr>
              <a:t>11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-12)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Praca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czytelnej czcionce </a:t>
            </a:r>
            <a:r>
              <a:rPr sz="1800" spc="-5" dirty="0">
                <a:latin typeface="Calibri"/>
                <a:cs typeface="Calibri"/>
              </a:rPr>
              <a:t>(Arial, </a:t>
            </a:r>
            <a:r>
              <a:rPr sz="1800" dirty="0">
                <a:latin typeface="Calibri"/>
                <a:cs typeface="Calibri"/>
              </a:rPr>
              <a:t>Times </a:t>
            </a: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Roman, </a:t>
            </a:r>
            <a:r>
              <a:rPr sz="1800" spc="-5" dirty="0">
                <a:latin typeface="Calibri"/>
                <a:cs typeface="Calibri"/>
              </a:rPr>
              <a:t>Calibri,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Apollonia)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Lepsza organizacja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pracy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Robienie przerw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pracy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Calibri"/>
                <a:cs typeface="Calibri"/>
              </a:rPr>
              <a:t>Częstsze </a:t>
            </a:r>
            <a:r>
              <a:rPr sz="1800" spc="-10" dirty="0">
                <a:latin typeface="Calibri"/>
                <a:cs typeface="Calibri"/>
              </a:rPr>
              <a:t>mruganie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powiekami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5" dirty="0">
                <a:latin typeface="Calibri"/>
                <a:cs typeface="Calibri"/>
              </a:rPr>
              <a:t>Gimnastyka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oczna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Mocne </a:t>
            </a:r>
            <a:r>
              <a:rPr sz="1800" spc="-10" dirty="0">
                <a:latin typeface="Calibri"/>
                <a:cs typeface="Calibri"/>
              </a:rPr>
              <a:t>zaciskanie </a:t>
            </a:r>
            <a:r>
              <a:rPr sz="1800" spc="-5" dirty="0">
                <a:latin typeface="Calibri"/>
                <a:cs typeface="Calibri"/>
              </a:rPr>
              <a:t>powiek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potem </a:t>
            </a:r>
            <a:r>
              <a:rPr sz="1800" dirty="0">
                <a:latin typeface="Calibri"/>
                <a:cs typeface="Calibri"/>
              </a:rPr>
              <a:t>mocne </a:t>
            </a:r>
            <a:r>
              <a:rPr sz="1800" spc="-10" dirty="0">
                <a:latin typeface="Calibri"/>
                <a:cs typeface="Calibri"/>
              </a:rPr>
              <a:t>otwieranie </a:t>
            </a:r>
            <a:r>
              <a:rPr sz="1800" dirty="0">
                <a:latin typeface="Calibri"/>
                <a:cs typeface="Calibri"/>
              </a:rPr>
              <a:t>oczu w </a:t>
            </a:r>
            <a:r>
              <a:rPr sz="1800" spc="-5" dirty="0">
                <a:latin typeface="Calibri"/>
                <a:cs typeface="Calibri"/>
              </a:rPr>
              <a:t>czasie </a:t>
            </a:r>
            <a:r>
              <a:rPr sz="1800" spc="-10" dirty="0">
                <a:latin typeface="Calibri"/>
                <a:cs typeface="Calibri"/>
              </a:rPr>
              <a:t>odchodzenia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od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monitora.</a:t>
            </a:r>
            <a:endParaRPr sz="1800">
              <a:latin typeface="Calibri"/>
              <a:cs typeface="Calibri"/>
            </a:endParaRPr>
          </a:p>
          <a:p>
            <a:pPr marL="756285" marR="375920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Zamknięcie </a:t>
            </a:r>
            <a:r>
              <a:rPr sz="1800" dirty="0">
                <a:latin typeface="Calibri"/>
                <a:cs typeface="Calibri"/>
              </a:rPr>
              <a:t>oczu i </a:t>
            </a:r>
            <a:r>
              <a:rPr sz="1800" spc="-20" dirty="0">
                <a:latin typeface="Calibri"/>
                <a:cs typeface="Calibri"/>
              </a:rPr>
              <a:t>szczelne </a:t>
            </a:r>
            <a:r>
              <a:rPr sz="1800" spc="-5" dirty="0">
                <a:latin typeface="Calibri"/>
                <a:cs typeface="Calibri"/>
              </a:rPr>
              <a:t>zasłonięcie ich dłońmi </a:t>
            </a:r>
            <a:r>
              <a:rPr sz="1800" spc="-10" dirty="0">
                <a:latin typeface="Calibri"/>
                <a:cs typeface="Calibri"/>
              </a:rPr>
              <a:t>przy jednoczesnym naciskaniu  </a:t>
            </a:r>
            <a:r>
              <a:rPr sz="1800" spc="-15" dirty="0">
                <a:latin typeface="Calibri"/>
                <a:cs typeface="Calibri"/>
              </a:rPr>
              <a:t>nadgarstkami </a:t>
            </a:r>
            <a:r>
              <a:rPr sz="1800" spc="-5" dirty="0">
                <a:latin typeface="Calibri"/>
                <a:cs typeface="Calibri"/>
              </a:rPr>
              <a:t>na </a:t>
            </a:r>
            <a:r>
              <a:rPr sz="1800" spc="-10" dirty="0">
                <a:latin typeface="Calibri"/>
                <a:cs typeface="Calibri"/>
              </a:rPr>
              <a:t>gałki </a:t>
            </a:r>
            <a:r>
              <a:rPr sz="1800" dirty="0">
                <a:latin typeface="Calibri"/>
                <a:cs typeface="Calibri"/>
              </a:rPr>
              <a:t>oczu. </a:t>
            </a:r>
            <a:r>
              <a:rPr sz="1800" spc="-10" dirty="0">
                <a:latin typeface="Calibri"/>
                <a:cs typeface="Calibri"/>
              </a:rPr>
              <a:t>Należy się skupić się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15" dirty="0">
                <a:latin typeface="Calibri"/>
                <a:cs typeface="Calibri"/>
              </a:rPr>
              <a:t>zaczekać </a:t>
            </a:r>
            <a:r>
              <a:rPr sz="1800" dirty="0">
                <a:latin typeface="Calibri"/>
                <a:cs typeface="Calibri"/>
              </a:rPr>
              <a:t>aż </a:t>
            </a:r>
            <a:r>
              <a:rPr sz="1800" spc="-5" dirty="0">
                <a:latin typeface="Calibri"/>
                <a:cs typeface="Calibri"/>
              </a:rPr>
              <a:t>znikną </a:t>
            </a:r>
            <a:r>
              <a:rPr sz="1800" spc="-15" dirty="0">
                <a:latin typeface="Calibri"/>
                <a:cs typeface="Calibri"/>
              </a:rPr>
              <a:t>wszystkie  występujące kolorowe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plamy.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4154" y="6466509"/>
            <a:ext cx="2794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504" y="464896"/>
            <a:ext cx="43846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5" dirty="0">
                <a:latin typeface="Calibri"/>
                <a:cs typeface="Calibri"/>
              </a:rPr>
              <a:t>Omamy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spc="-20" dirty="0">
                <a:latin typeface="Calibri"/>
                <a:cs typeface="Calibri"/>
              </a:rPr>
              <a:t>wibracyjne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9420"/>
            <a:ext cx="71723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Czujesz, </a:t>
            </a:r>
            <a:r>
              <a:rPr sz="3200" spc="-45" dirty="0">
                <a:latin typeface="Calibri"/>
                <a:cs typeface="Calibri"/>
              </a:rPr>
              <a:t>że </a:t>
            </a:r>
            <a:r>
              <a:rPr sz="3200" spc="-15" dirty="0">
                <a:latin typeface="Calibri"/>
                <a:cs typeface="Calibri"/>
              </a:rPr>
              <a:t>twój </a:t>
            </a:r>
            <a:r>
              <a:rPr sz="3200" spc="-20" dirty="0">
                <a:latin typeface="Calibri"/>
                <a:cs typeface="Calibri"/>
              </a:rPr>
              <a:t>telefon </a:t>
            </a:r>
            <a:r>
              <a:rPr sz="3200" spc="-5" dirty="0">
                <a:latin typeface="Calibri"/>
                <a:cs typeface="Calibri"/>
              </a:rPr>
              <a:t>wibruje, a </a:t>
            </a:r>
            <a:r>
              <a:rPr sz="3200" spc="-15" dirty="0">
                <a:latin typeface="Calibri"/>
                <a:cs typeface="Calibri"/>
              </a:rPr>
              <a:t>nikt </a:t>
            </a:r>
            <a:r>
              <a:rPr sz="3200" spc="-10" dirty="0">
                <a:latin typeface="Calibri"/>
                <a:cs typeface="Calibri"/>
              </a:rPr>
              <a:t>do  </a:t>
            </a:r>
            <a:r>
              <a:rPr sz="3200" spc="-5" dirty="0">
                <a:latin typeface="Calibri"/>
                <a:cs typeface="Calibri"/>
              </a:rPr>
              <a:t>ciebie nie </a:t>
            </a:r>
            <a:r>
              <a:rPr sz="3200" spc="-15" dirty="0">
                <a:latin typeface="Calibri"/>
                <a:cs typeface="Calibri"/>
              </a:rPr>
              <a:t>dzwoni? </a:t>
            </a:r>
            <a:r>
              <a:rPr sz="3200" spc="-10" dirty="0">
                <a:latin typeface="Calibri"/>
                <a:cs typeface="Calibri"/>
              </a:rPr>
              <a:t>Siedmiu na </a:t>
            </a:r>
            <a:r>
              <a:rPr sz="3200" spc="-5" dirty="0">
                <a:latin typeface="Calibri"/>
                <a:cs typeface="Calibri"/>
              </a:rPr>
              <a:t>dziesięciu  </a:t>
            </a:r>
            <a:r>
              <a:rPr sz="3200" spc="-10" dirty="0">
                <a:latin typeface="Calibri"/>
                <a:cs typeface="Calibri"/>
              </a:rPr>
              <a:t>posiadaczy </a:t>
            </a:r>
            <a:r>
              <a:rPr sz="3200" spc="-40" dirty="0">
                <a:latin typeface="Calibri"/>
                <a:cs typeface="Calibri"/>
              </a:rPr>
              <a:t>komórek </a:t>
            </a:r>
            <a:r>
              <a:rPr sz="3200" spc="-25" dirty="0">
                <a:latin typeface="Calibri"/>
                <a:cs typeface="Calibri"/>
              </a:rPr>
              <a:t>miewa </a:t>
            </a:r>
            <a:r>
              <a:rPr sz="3200" spc="-10" dirty="0">
                <a:latin typeface="Calibri"/>
                <a:cs typeface="Calibri"/>
              </a:rPr>
              <a:t>podobne  </a:t>
            </a:r>
            <a:r>
              <a:rPr sz="3200" spc="-20" dirty="0">
                <a:latin typeface="Calibri"/>
                <a:cs typeface="Calibri"/>
              </a:rPr>
              <a:t>przewidzenia. </a:t>
            </a:r>
            <a:r>
              <a:rPr sz="3200" spc="-10" dirty="0">
                <a:latin typeface="Calibri"/>
                <a:cs typeface="Calibri"/>
              </a:rPr>
              <a:t>Czym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40" dirty="0">
                <a:latin typeface="Calibri"/>
                <a:cs typeface="Calibri"/>
              </a:rPr>
              <a:t>może </a:t>
            </a:r>
            <a:r>
              <a:rPr sz="3200" spc="-35" dirty="0">
                <a:latin typeface="Calibri"/>
                <a:cs typeface="Calibri"/>
              </a:rPr>
              <a:t>skutkować?  </a:t>
            </a:r>
            <a:r>
              <a:rPr sz="3200" spc="-15" dirty="0">
                <a:latin typeface="Calibri"/>
                <a:cs typeface="Calibri"/>
              </a:rPr>
              <a:t>Niepotrzebnym </a:t>
            </a:r>
            <a:r>
              <a:rPr sz="3200" spc="-20" dirty="0">
                <a:latin typeface="Calibri"/>
                <a:cs typeface="Calibri"/>
              </a:rPr>
              <a:t>stresowaniem </a:t>
            </a:r>
            <a:r>
              <a:rPr sz="3200" spc="-10" dirty="0">
                <a:latin typeface="Calibri"/>
                <a:cs typeface="Calibri"/>
              </a:rPr>
              <a:t>się,  </a:t>
            </a:r>
            <a:r>
              <a:rPr sz="3200" spc="-25" dirty="0">
                <a:latin typeface="Calibri"/>
                <a:cs typeface="Calibri"/>
              </a:rPr>
              <a:t>dekoncentrowaniem </a:t>
            </a:r>
            <a:r>
              <a:rPr sz="3200" spc="-10" dirty="0">
                <a:latin typeface="Calibri"/>
                <a:cs typeface="Calibri"/>
              </a:rPr>
              <a:t>(ciągłe </a:t>
            </a:r>
            <a:r>
              <a:rPr sz="3200" spc="-25" dirty="0">
                <a:latin typeface="Calibri"/>
                <a:cs typeface="Calibri"/>
              </a:rPr>
              <a:t>sprawdzanie  ekranu) </a:t>
            </a:r>
            <a:r>
              <a:rPr sz="3200" spc="-5" dirty="0">
                <a:latin typeface="Calibri"/>
                <a:cs typeface="Calibri"/>
              </a:rPr>
              <a:t>i </a:t>
            </a:r>
            <a:r>
              <a:rPr sz="3200" spc="-15" dirty="0">
                <a:latin typeface="Calibri"/>
                <a:cs typeface="Calibri"/>
              </a:rPr>
              <a:t>ogólną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irytacją.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4290</Words>
  <Application>Microsoft Office PowerPoint</Application>
  <PresentationFormat>Pokaz na ekranie (4:3)</PresentationFormat>
  <Paragraphs>611</Paragraphs>
  <Slides>102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102</vt:i4>
      </vt:variant>
    </vt:vector>
  </HeadingPairs>
  <TitlesOfParts>
    <vt:vector size="106" baseType="lpstr">
      <vt:lpstr>Arial</vt:lpstr>
      <vt:lpstr>Calibri</vt:lpstr>
      <vt:lpstr>Times New Roman</vt:lpstr>
      <vt:lpstr>Office Theme</vt:lpstr>
      <vt:lpstr>Zasady BHP przy komputerze</vt:lpstr>
      <vt:lpstr>Cele BHP</vt:lpstr>
      <vt:lpstr>Cele BHP</vt:lpstr>
      <vt:lpstr>Prezentacja programu PowerPoint</vt:lpstr>
      <vt:lpstr>Wprowadzenie</vt:lpstr>
      <vt:lpstr>Wprowadzenie</vt:lpstr>
      <vt:lpstr>Sytuacja prawna</vt:lpstr>
      <vt:lpstr>Czynniki wpływające na osoby  pracujące z komputerami</vt:lpstr>
      <vt:lpstr>Mikroklimat pomieszczenia</vt:lpstr>
      <vt:lpstr>Temperatura pomieszczenia</vt:lpstr>
      <vt:lpstr>Mikroklimat pomieszczenia, temperatura</vt:lpstr>
      <vt:lpstr>Prezentacja programu PowerPoint</vt:lpstr>
      <vt:lpstr>Mikroklimat pomieszczenia, temperatura</vt:lpstr>
      <vt:lpstr>Mikroklimat pomieszczenia, temperatura</vt:lpstr>
      <vt:lpstr>Wilgotność powietrza w pomieszczeniu</vt:lpstr>
      <vt:lpstr>Wilgotność powietrza</vt:lpstr>
      <vt:lpstr>Pomieszczenia</vt:lpstr>
      <vt:lpstr>Pomieszczenia</vt:lpstr>
      <vt:lpstr>Pomieszczenia</vt:lpstr>
      <vt:lpstr>Oświetlenie</vt:lpstr>
      <vt:lpstr>Oświetlenie</vt:lpstr>
      <vt:lpstr>Oświetlenie</vt:lpstr>
      <vt:lpstr>Prezentacja programu PowerPoint</vt:lpstr>
      <vt:lpstr>Hałas</vt:lpstr>
      <vt:lpstr>Hałas w pracy i domu</vt:lpstr>
      <vt:lpstr>Rozmieszczenie stanowisk</vt:lpstr>
      <vt:lpstr>Rozmieszczenie stanowisk</vt:lpstr>
      <vt:lpstr>Rozmieszczenie stanowisk</vt:lpstr>
      <vt:lpstr>ZAGOSPODAROWANIE I UMEBLOWANIE POMIESZCZEŃ</vt:lpstr>
      <vt:lpstr>Biurko</vt:lpstr>
      <vt:lpstr>Biurko</vt:lpstr>
      <vt:lpstr>Biurko</vt:lpstr>
      <vt:lpstr>Pole optymalnego widzenia</vt:lpstr>
      <vt:lpstr>Swoboda ruchów</vt:lpstr>
      <vt:lpstr>Podnóżek</vt:lpstr>
      <vt:lpstr>Prezentacja programu PowerPoint</vt:lpstr>
      <vt:lpstr>Organizacja stanowiska pracy z  monitorem ekranowym</vt:lpstr>
      <vt:lpstr>Prezentacja programu PowerPoint</vt:lpstr>
      <vt:lpstr>Monitor</vt:lpstr>
      <vt:lpstr>Monitor</vt:lpstr>
      <vt:lpstr>Monitory</vt:lpstr>
      <vt:lpstr>Krzesło</vt:lpstr>
      <vt:lpstr>Krzesło cz.2</vt:lpstr>
      <vt:lpstr>Krzesło cz.3</vt:lpstr>
      <vt:lpstr>Krzesło cz.4</vt:lpstr>
      <vt:lpstr>Mysz</vt:lpstr>
      <vt:lpstr>Mysz</vt:lpstr>
      <vt:lpstr>Mysz</vt:lpstr>
      <vt:lpstr>Klawiatura</vt:lpstr>
      <vt:lpstr>Klawiatura</vt:lpstr>
      <vt:lpstr>Klawiatura</vt:lpstr>
      <vt:lpstr>Prezentacja programu PowerPoint</vt:lpstr>
      <vt:lpstr>Prawidłowe ułożenie dłoni</vt:lpstr>
      <vt:lpstr>Prawidłowe ułożenie dłoni</vt:lpstr>
      <vt:lpstr>Prezentacja programu PowerPoint</vt:lpstr>
      <vt:lpstr>Klawiatura Dvoraka</vt:lpstr>
      <vt:lpstr>Klawiatura profilowana</vt:lpstr>
      <vt:lpstr>Postawa przy pracy</vt:lpstr>
      <vt:lpstr>Postawa przy pracy</vt:lpstr>
      <vt:lpstr>Prezentacja programu PowerPoint</vt:lpstr>
      <vt:lpstr>Podstawowe zasady prawidłowej  postawy przy pracy</vt:lpstr>
      <vt:lpstr>Podstawowe zasady prawidłowej  postawy przy pracy</vt:lpstr>
      <vt:lpstr>Prezentacja programu PowerPoint</vt:lpstr>
      <vt:lpstr>PROBLEMY ZDROWOTNE</vt:lpstr>
      <vt:lpstr>Przyczyna problemów</vt:lpstr>
      <vt:lpstr>Prezentacja programu PowerPoint</vt:lpstr>
      <vt:lpstr>RSI (Repetitive Strain Injury) Zespół Cieśni Nadgarstka.</vt:lpstr>
      <vt:lpstr>Zespół Cieśni Nadgarstka.</vt:lpstr>
      <vt:lpstr>Zespół Cieśni Nadgarstka.</vt:lpstr>
      <vt:lpstr>Profilaktyka</vt:lpstr>
      <vt:lpstr>Gimnastyka</vt:lpstr>
      <vt:lpstr>Zespół de Quervaina</vt:lpstr>
      <vt:lpstr>Inne okreslenia</vt:lpstr>
      <vt:lpstr>Przyczyny zespołu de Quervaina</vt:lpstr>
      <vt:lpstr>Objawy zespołu de Quervaina</vt:lpstr>
      <vt:lpstr>Etymologia schorzenia</vt:lpstr>
      <vt:lpstr>Schemat schorzenia</vt:lpstr>
      <vt:lpstr>Diagnoza</vt:lpstr>
      <vt:lpstr>Test Finkelsteina</vt:lpstr>
      <vt:lpstr>Test Muckarda</vt:lpstr>
      <vt:lpstr>Leczenie</vt:lpstr>
      <vt:lpstr>Orteza unieruchamiająca</vt:lpstr>
      <vt:lpstr>Ręka goryla</vt:lpstr>
      <vt:lpstr>Ręka goryla</vt:lpstr>
      <vt:lpstr>Przeciwdziałanie</vt:lpstr>
      <vt:lpstr>Zwyrodnienia odcinka szyjnego kręgosłupa</vt:lpstr>
      <vt:lpstr>Objawy</vt:lpstr>
      <vt:lpstr>Przyczyny</vt:lpstr>
      <vt:lpstr>Prezentacja programu PowerPoint</vt:lpstr>
      <vt:lpstr>Geneza schorzenia</vt:lpstr>
      <vt:lpstr>Trochę obliczeń…</vt:lpstr>
      <vt:lpstr>Rehabilitacja</vt:lpstr>
      <vt:lpstr>Ekranowy bezdech</vt:lpstr>
      <vt:lpstr>Dolegliwości kręgosłupa i pleców</vt:lpstr>
      <vt:lpstr>Impotencja, dolegliwości menstruacyjne  i poronienia</vt:lpstr>
      <vt:lpstr>Rumień cieplny</vt:lpstr>
      <vt:lpstr>Narażenie narządu wzroku</vt:lpstr>
      <vt:lpstr>Przeciwdziałanie osłabieniu wzroku</vt:lpstr>
      <vt:lpstr>Omamy wibracyjne</vt:lpstr>
      <vt:lpstr>Cybermigrena</vt:lpstr>
      <vt:lpstr>Nomofobia</vt:lpstr>
      <vt:lpstr>Zaburzenia snu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BHP dla informatyków</dc:title>
  <dc:creator>Marek</dc:creator>
  <cp:lastModifiedBy>Damian Radzik</cp:lastModifiedBy>
  <cp:revision>3</cp:revision>
  <dcterms:created xsi:type="dcterms:W3CDTF">2017-12-11T15:22:30Z</dcterms:created>
  <dcterms:modified xsi:type="dcterms:W3CDTF">2018-10-29T11:15:13Z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2017-12-11T00:00:00Z</vt:filetime>
  </property>
</Properties>
</file>