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1" r:id="rId4"/>
    <p:sldId id="270" r:id="rId5"/>
    <p:sldId id="272" r:id="rId6"/>
    <p:sldId id="278" r:id="rId7"/>
    <p:sldId id="258" r:id="rId8"/>
    <p:sldId id="259" r:id="rId9"/>
    <p:sldId id="260" r:id="rId10"/>
    <p:sldId id="261" r:id="rId11"/>
    <p:sldId id="273" r:id="rId12"/>
    <p:sldId id="274" r:id="rId13"/>
    <p:sldId id="275" r:id="rId14"/>
    <p:sldId id="276" r:id="rId15"/>
    <p:sldId id="277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Radzik" userId="2c0bebdc908efcab" providerId="LiveId" clId="{75FB47DA-2C9B-4B9F-8D6D-A396BD36AA97}"/>
    <pc:docChg chg="custSel addSld modSld sldOrd">
      <pc:chgData name="Damian Radzik" userId="2c0bebdc908efcab" providerId="LiveId" clId="{75FB47DA-2C9B-4B9F-8D6D-A396BD36AA97}" dt="2018-11-09T11:50:41.108" v="17"/>
      <pc:docMkLst>
        <pc:docMk/>
      </pc:docMkLst>
      <pc:sldChg chg="modSp">
        <pc:chgData name="Damian Radzik" userId="2c0bebdc908efcab" providerId="LiveId" clId="{75FB47DA-2C9B-4B9F-8D6D-A396BD36AA97}" dt="2018-11-09T11:23:00.531" v="0" actId="27636"/>
        <pc:sldMkLst>
          <pc:docMk/>
          <pc:sldMk cId="1841318981" sldId="258"/>
        </pc:sldMkLst>
        <pc:spChg chg="mod">
          <ac:chgData name="Damian Radzik" userId="2c0bebdc908efcab" providerId="LiveId" clId="{75FB47DA-2C9B-4B9F-8D6D-A396BD36AA97}" dt="2018-11-09T11:23:00.531" v="0" actId="27636"/>
          <ac:spMkLst>
            <pc:docMk/>
            <pc:sldMk cId="1841318981" sldId="258"/>
            <ac:spMk id="3" creationId="{5E28510F-6D79-4814-A1E3-8E421B9BA099}"/>
          </ac:spMkLst>
        </pc:spChg>
      </pc:sldChg>
      <pc:sldChg chg="modSp">
        <pc:chgData name="Damian Radzik" userId="2c0bebdc908efcab" providerId="LiveId" clId="{75FB47DA-2C9B-4B9F-8D6D-A396BD36AA97}" dt="2018-11-09T11:23:00.547" v="1" actId="27636"/>
        <pc:sldMkLst>
          <pc:docMk/>
          <pc:sldMk cId="2283170289" sldId="261"/>
        </pc:sldMkLst>
        <pc:spChg chg="mod">
          <ac:chgData name="Damian Radzik" userId="2c0bebdc908efcab" providerId="LiveId" clId="{75FB47DA-2C9B-4B9F-8D6D-A396BD36AA97}" dt="2018-11-09T11:23:00.547" v="1" actId="27636"/>
          <ac:spMkLst>
            <pc:docMk/>
            <pc:sldMk cId="2283170289" sldId="261"/>
            <ac:spMk id="3" creationId="{B3C132A9-F9BD-4516-B982-80ED71DF371B}"/>
          </ac:spMkLst>
        </pc:spChg>
      </pc:sldChg>
      <pc:sldChg chg="modSp">
        <pc:chgData name="Damian Radzik" userId="2c0bebdc908efcab" providerId="LiveId" clId="{75FB47DA-2C9B-4B9F-8D6D-A396BD36AA97}" dt="2018-11-09T11:39:39.344" v="5" actId="14100"/>
        <pc:sldMkLst>
          <pc:docMk/>
          <pc:sldMk cId="3824490332" sldId="266"/>
        </pc:sldMkLst>
        <pc:picChg chg="mod">
          <ac:chgData name="Damian Radzik" userId="2c0bebdc908efcab" providerId="LiveId" clId="{75FB47DA-2C9B-4B9F-8D6D-A396BD36AA97}" dt="2018-11-09T11:39:39.344" v="5" actId="14100"/>
          <ac:picMkLst>
            <pc:docMk/>
            <pc:sldMk cId="3824490332" sldId="266"/>
            <ac:picMk id="2050" creationId="{4DAC37A7-8A69-4BCB-80C0-E523FD15358C}"/>
          </ac:picMkLst>
        </pc:picChg>
      </pc:sldChg>
      <pc:sldChg chg="modSp">
        <pc:chgData name="Damian Radzik" userId="2c0bebdc908efcab" providerId="LiveId" clId="{75FB47DA-2C9B-4B9F-8D6D-A396BD36AA97}" dt="2018-11-09T11:23:00.578" v="2" actId="27636"/>
        <pc:sldMkLst>
          <pc:docMk/>
          <pc:sldMk cId="4229870003" sldId="268"/>
        </pc:sldMkLst>
        <pc:spChg chg="mod">
          <ac:chgData name="Damian Radzik" userId="2c0bebdc908efcab" providerId="LiveId" clId="{75FB47DA-2C9B-4B9F-8D6D-A396BD36AA97}" dt="2018-11-09T11:23:00.578" v="2" actId="27636"/>
          <ac:spMkLst>
            <pc:docMk/>
            <pc:sldMk cId="4229870003" sldId="268"/>
            <ac:spMk id="3" creationId="{1B2445ED-63EC-4C1C-9B0E-A10A69A98119}"/>
          </ac:spMkLst>
        </pc:spChg>
      </pc:sldChg>
      <pc:sldChg chg="addSp delSp modSp add ord">
        <pc:chgData name="Damian Radzik" userId="2c0bebdc908efcab" providerId="LiveId" clId="{75FB47DA-2C9B-4B9F-8D6D-A396BD36AA97}" dt="2018-11-09T11:50:41.108" v="17"/>
        <pc:sldMkLst>
          <pc:docMk/>
          <pc:sldMk cId="3517629987" sldId="278"/>
        </pc:sldMkLst>
        <pc:spChg chg="mod">
          <ac:chgData name="Damian Radzik" userId="2c0bebdc908efcab" providerId="LiveId" clId="{75FB47DA-2C9B-4B9F-8D6D-A396BD36AA97}" dt="2018-11-09T11:50:37.968" v="16" actId="20577"/>
          <ac:spMkLst>
            <pc:docMk/>
            <pc:sldMk cId="3517629987" sldId="278"/>
            <ac:spMk id="2" creationId="{10A11D1D-7CEE-43BF-8FB2-934D2E46E530}"/>
          </ac:spMkLst>
        </pc:spChg>
        <pc:spChg chg="del">
          <ac:chgData name="Damian Radzik" userId="2c0bebdc908efcab" providerId="LiveId" clId="{75FB47DA-2C9B-4B9F-8D6D-A396BD36AA97}" dt="2018-11-09T11:50:34.125" v="7"/>
          <ac:spMkLst>
            <pc:docMk/>
            <pc:sldMk cId="3517629987" sldId="278"/>
            <ac:spMk id="3" creationId="{5A40F8D3-3F0F-4132-BDD3-0D0711D1D986}"/>
          </ac:spMkLst>
        </pc:spChg>
        <pc:picChg chg="add mod">
          <ac:chgData name="Damian Radzik" userId="2c0bebdc908efcab" providerId="LiveId" clId="{75FB47DA-2C9B-4B9F-8D6D-A396BD36AA97}" dt="2018-11-09T11:50:34.125" v="7"/>
          <ac:picMkLst>
            <pc:docMk/>
            <pc:sldMk cId="3517629987" sldId="278"/>
            <ac:picMk id="4" creationId="{8E1E3820-17E5-4A01-9A6F-5E194CDDC3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0534355-BEA1-4919-BA9B-DC98B53EC067}" type="datetimeFigureOut">
              <a:rPr lang="pl-PL" smtClean="0"/>
              <a:t>09.11.2018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3255-F20E-4D46-AB98-169F8889209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3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355-BEA1-4919-BA9B-DC98B53EC067}" type="datetimeFigureOut">
              <a:rPr lang="pl-PL" smtClean="0"/>
              <a:t>09.11.2018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3255-F20E-4D46-AB98-169F888920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391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355-BEA1-4919-BA9B-DC98B53EC067}" type="datetimeFigureOut">
              <a:rPr lang="pl-PL" smtClean="0"/>
              <a:t>09.11.2018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3255-F20E-4D46-AB98-169F8889209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3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355-BEA1-4919-BA9B-DC98B53EC067}" type="datetimeFigureOut">
              <a:rPr lang="pl-PL" smtClean="0"/>
              <a:t>09.11.2018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3255-F20E-4D46-AB98-169F888920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43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355-BEA1-4919-BA9B-DC98B53EC067}" type="datetimeFigureOut">
              <a:rPr lang="pl-PL" smtClean="0"/>
              <a:t>09.11.2018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3255-F20E-4D46-AB98-169F8889209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355-BEA1-4919-BA9B-DC98B53EC067}" type="datetimeFigureOut">
              <a:rPr lang="pl-PL" smtClean="0"/>
              <a:t>09.11.2018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3255-F20E-4D46-AB98-169F888920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90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355-BEA1-4919-BA9B-DC98B53EC067}" type="datetimeFigureOut">
              <a:rPr lang="pl-PL" smtClean="0"/>
              <a:t>09.11.2018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3255-F20E-4D46-AB98-169F888920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736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355-BEA1-4919-BA9B-DC98B53EC067}" type="datetimeFigureOut">
              <a:rPr lang="pl-PL" smtClean="0"/>
              <a:t>09.11.2018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3255-F20E-4D46-AB98-169F888920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44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355-BEA1-4919-BA9B-DC98B53EC067}" type="datetimeFigureOut">
              <a:rPr lang="pl-PL" smtClean="0"/>
              <a:t>09.11.2018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3255-F20E-4D46-AB98-169F888920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36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355-BEA1-4919-BA9B-DC98B53EC067}" type="datetimeFigureOut">
              <a:rPr lang="pl-PL" smtClean="0"/>
              <a:t>09.11.2018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3255-F20E-4D46-AB98-169F888920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13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355-BEA1-4919-BA9B-DC98B53EC067}" type="datetimeFigureOut">
              <a:rPr lang="pl-PL" smtClean="0"/>
              <a:t>09.11.2018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3255-F20E-4D46-AB98-169F8889209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8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34355-BEA1-4919-BA9B-DC98B53EC067}" type="datetimeFigureOut">
              <a:rPr lang="pl-PL" smtClean="0"/>
              <a:t>09.11.2018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0CC3255-F20E-4D46-AB98-169F8889209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3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DC547C-E8BD-41C9-9664-18E28ECE0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Monitor LCD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3E22E82-A68A-4BFE-AB82-ACFD93499C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29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DD595D-C221-4F3D-9549-2E67B8E3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działania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C132A9-F9BD-4516-B982-80ED71DF3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wstępna polaryzacja pionowo przez filtr polaryzacyjny , </a:t>
            </a:r>
          </a:p>
          <a:p>
            <a:r>
              <a:rPr lang="pl-PL" dirty="0"/>
              <a:t>przejście przez szklaną elektrodę  i warstwę ciekłego kryształu </a:t>
            </a:r>
          </a:p>
          <a:p>
            <a:r>
              <a:rPr lang="pl-PL" dirty="0" err="1"/>
              <a:t>mikrorowki</a:t>
            </a:r>
            <a:r>
              <a:rPr lang="pl-PL" dirty="0"/>
              <a:t> na elektrodach wymuszają aby przy wyłączonej elektrodzie nastąpiło obrócenie polaryzacji światła o 90°. </a:t>
            </a:r>
          </a:p>
          <a:p>
            <a:r>
              <a:rPr lang="pl-PL" dirty="0"/>
              <a:t>światło przechodzi przez folię pełniącą rolę analizatora światła, która przepuszcza tylko światło spolaryzowane poziomo, </a:t>
            </a:r>
          </a:p>
          <a:p>
            <a:r>
              <a:rPr lang="pl-PL" dirty="0"/>
              <a:t>odbicie od lustra, </a:t>
            </a:r>
          </a:p>
          <a:p>
            <a:r>
              <a:rPr lang="pl-PL" dirty="0"/>
              <a:t>przejść ponownie przez analizator , </a:t>
            </a:r>
          </a:p>
          <a:p>
            <a:r>
              <a:rPr lang="pl-PL" dirty="0"/>
              <a:t>ulec ponownej zmianie polaryzacji o 90° na warstwie ciekłego kryształu </a:t>
            </a:r>
          </a:p>
          <a:p>
            <a:r>
              <a:rPr lang="pl-PL" dirty="0"/>
              <a:t>ostatecznie opuszczenie bez przeszkód wyświetlacza, przez górną folię polaryzacyjną. </a:t>
            </a:r>
          </a:p>
          <a:p>
            <a:pPr marL="0" indent="0">
              <a:buNone/>
            </a:pPr>
            <a:r>
              <a:rPr lang="pl-PL" dirty="0"/>
              <a:t>Po przyłożeniu napięcia do elektrod, generowane przez nie pole elektryczne wymusza taką zmianę uporządkowania cząsteczek w warstwie ciekłego kryształu, że nie obraca ona polaryzacji światła. Powoduje to, że światło nie przechodzi przez analizator, co daje efekt czerni.</a:t>
            </a:r>
          </a:p>
        </p:txBody>
      </p:sp>
    </p:spTree>
    <p:extLst>
      <p:ext uri="{BB962C8B-B14F-4D97-AF65-F5344CB8AC3E}">
        <p14:creationId xmlns:p14="http://schemas.microsoft.com/office/powerpoint/2010/main" val="228317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8BA5F1-47E1-4E4D-9232-EA125441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Sposoby adresowania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2FA098-9E1A-46BD-B0F0-FB078268C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Bezpośrednie</a:t>
            </a:r>
          </a:p>
          <a:p>
            <a:r>
              <a:rPr lang="pl-PL" dirty="0"/>
              <a:t>Przy pomocy matrycy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/>
              <a:t>pasywnej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/>
              <a:t>aktywnej</a:t>
            </a:r>
          </a:p>
        </p:txBody>
      </p:sp>
    </p:spTree>
    <p:extLst>
      <p:ext uri="{BB962C8B-B14F-4D97-AF65-F5344CB8AC3E}">
        <p14:creationId xmlns:p14="http://schemas.microsoft.com/office/powerpoint/2010/main" val="109781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A46FDC-B421-40CE-9E56-3DA0CB0B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Bezpośrednie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5CEC3F-AB1B-4547-87A4-ABC309711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Każdy segment w wyświetlaczu ma swój własny obwód</a:t>
            </a:r>
          </a:p>
          <a:p>
            <a:r>
              <a:rPr lang="pl-PL" dirty="0"/>
              <a:t>Stosowane w przypadku małej liczby segmentów </a:t>
            </a:r>
          </a:p>
          <a:p>
            <a:r>
              <a:rPr lang="pl-PL" dirty="0"/>
              <a:t>Przykład: wy </a:t>
            </a:r>
            <a:r>
              <a:rPr lang="pl-PL" dirty="0" err="1"/>
              <a:t>świetlacze</a:t>
            </a:r>
            <a:r>
              <a:rPr lang="pl-PL" dirty="0"/>
              <a:t> 7-segmentowe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0E1684-9B6E-4EE2-9C43-266D6143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3671888"/>
            <a:ext cx="58388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7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0BEA3A-B797-4255-B86A-201607F6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Matryca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10FB3E-AD1D-4AEB-9D0C-B2B5F25E9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Każdy wiersz i każda kolumna ma swój własny obwód.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11A03C-684C-4068-B4CD-43FC051E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915444"/>
            <a:ext cx="5562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997FA0-34B7-4430-A413-02867A6D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Pasywna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EE5FE1-DF5B-4B88-B069-8C280911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Piksel jest adresowany poprzez doprowadzenie napięcia do odpowiadającej mu kolumny i wiersza </a:t>
            </a:r>
          </a:p>
          <a:p>
            <a:r>
              <a:rPr lang="pl-PL" dirty="0"/>
              <a:t>W ten sposób skanowany jest cały wyświetlacz </a:t>
            </a:r>
          </a:p>
          <a:p>
            <a:r>
              <a:rPr lang="pl-PL" dirty="0"/>
              <a:t>Wady: długi czas odświeżania, słaby kontrast</a:t>
            </a:r>
          </a:p>
        </p:txBody>
      </p:sp>
    </p:spTree>
    <p:extLst>
      <p:ext uri="{BB962C8B-B14F-4D97-AF65-F5344CB8AC3E}">
        <p14:creationId xmlns:p14="http://schemas.microsoft.com/office/powerpoint/2010/main" val="3877450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643F2-DB97-493A-965C-F45B1515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Aktywna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A1CBC7-069A-48A1-A146-81B95A4C9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Wyposażenie każdego piksela w cienkowarstwowy tranzystor (TFT)</a:t>
            </a:r>
          </a:p>
          <a:p>
            <a:r>
              <a:rPr lang="pl-PL" dirty="0"/>
              <a:t>Tranzystor podtrzymuje napięcie na pikselu podczas skanowania reszty wyświetlacza</a:t>
            </a:r>
          </a:p>
        </p:txBody>
      </p:sp>
    </p:spTree>
    <p:extLst>
      <p:ext uri="{BB962C8B-B14F-4D97-AF65-F5344CB8AC3E}">
        <p14:creationId xmlns:p14="http://schemas.microsoft.com/office/powerpoint/2010/main" val="776623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25E730-D24A-4E30-9582-57DFB2DB5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paneli LCD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DEEBD4-728F-4202-9C5C-BBA5E1F87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Wyświetlacze ciekłokrystaliczne mogą pracować w trybie </a:t>
            </a:r>
          </a:p>
          <a:p>
            <a:r>
              <a:rPr lang="pl-PL" dirty="0"/>
              <a:t>transmisyjnym, </a:t>
            </a:r>
          </a:p>
          <a:p>
            <a:r>
              <a:rPr lang="pl-PL" dirty="0"/>
              <a:t>odbiciowym (</a:t>
            </a:r>
            <a:r>
              <a:rPr lang="pl-PL" dirty="0" err="1"/>
              <a:t>reflektywnym</a:t>
            </a:r>
            <a:r>
              <a:rPr lang="pl-PL" dirty="0"/>
              <a:t>) </a:t>
            </a:r>
          </a:p>
          <a:p>
            <a:r>
              <a:rPr lang="pl-PL" dirty="0"/>
              <a:t>administracyjnym (trans-</a:t>
            </a:r>
            <a:r>
              <a:rPr lang="pl-PL" dirty="0" err="1"/>
              <a:t>reflektywnym</a:t>
            </a:r>
            <a:r>
              <a:rPr lang="pl-PL" dirty="0"/>
              <a:t>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269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D7B87C-6CB6-409B-9E55-426C8F8C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Transmisyjny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F7446E-9CF4-4CA4-8AF1-E0D3B91D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Wyświetlacze transmisyjne są oświetlane z jednej strony, a powstające na nich obrazy ogląda się od drugiej strony. Stąd aktywne piksele w takich wyświetlaczach są zawsze ciemne, a nieaktywne jasne. Tego typu wyświetlacze są stosowane, gdy potrzebna jest duża intensywność obrazu, na przykład w projektorach multimedialnych lub monitorach komputerowych. Wyświetlacze transmisyjne są zwykle stosowane razem z aktywnymi matrycami, choć czasem są też stosowane bierne wyświetlacze transmisyjne np. w zegarkach z uchylnymi wyświetlaczami.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2270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3E9B26-9C18-4A38-8B79-6F16C1B1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Odbiciowe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FCD80F-DCB4-42B7-BE86-1544FF7AA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Wyświetlacze odbiciowe (</a:t>
            </a:r>
            <a:r>
              <a:rPr lang="pl-PL" dirty="0" err="1"/>
              <a:t>reflektywne</a:t>
            </a:r>
            <a:r>
              <a:rPr lang="pl-PL" dirty="0"/>
              <a:t>) posiadają na swoim dnie lustro, które odbija dochodzące do powierzchni wyświetlacza światło. Tego rodzaju wyświetlacze mogą pracować wyłącznie w trybie biernym i posiadają zwykle niezbyt dużą intensywność generowanego obrazu, ale za to pobierają bardzo małe ilości energii. Są one najczęściej stosowane w kalkulatorach i zegarkach, aczkolwiek czasami można je też spotkać w przenośnych komputerach i palmtopach.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6476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1A320B-7651-4E6E-9AE1-BAFAB68F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Transreflektywne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39FEF4-9437-4091-AF94-676405AEF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Posiadają zalety obu trybów. Przy włączonym podświetleniu obraz na nich ma dużą jasność, natomiast w celu zmniejszenia poboru mocy podświetlenie można wyłączyć i przejść w tryb odbiciowy. Wyświetlacze </a:t>
            </a:r>
            <a:r>
              <a:rPr lang="pl-PL" dirty="0" err="1"/>
              <a:t>transreflektywne</a:t>
            </a:r>
            <a:r>
              <a:rPr lang="pl-PL" dirty="0"/>
              <a:t> są praktycznie niestosowane w urządzeniach większych niż smartfony.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453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F5FF6-59D5-483A-A5CC-0AFAEE2F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LCD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33B9E8-E63B-4AAE-973C-EC2DE96D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Wyświetlacz ciekłokrystaliczny, LCD (od ang. </a:t>
            </a:r>
            <a:r>
              <a:rPr lang="pl-PL" dirty="0" err="1"/>
              <a:t>liquid-crystal</a:t>
            </a:r>
            <a:r>
              <a:rPr lang="pl-PL" dirty="0"/>
              <a:t> display) – urządzenie wyświetlające obraz, którego zasada działania oparta jest na zmianie polaryzacji światła na skutek zmian orientacji cząsteczek ciekłego kryształu pod wpływem przyłożonego pola elektrycznego.</a:t>
            </a:r>
          </a:p>
        </p:txBody>
      </p:sp>
    </p:spTree>
    <p:extLst>
      <p:ext uri="{BB962C8B-B14F-4D97-AF65-F5344CB8AC3E}">
        <p14:creationId xmlns:p14="http://schemas.microsoft.com/office/powerpoint/2010/main" val="1881950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5EA9A-0574-4DCF-852C-2A2B473E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Części składowe pikseli</a:t>
            </a:r>
          </a:p>
        </p:txBody>
      </p:sp>
      <p:pic>
        <p:nvPicPr>
          <p:cNvPr id="2050" name="Picture 2" descr="https://upload.wikimedia.org/wikipedia/commons/thumb/5/5d/Liquid_Crystal_Display_Macro_Example_zoom_2.jpg/1024px-Liquid_Crystal_Display_Macro_Example_zoom_2.jpg">
            <a:extLst>
              <a:ext uri="{FF2B5EF4-FFF2-40B4-BE49-F238E27FC236}">
                <a16:creationId xmlns:a16="http://schemas.microsoft.com/office/drawing/2014/main" id="{4DAC37A7-8A69-4BCB-80C0-E523FD1535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3347" y="1593348"/>
            <a:ext cx="5437842" cy="480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9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F511BA-D057-4CC4-84A2-7220B995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Monitor stosowany do montażu w szafie </a:t>
            </a:r>
            <a:r>
              <a:rPr lang="pl-PL" dirty="0" err="1"/>
              <a:t>rack</a:t>
            </a:r>
            <a:endParaRPr lang="pl-PL" dirty="0"/>
          </a:p>
        </p:txBody>
      </p:sp>
      <p:pic>
        <p:nvPicPr>
          <p:cNvPr id="3074" name="Picture 2" descr="https://upload.wikimedia.org/wikipedia/commons/thumb/2/2a/Rackmount-KVM.jpg/1024px-Rackmount-KVM.jpg">
            <a:extLst>
              <a:ext uri="{FF2B5EF4-FFF2-40B4-BE49-F238E27FC236}">
                <a16:creationId xmlns:a16="http://schemas.microsoft.com/office/drawing/2014/main" id="{F571FA91-2402-421C-B7B0-25796BBBD4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247" y="2286000"/>
            <a:ext cx="45416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44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279245-8790-4E5A-9522-FDA4EF25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2445ED-63EC-4C1C-9B0E-A10A69A98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Jest wielokrotnie mniejszy od monitora CRT o tej samej przekątnej ekranu.</a:t>
            </a:r>
          </a:p>
          <a:p>
            <a:r>
              <a:rPr lang="pl-PL" dirty="0"/>
              <a:t>Zużywa kilkukrotnie mniej energii elektrycznej.</a:t>
            </a:r>
          </a:p>
          <a:p>
            <a:r>
              <a:rPr lang="pl-PL" dirty="0"/>
              <a:t>Jest wolny od efektu migotania ekranu.</a:t>
            </a:r>
          </a:p>
          <a:p>
            <a:r>
              <a:rPr lang="pl-PL" dirty="0"/>
              <a:t>We wczesnych modelach ekranów LCD występuje tzw. efekt smużenia, co oznacza, że niepoprawnie wyświetlany jest szybko zmieniający się obraz (sceny akcji w filmach i grach)</a:t>
            </a:r>
          </a:p>
          <a:p>
            <a:r>
              <a:rPr lang="pl-PL" dirty="0"/>
              <a:t>Przystosowany jest do wyświetlania obrazu w jednej, tzw. natywnej, rozdzielczości. Jej zmiana możliwa jest tylko w dół i działa na zasadzie skalowania, co znacznie pogarsza jakość obrazu – powoduje jego rozmycie.</a:t>
            </a:r>
          </a:p>
          <a:p>
            <a:r>
              <a:rPr lang="pl-PL" dirty="0"/>
              <a:t>Nie zniekształca obrazu – obraz jest odwzorowywany praktycznie na płaskiej powierzchni.</a:t>
            </a:r>
          </a:p>
          <a:p>
            <a:r>
              <a:rPr lang="pl-PL" dirty="0"/>
              <a:t>Optycznie ma większą przekątną niż analogiczne monitory CRT (np. LCD 15" jest w przybliżeniu równy CRT 16,5"), ze względu na brak tzw. martwego pola.</a:t>
            </a:r>
          </a:p>
          <a:p>
            <a:r>
              <a:rPr lang="pl-PL" dirty="0"/>
              <a:t>Generuje pole elektromagnetyczne o znacznie mniejszym natężeniu.</a:t>
            </a:r>
          </a:p>
          <a:p>
            <a:r>
              <a:rPr lang="pl-PL" dirty="0"/>
              <a:t>Czas reakcji wyświetlacza jest nieporównywalnie większy niż w monitorach CRT </a:t>
            </a:r>
          </a:p>
          <a:p>
            <a:r>
              <a:rPr lang="pl-PL" dirty="0"/>
              <a:t>Większość modeli LCD, zwłaszcza z matrycami typu TN, nie potrafi poprawnie odwzorować czerni na monitorze</a:t>
            </a:r>
          </a:p>
          <a:p>
            <a:r>
              <a:rPr lang="pl-PL" dirty="0"/>
              <a:t>W niewielkiej części egzemplarzy pojawiają się martwe lub zablokowane piksele bądź </a:t>
            </a:r>
            <a:r>
              <a:rPr lang="pl-PL" dirty="0" err="1"/>
              <a:t>subpiksele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987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FD23D-8DD1-4951-822F-DED8A34C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041405-9E44-4991-A5CC-996995818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13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48D9E3-D879-4A73-B388-0BA09F4B2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Falowa natura światła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65874C5-21D5-416D-850D-62B3BB318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301" y="2286000"/>
            <a:ext cx="572153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2FD5F0-0A70-4D79-BCF3-6842B807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Polaryzacja światła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65B6A27-51AA-49D5-803C-D681A734A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856" y="3335337"/>
            <a:ext cx="5686425" cy="19240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179EA83-FC4E-4CE7-8A7A-24A68064CA95}"/>
              </a:ext>
            </a:extLst>
          </p:cNvPr>
          <p:cNvSpPr txBox="1"/>
          <p:nvPr/>
        </p:nvSpPr>
        <p:spPr>
          <a:xfrm>
            <a:off x="3622064" y="4963319"/>
            <a:ext cx="265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niespolaryzowane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B491910-214F-4F16-BFEC-379632F257EA}"/>
              </a:ext>
            </a:extLst>
          </p:cNvPr>
          <p:cNvSpPr txBox="1"/>
          <p:nvPr/>
        </p:nvSpPr>
        <p:spPr>
          <a:xfrm>
            <a:off x="7325823" y="4963319"/>
            <a:ext cx="310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spolaryzowane</a:t>
            </a:r>
          </a:p>
        </p:txBody>
      </p:sp>
    </p:spTree>
    <p:extLst>
      <p:ext uri="{BB962C8B-B14F-4D97-AF65-F5344CB8AC3E}">
        <p14:creationId xmlns:p14="http://schemas.microsoft.com/office/powerpoint/2010/main" val="408919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397F54-EBEB-4CC2-A207-95BF965F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Polaryzowanie światła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15C225B-6476-4367-BFE8-5D5E6062F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631" y="2525712"/>
            <a:ext cx="70008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11D1D-7CEE-43BF-8FB2-934D2E46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E1E3820-17E5-4A01-9A6F-5E194CDDC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131" y="2643679"/>
            <a:ext cx="5707875" cy="3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2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F8B1C3-A322-4C3D-9328-FBFE6C0BC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28510F-6D79-4814-A1E3-8E421B9BA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W trakcie badań biologicznych w 1888 roku Friedrich </a:t>
            </a:r>
            <a:r>
              <a:rPr lang="pl-PL" dirty="0" err="1"/>
              <a:t>Reinitzer</a:t>
            </a:r>
            <a:r>
              <a:rPr lang="pl-PL" dirty="0"/>
              <a:t> zupełnie przez przypadek odkrył ciekły kryształ. Dalsze długoletnie badania własności ciekłych kryształów wykazały możliwość sterowania własnościami optycznymi tej substancji, co umożliwiło skonstruowanie pierwszego wyświetlacza ciekłokrystalicznego w roku 1964.</a:t>
            </a:r>
          </a:p>
          <a:p>
            <a:pPr marL="0" indent="0">
              <a:buNone/>
            </a:pPr>
            <a:r>
              <a:rPr lang="pl-PL" dirty="0"/>
              <a:t>W 1972 roku </a:t>
            </a:r>
            <a:r>
              <a:rPr lang="pl-PL" dirty="0" err="1"/>
              <a:t>Westinghouse</a:t>
            </a:r>
            <a:r>
              <a:rPr lang="pl-PL" dirty="0"/>
              <a:t> złożył patent na pierwszy kolorowy ekran LCD wykonany w technologii TFT, natomiast dopiero w 1982 powstał pierwszy komercyjny kieszonkowy telewizor zbudowany przez Seiko-Epson, a cztery lata później ta sama firma wprowadziła pierwszy projektor TFT LCD. W roku 1989 na wystawie </a:t>
            </a:r>
            <a:r>
              <a:rPr lang="pl-PL" dirty="0" err="1"/>
              <a:t>Funkausstellung</a:t>
            </a:r>
            <a:r>
              <a:rPr lang="pl-PL" dirty="0"/>
              <a:t> w Berlinie firma Hitachi zademonstrowała prototyp ekranu LCD o przekątnej 10 cali, który był później montowany w laptopach. </a:t>
            </a:r>
          </a:p>
          <a:p>
            <a:pPr marL="0" indent="0">
              <a:buNone/>
            </a:pPr>
            <a:r>
              <a:rPr lang="pl-PL" dirty="0"/>
              <a:t>Pierwsze monitory z ekranem TFT LCD, za sprawą firmy </a:t>
            </a:r>
            <a:r>
              <a:rPr lang="pl-PL" dirty="0" err="1"/>
              <a:t>Hoshiden</a:t>
            </a:r>
            <a:r>
              <a:rPr lang="pl-PL" dirty="0"/>
              <a:t>, weszły na rynek w latach 1995–96, natomiast telewizory z tego typu ekranami o przekątnej ponad 10" pojawiły się w 1999 roku za sprawą Sharpa, a już kilka lat później były dostępne modele o przekątnej 40" i 50".</a:t>
            </a:r>
          </a:p>
        </p:txBody>
      </p:sp>
    </p:spTree>
    <p:extLst>
      <p:ext uri="{BB962C8B-B14F-4D97-AF65-F5344CB8AC3E}">
        <p14:creationId xmlns:p14="http://schemas.microsoft.com/office/powerpoint/2010/main" val="184131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4D1518-96F3-4F06-9042-1ED5ECFC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134E0E-AF7F-4CB7-B717-30DAE89C1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Wszystkie rodzaje wyświetlaczy ciekłokrystalicznych składają się z czterech podstawowych elementów:</a:t>
            </a:r>
          </a:p>
          <a:p>
            <a:r>
              <a:rPr lang="pl-PL" dirty="0"/>
              <a:t>komórek, w których zatopiona jest niewielka ilość ciekłego kryształu</a:t>
            </a:r>
          </a:p>
          <a:p>
            <a:r>
              <a:rPr lang="pl-PL" dirty="0"/>
              <a:t>elektrod będących źródłem pola elektrycznego działającego bezpośrednio na ciekły kryształ</a:t>
            </a:r>
          </a:p>
          <a:p>
            <a:r>
              <a:rPr lang="pl-PL" dirty="0"/>
              <a:t>dwóch cienkich folii, z których jedna pełni rolę polaryzatora a druga analizatora</a:t>
            </a:r>
          </a:p>
          <a:p>
            <a:r>
              <a:rPr lang="pl-PL" dirty="0"/>
              <a:t>źródła światła.</a:t>
            </a:r>
          </a:p>
        </p:txBody>
      </p:sp>
    </p:spTree>
    <p:extLst>
      <p:ext uri="{BB962C8B-B14F-4D97-AF65-F5344CB8AC3E}">
        <p14:creationId xmlns:p14="http://schemas.microsoft.com/office/powerpoint/2010/main" val="78771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3AD325-57EA-49BC-941F-0F2C961C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</a:t>
            </a:r>
          </a:p>
        </p:txBody>
      </p:sp>
      <p:pic>
        <p:nvPicPr>
          <p:cNvPr id="1030" name="Picture 6" descr="http://zsp5.krosno.pl/konkurswww/2011/michnowiczk/images/lcd3.jpg">
            <a:extLst>
              <a:ext uri="{FF2B5EF4-FFF2-40B4-BE49-F238E27FC236}">
                <a16:creationId xmlns:a16="http://schemas.microsoft.com/office/drawing/2014/main" id="{C335E5B2-17C4-47C6-9BD4-83CCC6E42C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125" y="2286000"/>
            <a:ext cx="914788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11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163</TotalTime>
  <Words>875</Words>
  <Application>Microsoft Office PowerPoint</Application>
  <PresentationFormat>Panoramiczny</PresentationFormat>
  <Paragraphs>73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Courier New</vt:lpstr>
      <vt:lpstr>Tw Cen MT</vt:lpstr>
      <vt:lpstr>Tw Cen MT Condensed</vt:lpstr>
      <vt:lpstr>Wingdings 3</vt:lpstr>
      <vt:lpstr>Integralny</vt:lpstr>
      <vt:lpstr>Monitor LCD</vt:lpstr>
      <vt:lpstr>LCD</vt:lpstr>
      <vt:lpstr>Falowa natura światła</vt:lpstr>
      <vt:lpstr>Polaryzacja światła</vt:lpstr>
      <vt:lpstr>Polaryzowanie światła</vt:lpstr>
      <vt:lpstr>Działanie</vt:lpstr>
      <vt:lpstr>Historia</vt:lpstr>
      <vt:lpstr>Budowa</vt:lpstr>
      <vt:lpstr>Budowa</vt:lpstr>
      <vt:lpstr>Zasada działania</vt:lpstr>
      <vt:lpstr>Sposoby adresowania</vt:lpstr>
      <vt:lpstr>Bezpośrednie</vt:lpstr>
      <vt:lpstr>Matryca</vt:lpstr>
      <vt:lpstr>Pasywna</vt:lpstr>
      <vt:lpstr>Aktywna</vt:lpstr>
      <vt:lpstr>Rodzaje paneli LCD</vt:lpstr>
      <vt:lpstr>Transmisyjny</vt:lpstr>
      <vt:lpstr>Odbiciowe</vt:lpstr>
      <vt:lpstr>Transreflektywne</vt:lpstr>
      <vt:lpstr>Części składowe pikseli</vt:lpstr>
      <vt:lpstr>Monitor stosowany do montażu w szafie rack</vt:lpstr>
      <vt:lpstr>Cechy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 LCD</dc:title>
  <dc:creator>Damian Radzik</dc:creator>
  <cp:lastModifiedBy>Damian Radzik</cp:lastModifiedBy>
  <cp:revision>7</cp:revision>
  <dcterms:created xsi:type="dcterms:W3CDTF">2017-11-20T11:19:47Z</dcterms:created>
  <dcterms:modified xsi:type="dcterms:W3CDTF">2018-11-09T12:05:21Z</dcterms:modified>
</cp:coreProperties>
</file>