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8" r:id="rId10"/>
    <p:sldId id="261" r:id="rId11"/>
    <p:sldId id="262" r:id="rId12"/>
    <p:sldId id="263" r:id="rId13"/>
    <p:sldId id="264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60" d="100"/>
          <a:sy n="60" d="100"/>
        </p:scale>
        <p:origin x="24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BFDF278-E7F5-42D9-BE91-86201788D636}" type="datetimeFigureOut">
              <a:rPr lang="pl-PL" smtClean="0"/>
              <a:t>11.12.2017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66F30-F591-41AF-8382-6BB3B8DAA3D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7205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DF278-E7F5-42D9-BE91-86201788D636}" type="datetimeFigureOut">
              <a:rPr lang="pl-PL" smtClean="0"/>
              <a:t>11.12.2017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66F30-F591-41AF-8382-6BB3B8DAA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7362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DF278-E7F5-42D9-BE91-86201788D636}" type="datetimeFigureOut">
              <a:rPr lang="pl-PL" smtClean="0"/>
              <a:t>11.12.2017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66F30-F591-41AF-8382-6BB3B8DAA3D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160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DF278-E7F5-42D9-BE91-86201788D636}" type="datetimeFigureOut">
              <a:rPr lang="pl-PL" smtClean="0"/>
              <a:t>11.12.2017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66F30-F591-41AF-8382-6BB3B8DAA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960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DF278-E7F5-42D9-BE91-86201788D636}" type="datetimeFigureOut">
              <a:rPr lang="pl-PL" smtClean="0"/>
              <a:t>11.12.2017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66F30-F591-41AF-8382-6BB3B8DAA3D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836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DF278-E7F5-42D9-BE91-86201788D636}" type="datetimeFigureOut">
              <a:rPr lang="pl-PL" smtClean="0"/>
              <a:t>11.12.2017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66F30-F591-41AF-8382-6BB3B8DAA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584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DF278-E7F5-42D9-BE91-86201788D636}" type="datetimeFigureOut">
              <a:rPr lang="pl-PL" smtClean="0"/>
              <a:t>11.12.2017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66F30-F591-41AF-8382-6BB3B8DAA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5020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DF278-E7F5-42D9-BE91-86201788D636}" type="datetimeFigureOut">
              <a:rPr lang="pl-PL" smtClean="0"/>
              <a:t>11.12.2017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66F30-F591-41AF-8382-6BB3B8DAA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280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DF278-E7F5-42D9-BE91-86201788D636}" type="datetimeFigureOut">
              <a:rPr lang="pl-PL" smtClean="0"/>
              <a:t>11.12.2017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66F30-F591-41AF-8382-6BB3B8DAA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0470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DF278-E7F5-42D9-BE91-86201788D636}" type="datetimeFigureOut">
              <a:rPr lang="pl-PL" smtClean="0"/>
              <a:t>11.12.2017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66F30-F591-41AF-8382-6BB3B8DAA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0237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DF278-E7F5-42D9-BE91-86201788D636}" type="datetimeFigureOut">
              <a:rPr lang="pl-PL" smtClean="0"/>
              <a:t>11.12.2017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66F30-F591-41AF-8382-6BB3B8DAA3D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744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BFDF278-E7F5-42D9-BE91-86201788D636}" type="datetimeFigureOut">
              <a:rPr lang="pl-PL" smtClean="0"/>
              <a:t>11.12.2017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E966F30-F591-41AF-8382-6BB3B8DAA3D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0072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C5BAF2-B8B5-47DD-880A-5646115129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OLED, QLED, AMOLED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9B19DD9-9620-4F67-987A-A7834C1987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205668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319CBE-E8DA-47B0-8379-EAB0A74C2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OLED</a:t>
            </a:r>
          </a:p>
        </p:txBody>
      </p:sp>
      <p:pic>
        <p:nvPicPr>
          <p:cNvPr id="1026" name="Picture 2" descr="https://elektronikab2b.pl/images/stories/44579:tech_oled_rys01.jpg">
            <a:extLst>
              <a:ext uri="{FF2B5EF4-FFF2-40B4-BE49-F238E27FC236}">
                <a16:creationId xmlns:a16="http://schemas.microsoft.com/office/drawing/2014/main" id="{7FAF0472-E834-4119-92F6-483AD4E5CB3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79069" y="3040062"/>
            <a:ext cx="38100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734036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D9E9B5-7C24-492B-83AE-6BF22D4C3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AMOLED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21C508-7B23-4E87-8E43-AA800AA11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AMOLED (ang. Active-Matrix </a:t>
            </a:r>
            <a:r>
              <a:rPr lang="pl-PL" dirty="0" err="1"/>
              <a:t>Organic</a:t>
            </a:r>
            <a:r>
              <a:rPr lang="pl-PL" dirty="0"/>
              <a:t> </a:t>
            </a:r>
            <a:r>
              <a:rPr lang="pl-PL" dirty="0" err="1"/>
              <a:t>Light-Emitting</a:t>
            </a:r>
            <a:r>
              <a:rPr lang="pl-PL" dirty="0"/>
              <a:t> </a:t>
            </a:r>
            <a:r>
              <a:rPr lang="pl-PL" dirty="0" err="1"/>
              <a:t>Diode</a:t>
            </a:r>
            <a:r>
              <a:rPr lang="pl-PL" dirty="0"/>
              <a:t> lub </a:t>
            </a:r>
            <a:r>
              <a:rPr lang="pl-PL" dirty="0" err="1"/>
              <a:t>Advance</a:t>
            </a:r>
            <a:r>
              <a:rPr lang="pl-PL" dirty="0"/>
              <a:t> Matrix OLED) – ulepszona wersja diod OLED. Nie grubszy niż 1 mm wyświetlacz oferujący dobrą jakość obrazu i niewymagający podświetlania. Wyświetlacze typu AMOLED oferują lepszą jakość obrazu jak wyświetlacze OLED, ale w odróżnieniu od nich zużywają do działania znacznie mniej energii i mają większą żywotność. Głównym przeznaczeniem tych ekranów jest ich montaż w urządzeniach przenośnych.</a:t>
            </a:r>
          </a:p>
        </p:txBody>
      </p:sp>
    </p:spTree>
    <p:extLst>
      <p:ext uri="{BB962C8B-B14F-4D97-AF65-F5344CB8AC3E}">
        <p14:creationId xmlns:p14="http://schemas.microsoft.com/office/powerpoint/2010/main" val="942542985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F7B2E5-EB69-473D-81F2-7E5BE2178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AMOLED</a:t>
            </a:r>
          </a:p>
        </p:txBody>
      </p:sp>
      <p:pic>
        <p:nvPicPr>
          <p:cNvPr id="2050" name="Picture 2" descr="https://upload.wikimedia.org/wikipedia/commons/8/89/Nexus_one_screen_microscope.jpg">
            <a:extLst>
              <a:ext uri="{FF2B5EF4-FFF2-40B4-BE49-F238E27FC236}">
                <a16:creationId xmlns:a16="http://schemas.microsoft.com/office/drawing/2014/main" id="{8B8E5E6B-BB0F-4449-BBF5-A547B3099F9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02252" y="2286000"/>
            <a:ext cx="5363633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928964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B3D831-95F7-417D-A96C-3C29B42E8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Super AMOLED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37CA39-23CE-44C3-88B9-6C28C5786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Super AMOLED, Super Active-Matrix </a:t>
            </a:r>
            <a:r>
              <a:rPr lang="pl-PL" dirty="0" err="1"/>
              <a:t>Organic</a:t>
            </a:r>
            <a:r>
              <a:rPr lang="pl-PL" dirty="0"/>
              <a:t> </a:t>
            </a:r>
            <a:r>
              <a:rPr lang="pl-PL" dirty="0" err="1"/>
              <a:t>Light-Emitting</a:t>
            </a:r>
            <a:r>
              <a:rPr lang="pl-PL" dirty="0"/>
              <a:t> </a:t>
            </a:r>
            <a:r>
              <a:rPr lang="pl-PL" dirty="0" err="1"/>
              <a:t>Diode</a:t>
            </a:r>
            <a:r>
              <a:rPr lang="pl-PL" dirty="0"/>
              <a:t> – wyświetlacz używany m.in. w telefonach komórkowych. Podstawową różnicą wobec ekranu AMOLED jest połączenie panelu dotykowego ze szkłem pokrywającym wyświetlacz AMOLED i usunięcie powietrza między warstwami.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Zalety Super AMOLED (porównując z AMOLED) to:</a:t>
            </a:r>
          </a:p>
          <a:p>
            <a:r>
              <a:rPr lang="pl-PL" dirty="0"/>
              <a:t>ekran jaśniejszy o 20%,</a:t>
            </a:r>
          </a:p>
          <a:p>
            <a:r>
              <a:rPr lang="pl-PL" dirty="0"/>
              <a:t>zmniejszone odbicie światła słonecznego o 80%,</a:t>
            </a:r>
          </a:p>
          <a:p>
            <a:r>
              <a:rPr lang="pl-PL" dirty="0"/>
              <a:t>o 20% mniejsze zużycie energii.</a:t>
            </a:r>
          </a:p>
        </p:txBody>
      </p:sp>
    </p:spTree>
    <p:extLst>
      <p:ext uri="{BB962C8B-B14F-4D97-AF65-F5344CB8AC3E}">
        <p14:creationId xmlns:p14="http://schemas.microsoft.com/office/powerpoint/2010/main" val="2057789900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6D4EE1-D215-4E39-B553-C8DE824D3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Super AMOLED</a:t>
            </a:r>
          </a:p>
        </p:txBody>
      </p:sp>
      <p:pic>
        <p:nvPicPr>
          <p:cNvPr id="3074" name="Picture 2" descr="https://upload.wikimedia.org/wikipedia/commons/5/58/Galaxy_Note_II_subpixels_representation.png">
            <a:extLst>
              <a:ext uri="{FF2B5EF4-FFF2-40B4-BE49-F238E27FC236}">
                <a16:creationId xmlns:a16="http://schemas.microsoft.com/office/drawing/2014/main" id="{084BABD1-9191-48DA-9E1C-E7082739DB0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72706" y="2286000"/>
            <a:ext cx="4022725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59198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DC7941-142F-4080-9BE0-403049859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QLED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DBCC40-E529-4E17-89D0-E9A9157A4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Wykorzystano w nich tak zwane kwantowe kropki. Panel LCD Quantum </a:t>
            </a:r>
            <a:r>
              <a:rPr lang="pl-PL" dirty="0" err="1"/>
              <a:t>Dot</a:t>
            </a:r>
            <a:r>
              <a:rPr lang="pl-PL" dirty="0"/>
              <a:t> nie jest już podświetlany diodami LED emitującymi białe światło (jak klasyczne matryce LCD), ale LED-</a:t>
            </a:r>
            <a:r>
              <a:rPr lang="pl-PL" dirty="0" err="1"/>
              <a:t>ami</a:t>
            </a:r>
            <a:r>
              <a:rPr lang="pl-PL" dirty="0"/>
              <a:t> świecącymi w kolorze niebieskim. Znajdująca się w panelu warstwa kropek kwantowych (mają one wielkość kilku nanometrów) zmienia niebieskie światło płynące z podświetlenia ekranu na dodatkowe kolory podstawowe - czerwony i zielony.</a:t>
            </a:r>
          </a:p>
        </p:txBody>
      </p:sp>
    </p:spTree>
    <p:extLst>
      <p:ext uri="{BB962C8B-B14F-4D97-AF65-F5344CB8AC3E}">
        <p14:creationId xmlns:p14="http://schemas.microsoft.com/office/powerpoint/2010/main" val="2078584989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C084EE-2FAD-4D66-87DA-ABE354D13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QLED</a:t>
            </a:r>
          </a:p>
        </p:txBody>
      </p:sp>
      <p:pic>
        <p:nvPicPr>
          <p:cNvPr id="4098" name="Picture 2" descr="Why Are Guantum 03">
            <a:extLst>
              <a:ext uri="{FF2B5EF4-FFF2-40B4-BE49-F238E27FC236}">
                <a16:creationId xmlns:a16="http://schemas.microsoft.com/office/drawing/2014/main" id="{F331559B-E0BD-4F63-B9A6-587AE120E01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93194" y="2487612"/>
            <a:ext cx="638175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3577527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EAD671-6745-4C67-AD31-C14D6C15F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QLED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FD6D8A-C3A8-4430-912B-F26AFC5D2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Otrzymane dzięki kropkom kwantowym światło tworzy precyzyjnie wyselekcjonowane składowe kolorystyczne obrazu (R, G, B), a te można efektywniej filtrować przez panel LCD. W efekcie tego uzyskiwany przez panel Quantum </a:t>
            </a:r>
            <a:r>
              <a:rPr lang="pl-PL" dirty="0" err="1"/>
              <a:t>Dot</a:t>
            </a:r>
            <a:r>
              <a:rPr lang="pl-PL" dirty="0"/>
              <a:t> obraz ma szerszy zakres wyświetlanych barw (bliski wymaganiom standardu DCI-P3) i są one bardziej intensywne niż kolory prezentowane przez klasyczny panel LCD pozbawiony kwantowych kropek.</a:t>
            </a:r>
          </a:p>
        </p:txBody>
      </p:sp>
    </p:spTree>
    <p:extLst>
      <p:ext uri="{BB962C8B-B14F-4D97-AF65-F5344CB8AC3E}">
        <p14:creationId xmlns:p14="http://schemas.microsoft.com/office/powerpoint/2010/main" val="2975146532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A08FE4-2FAA-4D47-A3A6-99262BA34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QLED</a:t>
            </a:r>
          </a:p>
        </p:txBody>
      </p:sp>
      <p:pic>
        <p:nvPicPr>
          <p:cNvPr id="5122" name="Picture 2" descr="Why Are Guantum 04">
            <a:extLst>
              <a:ext uri="{FF2B5EF4-FFF2-40B4-BE49-F238E27FC236}">
                <a16:creationId xmlns:a16="http://schemas.microsoft.com/office/drawing/2014/main" id="{B9379210-7C36-41C7-8B77-36ADACEB147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93194" y="2487612"/>
            <a:ext cx="638175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9599608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D1F6A9-0E30-4EFE-93E7-290AA2A78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Typy tranzystorów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37CAE2-1CC0-414C-A94A-7516B41E6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Tranzystor cienkowarstwowy, TFT (od ang. </a:t>
            </a:r>
            <a:r>
              <a:rPr lang="pl-PL" dirty="0" err="1"/>
              <a:t>thin</a:t>
            </a:r>
            <a:r>
              <a:rPr lang="pl-PL" dirty="0"/>
              <a:t>-film </a:t>
            </a:r>
            <a:r>
              <a:rPr lang="pl-PL" dirty="0" err="1"/>
              <a:t>transistor</a:t>
            </a:r>
            <a:r>
              <a:rPr lang="pl-PL" dirty="0"/>
              <a:t>) – rodzaj tranzystora polowego stosowanego głównie w kolorowych wyświetlaczach ciekłokrystalicznych z aktywnymi matrycami. Ekran sterowany tymi tranzystorami pozwala na uzyskanie w monitorach komputerowych i notebookach obrazów wysokiej jakości, znacznie lepszej niż przy innych rozwiązaniach (np. CSTN).</a:t>
            </a:r>
          </a:p>
          <a:p>
            <a:pPr marL="0" indent="0">
              <a:buNone/>
            </a:pPr>
            <a:r>
              <a:rPr lang="pl-PL" dirty="0"/>
              <a:t>W wyświetlaczach opartych na TFT każdy </a:t>
            </a:r>
            <a:r>
              <a:rPr lang="pl-PL" dirty="0" err="1"/>
              <a:t>subpiksel</a:t>
            </a:r>
            <a:r>
              <a:rPr lang="pl-PL" dirty="0"/>
              <a:t> ma własny tranzystor sterujący, w przeciwieństwie do technologii STN, w której komórki ciekłego kryształu sterowane są tranzystorami obsługującymi całe kolumny lub wiersze. Jest to podstawowa cecha, która pozwala na otrzymywanie bardzo dobrej jakości obrazu na wyświetlaczach, nie tylko ciekłokrystalicznych. Również w technologii AMOLED wykorzystywane są tranzystory cienkowarstwowe do sterowania wyświetlaczami bazującymi na substancjach organicznych.</a:t>
            </a:r>
          </a:p>
        </p:txBody>
      </p:sp>
    </p:spTree>
    <p:extLst>
      <p:ext uri="{BB962C8B-B14F-4D97-AF65-F5344CB8AC3E}">
        <p14:creationId xmlns:p14="http://schemas.microsoft.com/office/powerpoint/2010/main" val="3905214697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1901AC-6E94-4E9D-9BB8-2DD537626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OLED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1A5C59-F68A-4AA3-A6C1-49A9FCC91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Organiczna dioda elektroluminescencyjna, OLED (od ang. </a:t>
            </a:r>
            <a:r>
              <a:rPr lang="pl-PL" dirty="0" err="1"/>
              <a:t>organic</a:t>
            </a:r>
            <a:r>
              <a:rPr lang="pl-PL" dirty="0"/>
              <a:t> </a:t>
            </a:r>
            <a:r>
              <a:rPr lang="pl-PL" dirty="0" err="1"/>
              <a:t>light-emitting</a:t>
            </a:r>
            <a:r>
              <a:rPr lang="pl-PL" dirty="0"/>
              <a:t> </a:t>
            </a:r>
            <a:r>
              <a:rPr lang="pl-PL" dirty="0" err="1"/>
              <a:t>diode</a:t>
            </a:r>
            <a:r>
              <a:rPr lang="pl-PL" dirty="0"/>
              <a:t>) – dioda elektroluminescencyjna (LED) wytwarzana ze związków organicznych. OLED oznacza także klasę wyświetlaczy graficznych opartych na tej technologii, upowszechnionych dzięki przewadze technologicznej nad LED, LCD i PDP oraz ich masowemu stosowaniu w smartfonach.</a:t>
            </a:r>
          </a:p>
        </p:txBody>
      </p:sp>
    </p:spTree>
    <p:extLst>
      <p:ext uri="{BB962C8B-B14F-4D97-AF65-F5344CB8AC3E}">
        <p14:creationId xmlns:p14="http://schemas.microsoft.com/office/powerpoint/2010/main" val="3424044547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437188-28FA-4E85-B436-44B723960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Typy tranzystorów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D505FF-3A50-45F2-933C-AB2D8BDCB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err="1"/>
              <a:t>Indium</a:t>
            </a:r>
            <a:r>
              <a:rPr lang="pl-PL" dirty="0"/>
              <a:t> </a:t>
            </a:r>
            <a:r>
              <a:rPr lang="pl-PL" dirty="0" err="1"/>
              <a:t>gallium</a:t>
            </a:r>
            <a:r>
              <a:rPr lang="pl-PL" dirty="0"/>
              <a:t> </a:t>
            </a:r>
            <a:r>
              <a:rPr lang="pl-PL" dirty="0" err="1"/>
              <a:t>zinc</a:t>
            </a:r>
            <a:r>
              <a:rPr lang="pl-PL" dirty="0"/>
              <a:t> </a:t>
            </a:r>
            <a:r>
              <a:rPr lang="pl-PL" dirty="0" err="1"/>
              <a:t>oxide</a:t>
            </a:r>
            <a:r>
              <a:rPr lang="pl-PL" dirty="0"/>
              <a:t> (IGZO) – typ tranzystora TFT. Dzięki zmniejszeniu rozmiaru elementu można uzyskać większe rozdzielczości, mniejsze zużycie energii oraz mniejszy szum. Nazwa pochodzi od nazwy pierwiastków: Indu, Galu, Cynku i Tlenu.</a:t>
            </a:r>
          </a:p>
        </p:txBody>
      </p:sp>
    </p:spTree>
    <p:extLst>
      <p:ext uri="{BB962C8B-B14F-4D97-AF65-F5344CB8AC3E}">
        <p14:creationId xmlns:p14="http://schemas.microsoft.com/office/powerpoint/2010/main" val="206505612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C739CC-2637-458F-9EDF-A29153792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OLED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D210DD-F85F-40B4-8858-0C5019848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Wyświetlacze tego typu charakteryzują się dość prostą metodą produkcji: warstwa organiczna, składająca się z pikseli-diod w trzech barwach (lub czterech – dodatkowo biała), jest nakładana na płytę bazową w procesie podobnym do drukowania stosowanego przez drukarki atramentowe. </a:t>
            </a:r>
          </a:p>
        </p:txBody>
      </p:sp>
    </p:spTree>
    <p:extLst>
      <p:ext uri="{BB962C8B-B14F-4D97-AF65-F5344CB8AC3E}">
        <p14:creationId xmlns:p14="http://schemas.microsoft.com/office/powerpoint/2010/main" val="225752319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4D77FD-EA3A-4403-8AE9-79FB2A93D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OLED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9AB1DA-842D-4B5F-9B86-B314629DA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Dodatkowe wprowadzenie warstwy pośredniej między płytą a emiterem podnosi sprawność i jasność ekranu. Ekran OLED nie wymaga podświetlenia, gdyż wydziela światło bezpośrednio, dzięki czemu zapewnia najlepszy współczynnik kontrastu oraz prawdziwą czerń spośród wszystkich technologii wyświetlaczy (LED, LCD, PDP czy wyświetlacz laserowy).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5974877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7EB0F3-76E5-4CF0-AFBF-A238CF74E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OLED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EC48D0-30EA-4200-94E8-702AFB6FE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Technologia pozwala uzyskać przeźroczysty wyświetlacz jak również zakrzywienie powierzchni ekranu, w efekcie wyświetlany obraz wydaje się bardziej przestrzenny w stosunku do płaskiego wykonania ekranu.</a:t>
            </a:r>
          </a:p>
        </p:txBody>
      </p:sp>
    </p:spTree>
    <p:extLst>
      <p:ext uri="{BB962C8B-B14F-4D97-AF65-F5344CB8AC3E}">
        <p14:creationId xmlns:p14="http://schemas.microsoft.com/office/powerpoint/2010/main" val="200806886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AAAD2F-4969-4DB7-926F-819E1C0A3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OLED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EC063F-96F3-4888-9496-8F02647EC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OLED składa się z warstwy emisyjnej, warstwy przewodzącej, podłoża oraz anody i katody. Warstwy złożone są z cząstek organicznych polimerów przewodzących. Ich poziom przewodzenia znajduje się w zakresie między izolatorami a przewodnikami, z tego względu nazywane są one półprzewodnikami organicznymi.</a:t>
            </a:r>
          </a:p>
        </p:txBody>
      </p:sp>
    </p:spTree>
    <p:extLst>
      <p:ext uri="{BB962C8B-B14F-4D97-AF65-F5344CB8AC3E}">
        <p14:creationId xmlns:p14="http://schemas.microsoft.com/office/powerpoint/2010/main" val="3613112974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48BE89-8887-4297-83D9-1917778A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OLED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05DCFB-798F-4B96-A5F4-2999738F1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Przyłożenie napięcia do OLED powoduje przepływ elektronów od katody do anody, zatem katoda podaje elektrony do warstwy emisyjnej, a anoda pobiera elektrony z warstwy przewodzącej, innymi słowy anoda podaje dziury elektronowe do warstwy emisyjnej.</a:t>
            </a:r>
          </a:p>
          <a:p>
            <a:pPr marL="0" indent="0">
              <a:buNone/>
            </a:pPr>
            <a:r>
              <a:rPr lang="pl-PL" dirty="0"/>
              <a:t>W momencie spolaryzowania złącza w kierunku przewodzenia, warstwa emisyjna jest naładowana ujemnie, jednocześnie warstwa przewodząca staje się bogata w dodatnio naładowane dziury. Oddziaływanie elektrostatyczne przyciąga elektrony i dziury, które ze sobą rekombinują. Dzieje się to blisko warstwy emisyjnej, bowiem dziury w półprzewodnikach organicznych są bardziej mobilne niż elektrony (odwrotnie niż w przypadku półprzewodników nieorganicznych). W momencie rekombinacji elektron przechodzi na niższy poziom energetyczny, czemu towarzyszy emisja promieniowania elektromagnetycznego w zakresie widma widzialnego. Dlatego warstwa ta nazywana jest emisyjną.</a:t>
            </a:r>
          </a:p>
          <a:p>
            <a:pPr marL="0" indent="0">
              <a:buNone/>
            </a:pPr>
            <a:r>
              <a:rPr lang="pl-PL" dirty="0"/>
              <a:t>OLED nie świeci przy zaporowym spolaryzowaniu złącza, ponieważ dziury elektronowe przemieszczają się do anody, a elektrony do katody, tak więc oddalają się od siebie i nie rekombinują.</a:t>
            </a:r>
          </a:p>
        </p:txBody>
      </p:sp>
    </p:spTree>
    <p:extLst>
      <p:ext uri="{BB962C8B-B14F-4D97-AF65-F5344CB8AC3E}">
        <p14:creationId xmlns:p14="http://schemas.microsoft.com/office/powerpoint/2010/main" val="947858042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158869-21A0-4708-BAE6-BA49BA0FE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Zalety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E8308E-B244-41F6-9F80-CE259F860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Największy kontrast oraz jasność spośród obecnych technologii wyświetlaczy, dzięki podświetleniu każdego piksela.</a:t>
            </a:r>
          </a:p>
          <a:p>
            <a:pPr marL="0" indent="0">
              <a:buNone/>
            </a:pPr>
            <a:r>
              <a:rPr lang="pl-PL" dirty="0"/>
              <a:t>Odwzorowanie barw pozwalające uzyskać WIDE </a:t>
            </a:r>
            <a:r>
              <a:rPr lang="pl-PL" dirty="0" err="1"/>
              <a:t>Gamut</a:t>
            </a:r>
            <a:r>
              <a:rPr lang="pl-PL" dirty="0"/>
              <a:t> RGB (skalibrowane, profesjonalne monitory dla grafików typu LED LCD tylko zbliżają się do tego poziomu).</a:t>
            </a:r>
          </a:p>
          <a:p>
            <a:pPr marL="0" indent="0">
              <a:buNone/>
            </a:pPr>
            <a:r>
              <a:rPr lang="pl-PL" dirty="0"/>
              <a:t>Możliwość zakrzywienia powierzchni ekranu. </a:t>
            </a:r>
          </a:p>
          <a:p>
            <a:pPr marL="0" indent="0">
              <a:buNone/>
            </a:pPr>
            <a:r>
              <a:rPr lang="pl-PL" dirty="0"/>
              <a:t>Ma większą skalę barw i jasność niż LCD, ponieważ piksele OLED bezpośrednio emitują światło, </a:t>
            </a:r>
          </a:p>
          <a:p>
            <a:pPr marL="0" indent="0">
              <a:buNone/>
            </a:pPr>
            <a:r>
              <a:rPr lang="pl-PL" dirty="0"/>
              <a:t>Nie wymaga podświetlenia, dzięki temu kontrast może wynosić nawet 1 000 000:1, a czerń jest idealnie czarna. </a:t>
            </a:r>
          </a:p>
          <a:p>
            <a:pPr marL="0" indent="0">
              <a:buNone/>
            </a:pPr>
            <a:r>
              <a:rPr lang="pl-PL" dirty="0"/>
              <a:t>Zmniejsza to pobór energii w chwili wyświetlania ciemnego obrazu. Brak podświetlenia obniża też koszt produkcji oraz eksploatacji.</a:t>
            </a:r>
          </a:p>
          <a:p>
            <a:pPr marL="0" indent="0">
              <a:buNone/>
            </a:pPr>
            <a:r>
              <a:rPr lang="pl-PL" dirty="0"/>
              <a:t>Kolor punktu obrazu na wyświetlaczu OLED pozostaje prawidłowy nawet gdy kąt patrzenia bliski jest 90° względem wektora normalnego. Przy wykorzystaniu przezroczystego, elastycznego podłoża, wyświetlacz taki może wyświetlać obraz z obu stron, a tym samym kąt widzenia jest praktycznie nieograniczony.</a:t>
            </a:r>
          </a:p>
          <a:p>
            <a:pPr marL="0" indent="0">
              <a:buNone/>
            </a:pPr>
            <a:r>
              <a:rPr lang="pl-PL" dirty="0"/>
              <a:t>Posiada znacznie krótszy czas reakcji w porównaniu do monitora LCD, który cechuje się czasem reakcji na poziomie 2‒12 milisekund, natomiast OLED nawet około 0,01 milisekundy.</a:t>
            </a:r>
          </a:p>
          <a:p>
            <a:pPr marL="0" indent="0">
              <a:buNone/>
            </a:pPr>
            <a:r>
              <a:rPr lang="pl-PL" dirty="0"/>
              <a:t>W procesie produkcji OLED nie jest wykorzystywana rtęć, co czyni je bardziej przyjaznymi dla środowiska.</a:t>
            </a:r>
          </a:p>
          <a:p>
            <a:pPr marL="0" indent="0">
              <a:buNone/>
            </a:pPr>
            <a:r>
              <a:rPr lang="pl-PL" dirty="0"/>
              <a:t>Dzięki prostej budowie, braku podświetlenia oraz mniejszej liczbie warstw wyświetlacza, szacunkowe koszty masowej produkcji są znacznie niższe niż produkcja wyświetlaczy LCD oraz paneli plazmowych. Także mniejsze zużycie energii i mniejsza liczba elementów ma wpływ na niższy koszt eksploatacji wyświetlaczy OLED.</a:t>
            </a:r>
          </a:p>
          <a:p>
            <a:pPr marL="0" indent="0">
              <a:buNone/>
            </a:pPr>
            <a:r>
              <a:rPr lang="pl-PL" dirty="0"/>
              <a:t>Bardzo mała grubość, niska waga.</a:t>
            </a:r>
          </a:p>
        </p:txBody>
      </p:sp>
    </p:spTree>
    <p:extLst>
      <p:ext uri="{BB962C8B-B14F-4D97-AF65-F5344CB8AC3E}">
        <p14:creationId xmlns:p14="http://schemas.microsoft.com/office/powerpoint/2010/main" val="1537253527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E6286F-7961-438B-8379-ED37399FF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C9962F-AE92-4A42-9DE4-D5A4FA212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Większe zużycie energii od ekranów LCD w trakcie wyświetlania białych i jasnych elementów, np. podczas przeglądania stron internetowych lub dokumentów w edytorze tekstu (podczas testów mieszanych wyświetlacz pobiera o 30% mniej energii).</a:t>
            </a:r>
          </a:p>
          <a:p>
            <a:pPr marL="0" indent="0">
              <a:buNone/>
            </a:pPr>
            <a:r>
              <a:rPr lang="pl-PL" dirty="0"/>
              <a:t>W przypadku rozszczelnienia matrycy wyświetlacza, spowodowanego mechanicznym uszkodzeniem, wilgoć może zniszczyć materiał organiczny.</a:t>
            </a:r>
          </a:p>
          <a:p>
            <a:pPr marL="0" indent="0">
              <a:buNone/>
            </a:pPr>
            <a:r>
              <a:rPr lang="pl-PL" dirty="0"/>
              <a:t>Rozwój technologii jest ograniczony patentami posiadanymi przez Eastman Kodak, żądającego nabycia licencji przez inne firmy. W przeszłości wiele technologii wyświetlaczy zostało szeroko rozpowszechnionych dopiero po wygaśnięciu patentów; klasycznym tego przykładem jest maska szczelinowa (monitora kineskopowego).</a:t>
            </a:r>
          </a:p>
        </p:txBody>
      </p:sp>
    </p:spTree>
    <p:extLst>
      <p:ext uri="{BB962C8B-B14F-4D97-AF65-F5344CB8AC3E}">
        <p14:creationId xmlns:p14="http://schemas.microsoft.com/office/powerpoint/2010/main" val="3779729479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</TotalTime>
  <Words>1160</Words>
  <Application>Microsoft Office PowerPoint</Application>
  <PresentationFormat>Panoramiczny</PresentationFormat>
  <Paragraphs>54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5" baseType="lpstr">
      <vt:lpstr>Arial</vt:lpstr>
      <vt:lpstr>Tw Cen MT</vt:lpstr>
      <vt:lpstr>Tw Cen MT Condensed</vt:lpstr>
      <vt:lpstr>Wingdings 3</vt:lpstr>
      <vt:lpstr>Integralny</vt:lpstr>
      <vt:lpstr>OLED, QLED, AMOLED</vt:lpstr>
      <vt:lpstr>OLED</vt:lpstr>
      <vt:lpstr>OLED</vt:lpstr>
      <vt:lpstr>OLED</vt:lpstr>
      <vt:lpstr>OLED</vt:lpstr>
      <vt:lpstr>OLED</vt:lpstr>
      <vt:lpstr>OLED</vt:lpstr>
      <vt:lpstr>Zalety</vt:lpstr>
      <vt:lpstr>Wady</vt:lpstr>
      <vt:lpstr>OLED</vt:lpstr>
      <vt:lpstr>AMOLED</vt:lpstr>
      <vt:lpstr>AMOLED</vt:lpstr>
      <vt:lpstr>Super AMOLED</vt:lpstr>
      <vt:lpstr>Super AMOLED</vt:lpstr>
      <vt:lpstr>QLED</vt:lpstr>
      <vt:lpstr>QLED</vt:lpstr>
      <vt:lpstr>QLED</vt:lpstr>
      <vt:lpstr>QLED</vt:lpstr>
      <vt:lpstr>Typy tranzystorów</vt:lpstr>
      <vt:lpstr>Typy tranzystorów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OLED, QLED, AMOLED</dc:title>
  <dc:creator>Damian Radzik</dc:creator>
  <cp:lastModifiedBy>Damian Radzik</cp:lastModifiedBy>
  <cp:revision>4</cp:revision>
  <dcterms:created xsi:type="dcterms:W3CDTF">2017-12-11T14:42:02Z</dcterms:created>
  <dcterms:modified xsi:type="dcterms:W3CDTF">2017-12-11T15:08:25Z</dcterms:modified>
</cp:coreProperties>
</file>