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9b6437a5cc3fe03b" providerId="LiveId" clId="{1E7D82C3-64BD-4465-910A-53499A7CDAEB}"/>
    <pc:docChg chg="modSld">
      <pc:chgData name="Damian Radzik" userId="9b6437a5cc3fe03b" providerId="LiveId" clId="{1E7D82C3-64BD-4465-910A-53499A7CDAEB}" dt="2019-12-16T07:06:42.793" v="1" actId="20577"/>
      <pc:docMkLst>
        <pc:docMk/>
      </pc:docMkLst>
      <pc:sldChg chg="modSp">
        <pc:chgData name="Damian Radzik" userId="9b6437a5cc3fe03b" providerId="LiveId" clId="{1E7D82C3-64BD-4465-910A-53499A7CDAEB}" dt="2019-12-16T07:06:42.793" v="1" actId="20577"/>
        <pc:sldMkLst>
          <pc:docMk/>
          <pc:sldMk cId="1917700799" sldId="276"/>
        </pc:sldMkLst>
        <pc:spChg chg="mod">
          <ac:chgData name="Damian Radzik" userId="9b6437a5cc3fe03b" providerId="LiveId" clId="{1E7D82C3-64BD-4465-910A-53499A7CDAEB}" dt="2019-12-16T07:06:42.793" v="1" actId="20577"/>
          <ac:spMkLst>
            <pc:docMk/>
            <pc:sldMk cId="1917700799" sldId="276"/>
            <ac:spMk id="2" creationId="{EA8FEC0E-940C-4F86-ADB5-650AEAD7E85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189BF8CD-39BE-44E4-B2C3-1B960BD14D64}" type="datetimeFigureOut">
              <a:rPr lang="pl-PL" smtClean="0"/>
              <a:t>16.12.2019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8767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9BF8CD-39BE-44E4-B2C3-1B960BD14D64}" type="datetimeFigureOut">
              <a:rPr lang="pl-PL" smtClean="0"/>
              <a:t>16.12.2019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3688808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9BF8CD-39BE-44E4-B2C3-1B960BD14D64}" type="datetimeFigureOut">
              <a:rPr lang="pl-PL" smtClean="0"/>
              <a:t>16.12.2019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26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89BF8CD-39BE-44E4-B2C3-1B960BD14D64}" type="datetimeFigureOut">
              <a:rPr lang="pl-PL" smtClean="0"/>
              <a:t>16.12.2019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3715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189BF8CD-39BE-44E4-B2C3-1B960BD14D64}" type="datetimeFigureOut">
              <a:rPr lang="pl-PL" smtClean="0"/>
              <a:t>16.12.2019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7A7178E-CA80-4A19-BCB8-BF15FDF6127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608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89BF8CD-39BE-44E4-B2C3-1B960BD14D64}" type="datetimeFigureOut">
              <a:rPr lang="pl-PL" smtClean="0"/>
              <a:t>16.12.2019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518047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89BF8CD-39BE-44E4-B2C3-1B960BD14D64}" type="datetimeFigureOut">
              <a:rPr lang="pl-PL" smtClean="0"/>
              <a:t>16.12.2019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8632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89BF8CD-39BE-44E4-B2C3-1B960BD14D64}" type="datetimeFigureOut">
              <a:rPr lang="pl-PL" smtClean="0"/>
              <a:t>16.12.2019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190906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BF8CD-39BE-44E4-B2C3-1B960BD14D64}" type="datetimeFigureOut">
              <a:rPr lang="pl-PL" smtClean="0"/>
              <a:t>16.12.2019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2873875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189BF8CD-39BE-44E4-B2C3-1B960BD14D64}" type="datetimeFigureOut">
              <a:rPr lang="pl-PL" smtClean="0"/>
              <a:t>16.12.2019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7A7178E-CA80-4A19-BCB8-BF15FDF6127D}" type="slidenum">
              <a:rPr lang="pl-PL" smtClean="0"/>
              <a:t>‹#›</a:t>
            </a:fld>
            <a:endParaRPr lang="pl-PL"/>
          </a:p>
        </p:txBody>
      </p:sp>
    </p:spTree>
    <p:extLst>
      <p:ext uri="{BB962C8B-B14F-4D97-AF65-F5344CB8AC3E}">
        <p14:creationId xmlns:p14="http://schemas.microsoft.com/office/powerpoint/2010/main" val="246403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189BF8CD-39BE-44E4-B2C3-1B960BD14D64}" type="datetimeFigureOut">
              <a:rPr lang="pl-PL" smtClean="0"/>
              <a:t>16.12.2019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7A7178E-CA80-4A19-BCB8-BF15FDF6127D}"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99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89BF8CD-39BE-44E4-B2C3-1B960BD14D64}" type="datetimeFigureOut">
              <a:rPr lang="pl-PL" smtClean="0"/>
              <a:t>16.12.2019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7A7178E-CA80-4A19-BCB8-BF15FDF6127D}"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2334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C0F8F-A355-4253-AE64-44CCEC04441A}"/>
              </a:ext>
            </a:extLst>
          </p:cNvPr>
          <p:cNvSpPr>
            <a:spLocks noGrp="1"/>
          </p:cNvSpPr>
          <p:nvPr>
            <p:ph type="ctrTitle"/>
          </p:nvPr>
        </p:nvSpPr>
        <p:spPr/>
        <p:txBody>
          <a:bodyPr/>
          <a:lstStyle/>
          <a:p>
            <a:r>
              <a:rPr lang="pl-PL" dirty="0"/>
              <a:t>Parametry ekranów</a:t>
            </a:r>
          </a:p>
        </p:txBody>
      </p:sp>
      <p:sp>
        <p:nvSpPr>
          <p:cNvPr id="3" name="Podtytuł 2">
            <a:extLst>
              <a:ext uri="{FF2B5EF4-FFF2-40B4-BE49-F238E27FC236}">
                <a16:creationId xmlns:a16="http://schemas.microsoft.com/office/drawing/2014/main" id="{D24F7740-48CE-4AEA-8CFB-F963C9E7B930}"/>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372125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754293-A5D2-4178-BC18-A1F4BE620D84}"/>
              </a:ext>
            </a:extLst>
          </p:cNvPr>
          <p:cNvSpPr>
            <a:spLocks noGrp="1"/>
          </p:cNvSpPr>
          <p:nvPr>
            <p:ph type="title"/>
          </p:nvPr>
        </p:nvSpPr>
        <p:spPr/>
        <p:txBody>
          <a:bodyPr/>
          <a:lstStyle/>
          <a:p>
            <a:r>
              <a:rPr lang="pl-PL" dirty="0"/>
              <a:t>Typ wyświetlacza</a:t>
            </a:r>
          </a:p>
        </p:txBody>
      </p:sp>
      <p:sp>
        <p:nvSpPr>
          <p:cNvPr id="3" name="Symbol zastępczy zawartości 2">
            <a:extLst>
              <a:ext uri="{FF2B5EF4-FFF2-40B4-BE49-F238E27FC236}">
                <a16:creationId xmlns:a16="http://schemas.microsoft.com/office/drawing/2014/main" id="{837A6704-4291-4DAD-AF5E-960BE1802801}"/>
              </a:ext>
            </a:extLst>
          </p:cNvPr>
          <p:cNvSpPr>
            <a:spLocks noGrp="1"/>
          </p:cNvSpPr>
          <p:nvPr>
            <p:ph idx="1"/>
          </p:nvPr>
        </p:nvSpPr>
        <p:spPr/>
        <p:txBody>
          <a:bodyPr>
            <a:normAutofit lnSpcReduction="10000"/>
          </a:bodyPr>
          <a:lstStyle/>
          <a:p>
            <a:r>
              <a:rPr lang="pl-PL" dirty="0"/>
              <a:t>SVA</a:t>
            </a:r>
          </a:p>
          <a:p>
            <a:r>
              <a:rPr lang="pl-PL" dirty="0"/>
              <a:t>PLS</a:t>
            </a:r>
          </a:p>
          <a:p>
            <a:r>
              <a:rPr lang="pl-PL" dirty="0"/>
              <a:t>VA</a:t>
            </a:r>
          </a:p>
          <a:p>
            <a:r>
              <a:rPr lang="pl-PL" dirty="0"/>
              <a:t>IPS</a:t>
            </a:r>
          </a:p>
          <a:p>
            <a:r>
              <a:rPr lang="pl-PL" dirty="0"/>
              <a:t>TN</a:t>
            </a:r>
          </a:p>
          <a:p>
            <a:r>
              <a:rPr lang="pl-PL" dirty="0"/>
              <a:t>AMOLED</a:t>
            </a:r>
          </a:p>
          <a:p>
            <a:r>
              <a:rPr lang="pl-PL" dirty="0"/>
              <a:t>OLED</a:t>
            </a:r>
          </a:p>
          <a:p>
            <a:r>
              <a:rPr lang="pl-PL" dirty="0"/>
              <a:t>QLED</a:t>
            </a:r>
          </a:p>
          <a:p>
            <a:r>
              <a:rPr lang="pl-PL" dirty="0"/>
              <a:t>S-AMOLED</a:t>
            </a:r>
          </a:p>
        </p:txBody>
      </p:sp>
    </p:spTree>
    <p:extLst>
      <p:ext uri="{BB962C8B-B14F-4D97-AF65-F5344CB8AC3E}">
        <p14:creationId xmlns:p14="http://schemas.microsoft.com/office/powerpoint/2010/main" val="415459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95876F-1B61-41E8-B132-FBCEBF1A5457}"/>
              </a:ext>
            </a:extLst>
          </p:cNvPr>
          <p:cNvSpPr>
            <a:spLocks noGrp="1"/>
          </p:cNvSpPr>
          <p:nvPr>
            <p:ph type="title"/>
          </p:nvPr>
        </p:nvSpPr>
        <p:spPr/>
        <p:txBody>
          <a:bodyPr/>
          <a:lstStyle/>
          <a:p>
            <a:r>
              <a:rPr lang="pl-PL" dirty="0"/>
              <a:t>Głębia wyświetlanych kolorów</a:t>
            </a:r>
          </a:p>
        </p:txBody>
      </p:sp>
      <p:sp>
        <p:nvSpPr>
          <p:cNvPr id="3" name="Symbol zastępczy zawartości 2">
            <a:extLst>
              <a:ext uri="{FF2B5EF4-FFF2-40B4-BE49-F238E27FC236}">
                <a16:creationId xmlns:a16="http://schemas.microsoft.com/office/drawing/2014/main" id="{9FABD50D-594F-452D-B406-1F4651DBC770}"/>
              </a:ext>
            </a:extLst>
          </p:cNvPr>
          <p:cNvSpPr>
            <a:spLocks noGrp="1"/>
          </p:cNvSpPr>
          <p:nvPr>
            <p:ph idx="1"/>
          </p:nvPr>
        </p:nvSpPr>
        <p:spPr/>
        <p:txBody>
          <a:bodyPr/>
          <a:lstStyle/>
          <a:p>
            <a:pPr marL="0" indent="0">
              <a:buNone/>
            </a:pPr>
            <a:r>
              <a:rPr lang="pl-PL" dirty="0"/>
              <a:t>Ilość kolorów które jest w stanie wyświetlić matryca. Liczba wacha się od 6 do 12 bitów. Im więcej tym lepsza jakość wyświetlanego obrazu.</a:t>
            </a:r>
          </a:p>
        </p:txBody>
      </p:sp>
    </p:spTree>
    <p:extLst>
      <p:ext uri="{BB962C8B-B14F-4D97-AF65-F5344CB8AC3E}">
        <p14:creationId xmlns:p14="http://schemas.microsoft.com/office/powerpoint/2010/main" val="973888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E99082-5C60-4933-8036-2FC4BBB1FD51}"/>
              </a:ext>
            </a:extLst>
          </p:cNvPr>
          <p:cNvSpPr>
            <a:spLocks noGrp="1"/>
          </p:cNvSpPr>
          <p:nvPr>
            <p:ph type="title"/>
          </p:nvPr>
        </p:nvSpPr>
        <p:spPr/>
        <p:txBody>
          <a:bodyPr/>
          <a:lstStyle/>
          <a:p>
            <a:r>
              <a:rPr lang="pl-PL" dirty="0"/>
              <a:t>Procent pokrycia ekranu</a:t>
            </a:r>
          </a:p>
        </p:txBody>
      </p:sp>
      <p:sp>
        <p:nvSpPr>
          <p:cNvPr id="3" name="Symbol zastępczy zawartości 2">
            <a:extLst>
              <a:ext uri="{FF2B5EF4-FFF2-40B4-BE49-F238E27FC236}">
                <a16:creationId xmlns:a16="http://schemas.microsoft.com/office/drawing/2014/main" id="{F6333718-EB17-4D62-AC64-D94A91860722}"/>
              </a:ext>
            </a:extLst>
          </p:cNvPr>
          <p:cNvSpPr>
            <a:spLocks noGrp="1"/>
          </p:cNvSpPr>
          <p:nvPr>
            <p:ph idx="1"/>
          </p:nvPr>
        </p:nvSpPr>
        <p:spPr/>
        <p:txBody>
          <a:bodyPr/>
          <a:lstStyle/>
          <a:p>
            <a:pPr marL="0" indent="0">
              <a:buNone/>
            </a:pPr>
            <a:r>
              <a:rPr lang="pl-PL" dirty="0"/>
              <a:t>Oznacza to jaką część przedniego panelu pokrywa matryca. Największe znaczenia ma ten współczynnik w smartfonach gdzie rozmiar bryły ma duże znaczenie. </a:t>
            </a:r>
          </a:p>
        </p:txBody>
      </p:sp>
    </p:spTree>
    <p:extLst>
      <p:ext uri="{BB962C8B-B14F-4D97-AF65-F5344CB8AC3E}">
        <p14:creationId xmlns:p14="http://schemas.microsoft.com/office/powerpoint/2010/main" val="1786066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57C76A-90FF-4548-A757-206D1F6B9E42}"/>
              </a:ext>
            </a:extLst>
          </p:cNvPr>
          <p:cNvSpPr>
            <a:spLocks noGrp="1"/>
          </p:cNvSpPr>
          <p:nvPr>
            <p:ph type="title"/>
          </p:nvPr>
        </p:nvSpPr>
        <p:spPr/>
        <p:txBody>
          <a:bodyPr/>
          <a:lstStyle/>
          <a:p>
            <a:r>
              <a:rPr lang="pl-PL" dirty="0"/>
              <a:t>Typ podświetlenia</a:t>
            </a:r>
          </a:p>
        </p:txBody>
      </p:sp>
      <p:sp>
        <p:nvSpPr>
          <p:cNvPr id="3" name="Symbol zastępczy zawartości 2">
            <a:extLst>
              <a:ext uri="{FF2B5EF4-FFF2-40B4-BE49-F238E27FC236}">
                <a16:creationId xmlns:a16="http://schemas.microsoft.com/office/drawing/2014/main" id="{0905A3CC-34A6-4245-A340-8F4A04127F18}"/>
              </a:ext>
            </a:extLst>
          </p:cNvPr>
          <p:cNvSpPr>
            <a:spLocks noGrp="1"/>
          </p:cNvSpPr>
          <p:nvPr>
            <p:ph idx="1"/>
          </p:nvPr>
        </p:nvSpPr>
        <p:spPr/>
        <p:txBody>
          <a:bodyPr/>
          <a:lstStyle/>
          <a:p>
            <a:r>
              <a:rPr lang="pl-PL" dirty="0"/>
              <a:t>Direct LED</a:t>
            </a:r>
          </a:p>
          <a:p>
            <a:r>
              <a:rPr lang="pl-PL" dirty="0"/>
              <a:t>Edge LED</a:t>
            </a:r>
          </a:p>
          <a:p>
            <a:r>
              <a:rPr lang="pl-PL" dirty="0" err="1"/>
              <a:t>Local</a:t>
            </a:r>
            <a:r>
              <a:rPr lang="pl-PL" dirty="0"/>
              <a:t> </a:t>
            </a:r>
            <a:r>
              <a:rPr lang="pl-PL" dirty="0" err="1"/>
              <a:t>dimming</a:t>
            </a:r>
            <a:endParaRPr lang="pl-PL" dirty="0"/>
          </a:p>
          <a:p>
            <a:r>
              <a:rPr lang="pl-PL" dirty="0"/>
              <a:t>RGB LED</a:t>
            </a:r>
          </a:p>
          <a:p>
            <a:r>
              <a:rPr lang="pl-PL" dirty="0"/>
              <a:t>Quantum </a:t>
            </a:r>
            <a:r>
              <a:rPr lang="pl-PL" dirty="0" err="1"/>
              <a:t>Dot</a:t>
            </a:r>
            <a:endParaRPr lang="pl-PL" dirty="0"/>
          </a:p>
        </p:txBody>
      </p:sp>
    </p:spTree>
    <p:extLst>
      <p:ext uri="{BB962C8B-B14F-4D97-AF65-F5344CB8AC3E}">
        <p14:creationId xmlns:p14="http://schemas.microsoft.com/office/powerpoint/2010/main" val="642734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280C41-B33D-4D23-8E7F-4C0C4F1E2602}"/>
              </a:ext>
            </a:extLst>
          </p:cNvPr>
          <p:cNvSpPr>
            <a:spLocks noGrp="1"/>
          </p:cNvSpPr>
          <p:nvPr>
            <p:ph type="title"/>
          </p:nvPr>
        </p:nvSpPr>
        <p:spPr/>
        <p:txBody>
          <a:bodyPr/>
          <a:lstStyle/>
          <a:p>
            <a:r>
              <a:rPr lang="pl-PL" dirty="0"/>
              <a:t>Odwzorowanie kolorów</a:t>
            </a:r>
          </a:p>
        </p:txBody>
      </p:sp>
      <p:sp>
        <p:nvSpPr>
          <p:cNvPr id="3" name="Symbol zastępczy zawartości 2">
            <a:extLst>
              <a:ext uri="{FF2B5EF4-FFF2-40B4-BE49-F238E27FC236}">
                <a16:creationId xmlns:a16="http://schemas.microsoft.com/office/drawing/2014/main" id="{A7AFB428-5A6E-473F-A5A1-7B40D60FE0C0}"/>
              </a:ext>
            </a:extLst>
          </p:cNvPr>
          <p:cNvSpPr>
            <a:spLocks noGrp="1"/>
          </p:cNvSpPr>
          <p:nvPr>
            <p:ph idx="1"/>
          </p:nvPr>
        </p:nvSpPr>
        <p:spPr/>
        <p:txBody>
          <a:bodyPr>
            <a:normAutofit fontScale="85000" lnSpcReduction="20000"/>
          </a:bodyPr>
          <a:lstStyle/>
          <a:p>
            <a:r>
              <a:rPr lang="pl-PL" dirty="0"/>
              <a:t>W świecie PC są dwa popularne standardy przestrzeni kolorów, </a:t>
            </a:r>
            <a:r>
              <a:rPr lang="pl-PL" dirty="0" err="1"/>
              <a:t>sRGB</a:t>
            </a:r>
            <a:r>
              <a:rPr lang="pl-PL" dirty="0"/>
              <a:t> i Adobe RGB, określające zakres barw, który powinien zostać poprawnie odwzorowany przez monitor, drukarkę, skaner itp.</a:t>
            </a:r>
          </a:p>
          <a:p>
            <a:r>
              <a:rPr lang="pl-PL" dirty="0"/>
              <a:t>Standard </a:t>
            </a:r>
            <a:r>
              <a:rPr lang="pl-PL" dirty="0" err="1"/>
              <a:t>sRGB</a:t>
            </a:r>
            <a:r>
              <a:rPr lang="pl-PL" dirty="0"/>
              <a:t> (</a:t>
            </a:r>
            <a:r>
              <a:rPr lang="pl-PL" dirty="0" err="1"/>
              <a:t>standarised</a:t>
            </a:r>
            <a:r>
              <a:rPr lang="pl-PL" dirty="0"/>
              <a:t> Red, Green, Blue) został stworzony z myślą o zastosowaniach nieprofesjonalnych oraz treściach prezentowanych w </a:t>
            </a:r>
            <a:r>
              <a:rPr lang="pl-PL" dirty="0" err="1"/>
              <a:t>internecie</a:t>
            </a:r>
            <a:r>
              <a:rPr lang="pl-PL" dirty="0"/>
              <a:t>. </a:t>
            </a:r>
          </a:p>
          <a:p>
            <a:r>
              <a:rPr lang="pl-PL" dirty="0"/>
              <a:t>Adobe RGB jest znacznie bardziej wymagający. Zgodne z nim urządzenie powinno już wyświetlić zakres barw obejmujący około 50 procent kolorów widzianych przez ludzkie oko (dla porównania: przestrzeń </a:t>
            </a:r>
            <a:r>
              <a:rPr lang="pl-PL" dirty="0" err="1"/>
              <a:t>sRGB</a:t>
            </a:r>
            <a:r>
              <a:rPr lang="pl-PL" dirty="0"/>
              <a:t> obejmuje jedynie 35 procent).</a:t>
            </a:r>
          </a:p>
          <a:p>
            <a:pPr marL="0" indent="0">
              <a:buNone/>
            </a:pPr>
            <a:r>
              <a:rPr lang="pl-PL" dirty="0"/>
              <a:t>Popularny monitor LCD dobrej klasy powinien zatem odzwierciedlać przestrzeń barwową możliwie zbliżoną do wymagań standardu </a:t>
            </a:r>
            <a:r>
              <a:rPr lang="pl-PL" dirty="0" err="1"/>
              <a:t>sRGB</a:t>
            </a:r>
            <a:r>
              <a:rPr lang="pl-PL" dirty="0"/>
              <a:t>. </a:t>
            </a:r>
          </a:p>
          <a:p>
            <a:r>
              <a:rPr lang="pl-PL" dirty="0"/>
              <a:t>Innym ważnym parametrem monitora jest błąd Delta E. Mówi on nam o tym, jak wiernie wyświetlane są kolory na ekranie danego urządzenia. W wypadku najczęściej stosowanego obecnie błędu Delta E 2000 (wcześniej stosowano starszą specyfikację Delta E 76) byłoby idealnie, gdyby jego średnia wartość była mniejsza od 1, ale w praktyce należy uznać, że niedrogie urządzenia, które wyświetlają obraz ze średnim błędem delta E 2000 o wartości nieprzekraczającej 2, również dobrze odwzorowują kolory.</a:t>
            </a:r>
          </a:p>
          <a:p>
            <a:endParaRPr lang="pl-PL" dirty="0"/>
          </a:p>
        </p:txBody>
      </p:sp>
    </p:spTree>
    <p:extLst>
      <p:ext uri="{BB962C8B-B14F-4D97-AF65-F5344CB8AC3E}">
        <p14:creationId xmlns:p14="http://schemas.microsoft.com/office/powerpoint/2010/main" val="495455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960743-7752-49DD-95B7-B961319E29CA}"/>
              </a:ext>
            </a:extLst>
          </p:cNvPr>
          <p:cNvSpPr>
            <a:spLocks noGrp="1"/>
          </p:cNvSpPr>
          <p:nvPr>
            <p:ph type="title"/>
          </p:nvPr>
        </p:nvSpPr>
        <p:spPr/>
        <p:txBody>
          <a:bodyPr/>
          <a:lstStyle/>
          <a:p>
            <a:r>
              <a:rPr lang="pl-PL" dirty="0"/>
              <a:t>Opóźnienie wejścia </a:t>
            </a:r>
          </a:p>
        </p:txBody>
      </p:sp>
      <p:sp>
        <p:nvSpPr>
          <p:cNvPr id="3" name="Symbol zastępczy zawartości 2">
            <a:extLst>
              <a:ext uri="{FF2B5EF4-FFF2-40B4-BE49-F238E27FC236}">
                <a16:creationId xmlns:a16="http://schemas.microsoft.com/office/drawing/2014/main" id="{BF05D4B5-D1D0-4465-8AF4-79D4979A2A25}"/>
              </a:ext>
            </a:extLst>
          </p:cNvPr>
          <p:cNvSpPr>
            <a:spLocks noGrp="1"/>
          </p:cNvSpPr>
          <p:nvPr>
            <p:ph idx="1"/>
          </p:nvPr>
        </p:nvSpPr>
        <p:spPr/>
        <p:txBody>
          <a:bodyPr/>
          <a:lstStyle/>
          <a:p>
            <a:pPr marL="0" indent="0">
              <a:buNone/>
            </a:pPr>
            <a:r>
              <a:rPr lang="pl-PL" dirty="0"/>
              <a:t>Wartość podawana w ms oznaczająca opóźnienie pomiędzy sygnałem wejściowym a jego wyświetleniem na ekranie. Wartość ta znaczenie głównie dla graczy i zmniejsza się wraz ze wyłączeniem ulepszeń obrazu.</a:t>
            </a:r>
          </a:p>
        </p:txBody>
      </p:sp>
    </p:spTree>
    <p:extLst>
      <p:ext uri="{BB962C8B-B14F-4D97-AF65-F5344CB8AC3E}">
        <p14:creationId xmlns:p14="http://schemas.microsoft.com/office/powerpoint/2010/main" val="1956527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E9E2B7-DEA9-4F09-B647-9DD56AFA125D}"/>
              </a:ext>
            </a:extLst>
          </p:cNvPr>
          <p:cNvSpPr>
            <a:spLocks noGrp="1"/>
          </p:cNvSpPr>
          <p:nvPr>
            <p:ph type="title"/>
          </p:nvPr>
        </p:nvSpPr>
        <p:spPr/>
        <p:txBody>
          <a:bodyPr/>
          <a:lstStyle/>
          <a:p>
            <a:r>
              <a:rPr lang="pl-PL" dirty="0"/>
              <a:t>Obsługa 3D</a:t>
            </a:r>
          </a:p>
        </p:txBody>
      </p:sp>
      <p:sp>
        <p:nvSpPr>
          <p:cNvPr id="3" name="Symbol zastępczy zawartości 2">
            <a:extLst>
              <a:ext uri="{FF2B5EF4-FFF2-40B4-BE49-F238E27FC236}">
                <a16:creationId xmlns:a16="http://schemas.microsoft.com/office/drawing/2014/main" id="{A2AF12B3-F7B0-4F2C-9979-F91ED7FC7799}"/>
              </a:ext>
            </a:extLst>
          </p:cNvPr>
          <p:cNvSpPr>
            <a:spLocks noGrp="1"/>
          </p:cNvSpPr>
          <p:nvPr>
            <p:ph idx="1"/>
          </p:nvPr>
        </p:nvSpPr>
        <p:spPr/>
        <p:txBody>
          <a:bodyPr/>
          <a:lstStyle/>
          <a:p>
            <a:r>
              <a:rPr lang="pl-PL" dirty="0"/>
              <a:t>Polaryzacja </a:t>
            </a:r>
          </a:p>
          <a:p>
            <a:r>
              <a:rPr lang="pl-PL" dirty="0"/>
              <a:t>Migawka</a:t>
            </a:r>
          </a:p>
          <a:p>
            <a:r>
              <a:rPr lang="pl-PL" dirty="0"/>
              <a:t>Paralaksa</a:t>
            </a:r>
          </a:p>
        </p:txBody>
      </p:sp>
    </p:spTree>
    <p:extLst>
      <p:ext uri="{BB962C8B-B14F-4D97-AF65-F5344CB8AC3E}">
        <p14:creationId xmlns:p14="http://schemas.microsoft.com/office/powerpoint/2010/main" val="3489714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94CEFB-B24E-440A-9D8A-5130D9A956E6}"/>
              </a:ext>
            </a:extLst>
          </p:cNvPr>
          <p:cNvSpPr>
            <a:spLocks noGrp="1"/>
          </p:cNvSpPr>
          <p:nvPr>
            <p:ph type="title"/>
          </p:nvPr>
        </p:nvSpPr>
        <p:spPr/>
        <p:txBody>
          <a:bodyPr/>
          <a:lstStyle/>
          <a:p>
            <a:r>
              <a:rPr lang="pl-PL" dirty="0"/>
              <a:t>Zużycie energii</a:t>
            </a:r>
          </a:p>
        </p:txBody>
      </p:sp>
      <p:sp>
        <p:nvSpPr>
          <p:cNvPr id="3" name="Symbol zastępczy zawartości 2">
            <a:extLst>
              <a:ext uri="{FF2B5EF4-FFF2-40B4-BE49-F238E27FC236}">
                <a16:creationId xmlns:a16="http://schemas.microsoft.com/office/drawing/2014/main" id="{B08F3966-CAD5-4E71-A95D-7289F957877F}"/>
              </a:ext>
            </a:extLst>
          </p:cNvPr>
          <p:cNvSpPr>
            <a:spLocks noGrp="1"/>
          </p:cNvSpPr>
          <p:nvPr>
            <p:ph idx="1"/>
          </p:nvPr>
        </p:nvSpPr>
        <p:spPr/>
        <p:txBody>
          <a:bodyPr/>
          <a:lstStyle/>
          <a:p>
            <a:pPr marL="0" indent="0">
              <a:buNone/>
            </a:pPr>
            <a:r>
              <a:rPr lang="pl-PL" dirty="0"/>
              <a:t>Wartość podawana w kilku przypadkach najczęściej </a:t>
            </a:r>
            <a:r>
              <a:rPr lang="pl-PL" dirty="0" err="1"/>
              <a:t>eco</a:t>
            </a:r>
            <a:r>
              <a:rPr lang="pl-PL" dirty="0"/>
              <a:t> i standard. Oznacza energooszczędność danego modelu. </a:t>
            </a:r>
          </a:p>
        </p:txBody>
      </p:sp>
    </p:spTree>
    <p:extLst>
      <p:ext uri="{BB962C8B-B14F-4D97-AF65-F5344CB8AC3E}">
        <p14:creationId xmlns:p14="http://schemas.microsoft.com/office/powerpoint/2010/main" val="1059641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F36109-3D21-48FD-9CB9-4ECEB642978F}"/>
              </a:ext>
            </a:extLst>
          </p:cNvPr>
          <p:cNvSpPr>
            <a:spLocks noGrp="1"/>
          </p:cNvSpPr>
          <p:nvPr>
            <p:ph type="title"/>
          </p:nvPr>
        </p:nvSpPr>
        <p:spPr/>
        <p:txBody>
          <a:bodyPr/>
          <a:lstStyle/>
          <a:p>
            <a:r>
              <a:rPr lang="pl-PL" dirty="0"/>
              <a:t>Typ montażu</a:t>
            </a:r>
          </a:p>
        </p:txBody>
      </p:sp>
      <p:sp>
        <p:nvSpPr>
          <p:cNvPr id="3" name="Symbol zastępczy zawartości 2">
            <a:extLst>
              <a:ext uri="{FF2B5EF4-FFF2-40B4-BE49-F238E27FC236}">
                <a16:creationId xmlns:a16="http://schemas.microsoft.com/office/drawing/2014/main" id="{37C5EC9E-4B2B-4B7B-96F1-533C581FB0B0}"/>
              </a:ext>
            </a:extLst>
          </p:cNvPr>
          <p:cNvSpPr>
            <a:spLocks noGrp="1"/>
          </p:cNvSpPr>
          <p:nvPr>
            <p:ph idx="1"/>
          </p:nvPr>
        </p:nvSpPr>
        <p:spPr/>
        <p:txBody>
          <a:bodyPr/>
          <a:lstStyle/>
          <a:p>
            <a:pPr marL="0" indent="0">
              <a:buNone/>
            </a:pPr>
            <a:r>
              <a:rPr lang="pl-PL" dirty="0"/>
              <a:t>Najczęściej używa się standardu VESA i parametrach</a:t>
            </a:r>
          </a:p>
          <a:p>
            <a:r>
              <a:rPr lang="pl-PL" dirty="0"/>
              <a:t>400x400</a:t>
            </a:r>
          </a:p>
          <a:p>
            <a:r>
              <a:rPr lang="pl-PL" dirty="0"/>
              <a:t>200x200</a:t>
            </a:r>
          </a:p>
          <a:p>
            <a:r>
              <a:rPr lang="pl-PL" dirty="0"/>
              <a:t>200x400</a:t>
            </a:r>
          </a:p>
          <a:p>
            <a:r>
              <a:rPr lang="pl-PL" dirty="0" err="1"/>
              <a:t>itp</a:t>
            </a:r>
            <a:endParaRPr lang="pl-PL" dirty="0"/>
          </a:p>
          <a:p>
            <a:pPr marL="0" indent="0">
              <a:buNone/>
            </a:pPr>
            <a:endParaRPr lang="pl-PL" dirty="0"/>
          </a:p>
        </p:txBody>
      </p:sp>
    </p:spTree>
    <p:extLst>
      <p:ext uri="{BB962C8B-B14F-4D97-AF65-F5344CB8AC3E}">
        <p14:creationId xmlns:p14="http://schemas.microsoft.com/office/powerpoint/2010/main" val="76904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8B38C7-B73D-4313-B4DC-871918E90C35}"/>
              </a:ext>
            </a:extLst>
          </p:cNvPr>
          <p:cNvSpPr>
            <a:spLocks noGrp="1"/>
          </p:cNvSpPr>
          <p:nvPr>
            <p:ph type="title"/>
          </p:nvPr>
        </p:nvSpPr>
        <p:spPr/>
        <p:txBody>
          <a:bodyPr/>
          <a:lstStyle/>
          <a:p>
            <a:r>
              <a:rPr lang="pl-PL" dirty="0"/>
              <a:t>System operacyjny</a:t>
            </a:r>
          </a:p>
        </p:txBody>
      </p:sp>
      <p:sp>
        <p:nvSpPr>
          <p:cNvPr id="3" name="Symbol zastępczy zawartości 2">
            <a:extLst>
              <a:ext uri="{FF2B5EF4-FFF2-40B4-BE49-F238E27FC236}">
                <a16:creationId xmlns:a16="http://schemas.microsoft.com/office/drawing/2014/main" id="{758E1D2F-65D6-4B7A-BB23-1DE4AF1C1822}"/>
              </a:ext>
            </a:extLst>
          </p:cNvPr>
          <p:cNvSpPr>
            <a:spLocks noGrp="1"/>
          </p:cNvSpPr>
          <p:nvPr>
            <p:ph idx="1"/>
          </p:nvPr>
        </p:nvSpPr>
        <p:spPr/>
        <p:txBody>
          <a:bodyPr/>
          <a:lstStyle/>
          <a:p>
            <a:r>
              <a:rPr lang="pl-PL" dirty="0"/>
              <a:t>Android</a:t>
            </a:r>
          </a:p>
          <a:p>
            <a:r>
              <a:rPr lang="pl-PL" dirty="0" err="1"/>
              <a:t>webOS</a:t>
            </a:r>
            <a:endParaRPr lang="pl-PL" dirty="0"/>
          </a:p>
          <a:p>
            <a:r>
              <a:rPr lang="pl-PL" dirty="0" err="1"/>
              <a:t>Tizen</a:t>
            </a:r>
            <a:endParaRPr lang="pl-PL" dirty="0"/>
          </a:p>
        </p:txBody>
      </p:sp>
    </p:spTree>
    <p:extLst>
      <p:ext uri="{BB962C8B-B14F-4D97-AF65-F5344CB8AC3E}">
        <p14:creationId xmlns:p14="http://schemas.microsoft.com/office/powerpoint/2010/main" val="79481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5724F4-B351-4B02-A4A9-6F3703F678B2}"/>
              </a:ext>
            </a:extLst>
          </p:cNvPr>
          <p:cNvSpPr>
            <a:spLocks noGrp="1"/>
          </p:cNvSpPr>
          <p:nvPr>
            <p:ph type="title"/>
          </p:nvPr>
        </p:nvSpPr>
        <p:spPr/>
        <p:txBody>
          <a:bodyPr/>
          <a:lstStyle/>
          <a:p>
            <a:r>
              <a:rPr lang="pl-PL" dirty="0"/>
              <a:t>Odświeżanie</a:t>
            </a:r>
          </a:p>
        </p:txBody>
      </p:sp>
      <p:sp>
        <p:nvSpPr>
          <p:cNvPr id="3" name="Symbol zastępczy zawartości 2">
            <a:extLst>
              <a:ext uri="{FF2B5EF4-FFF2-40B4-BE49-F238E27FC236}">
                <a16:creationId xmlns:a16="http://schemas.microsoft.com/office/drawing/2014/main" id="{E92E6227-7CBF-41DB-B15E-2A5A1350D66A}"/>
              </a:ext>
            </a:extLst>
          </p:cNvPr>
          <p:cNvSpPr>
            <a:spLocks noGrp="1"/>
          </p:cNvSpPr>
          <p:nvPr>
            <p:ph idx="1"/>
          </p:nvPr>
        </p:nvSpPr>
        <p:spPr/>
        <p:txBody>
          <a:bodyPr/>
          <a:lstStyle/>
          <a:p>
            <a:pPr marL="0" indent="0">
              <a:buNone/>
            </a:pPr>
            <a:r>
              <a:rPr lang="pl-PL" dirty="0"/>
              <a:t>jego wartość mówi ile obrazów jest wyświetlanych w ciągu jednej sekundy na ekranie telewizora. Przykładowo telewizor 100 </a:t>
            </a:r>
            <a:r>
              <a:rPr lang="pl-PL" dirty="0" err="1"/>
              <a:t>Hz</a:t>
            </a:r>
            <a:r>
              <a:rPr lang="pl-PL" dirty="0"/>
              <a:t> wyświetla 100 klatek w ciągu sekundy, nawet gdy źródło ma mniejszą wartość klatek na sekundę - wtedy klatki są uzupełniane lub powielane. Ludzkie oko jest jednak w stanie zaobserwować około 60 klatek w ciągu sekundy. Dalej jednak niska częstotliwość może wywoływać mikro-ruchy źrenicy i powodować zmęczenie oka, jednak zanika to przy wartości ok. 120 </a:t>
            </a:r>
            <a:r>
              <a:rPr lang="pl-PL" dirty="0" err="1"/>
              <a:t>Hz</a:t>
            </a:r>
            <a:r>
              <a:rPr lang="pl-PL" dirty="0"/>
              <a:t>. </a:t>
            </a:r>
          </a:p>
        </p:txBody>
      </p:sp>
    </p:spTree>
    <p:extLst>
      <p:ext uri="{BB962C8B-B14F-4D97-AF65-F5344CB8AC3E}">
        <p14:creationId xmlns:p14="http://schemas.microsoft.com/office/powerpoint/2010/main" val="2253008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556D5A-031D-475F-AEF2-C4E97B446A3A}"/>
              </a:ext>
            </a:extLst>
          </p:cNvPr>
          <p:cNvSpPr>
            <a:spLocks noGrp="1"/>
          </p:cNvSpPr>
          <p:nvPr>
            <p:ph type="title"/>
          </p:nvPr>
        </p:nvSpPr>
        <p:spPr/>
        <p:txBody>
          <a:bodyPr/>
          <a:lstStyle/>
          <a:p>
            <a:r>
              <a:rPr lang="pl-PL" dirty="0"/>
              <a:t>Łączność</a:t>
            </a:r>
          </a:p>
        </p:txBody>
      </p:sp>
      <p:sp>
        <p:nvSpPr>
          <p:cNvPr id="3" name="Symbol zastępczy zawartości 2">
            <a:extLst>
              <a:ext uri="{FF2B5EF4-FFF2-40B4-BE49-F238E27FC236}">
                <a16:creationId xmlns:a16="http://schemas.microsoft.com/office/drawing/2014/main" id="{32D274C0-506E-4461-BD0F-7F2EDF521FB5}"/>
              </a:ext>
            </a:extLst>
          </p:cNvPr>
          <p:cNvSpPr>
            <a:spLocks noGrp="1"/>
          </p:cNvSpPr>
          <p:nvPr>
            <p:ph idx="1"/>
          </p:nvPr>
        </p:nvSpPr>
        <p:spPr/>
        <p:txBody>
          <a:bodyPr>
            <a:normAutofit fontScale="92500" lnSpcReduction="20000"/>
          </a:bodyPr>
          <a:lstStyle/>
          <a:p>
            <a:r>
              <a:rPr lang="pl-PL" dirty="0"/>
              <a:t>HDMI</a:t>
            </a:r>
          </a:p>
          <a:p>
            <a:r>
              <a:rPr lang="pl-PL" dirty="0"/>
              <a:t>Display Port</a:t>
            </a:r>
          </a:p>
          <a:p>
            <a:r>
              <a:rPr lang="pl-PL" dirty="0"/>
              <a:t>DVI</a:t>
            </a:r>
          </a:p>
          <a:p>
            <a:r>
              <a:rPr lang="pl-PL" dirty="0"/>
              <a:t>DSUB</a:t>
            </a:r>
          </a:p>
          <a:p>
            <a:r>
              <a:rPr lang="pl-PL" dirty="0" err="1"/>
              <a:t>WiDi</a:t>
            </a:r>
            <a:endParaRPr lang="pl-PL" dirty="0"/>
          </a:p>
          <a:p>
            <a:r>
              <a:rPr lang="pl-PL" dirty="0" err="1"/>
              <a:t>Miracast</a:t>
            </a:r>
            <a:endParaRPr lang="pl-PL" dirty="0"/>
          </a:p>
          <a:p>
            <a:r>
              <a:rPr lang="pl-PL" dirty="0"/>
              <a:t>WIFI</a:t>
            </a:r>
          </a:p>
          <a:p>
            <a:r>
              <a:rPr lang="pl-PL" dirty="0"/>
              <a:t>Ethernet</a:t>
            </a:r>
          </a:p>
          <a:p>
            <a:r>
              <a:rPr lang="pl-PL" dirty="0"/>
              <a:t>USB</a:t>
            </a:r>
          </a:p>
          <a:p>
            <a:r>
              <a:rPr lang="pl-PL" dirty="0"/>
              <a:t>DLNA</a:t>
            </a:r>
          </a:p>
        </p:txBody>
      </p:sp>
    </p:spTree>
    <p:extLst>
      <p:ext uri="{BB962C8B-B14F-4D97-AF65-F5344CB8AC3E}">
        <p14:creationId xmlns:p14="http://schemas.microsoft.com/office/powerpoint/2010/main" val="952026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FEC0E-940C-4F86-ADB5-650AEAD7E851}"/>
              </a:ext>
            </a:extLst>
          </p:cNvPr>
          <p:cNvSpPr>
            <a:spLocks noGrp="1"/>
          </p:cNvSpPr>
          <p:nvPr>
            <p:ph type="title"/>
          </p:nvPr>
        </p:nvSpPr>
        <p:spPr>
          <a:xfrm>
            <a:off x="838200" y="347540"/>
            <a:ext cx="10515600" cy="1325563"/>
          </a:xfrm>
        </p:spPr>
        <p:txBody>
          <a:bodyPr/>
          <a:lstStyle/>
          <a:p>
            <a:r>
              <a:rPr lang="pl-PL" dirty="0"/>
              <a:t>Współczynnik ekranu</a:t>
            </a:r>
          </a:p>
        </p:txBody>
      </p:sp>
      <p:sp>
        <p:nvSpPr>
          <p:cNvPr id="3" name="Symbol zastępczy zawartości 2">
            <a:extLst>
              <a:ext uri="{FF2B5EF4-FFF2-40B4-BE49-F238E27FC236}">
                <a16:creationId xmlns:a16="http://schemas.microsoft.com/office/drawing/2014/main" id="{D3B98855-BE15-4B98-9D7B-4888FAB8F0D0}"/>
              </a:ext>
            </a:extLst>
          </p:cNvPr>
          <p:cNvSpPr>
            <a:spLocks noGrp="1"/>
          </p:cNvSpPr>
          <p:nvPr>
            <p:ph idx="1"/>
          </p:nvPr>
        </p:nvSpPr>
        <p:spPr/>
        <p:txBody>
          <a:bodyPr/>
          <a:lstStyle/>
          <a:p>
            <a:r>
              <a:rPr lang="pl-PL" dirty="0"/>
              <a:t>4:3</a:t>
            </a:r>
          </a:p>
          <a:p>
            <a:r>
              <a:rPr lang="pl-PL" dirty="0"/>
              <a:t>16:9</a:t>
            </a:r>
          </a:p>
          <a:p>
            <a:r>
              <a:rPr lang="pl-PL" dirty="0"/>
              <a:t>16:10</a:t>
            </a:r>
          </a:p>
          <a:p>
            <a:r>
              <a:rPr lang="pl-PL" dirty="0"/>
              <a:t>21:9</a:t>
            </a:r>
          </a:p>
        </p:txBody>
      </p:sp>
    </p:spTree>
    <p:extLst>
      <p:ext uri="{BB962C8B-B14F-4D97-AF65-F5344CB8AC3E}">
        <p14:creationId xmlns:p14="http://schemas.microsoft.com/office/powerpoint/2010/main" val="1917700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BDD8B9-4634-491A-A9AF-DBFEA449D18A}"/>
              </a:ext>
            </a:extLst>
          </p:cNvPr>
          <p:cNvSpPr>
            <a:spLocks noGrp="1"/>
          </p:cNvSpPr>
          <p:nvPr>
            <p:ph type="title"/>
          </p:nvPr>
        </p:nvSpPr>
        <p:spPr/>
        <p:txBody>
          <a:bodyPr/>
          <a:lstStyle/>
          <a:p>
            <a:r>
              <a:rPr lang="pl-PL" dirty="0"/>
              <a:t>Parametry wydajnościowe</a:t>
            </a:r>
          </a:p>
        </p:txBody>
      </p:sp>
      <p:sp>
        <p:nvSpPr>
          <p:cNvPr id="3" name="Symbol zastępczy zawartości 2">
            <a:extLst>
              <a:ext uri="{FF2B5EF4-FFF2-40B4-BE49-F238E27FC236}">
                <a16:creationId xmlns:a16="http://schemas.microsoft.com/office/drawing/2014/main" id="{F4016262-370B-4686-ABC6-750D214A53F5}"/>
              </a:ext>
            </a:extLst>
          </p:cNvPr>
          <p:cNvSpPr>
            <a:spLocks noGrp="1"/>
          </p:cNvSpPr>
          <p:nvPr>
            <p:ph idx="1"/>
          </p:nvPr>
        </p:nvSpPr>
        <p:spPr/>
        <p:txBody>
          <a:bodyPr/>
          <a:lstStyle/>
          <a:p>
            <a:r>
              <a:rPr lang="pl-PL" dirty="0"/>
              <a:t>Taktowanie</a:t>
            </a:r>
          </a:p>
          <a:p>
            <a:r>
              <a:rPr lang="pl-PL" dirty="0"/>
              <a:t>Ilość rdzeni</a:t>
            </a:r>
          </a:p>
          <a:p>
            <a:r>
              <a:rPr lang="pl-PL" dirty="0"/>
              <a:t>RAM</a:t>
            </a:r>
          </a:p>
          <a:p>
            <a:r>
              <a:rPr lang="pl-PL" dirty="0"/>
              <a:t>Pamięć</a:t>
            </a:r>
          </a:p>
        </p:txBody>
      </p:sp>
    </p:spTree>
    <p:extLst>
      <p:ext uri="{BB962C8B-B14F-4D97-AF65-F5344CB8AC3E}">
        <p14:creationId xmlns:p14="http://schemas.microsoft.com/office/powerpoint/2010/main" val="901066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981247-4968-4AFA-900D-F21732DFF431}"/>
              </a:ext>
            </a:extLst>
          </p:cNvPr>
          <p:cNvSpPr>
            <a:spLocks noGrp="1"/>
          </p:cNvSpPr>
          <p:nvPr>
            <p:ph type="title"/>
          </p:nvPr>
        </p:nvSpPr>
        <p:spPr/>
        <p:txBody>
          <a:bodyPr/>
          <a:lstStyle/>
          <a:p>
            <a:r>
              <a:rPr lang="pl-PL" dirty="0"/>
              <a:t>Technika synchronizacji</a:t>
            </a:r>
          </a:p>
        </p:txBody>
      </p:sp>
      <p:sp>
        <p:nvSpPr>
          <p:cNvPr id="3" name="Symbol zastępczy zawartości 2">
            <a:extLst>
              <a:ext uri="{FF2B5EF4-FFF2-40B4-BE49-F238E27FC236}">
                <a16:creationId xmlns:a16="http://schemas.microsoft.com/office/drawing/2014/main" id="{7881133B-AE5D-4883-ACD2-ACCDFD1032A2}"/>
              </a:ext>
            </a:extLst>
          </p:cNvPr>
          <p:cNvSpPr>
            <a:spLocks noGrp="1"/>
          </p:cNvSpPr>
          <p:nvPr>
            <p:ph idx="1"/>
          </p:nvPr>
        </p:nvSpPr>
        <p:spPr/>
        <p:txBody>
          <a:bodyPr/>
          <a:lstStyle/>
          <a:p>
            <a:r>
              <a:rPr lang="pl-PL" dirty="0"/>
              <a:t>G-</a:t>
            </a:r>
            <a:r>
              <a:rPr lang="pl-PL" dirty="0" err="1"/>
              <a:t>Sync</a:t>
            </a:r>
            <a:endParaRPr lang="pl-PL" dirty="0"/>
          </a:p>
          <a:p>
            <a:r>
              <a:rPr lang="pl-PL" dirty="0" err="1"/>
              <a:t>Freesync</a:t>
            </a:r>
            <a:endParaRPr lang="pl-PL" dirty="0"/>
          </a:p>
          <a:p>
            <a:r>
              <a:rPr lang="pl-PL" dirty="0"/>
              <a:t>Stałe odświeżanie</a:t>
            </a:r>
          </a:p>
          <a:p>
            <a:r>
              <a:rPr lang="pl-PL" dirty="0"/>
              <a:t>V-</a:t>
            </a:r>
            <a:r>
              <a:rPr lang="pl-PL" dirty="0" err="1"/>
              <a:t>sync</a:t>
            </a:r>
            <a:endParaRPr lang="pl-PL" dirty="0"/>
          </a:p>
        </p:txBody>
      </p:sp>
    </p:spTree>
    <p:extLst>
      <p:ext uri="{BB962C8B-B14F-4D97-AF65-F5344CB8AC3E}">
        <p14:creationId xmlns:p14="http://schemas.microsoft.com/office/powerpoint/2010/main" val="2327871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4BB24B-687A-4AAE-9884-6726B64833DF}"/>
              </a:ext>
            </a:extLst>
          </p:cNvPr>
          <p:cNvSpPr>
            <a:spLocks noGrp="1"/>
          </p:cNvSpPr>
          <p:nvPr>
            <p:ph type="title"/>
          </p:nvPr>
        </p:nvSpPr>
        <p:spPr/>
        <p:txBody>
          <a:bodyPr/>
          <a:lstStyle/>
          <a:p>
            <a:r>
              <a:rPr lang="pl-PL" dirty="0"/>
              <a:t>Ograniczenia emisji szkodliwego światła</a:t>
            </a:r>
          </a:p>
        </p:txBody>
      </p:sp>
      <p:sp>
        <p:nvSpPr>
          <p:cNvPr id="3" name="Symbol zastępczy zawartości 2">
            <a:extLst>
              <a:ext uri="{FF2B5EF4-FFF2-40B4-BE49-F238E27FC236}">
                <a16:creationId xmlns:a16="http://schemas.microsoft.com/office/drawing/2014/main" id="{30FB3907-54A1-45A5-B208-38E7BA37C961}"/>
              </a:ext>
            </a:extLst>
          </p:cNvPr>
          <p:cNvSpPr>
            <a:spLocks noGrp="1"/>
          </p:cNvSpPr>
          <p:nvPr>
            <p:ph idx="1"/>
          </p:nvPr>
        </p:nvSpPr>
        <p:spPr/>
        <p:txBody>
          <a:bodyPr>
            <a:normAutofit fontScale="92500"/>
          </a:bodyPr>
          <a:lstStyle/>
          <a:p>
            <a:r>
              <a:rPr lang="pl-PL" dirty="0"/>
              <a:t>Badania naukowe sugerują, że długotrwałe oglądanie telewizji i korzystanie z komputera, tabletu lub </a:t>
            </a:r>
            <a:r>
              <a:rPr lang="pl-PL" dirty="0" err="1"/>
              <a:t>smartfona</a:t>
            </a:r>
            <a:r>
              <a:rPr lang="pl-PL" dirty="0"/>
              <a:t>, szczególnie późnym wieczorem, może niekorzystnie wpływać na zegar biologiczny. Uznaje się też, że zbyt duża ilość niebieskiego światła sprzyja zmęczeniu wzroku. Z tych powodów coraz popularniejsze – i coraz chętniej zachwalane przez producentów – są funkcje ograniczające emisję światła w tym zakresie widzialnego spektrum (ukazują one bowiem dbałość firmy o zdrowie użytkownika).</a:t>
            </a:r>
          </a:p>
          <a:p>
            <a:r>
              <a:rPr lang="pl-PL" dirty="0"/>
              <a:t>Funkcje mające związek z filtrowaniem światła niebieskiego są już dostępne w ustawieniach ekranu smartfonów z Androidem i właściwie każdy nowy monitor zapewni podobnie działającą opcję (lub osobny tryb działania). Włączenie funkcji ograniczającej emisję światła niebieskiego spowoduje wyraźną zmianę kolorystyki obrazu (nie sprawdzi się więc podczas edycji grafiki czy oglądania zdjęć), ale warto z niej korzystać w trakcie długotrwałego przeglądania stron WWW, czytania książek czy pracy biurowej, szczególnie wieczorem.</a:t>
            </a:r>
          </a:p>
          <a:p>
            <a:endParaRPr lang="pl-PL" dirty="0"/>
          </a:p>
        </p:txBody>
      </p:sp>
    </p:spTree>
    <p:extLst>
      <p:ext uri="{BB962C8B-B14F-4D97-AF65-F5344CB8AC3E}">
        <p14:creationId xmlns:p14="http://schemas.microsoft.com/office/powerpoint/2010/main" val="3665936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397257-B651-4CA4-968F-682DE044892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135DDBAE-26E6-4997-9101-B809A70AFF47}"/>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475733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79FAFB-7E24-4447-9819-BC270D8FB64D}"/>
              </a:ext>
            </a:extLst>
          </p:cNvPr>
          <p:cNvSpPr>
            <a:spLocks noGrp="1"/>
          </p:cNvSpPr>
          <p:nvPr>
            <p:ph type="title"/>
          </p:nvPr>
        </p:nvSpPr>
        <p:spPr/>
        <p:txBody>
          <a:bodyPr/>
          <a:lstStyle/>
          <a:p>
            <a:r>
              <a:rPr lang="pl-PL" dirty="0"/>
              <a:t>Współczynnik kontrastu</a:t>
            </a:r>
          </a:p>
        </p:txBody>
      </p:sp>
      <p:sp>
        <p:nvSpPr>
          <p:cNvPr id="3" name="Symbol zastępczy zawartości 2">
            <a:extLst>
              <a:ext uri="{FF2B5EF4-FFF2-40B4-BE49-F238E27FC236}">
                <a16:creationId xmlns:a16="http://schemas.microsoft.com/office/drawing/2014/main" id="{52687F70-75C9-4EDE-BCCB-B9A878AEA504}"/>
              </a:ext>
            </a:extLst>
          </p:cNvPr>
          <p:cNvSpPr>
            <a:spLocks noGrp="1"/>
          </p:cNvSpPr>
          <p:nvPr>
            <p:ph idx="1"/>
          </p:nvPr>
        </p:nvSpPr>
        <p:spPr/>
        <p:txBody>
          <a:bodyPr>
            <a:normAutofit/>
          </a:bodyPr>
          <a:lstStyle/>
          <a:p>
            <a:pPr marL="0" indent="0">
              <a:buNone/>
            </a:pPr>
            <a:r>
              <a:rPr lang="pl-PL" dirty="0"/>
              <a:t>określa stosunek wartość luminancji maksymalnej do minimalnej. Inaczej mówiąc jest to różnica pomiędzy jasnością najciemniejszego i najjaśniejszego punktu na wyświetlaczu. Przedstawiany jest na przykład jako "5000:1". Wyższe wartości skutkują wyraźniejszym i żywszym obrazem z głęboką czernią.</a:t>
            </a:r>
          </a:p>
          <a:p>
            <a:pPr marL="0" indent="0">
              <a:buNone/>
            </a:pPr>
            <a:r>
              <a:rPr lang="pl-PL" dirty="0"/>
              <a:t>Przy wyborze należy zwrócić uwagę czy jest to wartość kontrastu dynamicznego czy statycznego. W przypadku tego pierwszego poziom jasności lampy jest zmieniany w zależności od tego, jaki obraz jest wyświetlany. Wartości koloru czarnego i białego są mierzone na jej różnych ustawieniach, co powoduje czysto marketingowe zwiększenie wartości kontrastu. Podobnie jest z hasłem kontrastu nieskończonego. Uzyskuje się go w sytuacji, gdy kolor czarny na ekranie ma całkowicie zerową jasność, a jak wiadomo zero pomnożone przez jakąkolwiek liczbę daje zero.</a:t>
            </a:r>
          </a:p>
        </p:txBody>
      </p:sp>
    </p:spTree>
    <p:extLst>
      <p:ext uri="{BB962C8B-B14F-4D97-AF65-F5344CB8AC3E}">
        <p14:creationId xmlns:p14="http://schemas.microsoft.com/office/powerpoint/2010/main" val="95224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8824B7-FA3D-46FF-90C9-07FBB4612DD4}"/>
              </a:ext>
            </a:extLst>
          </p:cNvPr>
          <p:cNvSpPr>
            <a:spLocks noGrp="1"/>
          </p:cNvSpPr>
          <p:nvPr>
            <p:ph type="title"/>
          </p:nvPr>
        </p:nvSpPr>
        <p:spPr/>
        <p:txBody>
          <a:bodyPr/>
          <a:lstStyle/>
          <a:p>
            <a:r>
              <a:rPr lang="pl-PL" dirty="0"/>
              <a:t>Jasność</a:t>
            </a:r>
          </a:p>
        </p:txBody>
      </p:sp>
      <p:sp>
        <p:nvSpPr>
          <p:cNvPr id="3" name="Symbol zastępczy zawartości 2">
            <a:extLst>
              <a:ext uri="{FF2B5EF4-FFF2-40B4-BE49-F238E27FC236}">
                <a16:creationId xmlns:a16="http://schemas.microsoft.com/office/drawing/2014/main" id="{27094858-E2C2-4B60-B06D-D8DAF96439FE}"/>
              </a:ext>
            </a:extLst>
          </p:cNvPr>
          <p:cNvSpPr>
            <a:spLocks noGrp="1"/>
          </p:cNvSpPr>
          <p:nvPr>
            <p:ph idx="1"/>
          </p:nvPr>
        </p:nvSpPr>
        <p:spPr/>
        <p:txBody>
          <a:bodyPr/>
          <a:lstStyle/>
          <a:p>
            <a:pPr marL="0" indent="0">
              <a:buNone/>
            </a:pPr>
            <a:r>
              <a:rPr lang="pl-PL" dirty="0"/>
              <a:t>wartość określająca maksymalną luminancję telewizora. Opisuje ilość światła, które przechodzi lub jest emitowane przez określoną powierzchnię i mieści się w zadanym kącie bryłowym. Jest to miara wrażenia wzrokowego, które odbiera oko ze świecącej powierzchni. Jednostką luminancji w układzie SI jest kandela na metr kwadratowy (cd/m</a:t>
            </a:r>
            <a:r>
              <a:rPr lang="pl-PL" baseline="30000" dirty="0"/>
              <a:t>2</a:t>
            </a:r>
            <a:r>
              <a:rPr lang="pl-PL" dirty="0"/>
              <a:t>)</a:t>
            </a:r>
          </a:p>
        </p:txBody>
      </p:sp>
    </p:spTree>
    <p:extLst>
      <p:ext uri="{BB962C8B-B14F-4D97-AF65-F5344CB8AC3E}">
        <p14:creationId xmlns:p14="http://schemas.microsoft.com/office/powerpoint/2010/main" val="4209484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2039EB-071D-4976-901C-2EE42B277409}"/>
              </a:ext>
            </a:extLst>
          </p:cNvPr>
          <p:cNvSpPr>
            <a:spLocks noGrp="1"/>
          </p:cNvSpPr>
          <p:nvPr>
            <p:ph type="title"/>
          </p:nvPr>
        </p:nvSpPr>
        <p:spPr/>
        <p:txBody>
          <a:bodyPr/>
          <a:lstStyle/>
          <a:p>
            <a:r>
              <a:rPr lang="pl-PL" dirty="0"/>
              <a:t>Kąty widzenia</a:t>
            </a:r>
          </a:p>
        </p:txBody>
      </p:sp>
      <p:sp>
        <p:nvSpPr>
          <p:cNvPr id="3" name="Symbol zastępczy zawartości 2">
            <a:extLst>
              <a:ext uri="{FF2B5EF4-FFF2-40B4-BE49-F238E27FC236}">
                <a16:creationId xmlns:a16="http://schemas.microsoft.com/office/drawing/2014/main" id="{BC40CC69-7F6D-4E06-BDA1-FE2377CAD102}"/>
              </a:ext>
            </a:extLst>
          </p:cNvPr>
          <p:cNvSpPr>
            <a:spLocks noGrp="1"/>
          </p:cNvSpPr>
          <p:nvPr>
            <p:ph idx="1"/>
          </p:nvPr>
        </p:nvSpPr>
        <p:spPr/>
        <p:txBody>
          <a:bodyPr/>
          <a:lstStyle/>
          <a:p>
            <a:pPr marL="0" indent="0">
              <a:buNone/>
            </a:pPr>
            <a:r>
              <a:rPr lang="pl-PL" dirty="0"/>
              <a:t>wartość, dzięki której wiemy z jakiego maksymalnego kąta możemy oglądać obraz na telewizorze bez wyraźnych zmian w kolorystyce wyświetlania. Z matematycznego punktu widzenia ma on wspólny wierzchołek z kątem półpełnym utworzonym przez ekran widziany od góry i prosta prostopadła do telewizora jest dwusieczną tego kąta widzenia. Telewizory LCD oferują relatywnie wąskie kąty widzenia, natomiast w plazmach kąty widzenia są idealne - obraz wygląda cały czas tak samo niezależnie od kąta patrzenia.</a:t>
            </a:r>
          </a:p>
        </p:txBody>
      </p:sp>
    </p:spTree>
    <p:extLst>
      <p:ext uri="{BB962C8B-B14F-4D97-AF65-F5344CB8AC3E}">
        <p14:creationId xmlns:p14="http://schemas.microsoft.com/office/powerpoint/2010/main" val="2783077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B05BF1-BC90-4E06-8523-B2B0BFC5D1E5}"/>
              </a:ext>
            </a:extLst>
          </p:cNvPr>
          <p:cNvSpPr>
            <a:spLocks noGrp="1"/>
          </p:cNvSpPr>
          <p:nvPr>
            <p:ph type="title"/>
          </p:nvPr>
        </p:nvSpPr>
        <p:spPr/>
        <p:txBody>
          <a:bodyPr/>
          <a:lstStyle/>
          <a:p>
            <a:r>
              <a:rPr lang="pl-PL" dirty="0"/>
              <a:t>Wykończenie ekranu</a:t>
            </a:r>
          </a:p>
        </p:txBody>
      </p:sp>
      <p:sp>
        <p:nvSpPr>
          <p:cNvPr id="3" name="Symbol zastępczy zawartości 2">
            <a:extLst>
              <a:ext uri="{FF2B5EF4-FFF2-40B4-BE49-F238E27FC236}">
                <a16:creationId xmlns:a16="http://schemas.microsoft.com/office/drawing/2014/main" id="{87D323A0-7632-4A1C-819E-5CEC1FAECCF0}"/>
              </a:ext>
            </a:extLst>
          </p:cNvPr>
          <p:cNvSpPr>
            <a:spLocks noGrp="1"/>
          </p:cNvSpPr>
          <p:nvPr>
            <p:ph idx="1"/>
          </p:nvPr>
        </p:nvSpPr>
        <p:spPr/>
        <p:txBody>
          <a:bodyPr/>
          <a:lstStyle/>
          <a:p>
            <a:pPr marL="0" indent="0">
              <a:buNone/>
            </a:pPr>
            <a:r>
              <a:rPr lang="pl-PL" dirty="0"/>
              <a:t>określa fakturę powierzchni ekranu. Może być błyszcząca lub matowa. Pierwsza powoduje odbicia światła, ale jednocześnie poprawia lekko wyświetlanie kolorów, tworzy nowoczesny wygląd telewizora. Obecnie matryce błyszczące są dużo popularniejsze i częściej spotykane niż matowe.</a:t>
            </a:r>
          </a:p>
        </p:txBody>
      </p:sp>
    </p:spTree>
    <p:extLst>
      <p:ext uri="{BB962C8B-B14F-4D97-AF65-F5344CB8AC3E}">
        <p14:creationId xmlns:p14="http://schemas.microsoft.com/office/powerpoint/2010/main" val="3822983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1660B1-E3A2-4FDD-9AE3-46C946036C36}"/>
              </a:ext>
            </a:extLst>
          </p:cNvPr>
          <p:cNvSpPr>
            <a:spLocks noGrp="1"/>
          </p:cNvSpPr>
          <p:nvPr>
            <p:ph type="title"/>
          </p:nvPr>
        </p:nvSpPr>
        <p:spPr/>
        <p:txBody>
          <a:bodyPr/>
          <a:lstStyle/>
          <a:p>
            <a:r>
              <a:rPr lang="pl-PL" dirty="0"/>
              <a:t>Czas reakcji</a:t>
            </a:r>
          </a:p>
        </p:txBody>
      </p:sp>
      <p:sp>
        <p:nvSpPr>
          <p:cNvPr id="3" name="Symbol zastępczy zawartości 2">
            <a:extLst>
              <a:ext uri="{FF2B5EF4-FFF2-40B4-BE49-F238E27FC236}">
                <a16:creationId xmlns:a16="http://schemas.microsoft.com/office/drawing/2014/main" id="{6A2A02B6-05A9-4A0B-99B5-0D5E0BA3DD71}"/>
              </a:ext>
            </a:extLst>
          </p:cNvPr>
          <p:cNvSpPr>
            <a:spLocks noGrp="1"/>
          </p:cNvSpPr>
          <p:nvPr>
            <p:ph idx="1"/>
          </p:nvPr>
        </p:nvSpPr>
        <p:spPr/>
        <p:txBody>
          <a:bodyPr/>
          <a:lstStyle/>
          <a:p>
            <a:pPr marL="0" indent="0">
              <a:buNone/>
            </a:pPr>
            <a:r>
              <a:rPr lang="pl-PL" dirty="0"/>
              <a:t>termin odnoszący się tylko do ekranów LCD (w plazmach zbyt mały, by był znaczący). Określa czas jaki mija od wysłania rozkazu wyświetlenia danej klatki do pojawienia się obrazu na telewizorze lub do następnej zmiany stanu. Niskie wartości zmniejszają uczucie </a:t>
            </a:r>
            <a:r>
              <a:rPr lang="pl-PL" dirty="0" err="1"/>
              <a:t>klatkowania</a:t>
            </a:r>
            <a:r>
              <a:rPr lang="pl-PL" dirty="0"/>
              <a:t> i smużenia animacji, szczególnie w dynamicznych scenach.</a:t>
            </a:r>
          </a:p>
        </p:txBody>
      </p:sp>
    </p:spTree>
    <p:extLst>
      <p:ext uri="{BB962C8B-B14F-4D97-AF65-F5344CB8AC3E}">
        <p14:creationId xmlns:p14="http://schemas.microsoft.com/office/powerpoint/2010/main" val="1731755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3BB9EA-313F-4D4D-B970-FA72F18A843D}"/>
              </a:ext>
            </a:extLst>
          </p:cNvPr>
          <p:cNvSpPr>
            <a:spLocks noGrp="1"/>
          </p:cNvSpPr>
          <p:nvPr>
            <p:ph type="title"/>
          </p:nvPr>
        </p:nvSpPr>
        <p:spPr/>
        <p:txBody>
          <a:bodyPr/>
          <a:lstStyle/>
          <a:p>
            <a:r>
              <a:rPr lang="pl-PL" dirty="0"/>
              <a:t>Rozdzielczość</a:t>
            </a:r>
          </a:p>
        </p:txBody>
      </p:sp>
      <p:sp>
        <p:nvSpPr>
          <p:cNvPr id="3" name="Symbol zastępczy zawartości 2">
            <a:extLst>
              <a:ext uri="{FF2B5EF4-FFF2-40B4-BE49-F238E27FC236}">
                <a16:creationId xmlns:a16="http://schemas.microsoft.com/office/drawing/2014/main" id="{9497E894-1CD3-410A-A3E1-BED29B12AF71}"/>
              </a:ext>
            </a:extLst>
          </p:cNvPr>
          <p:cNvSpPr>
            <a:spLocks noGrp="1"/>
          </p:cNvSpPr>
          <p:nvPr>
            <p:ph idx="1"/>
          </p:nvPr>
        </p:nvSpPr>
        <p:spPr/>
        <p:txBody>
          <a:bodyPr/>
          <a:lstStyle/>
          <a:p>
            <a:pPr marL="0" indent="0">
              <a:buNone/>
            </a:pPr>
            <a:r>
              <a:rPr lang="pl-PL" dirty="0"/>
              <a:t>Ilość pikseli którą ekran potrafi wyświetlić. Im ich więcej tym lepsza jakość wyświetlanego obrazu a jednocześnie większe zużycie energii.</a:t>
            </a:r>
          </a:p>
        </p:txBody>
      </p:sp>
    </p:spTree>
    <p:extLst>
      <p:ext uri="{BB962C8B-B14F-4D97-AF65-F5344CB8AC3E}">
        <p14:creationId xmlns:p14="http://schemas.microsoft.com/office/powerpoint/2010/main" val="749497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92BD97-0BB6-41A5-8429-88836244DCEA}"/>
              </a:ext>
            </a:extLst>
          </p:cNvPr>
          <p:cNvSpPr>
            <a:spLocks noGrp="1"/>
          </p:cNvSpPr>
          <p:nvPr>
            <p:ph type="title"/>
          </p:nvPr>
        </p:nvSpPr>
        <p:spPr/>
        <p:txBody>
          <a:bodyPr/>
          <a:lstStyle/>
          <a:p>
            <a:r>
              <a:rPr lang="pl-PL" dirty="0"/>
              <a:t>Typy tunera TV</a:t>
            </a:r>
          </a:p>
        </p:txBody>
      </p:sp>
      <p:sp>
        <p:nvSpPr>
          <p:cNvPr id="3" name="Symbol zastępczy zawartości 2">
            <a:extLst>
              <a:ext uri="{FF2B5EF4-FFF2-40B4-BE49-F238E27FC236}">
                <a16:creationId xmlns:a16="http://schemas.microsoft.com/office/drawing/2014/main" id="{32D801E0-9BB2-496A-99C2-9F14733E5F7C}"/>
              </a:ext>
            </a:extLst>
          </p:cNvPr>
          <p:cNvSpPr>
            <a:spLocks noGrp="1"/>
          </p:cNvSpPr>
          <p:nvPr>
            <p:ph idx="1"/>
          </p:nvPr>
        </p:nvSpPr>
        <p:spPr/>
        <p:txBody>
          <a:bodyPr/>
          <a:lstStyle/>
          <a:p>
            <a:r>
              <a:rPr lang="pl-PL" dirty="0"/>
              <a:t>DVB-T</a:t>
            </a:r>
          </a:p>
          <a:p>
            <a:r>
              <a:rPr lang="pl-PL" dirty="0"/>
              <a:t>DVB-S</a:t>
            </a:r>
          </a:p>
          <a:p>
            <a:r>
              <a:rPr lang="pl-PL" dirty="0"/>
              <a:t>DVB-C</a:t>
            </a:r>
          </a:p>
        </p:txBody>
      </p:sp>
    </p:spTree>
    <p:extLst>
      <p:ext uri="{BB962C8B-B14F-4D97-AF65-F5344CB8AC3E}">
        <p14:creationId xmlns:p14="http://schemas.microsoft.com/office/powerpoint/2010/main" val="528076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81</TotalTime>
  <Words>1001</Words>
  <Application>Microsoft Office PowerPoint</Application>
  <PresentationFormat>Panoramiczny</PresentationFormat>
  <Paragraphs>93</Paragraphs>
  <Slides>25</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25</vt:i4>
      </vt:variant>
    </vt:vector>
  </HeadingPairs>
  <TitlesOfParts>
    <vt:vector size="30" baseType="lpstr">
      <vt:lpstr>Arial</vt:lpstr>
      <vt:lpstr>Tw Cen MT</vt:lpstr>
      <vt:lpstr>Tw Cen MT Condensed</vt:lpstr>
      <vt:lpstr>Wingdings 3</vt:lpstr>
      <vt:lpstr>Integralny</vt:lpstr>
      <vt:lpstr>Parametry ekranów</vt:lpstr>
      <vt:lpstr>Odświeżanie</vt:lpstr>
      <vt:lpstr>Współczynnik kontrastu</vt:lpstr>
      <vt:lpstr>Jasność</vt:lpstr>
      <vt:lpstr>Kąty widzenia</vt:lpstr>
      <vt:lpstr>Wykończenie ekranu</vt:lpstr>
      <vt:lpstr>Czas reakcji</vt:lpstr>
      <vt:lpstr>Rozdzielczość</vt:lpstr>
      <vt:lpstr>Typy tunera TV</vt:lpstr>
      <vt:lpstr>Typ wyświetlacza</vt:lpstr>
      <vt:lpstr>Głębia wyświetlanych kolorów</vt:lpstr>
      <vt:lpstr>Procent pokrycia ekranu</vt:lpstr>
      <vt:lpstr>Typ podświetlenia</vt:lpstr>
      <vt:lpstr>Odwzorowanie kolorów</vt:lpstr>
      <vt:lpstr>Opóźnienie wejścia </vt:lpstr>
      <vt:lpstr>Obsługa 3D</vt:lpstr>
      <vt:lpstr>Zużycie energii</vt:lpstr>
      <vt:lpstr>Typ montażu</vt:lpstr>
      <vt:lpstr>System operacyjny</vt:lpstr>
      <vt:lpstr>Łączność</vt:lpstr>
      <vt:lpstr>Współczynnik ekranu</vt:lpstr>
      <vt:lpstr>Parametry wydajnościowe</vt:lpstr>
      <vt:lpstr>Technika synchronizacji</vt:lpstr>
      <vt:lpstr>Ograniczenia emisji szkodliwego światła</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Parametry ekranów</dc:title>
  <dc:creator>Damian Radzik</dc:creator>
  <cp:lastModifiedBy>Damian Radzik</cp:lastModifiedBy>
  <cp:revision>7</cp:revision>
  <dcterms:created xsi:type="dcterms:W3CDTF">2018-01-10T17:15:07Z</dcterms:created>
  <dcterms:modified xsi:type="dcterms:W3CDTF">2019-12-16T07:44:41Z</dcterms:modified>
</cp:coreProperties>
</file>