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73" r:id="rId4"/>
    <p:sldId id="258" r:id="rId5"/>
    <p:sldId id="259" r:id="rId6"/>
    <p:sldId id="260" r:id="rId7"/>
    <p:sldId id="261" r:id="rId8"/>
    <p:sldId id="262" r:id="rId9"/>
    <p:sldId id="272" r:id="rId10"/>
    <p:sldId id="263" r:id="rId11"/>
    <p:sldId id="264" r:id="rId12"/>
    <p:sldId id="265" r:id="rId13"/>
    <p:sldId id="266" r:id="rId14"/>
    <p:sldId id="267" r:id="rId15"/>
    <p:sldId id="268" r:id="rId16"/>
    <p:sldId id="269" r:id="rId17"/>
    <p:sldId id="270" r:id="rId18"/>
    <p:sldId id="271"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Radzik" userId="2c0bebdc908efcab" providerId="LiveId" clId="{EA9074A3-ABC3-4B23-875A-6CEC40CE1DCB}"/>
    <pc:docChg chg="custSel modSld">
      <pc:chgData name="Damian Radzik" userId="2c0bebdc908efcab" providerId="LiveId" clId="{EA9074A3-ABC3-4B23-875A-6CEC40CE1DCB}" dt="2018-11-16T11:12:12.199" v="10" actId="1076"/>
      <pc:docMkLst>
        <pc:docMk/>
      </pc:docMkLst>
      <pc:sldChg chg="modSp">
        <pc:chgData name="Damian Radzik" userId="2c0bebdc908efcab" providerId="LiveId" clId="{EA9074A3-ABC3-4B23-875A-6CEC40CE1DCB}" dt="2018-11-16T10:49:08.351" v="1" actId="27636"/>
        <pc:sldMkLst>
          <pc:docMk/>
          <pc:sldMk cId="1227049490" sldId="262"/>
        </pc:sldMkLst>
        <pc:spChg chg="mod">
          <ac:chgData name="Damian Radzik" userId="2c0bebdc908efcab" providerId="LiveId" clId="{EA9074A3-ABC3-4B23-875A-6CEC40CE1DCB}" dt="2018-11-16T10:49:08.351" v="1" actId="27636"/>
          <ac:spMkLst>
            <pc:docMk/>
            <pc:sldMk cId="1227049490" sldId="262"/>
            <ac:spMk id="3" creationId="{32B8EB63-0BE5-477B-B272-A9C07B413AC0}"/>
          </ac:spMkLst>
        </pc:spChg>
      </pc:sldChg>
      <pc:sldChg chg="modSp">
        <pc:chgData name="Damian Radzik" userId="2c0bebdc908efcab" providerId="LiveId" clId="{EA9074A3-ABC3-4B23-875A-6CEC40CE1DCB}" dt="2018-11-16T10:49:08.389" v="3" actId="27636"/>
        <pc:sldMkLst>
          <pc:docMk/>
          <pc:sldMk cId="1091242134" sldId="267"/>
        </pc:sldMkLst>
        <pc:spChg chg="mod">
          <ac:chgData name="Damian Radzik" userId="2c0bebdc908efcab" providerId="LiveId" clId="{EA9074A3-ABC3-4B23-875A-6CEC40CE1DCB}" dt="2018-11-16T10:49:08.389" v="3" actId="27636"/>
          <ac:spMkLst>
            <pc:docMk/>
            <pc:sldMk cId="1091242134" sldId="267"/>
            <ac:spMk id="3" creationId="{33AF32C7-6DE8-46AF-98E5-8C499F0A4E2A}"/>
          </ac:spMkLst>
        </pc:spChg>
      </pc:sldChg>
      <pc:sldChg chg="addSp delSp modSp">
        <pc:chgData name="Damian Radzik" userId="2c0bebdc908efcab" providerId="LiveId" clId="{EA9074A3-ABC3-4B23-875A-6CEC40CE1DCB}" dt="2018-11-16T11:12:12.199" v="10" actId="1076"/>
        <pc:sldMkLst>
          <pc:docMk/>
          <pc:sldMk cId="1288439111" sldId="271"/>
        </pc:sldMkLst>
        <pc:spChg chg="del">
          <ac:chgData name="Damian Radzik" userId="2c0bebdc908efcab" providerId="LiveId" clId="{EA9074A3-ABC3-4B23-875A-6CEC40CE1DCB}" dt="2018-11-16T11:12:05.119" v="7" actId="478"/>
          <ac:spMkLst>
            <pc:docMk/>
            <pc:sldMk cId="1288439111" sldId="271"/>
            <ac:spMk id="2" creationId="{9F223BF6-EADE-4D36-8716-57E8727BCD7C}"/>
          </ac:spMkLst>
        </pc:spChg>
        <pc:spChg chg="add mod">
          <ac:chgData name="Damian Radzik" userId="2c0bebdc908efcab" providerId="LiveId" clId="{EA9074A3-ABC3-4B23-875A-6CEC40CE1DCB}" dt="2018-11-16T11:12:05.119" v="7" actId="478"/>
          <ac:spMkLst>
            <pc:docMk/>
            <pc:sldMk cId="1288439111" sldId="271"/>
            <ac:spMk id="5" creationId="{105B09F2-5716-4D90-95A7-2AA437378562}"/>
          </ac:spMkLst>
        </pc:spChg>
        <pc:picChg chg="mod">
          <ac:chgData name="Damian Radzik" userId="2c0bebdc908efcab" providerId="LiveId" clId="{EA9074A3-ABC3-4B23-875A-6CEC40CE1DCB}" dt="2018-11-16T11:12:12.199" v="10" actId="1076"/>
          <ac:picMkLst>
            <pc:docMk/>
            <pc:sldMk cId="1288439111" sldId="271"/>
            <ac:picMk id="4" creationId="{F85C2FE7-563F-49CF-B6B6-968E89F89B89}"/>
          </ac:picMkLst>
        </pc:picChg>
      </pc:sldChg>
      <pc:sldChg chg="modSp">
        <pc:chgData name="Damian Radzik" userId="2c0bebdc908efcab" providerId="LiveId" clId="{EA9074A3-ABC3-4B23-875A-6CEC40CE1DCB}" dt="2018-11-16T10:49:08.368" v="2" actId="27636"/>
        <pc:sldMkLst>
          <pc:docMk/>
          <pc:sldMk cId="3267424533" sldId="272"/>
        </pc:sldMkLst>
        <pc:spChg chg="mod">
          <ac:chgData name="Damian Radzik" userId="2c0bebdc908efcab" providerId="LiveId" clId="{EA9074A3-ABC3-4B23-875A-6CEC40CE1DCB}" dt="2018-11-16T10:49:08.368" v="2" actId="27636"/>
          <ac:spMkLst>
            <pc:docMk/>
            <pc:sldMk cId="3267424533" sldId="272"/>
            <ac:spMk id="3" creationId="{39451265-1556-4E1B-8F26-EA5C1D170441}"/>
          </ac:spMkLst>
        </pc:spChg>
      </pc:sldChg>
      <pc:sldChg chg="modSp">
        <pc:chgData name="Damian Radzik" userId="2c0bebdc908efcab" providerId="LiveId" clId="{EA9074A3-ABC3-4B23-875A-6CEC40CE1DCB}" dt="2018-11-16T10:49:08.326" v="0" actId="27636"/>
        <pc:sldMkLst>
          <pc:docMk/>
          <pc:sldMk cId="2933333974" sldId="273"/>
        </pc:sldMkLst>
        <pc:spChg chg="mod">
          <ac:chgData name="Damian Radzik" userId="2c0bebdc908efcab" providerId="LiveId" clId="{EA9074A3-ABC3-4B23-875A-6CEC40CE1DCB}" dt="2018-11-16T10:49:08.326" v="0" actId="27636"/>
          <ac:spMkLst>
            <pc:docMk/>
            <pc:sldMk cId="2933333974" sldId="273"/>
            <ac:spMk id="3" creationId="{9FA23CCA-67F5-4D39-B130-AFFF4C42BB5A}"/>
          </ac:spMkLst>
        </pc:spChg>
      </pc:sldChg>
      <pc:sldChg chg="modSp">
        <pc:chgData name="Damian Radzik" userId="2c0bebdc908efcab" providerId="LiveId" clId="{EA9074A3-ABC3-4B23-875A-6CEC40CE1DCB}" dt="2018-11-16T10:49:08.409" v="4" actId="27636"/>
        <pc:sldMkLst>
          <pc:docMk/>
          <pc:sldMk cId="591535810" sldId="275"/>
        </pc:sldMkLst>
        <pc:spChg chg="mod">
          <ac:chgData name="Damian Radzik" userId="2c0bebdc908efcab" providerId="LiveId" clId="{EA9074A3-ABC3-4B23-875A-6CEC40CE1DCB}" dt="2018-11-16T10:49:08.409" v="4" actId="27636"/>
          <ac:spMkLst>
            <pc:docMk/>
            <pc:sldMk cId="591535810" sldId="275"/>
            <ac:spMk id="3" creationId="{3B563007-61FD-4B0E-855B-C267BF9A1CBF}"/>
          </ac:spMkLst>
        </pc:spChg>
      </pc:sldChg>
      <pc:sldChg chg="modSp">
        <pc:chgData name="Damian Radzik" userId="2c0bebdc908efcab" providerId="LiveId" clId="{EA9074A3-ABC3-4B23-875A-6CEC40CE1DCB}" dt="2018-11-16T10:49:08.437" v="5" actId="27636"/>
        <pc:sldMkLst>
          <pc:docMk/>
          <pc:sldMk cId="3543892039" sldId="276"/>
        </pc:sldMkLst>
        <pc:spChg chg="mod">
          <ac:chgData name="Damian Radzik" userId="2c0bebdc908efcab" providerId="LiveId" clId="{EA9074A3-ABC3-4B23-875A-6CEC40CE1DCB}" dt="2018-11-16T10:49:08.437" v="5" actId="27636"/>
          <ac:spMkLst>
            <pc:docMk/>
            <pc:sldMk cId="3543892039" sldId="276"/>
            <ac:spMk id="3" creationId="{BDD8BF2B-07F0-40AA-84B9-638EFB5F6706}"/>
          </ac:spMkLst>
        </pc:spChg>
      </pc:sldChg>
    </pc:docChg>
  </pc:docChgLst>
  <pc:docChgLst>
    <pc:chgData name="Damian Radzik" userId="9b6437a5cc3fe03b" providerId="LiveId" clId="{11801F3A-4FF2-4D00-82AB-9608661FCF9F}"/>
    <pc:docChg chg="custSel modSld">
      <pc:chgData name="Damian Radzik" userId="9b6437a5cc3fe03b" providerId="LiveId" clId="{11801F3A-4FF2-4D00-82AB-9608661FCF9F}" dt="2019-12-09T06:54:28.612" v="0" actId="478"/>
      <pc:docMkLst>
        <pc:docMk/>
      </pc:docMkLst>
      <pc:sldChg chg="delSp">
        <pc:chgData name="Damian Radzik" userId="9b6437a5cc3fe03b" providerId="LiveId" clId="{11801F3A-4FF2-4D00-82AB-9608661FCF9F}" dt="2019-12-09T06:54:28.612" v="0" actId="478"/>
        <pc:sldMkLst>
          <pc:docMk/>
          <pc:sldMk cId="1288439111" sldId="271"/>
        </pc:sldMkLst>
        <pc:spChg chg="del">
          <ac:chgData name="Damian Radzik" userId="9b6437a5cc3fe03b" providerId="LiveId" clId="{11801F3A-4FF2-4D00-82AB-9608661FCF9F}" dt="2019-12-09T06:54:28.612" v="0" actId="478"/>
          <ac:spMkLst>
            <pc:docMk/>
            <pc:sldMk cId="1288439111" sldId="271"/>
            <ac:spMk id="5" creationId="{105B09F2-5716-4D90-95A7-2AA43737856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BE5382BB-6446-47CF-885A-7B5DC5074B55}" type="datetimeFigureOut">
              <a:rPr lang="pl-PL" smtClean="0"/>
              <a:t>09.12.2019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314C517-C8A6-4E8B-B1AC-E289FFB20B36}"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06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382BB-6446-47CF-885A-7B5DC5074B55}" type="datetimeFigureOut">
              <a:rPr lang="pl-PL" smtClean="0"/>
              <a:t>09.12.2019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314C517-C8A6-4E8B-B1AC-E289FFB20B36}" type="slidenum">
              <a:rPr lang="pl-PL" smtClean="0"/>
              <a:t>‹#›</a:t>
            </a:fld>
            <a:endParaRPr lang="pl-PL"/>
          </a:p>
        </p:txBody>
      </p:sp>
    </p:spTree>
    <p:extLst>
      <p:ext uri="{BB962C8B-B14F-4D97-AF65-F5344CB8AC3E}">
        <p14:creationId xmlns:p14="http://schemas.microsoft.com/office/powerpoint/2010/main" val="3420419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382BB-6446-47CF-885A-7B5DC5074B55}" type="datetimeFigureOut">
              <a:rPr lang="pl-PL" smtClean="0"/>
              <a:t>09.12.2019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314C517-C8A6-4E8B-B1AC-E289FFB20B36}"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8745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382BB-6446-47CF-885A-7B5DC5074B55}" type="datetimeFigureOut">
              <a:rPr lang="pl-PL" smtClean="0"/>
              <a:t>09.12.2019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314C517-C8A6-4E8B-B1AC-E289FFB20B36}" type="slidenum">
              <a:rPr lang="pl-PL" smtClean="0"/>
              <a:t>‹#›</a:t>
            </a:fld>
            <a:endParaRPr lang="pl-PL"/>
          </a:p>
        </p:txBody>
      </p:sp>
    </p:spTree>
    <p:extLst>
      <p:ext uri="{BB962C8B-B14F-4D97-AF65-F5344CB8AC3E}">
        <p14:creationId xmlns:p14="http://schemas.microsoft.com/office/powerpoint/2010/main" val="425740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E5382BB-6446-47CF-885A-7B5DC5074B55}" type="datetimeFigureOut">
              <a:rPr lang="pl-PL" smtClean="0"/>
              <a:t>09.12.2019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314C517-C8A6-4E8B-B1AC-E289FFB20B36}"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4133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E5382BB-6446-47CF-885A-7B5DC5074B55}" type="datetimeFigureOut">
              <a:rPr lang="pl-PL" smtClean="0"/>
              <a:t>09.12.2019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314C517-C8A6-4E8B-B1AC-E289FFB20B36}" type="slidenum">
              <a:rPr lang="pl-PL" smtClean="0"/>
              <a:t>‹#›</a:t>
            </a:fld>
            <a:endParaRPr lang="pl-PL"/>
          </a:p>
        </p:txBody>
      </p:sp>
    </p:spTree>
    <p:extLst>
      <p:ext uri="{BB962C8B-B14F-4D97-AF65-F5344CB8AC3E}">
        <p14:creationId xmlns:p14="http://schemas.microsoft.com/office/powerpoint/2010/main" val="1359041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E5382BB-6446-47CF-885A-7B5DC5074B55}" type="datetimeFigureOut">
              <a:rPr lang="pl-PL" smtClean="0"/>
              <a:t>09.12.2019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314C517-C8A6-4E8B-B1AC-E289FFB20B36}" type="slidenum">
              <a:rPr lang="pl-PL" smtClean="0"/>
              <a:t>‹#›</a:t>
            </a:fld>
            <a:endParaRPr lang="pl-PL"/>
          </a:p>
        </p:txBody>
      </p:sp>
    </p:spTree>
    <p:extLst>
      <p:ext uri="{BB962C8B-B14F-4D97-AF65-F5344CB8AC3E}">
        <p14:creationId xmlns:p14="http://schemas.microsoft.com/office/powerpoint/2010/main" val="1161934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E5382BB-6446-47CF-885A-7B5DC5074B55}" type="datetimeFigureOut">
              <a:rPr lang="pl-PL" smtClean="0"/>
              <a:t>09.12.2019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314C517-C8A6-4E8B-B1AC-E289FFB20B36}" type="slidenum">
              <a:rPr lang="pl-PL" smtClean="0"/>
              <a:t>‹#›</a:t>
            </a:fld>
            <a:endParaRPr lang="pl-PL"/>
          </a:p>
        </p:txBody>
      </p:sp>
    </p:spTree>
    <p:extLst>
      <p:ext uri="{BB962C8B-B14F-4D97-AF65-F5344CB8AC3E}">
        <p14:creationId xmlns:p14="http://schemas.microsoft.com/office/powerpoint/2010/main" val="66766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382BB-6446-47CF-885A-7B5DC5074B55}" type="datetimeFigureOut">
              <a:rPr lang="pl-PL" smtClean="0"/>
              <a:t>09.12.2019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314C517-C8A6-4E8B-B1AC-E289FFB20B36}" type="slidenum">
              <a:rPr lang="pl-PL" smtClean="0"/>
              <a:t>‹#›</a:t>
            </a:fld>
            <a:endParaRPr lang="pl-PL"/>
          </a:p>
        </p:txBody>
      </p:sp>
    </p:spTree>
    <p:extLst>
      <p:ext uri="{BB962C8B-B14F-4D97-AF65-F5344CB8AC3E}">
        <p14:creationId xmlns:p14="http://schemas.microsoft.com/office/powerpoint/2010/main" val="3151039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E5382BB-6446-47CF-885A-7B5DC5074B55}" type="datetimeFigureOut">
              <a:rPr lang="pl-PL" smtClean="0"/>
              <a:t>09.12.2019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314C517-C8A6-4E8B-B1AC-E289FFB20B36}" type="slidenum">
              <a:rPr lang="pl-PL" smtClean="0"/>
              <a:t>‹#›</a:t>
            </a:fld>
            <a:endParaRPr lang="pl-PL"/>
          </a:p>
        </p:txBody>
      </p:sp>
    </p:spTree>
    <p:extLst>
      <p:ext uri="{BB962C8B-B14F-4D97-AF65-F5344CB8AC3E}">
        <p14:creationId xmlns:p14="http://schemas.microsoft.com/office/powerpoint/2010/main" val="3375920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BE5382BB-6446-47CF-885A-7B5DC5074B55}" type="datetimeFigureOut">
              <a:rPr lang="pl-PL" smtClean="0"/>
              <a:t>09.12.2019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314C517-C8A6-4E8B-B1AC-E289FFB20B36}"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0705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E5382BB-6446-47CF-885A-7B5DC5074B55}" type="datetimeFigureOut">
              <a:rPr lang="pl-PL" smtClean="0"/>
              <a:t>09.12.2019</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314C517-C8A6-4E8B-B1AC-E289FFB20B36}"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353511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CF82FA-900D-4706-AE4A-14569450696A}"/>
              </a:ext>
            </a:extLst>
          </p:cNvPr>
          <p:cNvSpPr>
            <a:spLocks noGrp="1"/>
          </p:cNvSpPr>
          <p:nvPr>
            <p:ph type="ctrTitle"/>
          </p:nvPr>
        </p:nvSpPr>
        <p:spPr/>
        <p:txBody>
          <a:bodyPr/>
          <a:lstStyle/>
          <a:p>
            <a:r>
              <a:rPr lang="pl-PL" dirty="0"/>
              <a:t>Rodzaje matryc LCD</a:t>
            </a:r>
          </a:p>
        </p:txBody>
      </p:sp>
      <p:sp>
        <p:nvSpPr>
          <p:cNvPr id="3" name="Podtytuł 2">
            <a:extLst>
              <a:ext uri="{FF2B5EF4-FFF2-40B4-BE49-F238E27FC236}">
                <a16:creationId xmlns:a16="http://schemas.microsoft.com/office/drawing/2014/main" id="{9447E3E0-2F3D-4017-A280-B76D989BFE36}"/>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536300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52C9BA-A894-4130-8DE1-20B2346D9237}"/>
              </a:ext>
            </a:extLst>
          </p:cNvPr>
          <p:cNvSpPr>
            <a:spLocks noGrp="1"/>
          </p:cNvSpPr>
          <p:nvPr>
            <p:ph type="title"/>
          </p:nvPr>
        </p:nvSpPr>
        <p:spPr/>
        <p:txBody>
          <a:bodyPr/>
          <a:lstStyle/>
          <a:p>
            <a:r>
              <a:rPr lang="pl-PL" dirty="0"/>
              <a:t>Zasada działania</a:t>
            </a:r>
          </a:p>
        </p:txBody>
      </p:sp>
      <p:sp>
        <p:nvSpPr>
          <p:cNvPr id="3" name="Symbol zastępczy zawartości 2">
            <a:extLst>
              <a:ext uri="{FF2B5EF4-FFF2-40B4-BE49-F238E27FC236}">
                <a16:creationId xmlns:a16="http://schemas.microsoft.com/office/drawing/2014/main" id="{D8CE3718-C45C-4715-9C65-DD913BDF7417}"/>
              </a:ext>
            </a:extLst>
          </p:cNvPr>
          <p:cNvSpPr>
            <a:spLocks noGrp="1"/>
          </p:cNvSpPr>
          <p:nvPr>
            <p:ph idx="1"/>
          </p:nvPr>
        </p:nvSpPr>
        <p:spPr/>
        <p:txBody>
          <a:bodyPr/>
          <a:lstStyle/>
          <a:p>
            <a:pPr marL="0" indent="0">
              <a:buNone/>
            </a:pPr>
            <a:r>
              <a:rPr lang="pl-PL" dirty="0"/>
              <a:t>W matrycy IPS molekuły ciekłego kryształu leżą równolegle do siebie, a także do powierzchni ekranu. Ta, wydawałoby się, niewielka zmiana w stosunku do monitorów TN sprawia, że matryce IPS zachwycają jakością obrazu.</a:t>
            </a:r>
          </a:p>
        </p:txBody>
      </p:sp>
    </p:spTree>
    <p:extLst>
      <p:ext uri="{BB962C8B-B14F-4D97-AF65-F5344CB8AC3E}">
        <p14:creationId xmlns:p14="http://schemas.microsoft.com/office/powerpoint/2010/main" val="2045208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6CF782-A4C5-41A1-8E6F-2FC09D26EE5A}"/>
              </a:ext>
            </a:extLst>
          </p:cNvPr>
          <p:cNvSpPr>
            <a:spLocks noGrp="1"/>
          </p:cNvSpPr>
          <p:nvPr>
            <p:ph type="title"/>
          </p:nvPr>
        </p:nvSpPr>
        <p:spPr/>
        <p:txBody>
          <a:bodyPr/>
          <a:lstStyle/>
          <a:p>
            <a:r>
              <a:rPr lang="pl-PL" dirty="0"/>
              <a:t>Zasada działania</a:t>
            </a:r>
          </a:p>
        </p:txBody>
      </p:sp>
      <p:pic>
        <p:nvPicPr>
          <p:cNvPr id="2050" name="Picture 2" descr="IPS">
            <a:extLst>
              <a:ext uri="{FF2B5EF4-FFF2-40B4-BE49-F238E27FC236}">
                <a16:creationId xmlns:a16="http://schemas.microsoft.com/office/drawing/2014/main" id="{CFC0C4A3-1B65-4C20-9ACC-57EAC1A75EA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84865" y="2050810"/>
            <a:ext cx="5622270" cy="3252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332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CA4876-2BDC-4CDA-8938-F59B38B32590}"/>
              </a:ext>
            </a:extLst>
          </p:cNvPr>
          <p:cNvSpPr>
            <a:spLocks noGrp="1"/>
          </p:cNvSpPr>
          <p:nvPr>
            <p:ph type="title"/>
          </p:nvPr>
        </p:nvSpPr>
        <p:spPr/>
        <p:txBody>
          <a:bodyPr/>
          <a:lstStyle/>
          <a:p>
            <a:r>
              <a:rPr lang="pl-PL" dirty="0"/>
              <a:t>Cechy</a:t>
            </a:r>
          </a:p>
        </p:txBody>
      </p:sp>
      <p:sp>
        <p:nvSpPr>
          <p:cNvPr id="3" name="Symbol zastępczy zawartości 2">
            <a:extLst>
              <a:ext uri="{FF2B5EF4-FFF2-40B4-BE49-F238E27FC236}">
                <a16:creationId xmlns:a16="http://schemas.microsoft.com/office/drawing/2014/main" id="{2E007AA3-DA56-4C7D-85C2-844B72A21781}"/>
              </a:ext>
            </a:extLst>
          </p:cNvPr>
          <p:cNvSpPr>
            <a:spLocks noGrp="1"/>
          </p:cNvSpPr>
          <p:nvPr>
            <p:ph idx="1"/>
          </p:nvPr>
        </p:nvSpPr>
        <p:spPr/>
        <p:txBody>
          <a:bodyPr/>
          <a:lstStyle/>
          <a:p>
            <a:pPr marL="0" indent="0">
              <a:buNone/>
            </a:pPr>
            <a:r>
              <a:rPr lang="pl-PL" dirty="0"/>
              <a:t>Matryce IPS mają bardzo dużo zalet, co pozwala uzyskać świetną (choć jeszcze nie doskonałą) jakość obrazu. Wpływają na nią świetne odwzorowanie kolorów (choć pokrycie przestrzeni barw zależy od modelu i półki cenowej) oraz szerokie kąty widzenia w poziomie i pionie. Ze względu na zwiększanie częstotliwości odświeżania obrazu, producenci zmuszeni byli poprawić czas reakcji. Panele IPS charakteryzują się niskim kontrastem, a także kiepską czernią, która bardzo często przypomina kolor ciemnoszary.</a:t>
            </a:r>
          </a:p>
        </p:txBody>
      </p:sp>
    </p:spTree>
    <p:extLst>
      <p:ext uri="{BB962C8B-B14F-4D97-AF65-F5344CB8AC3E}">
        <p14:creationId xmlns:p14="http://schemas.microsoft.com/office/powerpoint/2010/main" val="3539592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EFFD4A-FD53-4070-95BE-6FD278E8287E}"/>
              </a:ext>
            </a:extLst>
          </p:cNvPr>
          <p:cNvSpPr>
            <a:spLocks noGrp="1"/>
          </p:cNvSpPr>
          <p:nvPr>
            <p:ph type="title"/>
          </p:nvPr>
        </p:nvSpPr>
        <p:spPr/>
        <p:txBody>
          <a:bodyPr>
            <a:normAutofit/>
          </a:bodyPr>
          <a:lstStyle/>
          <a:p>
            <a:r>
              <a:rPr lang="pl-PL" dirty="0"/>
              <a:t>Zastosowanie</a:t>
            </a:r>
          </a:p>
        </p:txBody>
      </p:sp>
      <p:sp>
        <p:nvSpPr>
          <p:cNvPr id="3" name="Symbol zastępczy zawartości 2">
            <a:extLst>
              <a:ext uri="{FF2B5EF4-FFF2-40B4-BE49-F238E27FC236}">
                <a16:creationId xmlns:a16="http://schemas.microsoft.com/office/drawing/2014/main" id="{0AA88F54-5930-4791-B63C-CA4501F19AC3}"/>
              </a:ext>
            </a:extLst>
          </p:cNvPr>
          <p:cNvSpPr>
            <a:spLocks noGrp="1"/>
          </p:cNvSpPr>
          <p:nvPr>
            <p:ph idx="1"/>
          </p:nvPr>
        </p:nvSpPr>
        <p:spPr/>
        <p:txBody>
          <a:bodyPr/>
          <a:lstStyle/>
          <a:p>
            <a:pPr marL="0" indent="0">
              <a:buNone/>
            </a:pPr>
            <a:br>
              <a:rPr lang="pl-PL" dirty="0"/>
            </a:br>
            <a:r>
              <a:rPr lang="pl-PL" dirty="0"/>
              <a:t>Matryca IPS wykorzystywana jest w monitorach dla grafików, ale także sprzęcie biurowym. Dzięki szerokim kątom widzenia, a także dobremu odwzorowaniu kolorów nadają się do oglądania filmów całą rodziną.</a:t>
            </a:r>
          </a:p>
        </p:txBody>
      </p:sp>
    </p:spTree>
    <p:extLst>
      <p:ext uri="{BB962C8B-B14F-4D97-AF65-F5344CB8AC3E}">
        <p14:creationId xmlns:p14="http://schemas.microsoft.com/office/powerpoint/2010/main" val="936334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C25FC-791D-4356-BBB7-3327F0DED251}"/>
              </a:ext>
            </a:extLst>
          </p:cNvPr>
          <p:cNvSpPr>
            <a:spLocks noGrp="1"/>
          </p:cNvSpPr>
          <p:nvPr>
            <p:ph type="title"/>
          </p:nvPr>
        </p:nvSpPr>
        <p:spPr/>
        <p:txBody>
          <a:bodyPr/>
          <a:lstStyle/>
          <a:p>
            <a:r>
              <a:rPr lang="pl-PL" dirty="0"/>
              <a:t>VA</a:t>
            </a:r>
          </a:p>
        </p:txBody>
      </p:sp>
      <p:sp>
        <p:nvSpPr>
          <p:cNvPr id="3" name="Symbol zastępczy zawartości 2">
            <a:extLst>
              <a:ext uri="{FF2B5EF4-FFF2-40B4-BE49-F238E27FC236}">
                <a16:creationId xmlns:a16="http://schemas.microsoft.com/office/drawing/2014/main" id="{33AF32C7-6DE8-46AF-98E5-8C499F0A4E2A}"/>
              </a:ext>
            </a:extLst>
          </p:cNvPr>
          <p:cNvSpPr>
            <a:spLocks noGrp="1"/>
          </p:cNvSpPr>
          <p:nvPr>
            <p:ph idx="1"/>
          </p:nvPr>
        </p:nvSpPr>
        <p:spPr/>
        <p:txBody>
          <a:bodyPr>
            <a:normAutofit/>
          </a:bodyPr>
          <a:lstStyle/>
          <a:p>
            <a:pPr marL="0" indent="0">
              <a:buNone/>
            </a:pPr>
            <a:r>
              <a:rPr lang="pl-PL" dirty="0"/>
              <a:t>Matryce VA są rozwiązaniem znajdującym się pod względem jakości, a także ceny pomiędzy panelami TN oraz IPS. W panelach VA kryształy ułożone są pionowo oraz ukośnie względem powierzchni ekranu. Ze względu na sposób ułożenia można wyróżnić jeszcze dwa rodzaje wyświetlaczy:</a:t>
            </a:r>
          </a:p>
          <a:p>
            <a:r>
              <a:rPr lang="pl-PL" b="1" dirty="0"/>
              <a:t>MVA (Multi-</a:t>
            </a:r>
            <a:r>
              <a:rPr lang="pl-PL" b="1" dirty="0" err="1"/>
              <a:t>domain</a:t>
            </a:r>
            <a:r>
              <a:rPr lang="pl-PL" b="1" dirty="0"/>
              <a:t> </a:t>
            </a:r>
            <a:r>
              <a:rPr lang="pl-PL" b="1" dirty="0" err="1"/>
              <a:t>Vertical</a:t>
            </a:r>
            <a:r>
              <a:rPr lang="pl-PL" b="1" dirty="0"/>
              <a:t> </a:t>
            </a:r>
            <a:r>
              <a:rPr lang="pl-PL" b="1" dirty="0" err="1"/>
              <a:t>Alignment</a:t>
            </a:r>
            <a:r>
              <a:rPr lang="pl-PL" b="1" dirty="0"/>
              <a:t>)</a:t>
            </a:r>
            <a:r>
              <a:rPr lang="pl-PL" dirty="0"/>
              <a:t> – kryształy są pochylone w obie strony i ułożone nieregularnie</a:t>
            </a:r>
          </a:p>
          <a:p>
            <a:r>
              <a:rPr lang="pl-PL" b="1" dirty="0"/>
              <a:t>PVA (</a:t>
            </a:r>
            <a:r>
              <a:rPr lang="pl-PL" b="1" dirty="0" err="1"/>
              <a:t>Patterned</a:t>
            </a:r>
            <a:r>
              <a:rPr lang="pl-PL" b="1" dirty="0"/>
              <a:t> </a:t>
            </a:r>
            <a:r>
              <a:rPr lang="pl-PL" b="1" dirty="0" err="1"/>
              <a:t>Vertical</a:t>
            </a:r>
            <a:r>
              <a:rPr lang="pl-PL" b="1" dirty="0"/>
              <a:t> </a:t>
            </a:r>
            <a:r>
              <a:rPr lang="pl-PL" b="1" dirty="0" err="1"/>
              <a:t>Alignment</a:t>
            </a:r>
            <a:r>
              <a:rPr lang="pl-PL" b="1" dirty="0"/>
              <a:t>)</a:t>
            </a:r>
            <a:r>
              <a:rPr lang="pl-PL" dirty="0"/>
              <a:t> – zmniejszono szybkość działania, dzięki czemu uzyskano mniejsze koszty produkcji, ale i uzyskano wyższy kontrast.</a:t>
            </a:r>
          </a:p>
          <a:p>
            <a:pPr marL="0" indent="0">
              <a:buNone/>
            </a:pPr>
            <a:endParaRPr lang="pl-PL" dirty="0"/>
          </a:p>
        </p:txBody>
      </p:sp>
    </p:spTree>
    <p:extLst>
      <p:ext uri="{BB962C8B-B14F-4D97-AF65-F5344CB8AC3E}">
        <p14:creationId xmlns:p14="http://schemas.microsoft.com/office/powerpoint/2010/main" val="1091242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1BB559-EEA5-45AF-83A7-D4CF67ED4849}"/>
              </a:ext>
            </a:extLst>
          </p:cNvPr>
          <p:cNvSpPr>
            <a:spLocks noGrp="1"/>
          </p:cNvSpPr>
          <p:nvPr>
            <p:ph type="title"/>
          </p:nvPr>
        </p:nvSpPr>
        <p:spPr/>
        <p:txBody>
          <a:bodyPr/>
          <a:lstStyle/>
          <a:p>
            <a:r>
              <a:rPr lang="pl-PL" dirty="0"/>
              <a:t>Zasada działania</a:t>
            </a:r>
          </a:p>
        </p:txBody>
      </p:sp>
      <p:pic>
        <p:nvPicPr>
          <p:cNvPr id="3074" name="Picture 2" descr="VA">
            <a:extLst>
              <a:ext uri="{FF2B5EF4-FFF2-40B4-BE49-F238E27FC236}">
                <a16:creationId xmlns:a16="http://schemas.microsoft.com/office/drawing/2014/main" id="{A58C66E2-B831-4165-9AD1-0988593ADEE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49220" y="2062608"/>
            <a:ext cx="5093560" cy="3322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195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879246-0630-4789-B8DC-0F8033D36F08}"/>
              </a:ext>
            </a:extLst>
          </p:cNvPr>
          <p:cNvSpPr>
            <a:spLocks noGrp="1"/>
          </p:cNvSpPr>
          <p:nvPr>
            <p:ph type="title"/>
          </p:nvPr>
        </p:nvSpPr>
        <p:spPr/>
        <p:txBody>
          <a:bodyPr/>
          <a:lstStyle/>
          <a:p>
            <a:r>
              <a:rPr lang="pl-PL" dirty="0"/>
              <a:t>Cechy</a:t>
            </a:r>
          </a:p>
        </p:txBody>
      </p:sp>
      <p:sp>
        <p:nvSpPr>
          <p:cNvPr id="3" name="Symbol zastępczy zawartości 2">
            <a:extLst>
              <a:ext uri="{FF2B5EF4-FFF2-40B4-BE49-F238E27FC236}">
                <a16:creationId xmlns:a16="http://schemas.microsoft.com/office/drawing/2014/main" id="{298EE7BC-A102-4646-A90A-73DF8FFA3A33}"/>
              </a:ext>
            </a:extLst>
          </p:cNvPr>
          <p:cNvSpPr>
            <a:spLocks noGrp="1"/>
          </p:cNvSpPr>
          <p:nvPr>
            <p:ph idx="1"/>
          </p:nvPr>
        </p:nvSpPr>
        <p:spPr/>
        <p:txBody>
          <a:bodyPr/>
          <a:lstStyle/>
          <a:p>
            <a:pPr marL="0" indent="0">
              <a:buNone/>
            </a:pPr>
            <a:r>
              <a:rPr lang="pl-PL" dirty="0"/>
              <a:t>Pod względem jakości obrazu matryce VA są lepsze niż TN i nieco gorsze od IPS. Mają niezły czas reakcji oraz szerokie kąty widzenia. Ich największym atutem jest wysoki kontrast oraz bardzo dobra szczegółowość obrazu.</a:t>
            </a:r>
          </a:p>
        </p:txBody>
      </p:sp>
    </p:spTree>
    <p:extLst>
      <p:ext uri="{BB962C8B-B14F-4D97-AF65-F5344CB8AC3E}">
        <p14:creationId xmlns:p14="http://schemas.microsoft.com/office/powerpoint/2010/main" val="1842391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6E3A98-1E8D-4B0C-AB74-BA6E827641C2}"/>
              </a:ext>
            </a:extLst>
          </p:cNvPr>
          <p:cNvSpPr>
            <a:spLocks noGrp="1"/>
          </p:cNvSpPr>
          <p:nvPr>
            <p:ph type="title"/>
          </p:nvPr>
        </p:nvSpPr>
        <p:spPr/>
        <p:txBody>
          <a:bodyPr/>
          <a:lstStyle/>
          <a:p>
            <a:r>
              <a:rPr lang="pl-PL" dirty="0"/>
              <a:t>Zastosowanie</a:t>
            </a:r>
          </a:p>
        </p:txBody>
      </p:sp>
      <p:sp>
        <p:nvSpPr>
          <p:cNvPr id="3" name="Symbol zastępczy zawartości 2">
            <a:extLst>
              <a:ext uri="{FF2B5EF4-FFF2-40B4-BE49-F238E27FC236}">
                <a16:creationId xmlns:a16="http://schemas.microsoft.com/office/drawing/2014/main" id="{F463334A-BA1C-43A4-8612-90ECC57DD654}"/>
              </a:ext>
            </a:extLst>
          </p:cNvPr>
          <p:cNvSpPr>
            <a:spLocks noGrp="1"/>
          </p:cNvSpPr>
          <p:nvPr>
            <p:ph idx="1"/>
          </p:nvPr>
        </p:nvSpPr>
        <p:spPr/>
        <p:txBody>
          <a:bodyPr/>
          <a:lstStyle/>
          <a:p>
            <a:pPr marL="0" indent="0">
              <a:buNone/>
            </a:pPr>
            <a:r>
              <a:rPr lang="pl-PL" dirty="0"/>
              <a:t>Matryce VA znajdują zastosowanie w pracach biurowych, ale także programach graficznych. Są wykorzystywane przez producentów monitorów z najwyższej półki przeznaczonych dla profesjonalistów (np. Eizo), choć najlepsze odwzorowanie barw nadal oferują matryce IPS.</a:t>
            </a:r>
          </a:p>
        </p:txBody>
      </p:sp>
    </p:spTree>
    <p:extLst>
      <p:ext uri="{BB962C8B-B14F-4D97-AF65-F5344CB8AC3E}">
        <p14:creationId xmlns:p14="http://schemas.microsoft.com/office/powerpoint/2010/main" val="658581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a:extLst>
              <a:ext uri="{FF2B5EF4-FFF2-40B4-BE49-F238E27FC236}">
                <a16:creationId xmlns:a16="http://schemas.microsoft.com/office/drawing/2014/main" id="{F85C2FE7-563F-49CF-B6B6-968E89F89B89}"/>
              </a:ext>
            </a:extLst>
          </p:cNvPr>
          <p:cNvPicPr>
            <a:picLocks noGrp="1" noChangeAspect="1"/>
          </p:cNvPicPr>
          <p:nvPr>
            <p:ph idx="1"/>
          </p:nvPr>
        </p:nvPicPr>
        <p:blipFill>
          <a:blip r:embed="rId2"/>
          <a:stretch>
            <a:fillRect/>
          </a:stretch>
        </p:blipFill>
        <p:spPr>
          <a:xfrm>
            <a:off x="664445" y="250415"/>
            <a:ext cx="10185262" cy="6155025"/>
          </a:xfrm>
          <a:prstGeom prst="rect">
            <a:avLst/>
          </a:prstGeom>
        </p:spPr>
      </p:pic>
    </p:spTree>
    <p:extLst>
      <p:ext uri="{BB962C8B-B14F-4D97-AF65-F5344CB8AC3E}">
        <p14:creationId xmlns:p14="http://schemas.microsoft.com/office/powerpoint/2010/main" val="1288439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1435E7-77A3-4030-8B15-2D5DBB54BA05}"/>
              </a:ext>
            </a:extLst>
          </p:cNvPr>
          <p:cNvSpPr>
            <a:spLocks noGrp="1"/>
          </p:cNvSpPr>
          <p:nvPr>
            <p:ph type="title"/>
          </p:nvPr>
        </p:nvSpPr>
        <p:spPr/>
        <p:txBody>
          <a:bodyPr/>
          <a:lstStyle/>
          <a:p>
            <a:r>
              <a:rPr lang="pl-PL" dirty="0"/>
              <a:t>Podświetlenie</a:t>
            </a:r>
          </a:p>
        </p:txBody>
      </p:sp>
      <p:sp>
        <p:nvSpPr>
          <p:cNvPr id="3" name="Symbol zastępczy zawartości 2">
            <a:extLst>
              <a:ext uri="{FF2B5EF4-FFF2-40B4-BE49-F238E27FC236}">
                <a16:creationId xmlns:a16="http://schemas.microsoft.com/office/drawing/2014/main" id="{F3B27791-B5AF-4A19-BC90-707466E4C1B2}"/>
              </a:ext>
            </a:extLst>
          </p:cNvPr>
          <p:cNvSpPr>
            <a:spLocks noGrp="1"/>
          </p:cNvSpPr>
          <p:nvPr>
            <p:ph idx="1"/>
          </p:nvPr>
        </p:nvSpPr>
        <p:spPr/>
        <p:txBody>
          <a:bodyPr/>
          <a:lstStyle/>
          <a:p>
            <a:pPr marL="0" indent="0">
              <a:buNone/>
            </a:pPr>
            <a:r>
              <a:rPr lang="pl-PL" dirty="0"/>
              <a:t>O ile szybkość działania i kąty widzenia zależą od zastosowanej matrycy, czyli tzw. panelu, jakość odwzorowania kolorów, a przede wszystkim spektrum dostępnych barw, żywotność oraz zużycie energii przez monitor lub telewizor są zależne od zastosowanego podświetlenia.</a:t>
            </a:r>
          </a:p>
          <a:p>
            <a:pPr marL="0" indent="0">
              <a:buNone/>
            </a:pPr>
            <a:r>
              <a:rPr lang="pl-PL" dirty="0"/>
              <a:t>W monitorach i telewizorach używa się dwóch spośród kilku metod podświetlania: CCFL i LED.</a:t>
            </a:r>
          </a:p>
          <a:p>
            <a:pPr marL="0" indent="0">
              <a:buNone/>
            </a:pPr>
            <a:endParaRPr lang="pl-PL" dirty="0"/>
          </a:p>
        </p:txBody>
      </p:sp>
    </p:spTree>
    <p:extLst>
      <p:ext uri="{BB962C8B-B14F-4D97-AF65-F5344CB8AC3E}">
        <p14:creationId xmlns:p14="http://schemas.microsoft.com/office/powerpoint/2010/main" val="392985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05704A-D85F-472C-A4A5-4725E37AD488}"/>
              </a:ext>
            </a:extLst>
          </p:cNvPr>
          <p:cNvSpPr>
            <a:spLocks noGrp="1"/>
          </p:cNvSpPr>
          <p:nvPr>
            <p:ph type="title"/>
          </p:nvPr>
        </p:nvSpPr>
        <p:spPr/>
        <p:txBody>
          <a:bodyPr/>
          <a:lstStyle/>
          <a:p>
            <a:r>
              <a:rPr lang="pl-PL" dirty="0"/>
              <a:t>Matryca TN</a:t>
            </a:r>
          </a:p>
        </p:txBody>
      </p:sp>
      <p:sp>
        <p:nvSpPr>
          <p:cNvPr id="3" name="Symbol zastępczy zawartości 2">
            <a:extLst>
              <a:ext uri="{FF2B5EF4-FFF2-40B4-BE49-F238E27FC236}">
                <a16:creationId xmlns:a16="http://schemas.microsoft.com/office/drawing/2014/main" id="{FD3F6B65-A25B-4581-A2BF-274A1BC97D7E}"/>
              </a:ext>
            </a:extLst>
          </p:cNvPr>
          <p:cNvSpPr>
            <a:spLocks noGrp="1"/>
          </p:cNvSpPr>
          <p:nvPr>
            <p:ph idx="1"/>
          </p:nvPr>
        </p:nvSpPr>
        <p:spPr/>
        <p:txBody>
          <a:bodyPr/>
          <a:lstStyle/>
          <a:p>
            <a:pPr marL="0" indent="0">
              <a:buNone/>
            </a:pPr>
            <a:r>
              <a:rPr lang="pl-PL" dirty="0"/>
              <a:t>Matryca TN jest najtańszą technologią przez co parametry monitorów są bardzo często kiepskie i odbiegają jakością od konkurencji. Choć zdarzają się także chlubne wyjątki – producenci cały czas starają się udoskonalać ekrany TN, dzięki czemu powstają perełki o zbliżonych parametrach i jakości obrazu do matryc VA.</a:t>
            </a:r>
          </a:p>
        </p:txBody>
      </p:sp>
    </p:spTree>
    <p:extLst>
      <p:ext uri="{BB962C8B-B14F-4D97-AF65-F5344CB8AC3E}">
        <p14:creationId xmlns:p14="http://schemas.microsoft.com/office/powerpoint/2010/main" val="9844588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7563A8-F90D-4436-B9EF-73136A403895}"/>
              </a:ext>
            </a:extLst>
          </p:cNvPr>
          <p:cNvSpPr>
            <a:spLocks noGrp="1"/>
          </p:cNvSpPr>
          <p:nvPr>
            <p:ph type="title"/>
          </p:nvPr>
        </p:nvSpPr>
        <p:spPr/>
        <p:txBody>
          <a:bodyPr/>
          <a:lstStyle/>
          <a:p>
            <a:r>
              <a:rPr lang="pl-PL" dirty="0"/>
              <a:t>CCFL</a:t>
            </a:r>
          </a:p>
        </p:txBody>
      </p:sp>
      <p:sp>
        <p:nvSpPr>
          <p:cNvPr id="3" name="Symbol zastępczy zawartości 2">
            <a:extLst>
              <a:ext uri="{FF2B5EF4-FFF2-40B4-BE49-F238E27FC236}">
                <a16:creationId xmlns:a16="http://schemas.microsoft.com/office/drawing/2014/main" id="{3B563007-61FD-4B0E-855B-C267BF9A1CBF}"/>
              </a:ext>
            </a:extLst>
          </p:cNvPr>
          <p:cNvSpPr>
            <a:spLocks noGrp="1"/>
          </p:cNvSpPr>
          <p:nvPr>
            <p:ph idx="1"/>
          </p:nvPr>
        </p:nvSpPr>
        <p:spPr/>
        <p:txBody>
          <a:bodyPr>
            <a:normAutofit lnSpcReduction="10000"/>
          </a:bodyPr>
          <a:lstStyle/>
          <a:p>
            <a:pPr marL="0" indent="0">
              <a:buNone/>
            </a:pPr>
            <a:r>
              <a:rPr lang="pl-PL" dirty="0"/>
              <a:t>Zimna lampa katodowa (CCFL – ang. </a:t>
            </a:r>
            <a:r>
              <a:rPr lang="pl-PL" i="1" dirty="0" err="1"/>
              <a:t>Cold</a:t>
            </a:r>
            <a:r>
              <a:rPr lang="pl-PL" i="1" dirty="0"/>
              <a:t> </a:t>
            </a:r>
            <a:r>
              <a:rPr lang="pl-PL" i="1" dirty="0" err="1"/>
              <a:t>Cathode</a:t>
            </a:r>
            <a:r>
              <a:rPr lang="pl-PL" i="1" dirty="0"/>
              <a:t> </a:t>
            </a:r>
            <a:r>
              <a:rPr lang="pl-PL" i="1" dirty="0" err="1"/>
              <a:t>Fluorescent</a:t>
            </a:r>
            <a:r>
              <a:rPr lang="pl-PL" i="1" dirty="0"/>
              <a:t> Lamp</a:t>
            </a:r>
            <a:r>
              <a:rPr lang="pl-PL" dirty="0"/>
              <a:t>) charakteryzuje się bardzo jasnym białym światłem i względnie niskim poborem mocy. Lampy te są umieszczane najczęściej po bokach wyświetlacza, a w przypadku większych paneli – także pośrodku ekranu. W celu równomiernego rozprowadzenia światła po całej powierzchni ekranu stosuje się dyfuzory wykonane z przepuszczających światło materiałów. </a:t>
            </a:r>
          </a:p>
          <a:p>
            <a:pPr marL="0" indent="0">
              <a:buNone/>
            </a:pPr>
            <a:r>
              <a:rPr lang="pl-PL" dirty="0"/>
              <a:t>Zasilanie lamp wymaga wbudowania inwertera generującego duże napięcie przemienne o częstotliwości około 35 kHz, który znany jest niektórym posiadaczom starszych laptopów głównie z tego, że się psuł, a jego naprawa była bardzo kosztowna. Przyczyną było to, że </a:t>
            </a:r>
            <a:r>
              <a:rPr lang="pl-PL" dirty="0" err="1"/>
              <a:t>podświetlacze</a:t>
            </a:r>
            <a:r>
              <a:rPr lang="pl-PL" dirty="0"/>
              <a:t> oparte na lampach CCFL mają dosyć krótką żywotność, rzędu 10–20 tys. godzin, a do tego są wrażliwe na zmiany temperatury i wibracje. Ponadto ich jasność znacząco spada, jeśli są uruchamiane w niskiej temperaturze.</a:t>
            </a:r>
          </a:p>
        </p:txBody>
      </p:sp>
    </p:spTree>
    <p:extLst>
      <p:ext uri="{BB962C8B-B14F-4D97-AF65-F5344CB8AC3E}">
        <p14:creationId xmlns:p14="http://schemas.microsoft.com/office/powerpoint/2010/main" val="591535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C0DA26-1832-46EB-9240-3CE8E57F1874}"/>
              </a:ext>
            </a:extLst>
          </p:cNvPr>
          <p:cNvSpPr>
            <a:spLocks noGrp="1"/>
          </p:cNvSpPr>
          <p:nvPr>
            <p:ph type="title"/>
          </p:nvPr>
        </p:nvSpPr>
        <p:spPr/>
        <p:txBody>
          <a:bodyPr/>
          <a:lstStyle/>
          <a:p>
            <a:r>
              <a:rPr lang="pl-PL" dirty="0"/>
              <a:t>LED</a:t>
            </a:r>
          </a:p>
        </p:txBody>
      </p:sp>
      <p:sp>
        <p:nvSpPr>
          <p:cNvPr id="3" name="Symbol zastępczy zawartości 2">
            <a:extLst>
              <a:ext uri="{FF2B5EF4-FFF2-40B4-BE49-F238E27FC236}">
                <a16:creationId xmlns:a16="http://schemas.microsoft.com/office/drawing/2014/main" id="{BDD8BF2B-07F0-40AA-84B9-638EFB5F6706}"/>
              </a:ext>
            </a:extLst>
          </p:cNvPr>
          <p:cNvSpPr>
            <a:spLocks noGrp="1"/>
          </p:cNvSpPr>
          <p:nvPr>
            <p:ph idx="1"/>
          </p:nvPr>
        </p:nvSpPr>
        <p:spPr/>
        <p:txBody>
          <a:bodyPr>
            <a:normAutofit fontScale="92500" lnSpcReduction="10000"/>
          </a:bodyPr>
          <a:lstStyle/>
          <a:p>
            <a:pPr marL="0" indent="0">
              <a:buNone/>
            </a:pPr>
            <a:r>
              <a:rPr lang="pl-PL" dirty="0"/>
              <a:t>W praktyce zastosowanie diod LED ogranicza się tylko do podświetlenia matrycy, w której to roli skutecznie zastępują CCFL. LED umożliwiają stworzenie jednolitego podświetlenia o praktycznie dowolnej barwie – w tym białej. Wymagają niskiego napięcia zasilającego i charakteryzują się długą żywotnością, rzędu 50 tys. godzin. Mogą działać w dużym zakresie temperatur: od –30 do +85°C, i są praktycznie niewrażliwe na wibracje.</a:t>
            </a:r>
          </a:p>
          <a:p>
            <a:pPr marL="0" indent="0">
              <a:buNone/>
            </a:pPr>
            <a:r>
              <a:rPr lang="pl-PL" dirty="0"/>
              <a:t>Dzięki swym parametrom pozwalają na odwzorowanie znacznie bogatszej palety barw niż w przypadku matryc z CCFL, mimo że w ostatnich latach pojawiły się na rynku odmiany lamp, które też umożliwiały wykorzystanie bardzo dużej palety.</a:t>
            </a:r>
          </a:p>
          <a:p>
            <a:pPr marL="0" indent="0">
              <a:buNone/>
            </a:pPr>
            <a:r>
              <a:rPr lang="pl-PL" dirty="0"/>
              <a:t>Podświetlenie diodowe można zastosować na dwa sposoby: w postaci matrycy diod, ułożonej równolegle do podświetlanej powierzchni, albo na krańcach, z wykorzystaniem elementów prowadzących światło do środka wyświetlacza. Pierwsza z tych metod pozwala uzyskać bardziej równomiernie podświetlony obraz oraz dynamicznie sterować podświetleniem poszczególnych obszarów ekranu, co poprawia tzw. kontrast dynamiczny. Druga umożliwia zmniejszenie zużycia energii oraz zachowanie mniejszych wymiarów wyświetlacza.</a:t>
            </a:r>
          </a:p>
          <a:p>
            <a:pPr marL="0" indent="0">
              <a:buNone/>
            </a:pPr>
            <a:endParaRPr lang="pl-PL" dirty="0"/>
          </a:p>
        </p:txBody>
      </p:sp>
    </p:spTree>
    <p:extLst>
      <p:ext uri="{BB962C8B-B14F-4D97-AF65-F5344CB8AC3E}">
        <p14:creationId xmlns:p14="http://schemas.microsoft.com/office/powerpoint/2010/main" val="3543892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CCE383-8A13-4179-A2F8-87414444FE58}"/>
              </a:ext>
            </a:extLst>
          </p:cNvPr>
          <p:cNvSpPr>
            <a:spLocks noGrp="1"/>
          </p:cNvSpPr>
          <p:nvPr>
            <p:ph type="title"/>
          </p:nvPr>
        </p:nvSpPr>
        <p:spPr/>
        <p:txBody>
          <a:bodyPr/>
          <a:lstStyle/>
          <a:p>
            <a:r>
              <a:rPr lang="pl-PL" dirty="0"/>
              <a:t>CCFL vs LED</a:t>
            </a:r>
          </a:p>
        </p:txBody>
      </p:sp>
      <p:sp>
        <p:nvSpPr>
          <p:cNvPr id="3" name="Symbol zastępczy zawartości 2">
            <a:extLst>
              <a:ext uri="{FF2B5EF4-FFF2-40B4-BE49-F238E27FC236}">
                <a16:creationId xmlns:a16="http://schemas.microsoft.com/office/drawing/2014/main" id="{7DDBD3AD-58EE-4E05-9333-54C23F5A36B5}"/>
              </a:ext>
            </a:extLst>
          </p:cNvPr>
          <p:cNvSpPr>
            <a:spLocks noGrp="1"/>
          </p:cNvSpPr>
          <p:nvPr>
            <p:ph idx="1"/>
          </p:nvPr>
        </p:nvSpPr>
        <p:spPr/>
        <p:txBody>
          <a:bodyPr/>
          <a:lstStyle/>
          <a:p>
            <a:pPr marL="0" indent="0">
              <a:buNone/>
            </a:pPr>
            <a:r>
              <a:rPr lang="pl-PL" dirty="0"/>
              <a:t>Można się zastanawiać, jaka matryca będzie miała najlepsze parametry lub które techniki będą stosowane w następnych generacjach wyświetlaczy, ale nie ma wątpliwości, że zdecydowanie lepszą techniką podświetlenia jest LED. Potwierdzają to analizy, takie jak przeprowadzona na początku tego roku przez firmę </a:t>
            </a:r>
            <a:r>
              <a:rPr lang="pl-PL" dirty="0" err="1"/>
              <a:t>DisplaySearch</a:t>
            </a:r>
            <a:r>
              <a:rPr lang="pl-PL" dirty="0"/>
              <a:t>. O ile w 2009 roku tylko co piąty wyświetlacz TFT LCD o przekątnej powyżej 10 cali był podświetlany diodami LED, to w 2013 roku tylko ¼ była podświetlana lampami CCFL.</a:t>
            </a:r>
          </a:p>
          <a:p>
            <a:pPr marL="0" indent="0">
              <a:buNone/>
            </a:pPr>
            <a:endParaRPr lang="pl-PL" dirty="0"/>
          </a:p>
        </p:txBody>
      </p:sp>
    </p:spTree>
    <p:extLst>
      <p:ext uri="{BB962C8B-B14F-4D97-AF65-F5344CB8AC3E}">
        <p14:creationId xmlns:p14="http://schemas.microsoft.com/office/powerpoint/2010/main" val="1518224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A890A80-5D42-40A2-A155-D0F9A4A14E45}"/>
              </a:ext>
            </a:extLst>
          </p:cNvPr>
          <p:cNvSpPr>
            <a:spLocks noGrp="1"/>
          </p:cNvSpPr>
          <p:nvPr>
            <p:ph type="title"/>
          </p:nvPr>
        </p:nvSpPr>
        <p:spPr/>
        <p:txBody>
          <a:bodyPr/>
          <a:lstStyle/>
          <a:p>
            <a:r>
              <a:rPr lang="pl-PL" dirty="0"/>
              <a:t>Nietypowe LCD</a:t>
            </a:r>
          </a:p>
        </p:txBody>
      </p:sp>
      <p:sp>
        <p:nvSpPr>
          <p:cNvPr id="3" name="Symbol zastępczy zawartości 2">
            <a:extLst>
              <a:ext uri="{FF2B5EF4-FFF2-40B4-BE49-F238E27FC236}">
                <a16:creationId xmlns:a16="http://schemas.microsoft.com/office/drawing/2014/main" id="{3A8D0B56-F71B-4487-BE7C-8D2C5C881BA6}"/>
              </a:ext>
            </a:extLst>
          </p:cNvPr>
          <p:cNvSpPr>
            <a:spLocks noGrp="1"/>
          </p:cNvSpPr>
          <p:nvPr>
            <p:ph idx="1"/>
          </p:nvPr>
        </p:nvSpPr>
        <p:spPr/>
        <p:txBody>
          <a:bodyPr>
            <a:normAutofit/>
          </a:bodyPr>
          <a:lstStyle/>
          <a:p>
            <a:pPr marL="0" indent="0">
              <a:buNone/>
            </a:pPr>
            <a:r>
              <a:rPr lang="pl-PL" dirty="0"/>
              <a:t>PDLC (ang. </a:t>
            </a:r>
            <a:r>
              <a:rPr lang="pl-PL" dirty="0" err="1"/>
              <a:t>Polymer</a:t>
            </a:r>
            <a:r>
              <a:rPr lang="pl-PL" dirty="0"/>
              <a:t> </a:t>
            </a:r>
            <a:r>
              <a:rPr lang="pl-PL" dirty="0" err="1"/>
              <a:t>Dispersed</a:t>
            </a:r>
            <a:r>
              <a:rPr lang="pl-PL" dirty="0"/>
              <a:t> Liquid </a:t>
            </a:r>
            <a:r>
              <a:rPr lang="pl-PL" dirty="0" err="1"/>
              <a:t>Crystal</a:t>
            </a:r>
            <a:r>
              <a:rPr lang="pl-PL" dirty="0"/>
              <a:t>) – bardzo jasne ekrany, polega ona na umieszczeniu kropelek ciekłych kryształów o średnicy od 0,3 do 3 µm wewnątrz sieci polimerów</a:t>
            </a:r>
          </a:p>
          <a:p>
            <a:pPr marL="0" indent="0">
              <a:buNone/>
            </a:pPr>
            <a:r>
              <a:rPr lang="pl-PL" dirty="0"/>
              <a:t>FLCD (ang. </a:t>
            </a:r>
            <a:r>
              <a:rPr lang="pl-PL" dirty="0" err="1"/>
              <a:t>Ferroelectric</a:t>
            </a:r>
            <a:r>
              <a:rPr lang="pl-PL" dirty="0"/>
              <a:t> LCD) – mniejsze zużycie energii, szybki czas reakcji, problemy z odcieniami szarości</a:t>
            </a:r>
          </a:p>
          <a:p>
            <a:pPr marL="0" indent="0">
              <a:buNone/>
            </a:pPr>
            <a:r>
              <a:rPr lang="pl-PL" dirty="0"/>
              <a:t>PALC (ang. </a:t>
            </a:r>
            <a:r>
              <a:rPr lang="pl-PL" dirty="0" err="1"/>
              <a:t>Plasma</a:t>
            </a:r>
            <a:r>
              <a:rPr lang="pl-PL" dirty="0"/>
              <a:t> </a:t>
            </a:r>
            <a:r>
              <a:rPr lang="pl-PL" dirty="0" err="1"/>
              <a:t>Addressed</a:t>
            </a:r>
            <a:r>
              <a:rPr lang="pl-PL" dirty="0"/>
              <a:t> Liquid </a:t>
            </a:r>
            <a:r>
              <a:rPr lang="pl-PL" dirty="0" err="1"/>
              <a:t>Crystal</a:t>
            </a:r>
            <a:r>
              <a:rPr lang="pl-PL" dirty="0"/>
              <a:t>) – </a:t>
            </a:r>
            <a:r>
              <a:rPr lang="pl-PL" dirty="0" err="1"/>
              <a:t>zmienjszenie</a:t>
            </a:r>
            <a:r>
              <a:rPr lang="pl-PL" dirty="0"/>
              <a:t> kosztów produkcji paneli wielkopowierzchniowych</a:t>
            </a:r>
          </a:p>
        </p:txBody>
      </p:sp>
    </p:spTree>
    <p:extLst>
      <p:ext uri="{BB962C8B-B14F-4D97-AF65-F5344CB8AC3E}">
        <p14:creationId xmlns:p14="http://schemas.microsoft.com/office/powerpoint/2010/main" val="369248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CEFB8A-450A-4D5B-A0C3-D0047C7B9BDB}"/>
              </a:ext>
            </a:extLst>
          </p:cNvPr>
          <p:cNvSpPr>
            <a:spLocks noGrp="1"/>
          </p:cNvSpPr>
          <p:nvPr>
            <p:ph type="title"/>
          </p:nvPr>
        </p:nvSpPr>
        <p:spPr/>
        <p:txBody>
          <a:bodyPr/>
          <a:lstStyle/>
          <a:p>
            <a:r>
              <a:rPr lang="pl-PL" dirty="0"/>
              <a:t>Ulepszone TN</a:t>
            </a:r>
          </a:p>
        </p:txBody>
      </p:sp>
      <p:sp>
        <p:nvSpPr>
          <p:cNvPr id="3" name="Symbol zastępczy zawartości 2">
            <a:extLst>
              <a:ext uri="{FF2B5EF4-FFF2-40B4-BE49-F238E27FC236}">
                <a16:creationId xmlns:a16="http://schemas.microsoft.com/office/drawing/2014/main" id="{9FA23CCA-67F5-4D39-B130-AFFF4C42BB5A}"/>
              </a:ext>
            </a:extLst>
          </p:cNvPr>
          <p:cNvSpPr>
            <a:spLocks noGrp="1"/>
          </p:cNvSpPr>
          <p:nvPr>
            <p:ph idx="1"/>
          </p:nvPr>
        </p:nvSpPr>
        <p:spPr/>
        <p:txBody>
          <a:bodyPr>
            <a:normAutofit fontScale="92500" lnSpcReduction="10000"/>
          </a:bodyPr>
          <a:lstStyle/>
          <a:p>
            <a:pPr marL="0" indent="0">
              <a:buNone/>
            </a:pPr>
            <a:r>
              <a:rPr lang="pl-PL" dirty="0"/>
              <a:t>Spośród ulepszeń techniki TN warto wyróżnić STN (ang. </a:t>
            </a:r>
            <a:r>
              <a:rPr lang="pl-PL" i="1" dirty="0"/>
              <a:t>Super </a:t>
            </a:r>
            <a:r>
              <a:rPr lang="pl-PL" i="1" dirty="0" err="1"/>
              <a:t>Twisted</a:t>
            </a:r>
            <a:r>
              <a:rPr lang="pl-PL" i="1" dirty="0"/>
              <a:t> </a:t>
            </a:r>
            <a:r>
              <a:rPr lang="pl-PL" i="1" dirty="0" err="1"/>
              <a:t>Nematic</a:t>
            </a:r>
            <a:r>
              <a:rPr lang="pl-PL" dirty="0"/>
              <a:t>), w której ciekłe kryształy są ustawione tak, że polaryzacja przechodzącego przez nie światła zmienia się o około 270°. Dzięki temu reakcja na pobudzenie zewnętrzne jest szybsza – mniejsze napięcie powoduje silniejszą reakcję niż w przypadku TN, czego efektem jest nie tylko możliwość zmniejszenia napięcia sterującego, ale także większy kontrast. </a:t>
            </a:r>
          </a:p>
          <a:p>
            <a:pPr marL="0" indent="0">
              <a:buNone/>
            </a:pPr>
            <a:r>
              <a:rPr lang="pl-PL" dirty="0"/>
              <a:t>Jedną z ważniejszych metod polepszania parametrów obrazu w monitorach i telewizorach LCD jest RTC (ang. </a:t>
            </a:r>
            <a:r>
              <a:rPr lang="pl-PL" i="1" dirty="0" err="1"/>
              <a:t>Response</a:t>
            </a:r>
            <a:r>
              <a:rPr lang="pl-PL" i="1" dirty="0"/>
              <a:t> Time </a:t>
            </a:r>
            <a:r>
              <a:rPr lang="pl-PL" i="1" dirty="0" err="1"/>
              <a:t>Compensation</a:t>
            </a:r>
            <a:r>
              <a:rPr lang="pl-PL" dirty="0"/>
              <a:t>). Skraca ona czas reakcji panelu przez podawanie wyższego napięcia sterującego. Ta technika ma również inne nazwy, zależne od producentów i odmiany: </a:t>
            </a:r>
            <a:r>
              <a:rPr lang="pl-PL" dirty="0" err="1"/>
              <a:t>overdrive</a:t>
            </a:r>
            <a:r>
              <a:rPr lang="pl-PL" dirty="0"/>
              <a:t>, RTA, </a:t>
            </a:r>
            <a:r>
              <a:rPr lang="pl-PL" dirty="0" err="1"/>
              <a:t>MagicSpeed</a:t>
            </a:r>
            <a:r>
              <a:rPr lang="pl-PL" dirty="0"/>
              <a:t>, AMA, ODC, </a:t>
            </a:r>
            <a:r>
              <a:rPr lang="pl-PL" dirty="0" err="1"/>
              <a:t>ClearMotiv</a:t>
            </a:r>
            <a:r>
              <a:rPr lang="pl-PL" dirty="0"/>
              <a:t>, </a:t>
            </a:r>
            <a:r>
              <a:rPr lang="pl-PL" dirty="0" err="1"/>
              <a:t>RapidMotion</a:t>
            </a:r>
            <a:r>
              <a:rPr lang="pl-PL" dirty="0"/>
              <a:t>. </a:t>
            </a:r>
          </a:p>
          <a:p>
            <a:pPr marL="0" indent="0">
              <a:buNone/>
            </a:pPr>
            <a:r>
              <a:rPr lang="pl-PL" dirty="0"/>
              <a:t>Istnieją także wyświetlacze LCD o zwiększonej liczbie </a:t>
            </a:r>
            <a:r>
              <a:rPr lang="pl-PL" dirty="0" err="1"/>
              <a:t>subpikseli</a:t>
            </a:r>
            <a:r>
              <a:rPr lang="pl-PL" dirty="0"/>
              <a:t>. Wprowadzenie dodatkowych barw umożliwia uzyskanie większej liczby kolorów. Oprócz podstawowych: czerwonego, zielonego i niebieskiego, mają żółty. W opracowaniu są także matryce </a:t>
            </a:r>
            <a:r>
              <a:rPr lang="pl-PL" dirty="0" err="1"/>
              <a:t>pięciosubpikselowe</a:t>
            </a:r>
            <a:r>
              <a:rPr lang="pl-PL" dirty="0"/>
              <a:t>, z dodatkowym żółtym i niebieskozielonym (ang. </a:t>
            </a:r>
            <a:r>
              <a:rPr lang="pl-PL" i="1" dirty="0" err="1"/>
              <a:t>cyan</a:t>
            </a:r>
            <a:r>
              <a:rPr lang="pl-PL" dirty="0"/>
              <a:t>).</a:t>
            </a:r>
          </a:p>
          <a:p>
            <a:pPr marL="0" indent="0">
              <a:buNone/>
            </a:pPr>
            <a:endParaRPr lang="pl-PL" dirty="0"/>
          </a:p>
        </p:txBody>
      </p:sp>
    </p:spTree>
    <p:extLst>
      <p:ext uri="{BB962C8B-B14F-4D97-AF65-F5344CB8AC3E}">
        <p14:creationId xmlns:p14="http://schemas.microsoft.com/office/powerpoint/2010/main" val="2933333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336457-CC7D-40BB-86B6-FC9476C667A9}"/>
              </a:ext>
            </a:extLst>
          </p:cNvPr>
          <p:cNvSpPr>
            <a:spLocks noGrp="1"/>
          </p:cNvSpPr>
          <p:nvPr>
            <p:ph type="title"/>
          </p:nvPr>
        </p:nvSpPr>
        <p:spPr/>
        <p:txBody>
          <a:bodyPr/>
          <a:lstStyle/>
          <a:p>
            <a:r>
              <a:rPr lang="pl-PL" dirty="0"/>
              <a:t>Zasada działania</a:t>
            </a:r>
          </a:p>
        </p:txBody>
      </p:sp>
      <p:sp>
        <p:nvSpPr>
          <p:cNvPr id="3" name="Symbol zastępczy zawartości 2">
            <a:extLst>
              <a:ext uri="{FF2B5EF4-FFF2-40B4-BE49-F238E27FC236}">
                <a16:creationId xmlns:a16="http://schemas.microsoft.com/office/drawing/2014/main" id="{4229BD12-84AC-497F-97B0-E934C11C7F25}"/>
              </a:ext>
            </a:extLst>
          </p:cNvPr>
          <p:cNvSpPr>
            <a:spLocks noGrp="1"/>
          </p:cNvSpPr>
          <p:nvPr>
            <p:ph idx="1"/>
          </p:nvPr>
        </p:nvSpPr>
        <p:spPr/>
        <p:txBody>
          <a:bodyPr/>
          <a:lstStyle/>
          <a:p>
            <a:pPr marL="0" indent="0">
              <a:buNone/>
            </a:pPr>
            <a:r>
              <a:rPr lang="pl-PL" dirty="0"/>
              <a:t>W matrycach TN cząsteczki kryształu układają się we wstęgę, której końce znajdujące się przy szklanych płytkach, leżą do siebie prostopadle. Światło przechodzące przez ustawione tak kryształy zmienia polaryzację o 90 stopni.</a:t>
            </a:r>
          </a:p>
        </p:txBody>
      </p:sp>
    </p:spTree>
    <p:extLst>
      <p:ext uri="{BB962C8B-B14F-4D97-AF65-F5344CB8AC3E}">
        <p14:creationId xmlns:p14="http://schemas.microsoft.com/office/powerpoint/2010/main" val="244835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76A68A-5E20-4FF5-A8EA-3D4FA79F4756}"/>
              </a:ext>
            </a:extLst>
          </p:cNvPr>
          <p:cNvSpPr>
            <a:spLocks noGrp="1"/>
          </p:cNvSpPr>
          <p:nvPr>
            <p:ph type="title"/>
          </p:nvPr>
        </p:nvSpPr>
        <p:spPr/>
        <p:txBody>
          <a:bodyPr/>
          <a:lstStyle/>
          <a:p>
            <a:r>
              <a:rPr lang="pl-PL" dirty="0"/>
              <a:t>Zasada działania</a:t>
            </a:r>
          </a:p>
        </p:txBody>
      </p:sp>
      <p:pic>
        <p:nvPicPr>
          <p:cNvPr id="1026" name="Picture 2" descr="TN">
            <a:extLst>
              <a:ext uri="{FF2B5EF4-FFF2-40B4-BE49-F238E27FC236}">
                <a16:creationId xmlns:a16="http://schemas.microsoft.com/office/drawing/2014/main" id="{776E1EB2-9503-42B7-89B6-210C70561F9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77417" y="3489642"/>
            <a:ext cx="2813304" cy="1615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845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8EE61B-628A-43F8-9DB4-80CA75FE21EA}"/>
              </a:ext>
            </a:extLst>
          </p:cNvPr>
          <p:cNvSpPr>
            <a:spLocks noGrp="1"/>
          </p:cNvSpPr>
          <p:nvPr>
            <p:ph type="title"/>
          </p:nvPr>
        </p:nvSpPr>
        <p:spPr/>
        <p:txBody>
          <a:bodyPr/>
          <a:lstStyle/>
          <a:p>
            <a:r>
              <a:rPr lang="pl-PL" dirty="0"/>
              <a:t>Cechy</a:t>
            </a:r>
          </a:p>
        </p:txBody>
      </p:sp>
      <p:sp>
        <p:nvSpPr>
          <p:cNvPr id="3" name="Symbol zastępczy zawartości 2">
            <a:extLst>
              <a:ext uri="{FF2B5EF4-FFF2-40B4-BE49-F238E27FC236}">
                <a16:creationId xmlns:a16="http://schemas.microsoft.com/office/drawing/2014/main" id="{F198984F-F73D-4CAD-90F6-126280F1AA5E}"/>
              </a:ext>
            </a:extLst>
          </p:cNvPr>
          <p:cNvSpPr>
            <a:spLocks noGrp="1"/>
          </p:cNvSpPr>
          <p:nvPr>
            <p:ph idx="1"/>
          </p:nvPr>
        </p:nvSpPr>
        <p:spPr/>
        <p:txBody>
          <a:bodyPr/>
          <a:lstStyle/>
          <a:p>
            <a:pPr marL="0" indent="0">
              <a:buNone/>
            </a:pPr>
            <a:r>
              <a:rPr lang="pl-PL" dirty="0"/>
              <a:t>Matryce TN charakteryzują się kiepskim odwzorowaniem kolorów, a nasycenie barw sprawia wrażenie nienaturalnego. Nie najlepiej wypada również kontrast, który bardzo często odbiega od deklaracji producenta, a także kąty widzenia, które są bardzo wąskie.</a:t>
            </a:r>
          </a:p>
          <a:p>
            <a:pPr marL="0" indent="0">
              <a:buNone/>
            </a:pPr>
            <a:endParaRPr lang="pl-PL" dirty="0"/>
          </a:p>
          <a:p>
            <a:pPr marL="0" indent="0">
              <a:buNone/>
            </a:pPr>
            <a:r>
              <a:rPr lang="pl-PL" dirty="0"/>
              <a:t>Natomiast dużą zaletą matryc TN jest bardzo krótki czas reakcji, dzięki czemu nie występuje efekt smużenia, a tym samym świetnie sprawdzają się w dynamicznych scenach filmowych i komputerowych</a:t>
            </a:r>
          </a:p>
          <a:p>
            <a:pPr marL="0" indent="0">
              <a:buNone/>
            </a:pPr>
            <a:endParaRPr lang="pl-PL" dirty="0"/>
          </a:p>
        </p:txBody>
      </p:sp>
    </p:spTree>
    <p:extLst>
      <p:ext uri="{BB962C8B-B14F-4D97-AF65-F5344CB8AC3E}">
        <p14:creationId xmlns:p14="http://schemas.microsoft.com/office/powerpoint/2010/main" val="2407338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4F051C-B645-4642-942F-AB1BECC8A9D4}"/>
              </a:ext>
            </a:extLst>
          </p:cNvPr>
          <p:cNvSpPr>
            <a:spLocks noGrp="1"/>
          </p:cNvSpPr>
          <p:nvPr>
            <p:ph type="title"/>
          </p:nvPr>
        </p:nvSpPr>
        <p:spPr/>
        <p:txBody>
          <a:bodyPr/>
          <a:lstStyle/>
          <a:p>
            <a:r>
              <a:rPr lang="pl-PL" dirty="0"/>
              <a:t>Zastosowanie</a:t>
            </a:r>
          </a:p>
        </p:txBody>
      </p:sp>
      <p:sp>
        <p:nvSpPr>
          <p:cNvPr id="3" name="Symbol zastępczy zawartości 2">
            <a:extLst>
              <a:ext uri="{FF2B5EF4-FFF2-40B4-BE49-F238E27FC236}">
                <a16:creationId xmlns:a16="http://schemas.microsoft.com/office/drawing/2014/main" id="{36164219-7B17-42F6-B291-C48F45E8BF59}"/>
              </a:ext>
            </a:extLst>
          </p:cNvPr>
          <p:cNvSpPr>
            <a:spLocks noGrp="1"/>
          </p:cNvSpPr>
          <p:nvPr>
            <p:ph idx="1"/>
          </p:nvPr>
        </p:nvSpPr>
        <p:spPr/>
        <p:txBody>
          <a:bodyPr/>
          <a:lstStyle/>
          <a:p>
            <a:pPr marL="0" indent="0">
              <a:buNone/>
            </a:pPr>
            <a:r>
              <a:rPr lang="pl-PL" dirty="0"/>
              <a:t>Panuje przekonanie, że matryce TN najlepiej sprawdzą się w pracy biurowej. Nie jest to jednak do końca prawda. Ze względu na kiepski kontrast, praca z dokumentami tekstowymi należy do mało komfortowych, szczególnie w przypadku najtańszych monitorów. Natomiast matryca TN nadaje się do gier komputerowych, gdzie ważny jest czas reakcji. </a:t>
            </a:r>
          </a:p>
        </p:txBody>
      </p:sp>
    </p:spTree>
    <p:extLst>
      <p:ext uri="{BB962C8B-B14F-4D97-AF65-F5344CB8AC3E}">
        <p14:creationId xmlns:p14="http://schemas.microsoft.com/office/powerpoint/2010/main" val="2673184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C53BCF-D9CC-418D-B87F-7617586B7C09}"/>
              </a:ext>
            </a:extLst>
          </p:cNvPr>
          <p:cNvSpPr>
            <a:spLocks noGrp="1"/>
          </p:cNvSpPr>
          <p:nvPr>
            <p:ph type="title"/>
          </p:nvPr>
        </p:nvSpPr>
        <p:spPr/>
        <p:txBody>
          <a:bodyPr/>
          <a:lstStyle/>
          <a:p>
            <a:r>
              <a:rPr lang="pl-PL" dirty="0"/>
              <a:t>IPS</a:t>
            </a:r>
          </a:p>
        </p:txBody>
      </p:sp>
      <p:sp>
        <p:nvSpPr>
          <p:cNvPr id="3" name="Symbol zastępczy zawartości 2">
            <a:extLst>
              <a:ext uri="{FF2B5EF4-FFF2-40B4-BE49-F238E27FC236}">
                <a16:creationId xmlns:a16="http://schemas.microsoft.com/office/drawing/2014/main" id="{32B8EB63-0BE5-477B-B272-A9C07B413AC0}"/>
              </a:ext>
            </a:extLst>
          </p:cNvPr>
          <p:cNvSpPr>
            <a:spLocks noGrp="1"/>
          </p:cNvSpPr>
          <p:nvPr>
            <p:ph idx="1"/>
          </p:nvPr>
        </p:nvSpPr>
        <p:spPr/>
        <p:txBody>
          <a:bodyPr>
            <a:normAutofit/>
          </a:bodyPr>
          <a:lstStyle/>
          <a:p>
            <a:pPr marL="0" indent="0">
              <a:buNone/>
            </a:pPr>
            <a:r>
              <a:rPr lang="pl-PL" dirty="0"/>
              <a:t>Panele IPS powstały jako próba pokonania niedoskonałości matryc TN. Obecnie w sprzedaży znajdują się matryce S-IPS (Super IPS) z poprawionym czasem reakcji, dzięki czemu mogą być wykorzystywane także do gier komputerowych. Coraz częściej zdarza się, że nazwa IPS jest jedynie chwytem marketingowym, przez co ekran nie odbiega jakością obrazu od zwykłego monitora TN. Aby uniknąć rozczarowania warto zapoznać się nie tylko z opiniami innych użytkowników, ale także recenzjami profesjonalnych serwisów. Warto również wyjaśnić kwestię matryc PLS, które są produkowane przez Samsunga i zbliżone parametrami do matryc IPS dostarczanych prze LG.</a:t>
            </a:r>
          </a:p>
        </p:txBody>
      </p:sp>
    </p:spTree>
    <p:extLst>
      <p:ext uri="{BB962C8B-B14F-4D97-AF65-F5344CB8AC3E}">
        <p14:creationId xmlns:p14="http://schemas.microsoft.com/office/powerpoint/2010/main" val="1227049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BC275B-F27A-4052-90FD-430BBCB212E5}"/>
              </a:ext>
            </a:extLst>
          </p:cNvPr>
          <p:cNvSpPr>
            <a:spLocks noGrp="1"/>
          </p:cNvSpPr>
          <p:nvPr>
            <p:ph type="title"/>
          </p:nvPr>
        </p:nvSpPr>
        <p:spPr/>
        <p:txBody>
          <a:bodyPr/>
          <a:lstStyle/>
          <a:p>
            <a:r>
              <a:rPr lang="pl-PL" dirty="0"/>
              <a:t>Odmiany</a:t>
            </a:r>
          </a:p>
        </p:txBody>
      </p:sp>
      <p:sp>
        <p:nvSpPr>
          <p:cNvPr id="3" name="Symbol zastępczy zawartości 2">
            <a:extLst>
              <a:ext uri="{FF2B5EF4-FFF2-40B4-BE49-F238E27FC236}">
                <a16:creationId xmlns:a16="http://schemas.microsoft.com/office/drawing/2014/main" id="{39451265-1556-4E1B-8F26-EA5C1D170441}"/>
              </a:ext>
            </a:extLst>
          </p:cNvPr>
          <p:cNvSpPr>
            <a:spLocks noGrp="1"/>
          </p:cNvSpPr>
          <p:nvPr>
            <p:ph idx="1"/>
          </p:nvPr>
        </p:nvSpPr>
        <p:spPr/>
        <p:txBody>
          <a:bodyPr>
            <a:normAutofit/>
          </a:bodyPr>
          <a:lstStyle/>
          <a:p>
            <a:pPr marL="0" indent="0">
              <a:buNone/>
            </a:pPr>
            <a:r>
              <a:rPr lang="pl-PL" dirty="0"/>
              <a:t>Od czasu powstania pierwszych wyświetlaczy IPS minęło już trochę czasu i opracowano ich zmodyfikowane wersje, takie jak: S-IPS (ang. </a:t>
            </a:r>
            <a:r>
              <a:rPr lang="pl-PL" i="1" dirty="0"/>
              <a:t>Super IPS</a:t>
            </a:r>
            <a:r>
              <a:rPr lang="pl-PL" dirty="0"/>
              <a:t>), AS-IPS (ang. </a:t>
            </a:r>
            <a:r>
              <a:rPr lang="pl-PL" i="1" dirty="0"/>
              <a:t>Advanced Super IPS</a:t>
            </a:r>
            <a:r>
              <a:rPr lang="pl-PL" dirty="0"/>
              <a:t>) i IPS-Pro (ang. </a:t>
            </a:r>
            <a:r>
              <a:rPr lang="pl-PL" i="1" dirty="0"/>
              <a:t>IPS </a:t>
            </a:r>
            <a:r>
              <a:rPr lang="pl-PL" i="1" dirty="0" err="1"/>
              <a:t>Provectus</a:t>
            </a:r>
            <a:r>
              <a:rPr lang="pl-PL" dirty="0"/>
              <a:t>). Różnią się one jedynie szczegółami, dzięki którym uzyskują krótsze czasy reakcji na sygnał sterujący, a także lepszy kontrast oraz odwzorowanie czerni i kolorów. Ponadto ze względu na sposób ułożenia ciekłych kryształów konieczne jest stosowanie odmiennego układu elektrod sterujących ich położeniem. Specyficzny układ elektrod zwiększa koszty produkcji i zmniejsza efektywną powierzchnię świecącą </a:t>
            </a:r>
            <a:r>
              <a:rPr lang="pl-PL" dirty="0" err="1"/>
              <a:t>subpikseli</a:t>
            </a:r>
            <a:r>
              <a:rPr lang="pl-PL" dirty="0"/>
              <a:t>, wpływając negatywnie m.in. na kontrast. Poszczególne odmiany matryc IPS różnią się między sobą m.in. właśnie kształtem i ułożeniem elektrod.</a:t>
            </a:r>
          </a:p>
        </p:txBody>
      </p:sp>
    </p:spTree>
    <p:extLst>
      <p:ext uri="{BB962C8B-B14F-4D97-AF65-F5344CB8AC3E}">
        <p14:creationId xmlns:p14="http://schemas.microsoft.com/office/powerpoint/2010/main" val="32674245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162</TotalTime>
  <Words>1483</Words>
  <Application>Microsoft Office PowerPoint</Application>
  <PresentationFormat>Panoramiczny</PresentationFormat>
  <Paragraphs>52</Paragraphs>
  <Slides>23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23</vt:i4>
      </vt:variant>
    </vt:vector>
  </HeadingPairs>
  <TitlesOfParts>
    <vt:vector size="28" baseType="lpstr">
      <vt:lpstr>Arial</vt:lpstr>
      <vt:lpstr>Tw Cen MT</vt:lpstr>
      <vt:lpstr>Tw Cen MT Condensed</vt:lpstr>
      <vt:lpstr>Wingdings 3</vt:lpstr>
      <vt:lpstr>Integralny</vt:lpstr>
      <vt:lpstr>Rodzaje matryc LCD</vt:lpstr>
      <vt:lpstr>Matryca TN</vt:lpstr>
      <vt:lpstr>Ulepszone TN</vt:lpstr>
      <vt:lpstr>Zasada działania</vt:lpstr>
      <vt:lpstr>Zasada działania</vt:lpstr>
      <vt:lpstr>Cechy</vt:lpstr>
      <vt:lpstr>Zastosowanie</vt:lpstr>
      <vt:lpstr>IPS</vt:lpstr>
      <vt:lpstr>Odmiany</vt:lpstr>
      <vt:lpstr>Zasada działania</vt:lpstr>
      <vt:lpstr>Zasada działania</vt:lpstr>
      <vt:lpstr>Cechy</vt:lpstr>
      <vt:lpstr>Zastosowanie</vt:lpstr>
      <vt:lpstr>VA</vt:lpstr>
      <vt:lpstr>Zasada działania</vt:lpstr>
      <vt:lpstr>Cechy</vt:lpstr>
      <vt:lpstr>Zastosowanie</vt:lpstr>
      <vt:lpstr>Prezentacja programu PowerPoint</vt:lpstr>
      <vt:lpstr>Podświetlenie</vt:lpstr>
      <vt:lpstr>CCFL</vt:lpstr>
      <vt:lpstr>LED</vt:lpstr>
      <vt:lpstr>CCFL vs LED</vt:lpstr>
      <vt:lpstr>Nietypowe LCD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Rodzaje matryc LCD</dc:title>
  <dc:creator>Damian Radzik</dc:creator>
  <cp:lastModifiedBy>Damian Radzik</cp:lastModifiedBy>
  <cp:revision>6</cp:revision>
  <dcterms:created xsi:type="dcterms:W3CDTF">2017-12-03T07:06:11Z</dcterms:created>
  <dcterms:modified xsi:type="dcterms:W3CDTF">2019-12-09T07:45:32Z</dcterms:modified>
</cp:coreProperties>
</file>