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A02657-0819-4A63-BA28-1CC3FEBEAD0F}" v="23" dt="2019-03-26T07:18:54.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A9A02657-0819-4A63-BA28-1CC3FEBEAD0F}"/>
    <pc:docChg chg="addSld delSld modSld">
      <pc:chgData name="Damian Radzik" userId="9b6437a5cc3fe03b" providerId="LiveId" clId="{A9A02657-0819-4A63-BA28-1CC3FEBEAD0F}" dt="2019-03-26T07:18:54.637" v="21" actId="2696"/>
      <pc:docMkLst>
        <pc:docMk/>
      </pc:docMkLst>
      <pc:sldChg chg="addSp delSp modSp add">
        <pc:chgData name="Damian Radzik" userId="9b6437a5cc3fe03b" providerId="LiveId" clId="{A9A02657-0819-4A63-BA28-1CC3FEBEAD0F}" dt="2019-03-26T07:18:05.350" v="10" actId="14100"/>
        <pc:sldMkLst>
          <pc:docMk/>
          <pc:sldMk cId="3975539646" sldId="277"/>
        </pc:sldMkLst>
        <pc:spChg chg="mod">
          <ac:chgData name="Damian Radzik" userId="9b6437a5cc3fe03b" providerId="LiveId" clId="{A9A02657-0819-4A63-BA28-1CC3FEBEAD0F}" dt="2019-03-26T07:17:22.944" v="6" actId="20577"/>
          <ac:spMkLst>
            <pc:docMk/>
            <pc:sldMk cId="3975539646" sldId="277"/>
            <ac:spMk id="2" creationId="{4894E20E-6878-48D4-8441-5B79B99FC99E}"/>
          </ac:spMkLst>
        </pc:spChg>
        <pc:spChg chg="del mod">
          <ac:chgData name="Damian Radzik" userId="9b6437a5cc3fe03b" providerId="LiveId" clId="{A9A02657-0819-4A63-BA28-1CC3FEBEAD0F}" dt="2019-03-26T07:18:00.291" v="8"/>
          <ac:spMkLst>
            <pc:docMk/>
            <pc:sldMk cId="3975539646" sldId="277"/>
            <ac:spMk id="3" creationId="{EAF8AB38-FAE3-4563-9C8D-A70752076034}"/>
          </ac:spMkLst>
        </pc:spChg>
        <pc:picChg chg="add mod">
          <ac:chgData name="Damian Radzik" userId="9b6437a5cc3fe03b" providerId="LiveId" clId="{A9A02657-0819-4A63-BA28-1CC3FEBEAD0F}" dt="2019-03-26T07:18:05.350" v="10" actId="14100"/>
          <ac:picMkLst>
            <pc:docMk/>
            <pc:sldMk cId="3975539646" sldId="277"/>
            <ac:picMk id="1026" creationId="{8757D2D2-B7E8-4FA3-B5A2-B2EEEDB5FD86}"/>
          </ac:picMkLst>
        </pc:picChg>
      </pc:sldChg>
      <pc:sldChg chg="modSp add">
        <pc:chgData name="Damian Radzik" userId="9b6437a5cc3fe03b" providerId="LiveId" clId="{A9A02657-0819-4A63-BA28-1CC3FEBEAD0F}" dt="2019-03-26T07:18:19.875" v="19" actId="20577"/>
        <pc:sldMkLst>
          <pc:docMk/>
          <pc:sldMk cId="437436674" sldId="278"/>
        </pc:sldMkLst>
        <pc:spChg chg="mod">
          <ac:chgData name="Damian Radzik" userId="9b6437a5cc3fe03b" providerId="LiveId" clId="{A9A02657-0819-4A63-BA28-1CC3FEBEAD0F}" dt="2019-03-26T07:18:19.875" v="19" actId="20577"/>
          <ac:spMkLst>
            <pc:docMk/>
            <pc:sldMk cId="437436674" sldId="278"/>
            <ac:spMk id="2" creationId="{85796A50-B38F-45FD-98D4-E0A9F50BF89A}"/>
          </ac:spMkLst>
        </pc:spChg>
        <pc:spChg chg="mod">
          <ac:chgData name="Damian Radzik" userId="9b6437a5cc3fe03b" providerId="LiveId" clId="{A9A02657-0819-4A63-BA28-1CC3FEBEAD0F}" dt="2019-03-26T07:18:17.197" v="13"/>
          <ac:spMkLst>
            <pc:docMk/>
            <pc:sldMk cId="437436674" sldId="278"/>
            <ac:spMk id="3" creationId="{F7F10ACF-0E76-462E-96F6-E61A41B503EF}"/>
          </ac:spMkLst>
        </pc:spChg>
      </pc:sldChg>
      <pc:sldChg chg="add del">
        <pc:chgData name="Damian Radzik" userId="9b6437a5cc3fe03b" providerId="LiveId" clId="{A9A02657-0819-4A63-BA28-1CC3FEBEAD0F}" dt="2019-03-26T07:18:54.637" v="21" actId="2696"/>
        <pc:sldMkLst>
          <pc:docMk/>
          <pc:sldMk cId="3267852865" sldId="27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48CE884A-0286-486E-8993-7232EA697703}" type="datetimeFigureOut">
              <a:rPr lang="pl-PL" smtClean="0"/>
              <a:t>26.03.2019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64E0FF4-C7E0-4608-B037-2B30AA99EE80}"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1993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CE884A-0286-486E-8993-7232EA697703}" type="datetimeFigureOut">
              <a:rPr lang="pl-PL" smtClean="0"/>
              <a:t>26.03.2019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64E0FF4-C7E0-4608-B037-2B30AA99EE80}" type="slidenum">
              <a:rPr lang="pl-PL" smtClean="0"/>
              <a:t>‹#›</a:t>
            </a:fld>
            <a:endParaRPr lang="pl-PL"/>
          </a:p>
        </p:txBody>
      </p:sp>
    </p:spTree>
    <p:extLst>
      <p:ext uri="{BB962C8B-B14F-4D97-AF65-F5344CB8AC3E}">
        <p14:creationId xmlns:p14="http://schemas.microsoft.com/office/powerpoint/2010/main" val="276748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CE884A-0286-486E-8993-7232EA697703}" type="datetimeFigureOut">
              <a:rPr lang="pl-PL" smtClean="0"/>
              <a:t>26.03.2019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64E0FF4-C7E0-4608-B037-2B30AA99EE80}"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60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CE884A-0286-486E-8993-7232EA697703}" type="datetimeFigureOut">
              <a:rPr lang="pl-PL" smtClean="0"/>
              <a:t>26.03.2019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64E0FF4-C7E0-4608-B037-2B30AA99EE80}" type="slidenum">
              <a:rPr lang="pl-PL" smtClean="0"/>
              <a:t>‹#›</a:t>
            </a:fld>
            <a:endParaRPr lang="pl-PL"/>
          </a:p>
        </p:txBody>
      </p:sp>
    </p:spTree>
    <p:extLst>
      <p:ext uri="{BB962C8B-B14F-4D97-AF65-F5344CB8AC3E}">
        <p14:creationId xmlns:p14="http://schemas.microsoft.com/office/powerpoint/2010/main" val="3649715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8CE884A-0286-486E-8993-7232EA697703}" type="datetimeFigureOut">
              <a:rPr lang="pl-PL" smtClean="0"/>
              <a:t>26.03.2019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64E0FF4-C7E0-4608-B037-2B30AA99EE80}"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2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CE884A-0286-486E-8993-7232EA697703}" type="datetimeFigureOut">
              <a:rPr lang="pl-PL" smtClean="0"/>
              <a:t>26.03.2019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64E0FF4-C7E0-4608-B037-2B30AA99EE80}" type="slidenum">
              <a:rPr lang="pl-PL" smtClean="0"/>
              <a:t>‹#›</a:t>
            </a:fld>
            <a:endParaRPr lang="pl-PL"/>
          </a:p>
        </p:txBody>
      </p:sp>
    </p:spTree>
    <p:extLst>
      <p:ext uri="{BB962C8B-B14F-4D97-AF65-F5344CB8AC3E}">
        <p14:creationId xmlns:p14="http://schemas.microsoft.com/office/powerpoint/2010/main" val="128737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CE884A-0286-486E-8993-7232EA697703}" type="datetimeFigureOut">
              <a:rPr lang="pl-PL" smtClean="0"/>
              <a:t>26.03.2019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64E0FF4-C7E0-4608-B037-2B30AA99EE80}" type="slidenum">
              <a:rPr lang="pl-PL" smtClean="0"/>
              <a:t>‹#›</a:t>
            </a:fld>
            <a:endParaRPr lang="pl-PL"/>
          </a:p>
        </p:txBody>
      </p:sp>
    </p:spTree>
    <p:extLst>
      <p:ext uri="{BB962C8B-B14F-4D97-AF65-F5344CB8AC3E}">
        <p14:creationId xmlns:p14="http://schemas.microsoft.com/office/powerpoint/2010/main" val="1255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CE884A-0286-486E-8993-7232EA697703}" type="datetimeFigureOut">
              <a:rPr lang="pl-PL" smtClean="0"/>
              <a:t>26.03.2019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64E0FF4-C7E0-4608-B037-2B30AA99EE80}" type="slidenum">
              <a:rPr lang="pl-PL" smtClean="0"/>
              <a:t>‹#›</a:t>
            </a:fld>
            <a:endParaRPr lang="pl-PL"/>
          </a:p>
        </p:txBody>
      </p:sp>
    </p:spTree>
    <p:extLst>
      <p:ext uri="{BB962C8B-B14F-4D97-AF65-F5344CB8AC3E}">
        <p14:creationId xmlns:p14="http://schemas.microsoft.com/office/powerpoint/2010/main" val="2157560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CE884A-0286-486E-8993-7232EA697703}" type="datetimeFigureOut">
              <a:rPr lang="pl-PL" smtClean="0"/>
              <a:t>26.03.2019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64E0FF4-C7E0-4608-B037-2B30AA99EE80}" type="slidenum">
              <a:rPr lang="pl-PL" smtClean="0"/>
              <a:t>‹#›</a:t>
            </a:fld>
            <a:endParaRPr lang="pl-PL"/>
          </a:p>
        </p:txBody>
      </p:sp>
    </p:spTree>
    <p:extLst>
      <p:ext uri="{BB962C8B-B14F-4D97-AF65-F5344CB8AC3E}">
        <p14:creationId xmlns:p14="http://schemas.microsoft.com/office/powerpoint/2010/main" val="331011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48CE884A-0286-486E-8993-7232EA697703}" type="datetimeFigureOut">
              <a:rPr lang="pl-PL" smtClean="0"/>
              <a:t>26.03.2019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64E0FF4-C7E0-4608-B037-2B30AA99EE80}" type="slidenum">
              <a:rPr lang="pl-PL" smtClean="0"/>
              <a:t>‹#›</a:t>
            </a:fld>
            <a:endParaRPr lang="pl-PL"/>
          </a:p>
        </p:txBody>
      </p:sp>
    </p:spTree>
    <p:extLst>
      <p:ext uri="{BB962C8B-B14F-4D97-AF65-F5344CB8AC3E}">
        <p14:creationId xmlns:p14="http://schemas.microsoft.com/office/powerpoint/2010/main" val="1711730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CE884A-0286-486E-8993-7232EA697703}" type="datetimeFigureOut">
              <a:rPr lang="pl-PL" smtClean="0"/>
              <a:t>26.03.2019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64E0FF4-C7E0-4608-B037-2B30AA99EE80}"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433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8CE884A-0286-486E-8993-7232EA697703}" type="datetimeFigureOut">
              <a:rPr lang="pl-PL" smtClean="0"/>
              <a:t>26.03.2019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64E0FF4-C7E0-4608-B037-2B30AA99EE80}"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0788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qFXIhrDc6Rw"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5EDEE4-55A1-4945-8521-C31A17F77B54}"/>
              </a:ext>
            </a:extLst>
          </p:cNvPr>
          <p:cNvSpPr>
            <a:spLocks noGrp="1"/>
          </p:cNvSpPr>
          <p:nvPr>
            <p:ph type="ctrTitle"/>
          </p:nvPr>
        </p:nvSpPr>
        <p:spPr/>
        <p:txBody>
          <a:bodyPr/>
          <a:lstStyle/>
          <a:p>
            <a:r>
              <a:rPr lang="pl-PL" dirty="0"/>
              <a:t>Prąd przemienny</a:t>
            </a:r>
          </a:p>
        </p:txBody>
      </p:sp>
      <p:sp>
        <p:nvSpPr>
          <p:cNvPr id="3" name="Podtytuł 2">
            <a:extLst>
              <a:ext uri="{FF2B5EF4-FFF2-40B4-BE49-F238E27FC236}">
                <a16:creationId xmlns:a16="http://schemas.microsoft.com/office/drawing/2014/main" id="{B666BF65-4B09-46CA-B874-4BF4A367DB0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22129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4D8AB3-D87D-4519-AF06-ED771AFC369D}"/>
              </a:ext>
            </a:extLst>
          </p:cNvPr>
          <p:cNvSpPr>
            <a:spLocks noGrp="1"/>
          </p:cNvSpPr>
          <p:nvPr>
            <p:ph type="title"/>
          </p:nvPr>
        </p:nvSpPr>
        <p:spPr/>
        <p:txBody>
          <a:bodyPr/>
          <a:lstStyle/>
          <a:p>
            <a:endParaRPr lang="pl-PL"/>
          </a:p>
        </p:txBody>
      </p:sp>
      <p:pic>
        <p:nvPicPr>
          <p:cNvPr id="4098" name="Picture 2" descr="Znalezione obrazy dla zapytania ukÅad trÃ³jfazowy">
            <a:extLst>
              <a:ext uri="{FF2B5EF4-FFF2-40B4-BE49-F238E27FC236}">
                <a16:creationId xmlns:a16="http://schemas.microsoft.com/office/drawing/2014/main" id="{3F1FACFE-81AD-4F12-BC46-119DFB92F89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51869" y="1253331"/>
            <a:ext cx="828826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909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051A48-376F-4D3E-A1BE-74729FD0FABA}"/>
              </a:ext>
            </a:extLst>
          </p:cNvPr>
          <p:cNvSpPr>
            <a:spLocks noGrp="1"/>
          </p:cNvSpPr>
          <p:nvPr>
            <p:ph type="title"/>
          </p:nvPr>
        </p:nvSpPr>
        <p:spPr/>
        <p:txBody>
          <a:bodyPr/>
          <a:lstStyle/>
          <a:p>
            <a:r>
              <a:rPr lang="pl-PL" dirty="0"/>
              <a:t>Wykorzystanie w innych urządzeniach</a:t>
            </a:r>
          </a:p>
        </p:txBody>
      </p:sp>
      <p:sp>
        <p:nvSpPr>
          <p:cNvPr id="3" name="Symbol zastępczy zawartości 2">
            <a:extLst>
              <a:ext uri="{FF2B5EF4-FFF2-40B4-BE49-F238E27FC236}">
                <a16:creationId xmlns:a16="http://schemas.microsoft.com/office/drawing/2014/main" id="{55546577-7215-495B-B185-302F8AB8E485}"/>
              </a:ext>
            </a:extLst>
          </p:cNvPr>
          <p:cNvSpPr>
            <a:spLocks noGrp="1"/>
          </p:cNvSpPr>
          <p:nvPr>
            <p:ph idx="1"/>
          </p:nvPr>
        </p:nvSpPr>
        <p:spPr/>
        <p:txBody>
          <a:bodyPr>
            <a:normAutofit/>
          </a:bodyPr>
          <a:lstStyle/>
          <a:p>
            <a:pPr marL="0" indent="0">
              <a:buNone/>
            </a:pPr>
            <a:r>
              <a:rPr lang="pl-PL" dirty="0"/>
              <a:t>Zasilanie odbiorników o charakterze rezystancyjnym prądem przemiennym nie różni się w praktyce znacznie od zasilania prądem stałym. </a:t>
            </a:r>
          </a:p>
          <a:p>
            <a:pPr marL="0" indent="0">
              <a:buNone/>
            </a:pPr>
            <a:r>
              <a:rPr lang="pl-PL" dirty="0"/>
              <a:t>Wynika to z faktu, że niezależnie od typu prądu zasilającego na odbiorniku rezystancyjnym wydziela się taka sama ilość energii dla prądów o takiej samej wartości skutecznej. Zjawisko to wykorzystuje się powszechnie w elementach grzejnych (np. elektryczne czajniki, grzałki kuchenki, piecyki, lutownice grzałkowe itp.)</a:t>
            </a:r>
          </a:p>
        </p:txBody>
      </p:sp>
    </p:spTree>
    <p:extLst>
      <p:ext uri="{BB962C8B-B14F-4D97-AF65-F5344CB8AC3E}">
        <p14:creationId xmlns:p14="http://schemas.microsoft.com/office/powerpoint/2010/main" val="148147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AAA247-023F-4753-BCC0-AADA1AD1198A}"/>
              </a:ext>
            </a:extLst>
          </p:cNvPr>
          <p:cNvSpPr>
            <a:spLocks noGrp="1"/>
          </p:cNvSpPr>
          <p:nvPr>
            <p:ph type="title"/>
          </p:nvPr>
        </p:nvSpPr>
        <p:spPr/>
        <p:txBody>
          <a:bodyPr/>
          <a:lstStyle/>
          <a:p>
            <a:r>
              <a:rPr lang="pl-PL" dirty="0"/>
              <a:t>Wykorzystanie w innych urządzeniach</a:t>
            </a:r>
          </a:p>
        </p:txBody>
      </p:sp>
      <p:sp>
        <p:nvSpPr>
          <p:cNvPr id="3" name="Symbol zastępczy zawartości 2">
            <a:extLst>
              <a:ext uri="{FF2B5EF4-FFF2-40B4-BE49-F238E27FC236}">
                <a16:creationId xmlns:a16="http://schemas.microsoft.com/office/drawing/2014/main" id="{CE21BCBD-714D-48DD-BEEC-8F180474FB12}"/>
              </a:ext>
            </a:extLst>
          </p:cNvPr>
          <p:cNvSpPr>
            <a:spLocks noGrp="1"/>
          </p:cNvSpPr>
          <p:nvPr>
            <p:ph idx="1"/>
          </p:nvPr>
        </p:nvSpPr>
        <p:spPr/>
        <p:txBody>
          <a:bodyPr>
            <a:normAutofit/>
          </a:bodyPr>
          <a:lstStyle/>
          <a:p>
            <a:pPr marL="0" indent="0">
              <a:buNone/>
            </a:pPr>
            <a:r>
              <a:rPr lang="pl-PL" dirty="0"/>
              <a:t>Prąd przemienny jest także powszechnie używany do zasilania żarówek. Żarówki z żarnikiem z drucika wolframowego pobierają moc podobnie do rezystorów. </a:t>
            </a:r>
          </a:p>
          <a:p>
            <a:pPr marL="0" indent="0">
              <a:buNone/>
            </a:pPr>
            <a:r>
              <a:rPr lang="pl-PL" dirty="0"/>
              <a:t>Przepływający prąd powoduje wydzielanie się mocy na żarniku, który rozgrzewa się do bardzo wysokiej temperatury, co powoduje emisję światła. Stosunkowo duża bezwładność cieplna powoduje, że pomimo ciągłych zmian wartości chwilowych prądu temperatura żarnika nie zmienia się aż tak gwałtownie. Skutkuje to równomiernym świeceniem, niewielkie wahania są niezauważalne dla ludzkiego oka. </a:t>
            </a:r>
          </a:p>
          <a:p>
            <a:pPr marL="0" indent="0">
              <a:buNone/>
            </a:pPr>
            <a:r>
              <a:rPr lang="pl-PL" dirty="0"/>
              <a:t>W lampach fluorescencyjnych świecenie powstaje w wyniku przepływu prądu przez gaz. Ponieważ wartości chwilowe prądu zmieniają się, również i jonizacja gazu podlega podobnym zmianom. Powoduje to migotanie emitowanego światła.</a:t>
            </a:r>
          </a:p>
          <a:p>
            <a:pPr marL="0" indent="0">
              <a:buNone/>
            </a:pPr>
            <a:endParaRPr lang="pl-PL" dirty="0"/>
          </a:p>
        </p:txBody>
      </p:sp>
    </p:spTree>
    <p:extLst>
      <p:ext uri="{BB962C8B-B14F-4D97-AF65-F5344CB8AC3E}">
        <p14:creationId xmlns:p14="http://schemas.microsoft.com/office/powerpoint/2010/main" val="133244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BF6E14-9365-4A3C-A28A-7F34E5818B19}"/>
              </a:ext>
            </a:extLst>
          </p:cNvPr>
          <p:cNvSpPr>
            <a:spLocks noGrp="1"/>
          </p:cNvSpPr>
          <p:nvPr>
            <p:ph type="title"/>
          </p:nvPr>
        </p:nvSpPr>
        <p:spPr/>
        <p:txBody>
          <a:bodyPr/>
          <a:lstStyle/>
          <a:p>
            <a:r>
              <a:rPr lang="pl-PL" dirty="0"/>
              <a:t>Wykorzystanie w innych urządzeniach</a:t>
            </a:r>
          </a:p>
        </p:txBody>
      </p:sp>
      <p:sp>
        <p:nvSpPr>
          <p:cNvPr id="3" name="Symbol zastępczy zawartości 2">
            <a:extLst>
              <a:ext uri="{FF2B5EF4-FFF2-40B4-BE49-F238E27FC236}">
                <a16:creationId xmlns:a16="http://schemas.microsoft.com/office/drawing/2014/main" id="{EB4FB253-5C84-4379-81C9-98F468110B80}"/>
              </a:ext>
            </a:extLst>
          </p:cNvPr>
          <p:cNvSpPr>
            <a:spLocks noGrp="1"/>
          </p:cNvSpPr>
          <p:nvPr>
            <p:ph idx="1"/>
          </p:nvPr>
        </p:nvSpPr>
        <p:spPr/>
        <p:txBody>
          <a:bodyPr>
            <a:normAutofit/>
          </a:bodyPr>
          <a:lstStyle/>
          <a:p>
            <a:pPr marL="0" indent="0">
              <a:buNone/>
            </a:pPr>
            <a:r>
              <a:rPr lang="pl-PL" dirty="0"/>
              <a:t>W świetlówkach kompaktowych stateczniki elektroniczne zasilają świetlówkę prądem o częstotliwości od 20 kHz do 45 kHz, lecz w lampach fluorescencyjnych z elementem ograniczającym prąd w postaci dławika, zasilanych bezpośrednio z sieci energetycznej (w Polsce z częstotliwością 50 </a:t>
            </a:r>
            <a:r>
              <a:rPr lang="pl-PL" dirty="0" err="1"/>
              <a:t>Hz</a:t>
            </a:r>
            <a:r>
              <a:rPr lang="pl-PL" dirty="0"/>
              <a:t>) zmiany te są niezbyt szybkie (100 razy na sekundę), choć ludzkie oko ich nie rejestruje, dłuższe przebywanie lub ciągła praca przy tego typu świetle może powodować zmęczenie wzroku. </a:t>
            </a:r>
          </a:p>
          <a:p>
            <a:pPr marL="0" indent="0">
              <a:buNone/>
            </a:pPr>
            <a:r>
              <a:rPr lang="pl-PL" dirty="0"/>
              <a:t>Co więcej, migotanie światła może powodować efekt stroboskopowy dlatego też oświetlenie tego typu jest zabronione w pobliżu wirujących części maszyn, które mogą być niebezpieczne dla zdrowia lub życia. Na przykład miejscowe oświetlenie w obrabiarkach jest realizowane zawsze za pomocą tradycyjnych żarówek z żarnikiem.</a:t>
            </a:r>
          </a:p>
          <a:p>
            <a:pPr marL="0" indent="0">
              <a:buNone/>
            </a:pPr>
            <a:endParaRPr lang="pl-PL" dirty="0"/>
          </a:p>
        </p:txBody>
      </p:sp>
    </p:spTree>
    <p:extLst>
      <p:ext uri="{BB962C8B-B14F-4D97-AF65-F5344CB8AC3E}">
        <p14:creationId xmlns:p14="http://schemas.microsoft.com/office/powerpoint/2010/main" val="1582701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B6A4AE-1DE6-4148-8875-47C01A5162F3}"/>
              </a:ext>
            </a:extLst>
          </p:cNvPr>
          <p:cNvSpPr>
            <a:spLocks noGrp="1"/>
          </p:cNvSpPr>
          <p:nvPr>
            <p:ph type="title"/>
          </p:nvPr>
        </p:nvSpPr>
        <p:spPr/>
        <p:txBody>
          <a:bodyPr/>
          <a:lstStyle/>
          <a:p>
            <a:endParaRPr lang="pl-PL"/>
          </a:p>
        </p:txBody>
      </p:sp>
      <p:pic>
        <p:nvPicPr>
          <p:cNvPr id="4" name="Multimedia online 3" title="Levitating Waters - Antigravity water drops">
            <a:hlinkClick r:id="" action="ppaction://media"/>
            <a:extLst>
              <a:ext uri="{FF2B5EF4-FFF2-40B4-BE49-F238E27FC236}">
                <a16:creationId xmlns:a16="http://schemas.microsoft.com/office/drawing/2014/main" id="{CE8624C8-9686-4646-A614-4ACDCA24C5A8}"/>
              </a:ext>
            </a:extLst>
          </p:cNvPr>
          <p:cNvPicPr>
            <a:picLocks noGrp="1" noRot="1" noChangeAspect="1"/>
          </p:cNvPicPr>
          <p:nvPr>
            <p:ph idx="1"/>
            <a:videoFile r:link="rId1"/>
          </p:nvPr>
        </p:nvPicPr>
        <p:blipFill>
          <a:blip r:embed="rId3"/>
          <a:stretch>
            <a:fillRect/>
          </a:stretch>
        </p:blipFill>
        <p:spPr>
          <a:xfrm>
            <a:off x="763588" y="428625"/>
            <a:ext cx="10664825" cy="5999163"/>
          </a:xfrm>
          <a:prstGeom prst="rect">
            <a:avLst/>
          </a:prstGeom>
        </p:spPr>
      </p:pic>
    </p:spTree>
    <p:extLst>
      <p:ext uri="{BB962C8B-B14F-4D97-AF65-F5344CB8AC3E}">
        <p14:creationId xmlns:p14="http://schemas.microsoft.com/office/powerpoint/2010/main" val="765149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18961A-5833-417D-8CDA-B8DFFC2514B5}"/>
              </a:ext>
            </a:extLst>
          </p:cNvPr>
          <p:cNvSpPr>
            <a:spLocks noGrp="1"/>
          </p:cNvSpPr>
          <p:nvPr>
            <p:ph type="title"/>
          </p:nvPr>
        </p:nvSpPr>
        <p:spPr/>
        <p:txBody>
          <a:bodyPr/>
          <a:lstStyle/>
          <a:p>
            <a:r>
              <a:rPr lang="pl-PL" dirty="0" err="1"/>
              <a:t>Przesył</a:t>
            </a:r>
            <a:r>
              <a:rPr lang="pl-PL" dirty="0"/>
              <a:t> prądu zmiennego</a:t>
            </a:r>
          </a:p>
        </p:txBody>
      </p:sp>
      <p:sp>
        <p:nvSpPr>
          <p:cNvPr id="3" name="Symbol zastępczy zawartości 2">
            <a:extLst>
              <a:ext uri="{FF2B5EF4-FFF2-40B4-BE49-F238E27FC236}">
                <a16:creationId xmlns:a16="http://schemas.microsoft.com/office/drawing/2014/main" id="{A3C242B6-594F-4C73-A883-F8D886A31B87}"/>
              </a:ext>
            </a:extLst>
          </p:cNvPr>
          <p:cNvSpPr>
            <a:spLocks noGrp="1"/>
          </p:cNvSpPr>
          <p:nvPr>
            <p:ph idx="1"/>
          </p:nvPr>
        </p:nvSpPr>
        <p:spPr/>
        <p:txBody>
          <a:bodyPr>
            <a:normAutofit/>
          </a:bodyPr>
          <a:lstStyle/>
          <a:p>
            <a:pPr marL="0" indent="0">
              <a:buNone/>
            </a:pPr>
            <a:r>
              <a:rPr lang="pl-PL" dirty="0"/>
              <a:t>Prąd przemienny daje się łatwo transformować na inne poziomy natężenia prądu lub napięcia. Moc elektryczna w danym układzie jest proporcjonalna do iloczynu natężenia prądu i napięcia (jak również zależy od przesunięcia fazowego pomiędzy nimi):</a:t>
            </a:r>
          </a:p>
          <a:p>
            <a:pPr marL="0" indent="0">
              <a:buNone/>
            </a:pPr>
            <a:endParaRPr lang="pl-PL" dirty="0"/>
          </a:p>
          <a:p>
            <a:pPr marL="0" indent="0">
              <a:buNone/>
            </a:pPr>
            <a:endParaRPr lang="pl-PL" dirty="0"/>
          </a:p>
          <a:p>
            <a:pPr marL="0" indent="0">
              <a:buNone/>
            </a:pPr>
            <a:endParaRPr lang="pl-PL" dirty="0"/>
          </a:p>
        </p:txBody>
      </p:sp>
      <p:sp>
        <p:nvSpPr>
          <p:cNvPr id="4" name="AutoShape 2" descr="{\displaystyle P=I\cdot U\cdot \cos(\varphi )}">
            <a:extLst>
              <a:ext uri="{FF2B5EF4-FFF2-40B4-BE49-F238E27FC236}">
                <a16:creationId xmlns:a16="http://schemas.microsoft.com/office/drawing/2014/main" id="{B1A3C190-7BD1-41FC-86CA-D25CFA1FB48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pic>
        <p:nvPicPr>
          <p:cNvPr id="5" name="Obraz 4">
            <a:extLst>
              <a:ext uri="{FF2B5EF4-FFF2-40B4-BE49-F238E27FC236}">
                <a16:creationId xmlns:a16="http://schemas.microsoft.com/office/drawing/2014/main" id="{C0200BBD-AEFA-413E-8AC8-77FC835504D3}"/>
              </a:ext>
            </a:extLst>
          </p:cNvPr>
          <p:cNvPicPr>
            <a:picLocks noChangeAspect="1"/>
          </p:cNvPicPr>
          <p:nvPr/>
        </p:nvPicPr>
        <p:blipFill>
          <a:blip r:embed="rId2"/>
          <a:stretch>
            <a:fillRect/>
          </a:stretch>
        </p:blipFill>
        <p:spPr>
          <a:xfrm>
            <a:off x="2984177" y="4086086"/>
            <a:ext cx="5918846" cy="1061312"/>
          </a:xfrm>
          <a:prstGeom prst="rect">
            <a:avLst/>
          </a:prstGeom>
        </p:spPr>
      </p:pic>
    </p:spTree>
    <p:extLst>
      <p:ext uri="{BB962C8B-B14F-4D97-AF65-F5344CB8AC3E}">
        <p14:creationId xmlns:p14="http://schemas.microsoft.com/office/powerpoint/2010/main" val="15026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777FB8-B52C-4AAF-9EE4-B421D6A63CBB}"/>
              </a:ext>
            </a:extLst>
          </p:cNvPr>
          <p:cNvSpPr>
            <a:spLocks noGrp="1"/>
          </p:cNvSpPr>
          <p:nvPr>
            <p:ph type="title"/>
          </p:nvPr>
        </p:nvSpPr>
        <p:spPr/>
        <p:txBody>
          <a:bodyPr/>
          <a:lstStyle/>
          <a:p>
            <a:r>
              <a:rPr lang="pl-PL" dirty="0" err="1"/>
              <a:t>Przesył</a:t>
            </a:r>
            <a:r>
              <a:rPr lang="pl-PL" dirty="0"/>
              <a:t> prądu zmiennego</a:t>
            </a:r>
          </a:p>
        </p:txBody>
      </p:sp>
      <p:sp>
        <p:nvSpPr>
          <p:cNvPr id="3" name="Symbol zastępczy zawartości 2">
            <a:extLst>
              <a:ext uri="{FF2B5EF4-FFF2-40B4-BE49-F238E27FC236}">
                <a16:creationId xmlns:a16="http://schemas.microsoft.com/office/drawing/2014/main" id="{C0A4E8C9-5115-43BF-81F3-62E5FA6610A4}"/>
              </a:ext>
            </a:extLst>
          </p:cNvPr>
          <p:cNvSpPr>
            <a:spLocks noGrp="1"/>
          </p:cNvSpPr>
          <p:nvPr>
            <p:ph idx="1"/>
          </p:nvPr>
        </p:nvSpPr>
        <p:spPr/>
        <p:txBody>
          <a:bodyPr/>
          <a:lstStyle/>
          <a:p>
            <a:pPr marL="0" indent="0">
              <a:buNone/>
            </a:pPr>
            <a:r>
              <a:rPr lang="pl-PL" dirty="0"/>
              <a:t>Dlatego też, taką samą moc można przesłać zarówno przy małym napięciu – wówczas natężenie prądu jest duże, jak i przy dużym napięciu – wówczas natężenie prądu jest małe (moc nie ulega zmianie przy transformacji). </a:t>
            </a:r>
          </a:p>
          <a:p>
            <a:pPr marL="0" indent="0">
              <a:buNone/>
            </a:pPr>
            <a:r>
              <a:rPr lang="pl-PL" dirty="0"/>
              <a:t>Czym mniejsza wartość natężenia prądu (co za tym idzie większe napięcie), tym mniejsze straty mocy na rezystancji przewodów, w których płynie prąd. Dlatego też w systemach energetycznych do przesyłania bardzo dużych mocy na znaczne odległości stosuje się bardzo wysokie, tzw. najwyższe napięcie.</a:t>
            </a:r>
          </a:p>
        </p:txBody>
      </p:sp>
    </p:spTree>
    <p:extLst>
      <p:ext uri="{BB962C8B-B14F-4D97-AF65-F5344CB8AC3E}">
        <p14:creationId xmlns:p14="http://schemas.microsoft.com/office/powerpoint/2010/main" val="3804391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36904C-78A5-415C-9026-8A85BA797242}"/>
              </a:ext>
            </a:extLst>
          </p:cNvPr>
          <p:cNvSpPr>
            <a:spLocks noGrp="1"/>
          </p:cNvSpPr>
          <p:nvPr>
            <p:ph type="title"/>
          </p:nvPr>
        </p:nvSpPr>
        <p:spPr/>
        <p:txBody>
          <a:bodyPr/>
          <a:lstStyle/>
          <a:p>
            <a:r>
              <a:rPr lang="pl-PL" dirty="0"/>
              <a:t>Dodatkowe własności prądu przemiennego</a:t>
            </a:r>
          </a:p>
        </p:txBody>
      </p:sp>
      <p:sp>
        <p:nvSpPr>
          <p:cNvPr id="3" name="Symbol zastępczy zawartości 2">
            <a:extLst>
              <a:ext uri="{FF2B5EF4-FFF2-40B4-BE49-F238E27FC236}">
                <a16:creationId xmlns:a16="http://schemas.microsoft.com/office/drawing/2014/main" id="{0C169E55-2225-49FE-B5D0-B922BAF9D8EB}"/>
              </a:ext>
            </a:extLst>
          </p:cNvPr>
          <p:cNvSpPr>
            <a:spLocks noGrp="1"/>
          </p:cNvSpPr>
          <p:nvPr>
            <p:ph idx="1"/>
          </p:nvPr>
        </p:nvSpPr>
        <p:spPr/>
        <p:txBody>
          <a:bodyPr>
            <a:normAutofit/>
          </a:bodyPr>
          <a:lstStyle/>
          <a:p>
            <a:pPr marL="0" indent="0">
              <a:buNone/>
            </a:pPr>
            <a:r>
              <a:rPr lang="pl-PL" dirty="0"/>
              <a:t>W klasycznym obwodzie elektrycznym prądu stałego odbiornikiem energii jest tylko rezystancja. W obwodach prądu przemiennego rezystancja jest odpowiedzialna za rozpraszanie mocy czynnej, ale dodatkowo występują elementy, które mogą pobierać, magazynować i oddawać energię elektryczną. </a:t>
            </a:r>
          </a:p>
          <a:p>
            <a:pPr marL="0" indent="0">
              <a:buNone/>
            </a:pPr>
            <a:r>
              <a:rPr lang="pl-PL" dirty="0"/>
              <a:t>Dowolny odbiornik nie jest więc już charakteryzowany tylko mocą czynną rozpraszaną na rezystancji R, ale również mocą bierną pobieraną i oddawaną przez reaktancję X. Sumę geometryczną tych dwóch wartości nazywa się impedancją Z.</a:t>
            </a:r>
          </a:p>
          <a:p>
            <a:pPr marL="0" indent="0">
              <a:buNone/>
            </a:pPr>
            <a:endParaRPr lang="pl-PL" dirty="0"/>
          </a:p>
        </p:txBody>
      </p:sp>
    </p:spTree>
    <p:extLst>
      <p:ext uri="{BB962C8B-B14F-4D97-AF65-F5344CB8AC3E}">
        <p14:creationId xmlns:p14="http://schemas.microsoft.com/office/powerpoint/2010/main" val="542675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56F90-1DD4-4685-9383-B5D123EF8D3C}"/>
              </a:ext>
            </a:extLst>
          </p:cNvPr>
          <p:cNvSpPr>
            <a:spLocks noGrp="1"/>
          </p:cNvSpPr>
          <p:nvPr>
            <p:ph type="title"/>
          </p:nvPr>
        </p:nvSpPr>
        <p:spPr/>
        <p:txBody>
          <a:bodyPr/>
          <a:lstStyle/>
          <a:p>
            <a:r>
              <a:rPr lang="pl-PL" dirty="0"/>
              <a:t>Dodatkowe własności prądu przemiennego</a:t>
            </a:r>
          </a:p>
        </p:txBody>
      </p:sp>
      <p:sp>
        <p:nvSpPr>
          <p:cNvPr id="3" name="Symbol zastępczy zawartości 2">
            <a:extLst>
              <a:ext uri="{FF2B5EF4-FFF2-40B4-BE49-F238E27FC236}">
                <a16:creationId xmlns:a16="http://schemas.microsoft.com/office/drawing/2014/main" id="{4CB7C020-F71A-4CDE-A549-DCD227836804}"/>
              </a:ext>
            </a:extLst>
          </p:cNvPr>
          <p:cNvSpPr>
            <a:spLocks noGrp="1"/>
          </p:cNvSpPr>
          <p:nvPr>
            <p:ph idx="1"/>
          </p:nvPr>
        </p:nvSpPr>
        <p:spPr/>
        <p:txBody>
          <a:bodyPr>
            <a:normAutofit/>
          </a:bodyPr>
          <a:lstStyle/>
          <a:p>
            <a:pPr marL="0" indent="0">
              <a:buNone/>
            </a:pPr>
            <a:r>
              <a:rPr lang="pl-PL" dirty="0"/>
              <a:t>Co więcej, dodatnia reaktancja cewki może zostać skompensowana ujemną reaktancją kondensatora. W krytycznym przypadku gdy następuje rezonans napięć, który może być bardzo niebezpieczny dla elementów układu. </a:t>
            </a:r>
          </a:p>
          <a:p>
            <a:pPr marL="0" indent="0">
              <a:buNone/>
            </a:pPr>
            <a:r>
              <a:rPr lang="pl-PL" dirty="0"/>
              <a:t>Czasami jednak jest to zjawisko pożyteczne – wykorzystywane np. w przesyle sygnałów radiowych.</a:t>
            </a:r>
          </a:p>
        </p:txBody>
      </p:sp>
      <p:pic>
        <p:nvPicPr>
          <p:cNvPr id="4" name="Obraz 3">
            <a:extLst>
              <a:ext uri="{FF2B5EF4-FFF2-40B4-BE49-F238E27FC236}">
                <a16:creationId xmlns:a16="http://schemas.microsoft.com/office/drawing/2014/main" id="{FD7B9DD6-1779-4E8D-AA47-925BDE2B6C26}"/>
              </a:ext>
            </a:extLst>
          </p:cNvPr>
          <p:cNvPicPr>
            <a:picLocks noChangeAspect="1"/>
          </p:cNvPicPr>
          <p:nvPr/>
        </p:nvPicPr>
        <p:blipFill>
          <a:blip r:embed="rId2"/>
          <a:stretch>
            <a:fillRect/>
          </a:stretch>
        </p:blipFill>
        <p:spPr>
          <a:xfrm>
            <a:off x="4177932" y="4422710"/>
            <a:ext cx="3836136" cy="919623"/>
          </a:xfrm>
          <a:prstGeom prst="rect">
            <a:avLst/>
          </a:prstGeom>
        </p:spPr>
      </p:pic>
    </p:spTree>
    <p:extLst>
      <p:ext uri="{BB962C8B-B14F-4D97-AF65-F5344CB8AC3E}">
        <p14:creationId xmlns:p14="http://schemas.microsoft.com/office/powerpoint/2010/main" val="681734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570A88-5FA1-43B6-B19A-81F142BB5034}"/>
              </a:ext>
            </a:extLst>
          </p:cNvPr>
          <p:cNvSpPr>
            <a:spLocks noGrp="1"/>
          </p:cNvSpPr>
          <p:nvPr>
            <p:ph type="title"/>
          </p:nvPr>
        </p:nvSpPr>
        <p:spPr/>
        <p:txBody>
          <a:bodyPr/>
          <a:lstStyle/>
          <a:p>
            <a:r>
              <a:rPr lang="pl-PL" dirty="0"/>
              <a:t>Napięcie skuteczne</a:t>
            </a:r>
          </a:p>
        </p:txBody>
      </p:sp>
      <p:sp>
        <p:nvSpPr>
          <p:cNvPr id="3" name="Symbol zastępczy zawartości 2">
            <a:extLst>
              <a:ext uri="{FF2B5EF4-FFF2-40B4-BE49-F238E27FC236}">
                <a16:creationId xmlns:a16="http://schemas.microsoft.com/office/drawing/2014/main" id="{CD25E64A-F1DA-4410-844F-27E0DF001B90}"/>
              </a:ext>
            </a:extLst>
          </p:cNvPr>
          <p:cNvSpPr>
            <a:spLocks noGrp="1"/>
          </p:cNvSpPr>
          <p:nvPr>
            <p:ph idx="1"/>
          </p:nvPr>
        </p:nvSpPr>
        <p:spPr/>
        <p:txBody>
          <a:bodyPr/>
          <a:lstStyle/>
          <a:p>
            <a:pPr marL="0" indent="0">
              <a:buNone/>
            </a:pPr>
            <a:r>
              <a:rPr lang="pl-PL" dirty="0"/>
              <a:t>Wartość skuteczna napięcia elektrycznego okresowego równa stałemu napięciu przyłożonemu do danego oporu, powodująca wydzielanie się na tym oporze takiej samej energii jak przy napięciu zmiennym.</a:t>
            </a:r>
          </a:p>
        </p:txBody>
      </p:sp>
      <p:pic>
        <p:nvPicPr>
          <p:cNvPr id="4" name="Obraz 3">
            <a:extLst>
              <a:ext uri="{FF2B5EF4-FFF2-40B4-BE49-F238E27FC236}">
                <a16:creationId xmlns:a16="http://schemas.microsoft.com/office/drawing/2014/main" id="{A90A16D9-53F8-4074-B148-98F7A69454EB}"/>
              </a:ext>
            </a:extLst>
          </p:cNvPr>
          <p:cNvPicPr>
            <a:picLocks noChangeAspect="1"/>
          </p:cNvPicPr>
          <p:nvPr/>
        </p:nvPicPr>
        <p:blipFill>
          <a:blip r:embed="rId2"/>
          <a:stretch>
            <a:fillRect/>
          </a:stretch>
        </p:blipFill>
        <p:spPr>
          <a:xfrm>
            <a:off x="4666179" y="3429000"/>
            <a:ext cx="2859642" cy="1405170"/>
          </a:xfrm>
          <a:prstGeom prst="rect">
            <a:avLst/>
          </a:prstGeom>
        </p:spPr>
      </p:pic>
    </p:spTree>
    <p:extLst>
      <p:ext uri="{BB962C8B-B14F-4D97-AF65-F5344CB8AC3E}">
        <p14:creationId xmlns:p14="http://schemas.microsoft.com/office/powerpoint/2010/main" val="257687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7C9F38-579C-4118-8ECA-0EE596832E8C}"/>
              </a:ext>
            </a:extLst>
          </p:cNvPr>
          <p:cNvSpPr>
            <a:spLocks noGrp="1"/>
          </p:cNvSpPr>
          <p:nvPr>
            <p:ph type="title"/>
          </p:nvPr>
        </p:nvSpPr>
        <p:spPr/>
        <p:txBody>
          <a:bodyPr/>
          <a:lstStyle/>
          <a:p>
            <a:r>
              <a:rPr lang="pl-PL" dirty="0"/>
              <a:t>Prąd przemienny (ang. </a:t>
            </a:r>
            <a:r>
              <a:rPr lang="pl-PL" dirty="0" err="1"/>
              <a:t>alternating</a:t>
            </a:r>
            <a:r>
              <a:rPr lang="pl-PL" dirty="0"/>
              <a:t> </a:t>
            </a:r>
            <a:r>
              <a:rPr lang="pl-PL" dirty="0" err="1"/>
              <a:t>current</a:t>
            </a:r>
            <a:r>
              <a:rPr lang="pl-PL" dirty="0"/>
              <a:t>, AC)</a:t>
            </a:r>
          </a:p>
        </p:txBody>
      </p:sp>
      <p:sp>
        <p:nvSpPr>
          <p:cNvPr id="3" name="Symbol zastępczy zawartości 2">
            <a:extLst>
              <a:ext uri="{FF2B5EF4-FFF2-40B4-BE49-F238E27FC236}">
                <a16:creationId xmlns:a16="http://schemas.microsoft.com/office/drawing/2014/main" id="{6107ECD7-ECBC-4F1B-8514-970A22F72C04}"/>
              </a:ext>
            </a:extLst>
          </p:cNvPr>
          <p:cNvSpPr>
            <a:spLocks noGrp="1"/>
          </p:cNvSpPr>
          <p:nvPr>
            <p:ph idx="1"/>
          </p:nvPr>
        </p:nvSpPr>
        <p:spPr/>
        <p:txBody>
          <a:bodyPr>
            <a:normAutofit/>
          </a:bodyPr>
          <a:lstStyle/>
          <a:p>
            <a:pPr marL="0" indent="0">
              <a:buNone/>
            </a:pPr>
            <a:r>
              <a:rPr lang="pl-PL" dirty="0"/>
              <a:t>Charakterystyczny przypadek prądu elektrycznego okresowo zmiennego, w którym wartości chwilowe podlegają zmianom w powtarzalny, okresowy sposób, z określoną częstotliwością. </a:t>
            </a:r>
          </a:p>
          <a:p>
            <a:pPr marL="0" indent="0">
              <a:buNone/>
            </a:pPr>
            <a:r>
              <a:rPr lang="pl-PL" dirty="0"/>
              <a:t>Wartości chwilowe natężenia prądu przemiennego przyjmują naprzemiennie wartości dodatnie i ujemne (stąd nazwa przemienny). Najczęściej pożądane jest, aby wartość średnia </a:t>
            </a:r>
            <a:r>
              <a:rPr lang="pl-PL" dirty="0" err="1"/>
              <a:t>całookresowa</a:t>
            </a:r>
            <a:r>
              <a:rPr lang="pl-PL" dirty="0"/>
              <a:t> (tzn. składowa stała) wynosiła zero.</a:t>
            </a:r>
          </a:p>
          <a:p>
            <a:pPr marL="0" indent="0">
              <a:buNone/>
            </a:pPr>
            <a:r>
              <a:rPr lang="pl-PL" dirty="0"/>
              <a:t>Największe znaczenie praktyczne mają prąd i napięcie o przebiegu sinusoidalnym. W żargonie technicznym nazwa prąd przemienny często oznacza po prostu prąd sinusoidalny. </a:t>
            </a:r>
          </a:p>
          <a:p>
            <a:pPr marL="0" indent="0">
              <a:buNone/>
            </a:pPr>
            <a:r>
              <a:rPr lang="pl-PL" dirty="0"/>
              <a:t>Jeśli zakłócenia lub nieliniowość powodują zdeformowanie sinusoidalnego kształtu, wówczas taki niesinusoidalny przebieg nosi nazwę przebiegu odkształconego.</a:t>
            </a:r>
          </a:p>
        </p:txBody>
      </p:sp>
    </p:spTree>
    <p:extLst>
      <p:ext uri="{BB962C8B-B14F-4D97-AF65-F5344CB8AC3E}">
        <p14:creationId xmlns:p14="http://schemas.microsoft.com/office/powerpoint/2010/main" val="615594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B778AE-1CEB-40B4-8619-59360AF53164}"/>
              </a:ext>
            </a:extLst>
          </p:cNvPr>
          <p:cNvSpPr>
            <a:spLocks noGrp="1"/>
          </p:cNvSpPr>
          <p:nvPr>
            <p:ph type="title"/>
          </p:nvPr>
        </p:nvSpPr>
        <p:spPr/>
        <p:txBody>
          <a:bodyPr/>
          <a:lstStyle/>
          <a:p>
            <a:r>
              <a:rPr lang="pl-PL" dirty="0"/>
              <a:t>Napięcie międzyfazowe</a:t>
            </a:r>
          </a:p>
        </p:txBody>
      </p:sp>
      <p:sp>
        <p:nvSpPr>
          <p:cNvPr id="3" name="Symbol zastępczy zawartości 2">
            <a:extLst>
              <a:ext uri="{FF2B5EF4-FFF2-40B4-BE49-F238E27FC236}">
                <a16:creationId xmlns:a16="http://schemas.microsoft.com/office/drawing/2014/main" id="{025EA700-5A97-48CD-A3DC-D3957FCA81DA}"/>
              </a:ext>
            </a:extLst>
          </p:cNvPr>
          <p:cNvSpPr>
            <a:spLocks noGrp="1"/>
          </p:cNvSpPr>
          <p:nvPr>
            <p:ph idx="1"/>
          </p:nvPr>
        </p:nvSpPr>
        <p:spPr/>
        <p:txBody>
          <a:bodyPr>
            <a:normAutofit/>
          </a:bodyPr>
          <a:lstStyle/>
          <a:p>
            <a:pPr marL="0" indent="0">
              <a:buNone/>
            </a:pPr>
            <a:r>
              <a:rPr lang="pl-PL" dirty="0"/>
              <a:t>Wartość skuteczna napięcia elektrycznego pomiędzy dwoma wybranymi przewodami fazowymi w układzie trójfazowym gwiazdowym.</a:t>
            </a:r>
          </a:p>
          <a:p>
            <a:pPr marL="0" indent="0">
              <a:buNone/>
            </a:pPr>
            <a:endParaRPr lang="pl-PL" dirty="0"/>
          </a:p>
          <a:p>
            <a:pPr marL="0" indent="0">
              <a:buNone/>
            </a:pPr>
            <a:r>
              <a:rPr lang="pl-PL" dirty="0"/>
              <a:t>W przypadku idealnym (napięcia sinusoidalnie zmienne, symetria trzech faz) wartość ta √3 razy większa od wartości napięcia fazowego.</a:t>
            </a:r>
          </a:p>
          <a:p>
            <a:pPr marL="0" indent="0">
              <a:buNone/>
            </a:pPr>
            <a:endParaRPr lang="pl-PL" dirty="0"/>
          </a:p>
          <a:p>
            <a:pPr marL="0" indent="0">
              <a:buNone/>
            </a:pPr>
            <a:r>
              <a:rPr lang="pl-PL" dirty="0"/>
              <a:t>Według obowiązującej normy PN-IEC 60038:1999 (Napięcia znormalizowane IEC) w Polsce wartość skuteczna napięcia międzyfazowego w sieciach niskiego napięcia (</a:t>
            </a:r>
            <a:r>
              <a:rPr lang="pl-PL" dirty="0" err="1"/>
              <a:t>nn</a:t>
            </a:r>
            <a:r>
              <a:rPr lang="pl-PL" dirty="0"/>
              <a:t>), przy częstotliwości sieci 50 </a:t>
            </a:r>
            <a:r>
              <a:rPr lang="pl-PL" dirty="0" err="1"/>
              <a:t>Hz</a:t>
            </a:r>
            <a:r>
              <a:rPr lang="pl-PL" dirty="0"/>
              <a:t>, wynosi 400 V ±10%.</a:t>
            </a:r>
          </a:p>
        </p:txBody>
      </p:sp>
    </p:spTree>
    <p:extLst>
      <p:ext uri="{BB962C8B-B14F-4D97-AF65-F5344CB8AC3E}">
        <p14:creationId xmlns:p14="http://schemas.microsoft.com/office/powerpoint/2010/main" val="2831391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54474A-9DA4-41C7-8A28-2E1743E08AF0}"/>
              </a:ext>
            </a:extLst>
          </p:cNvPr>
          <p:cNvSpPr>
            <a:spLocks noGrp="1"/>
          </p:cNvSpPr>
          <p:nvPr>
            <p:ph type="title"/>
          </p:nvPr>
        </p:nvSpPr>
        <p:spPr/>
        <p:txBody>
          <a:bodyPr/>
          <a:lstStyle/>
          <a:p>
            <a:r>
              <a:rPr lang="pl-PL" dirty="0"/>
              <a:t>Napięcie fazowe</a:t>
            </a:r>
          </a:p>
        </p:txBody>
      </p:sp>
      <p:sp>
        <p:nvSpPr>
          <p:cNvPr id="3" name="Symbol zastępczy zawartości 2">
            <a:extLst>
              <a:ext uri="{FF2B5EF4-FFF2-40B4-BE49-F238E27FC236}">
                <a16:creationId xmlns:a16="http://schemas.microsoft.com/office/drawing/2014/main" id="{AE771743-CABF-45F9-927E-5832C70A585E}"/>
              </a:ext>
            </a:extLst>
          </p:cNvPr>
          <p:cNvSpPr>
            <a:spLocks noGrp="1"/>
          </p:cNvSpPr>
          <p:nvPr>
            <p:ph idx="1"/>
          </p:nvPr>
        </p:nvSpPr>
        <p:spPr/>
        <p:txBody>
          <a:bodyPr/>
          <a:lstStyle/>
          <a:p>
            <a:pPr marL="0" indent="0">
              <a:buNone/>
            </a:pPr>
            <a:r>
              <a:rPr lang="pl-PL" dirty="0"/>
              <a:t>Napięcie fazowe w układzie trójfazowym gwiazdowym – wartość skuteczna napięcia pomiędzy wybranym przewodem fazowym a przewodem neutralnym.</a:t>
            </a:r>
          </a:p>
          <a:p>
            <a:pPr marL="0" indent="0">
              <a:buNone/>
            </a:pPr>
            <a:endParaRPr lang="pl-PL" dirty="0"/>
          </a:p>
          <a:p>
            <a:pPr marL="0" indent="0">
              <a:buNone/>
            </a:pPr>
            <a:r>
              <a:rPr lang="pl-PL" dirty="0"/>
              <a:t>Zgodnie z normą PN-IEC 60038:1999, wartość skuteczna napięcia fazowego w sieciach niskiego napięcia (</a:t>
            </a:r>
            <a:r>
              <a:rPr lang="pl-PL" dirty="0" err="1"/>
              <a:t>nn</a:t>
            </a:r>
            <a:r>
              <a:rPr lang="pl-PL" dirty="0"/>
              <a:t>), przy częstotliwości sieci 50 </a:t>
            </a:r>
            <a:r>
              <a:rPr lang="pl-PL" dirty="0" err="1"/>
              <a:t>Hz</a:t>
            </a:r>
            <a:r>
              <a:rPr lang="pl-PL" dirty="0"/>
              <a:t> wynosi 230 V. Jest to podstawowa wartość charakteryzująca instalacje jednofazowe.</a:t>
            </a:r>
          </a:p>
        </p:txBody>
      </p:sp>
    </p:spTree>
    <p:extLst>
      <p:ext uri="{BB962C8B-B14F-4D97-AF65-F5344CB8AC3E}">
        <p14:creationId xmlns:p14="http://schemas.microsoft.com/office/powerpoint/2010/main" val="3931862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94E20E-6878-48D4-8441-5B79B99FC99E}"/>
              </a:ext>
            </a:extLst>
          </p:cNvPr>
          <p:cNvSpPr>
            <a:spLocks noGrp="1"/>
          </p:cNvSpPr>
          <p:nvPr>
            <p:ph type="title"/>
          </p:nvPr>
        </p:nvSpPr>
        <p:spPr/>
        <p:txBody>
          <a:bodyPr/>
          <a:lstStyle/>
          <a:p>
            <a:r>
              <a:rPr lang="pl-PL" dirty="0"/>
              <a:t>Siła</a:t>
            </a:r>
          </a:p>
        </p:txBody>
      </p:sp>
      <p:pic>
        <p:nvPicPr>
          <p:cNvPr id="1026" name="Picture 2" descr="https://elektrykadlakazdego.pl/wp-content/uploads/2017/06/L1L2L3_T.png">
            <a:extLst>
              <a:ext uri="{FF2B5EF4-FFF2-40B4-BE49-F238E27FC236}">
                <a16:creationId xmlns:a16="http://schemas.microsoft.com/office/drawing/2014/main" id="{8757D2D2-B7E8-4FA3-B5A2-B2EEEDB5FD8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799" y="1644884"/>
            <a:ext cx="8240949" cy="4927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539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796A50-B38F-45FD-98D4-E0A9F50BF89A}"/>
              </a:ext>
            </a:extLst>
          </p:cNvPr>
          <p:cNvSpPr>
            <a:spLocks noGrp="1"/>
          </p:cNvSpPr>
          <p:nvPr>
            <p:ph type="title"/>
          </p:nvPr>
        </p:nvSpPr>
        <p:spPr/>
        <p:txBody>
          <a:bodyPr/>
          <a:lstStyle/>
          <a:p>
            <a:r>
              <a:rPr lang="pl-PL" dirty="0"/>
              <a:t>Kolory</a:t>
            </a:r>
          </a:p>
        </p:txBody>
      </p:sp>
      <p:sp>
        <p:nvSpPr>
          <p:cNvPr id="3" name="Symbol zastępczy zawartości 2">
            <a:extLst>
              <a:ext uri="{FF2B5EF4-FFF2-40B4-BE49-F238E27FC236}">
                <a16:creationId xmlns:a16="http://schemas.microsoft.com/office/drawing/2014/main" id="{F7F10ACF-0E76-462E-96F6-E61A41B503EF}"/>
              </a:ext>
            </a:extLst>
          </p:cNvPr>
          <p:cNvSpPr>
            <a:spLocks noGrp="1"/>
          </p:cNvSpPr>
          <p:nvPr>
            <p:ph idx="1"/>
          </p:nvPr>
        </p:nvSpPr>
        <p:spPr/>
        <p:txBody>
          <a:bodyPr/>
          <a:lstStyle/>
          <a:p>
            <a:pPr fontAlgn="base"/>
            <a:r>
              <a:rPr lang="pl-PL" dirty="0"/>
              <a:t>Przewód czarny – fazowy – </a:t>
            </a:r>
            <a:r>
              <a:rPr lang="pl-PL" b="1" dirty="0"/>
              <a:t>L1</a:t>
            </a:r>
            <a:endParaRPr lang="pl-PL" dirty="0"/>
          </a:p>
          <a:p>
            <a:pPr fontAlgn="base"/>
            <a:r>
              <a:rPr lang="pl-PL" dirty="0"/>
              <a:t>Przewód brązowy – fazowy –</a:t>
            </a:r>
            <a:r>
              <a:rPr lang="pl-PL" b="1" dirty="0"/>
              <a:t> L2</a:t>
            </a:r>
            <a:endParaRPr lang="pl-PL" dirty="0"/>
          </a:p>
          <a:p>
            <a:pPr fontAlgn="base"/>
            <a:r>
              <a:rPr lang="pl-PL" dirty="0"/>
              <a:t>Przewód szary – fazowy – </a:t>
            </a:r>
            <a:r>
              <a:rPr lang="pl-PL" b="1" dirty="0"/>
              <a:t>L3</a:t>
            </a:r>
            <a:endParaRPr lang="pl-PL" dirty="0"/>
          </a:p>
          <a:p>
            <a:pPr fontAlgn="base"/>
            <a:r>
              <a:rPr lang="pl-PL" dirty="0"/>
              <a:t>Przewód niebieski – neutralny – </a:t>
            </a:r>
            <a:r>
              <a:rPr lang="pl-PL" b="1" dirty="0"/>
              <a:t>N</a:t>
            </a:r>
            <a:endParaRPr lang="pl-PL" dirty="0"/>
          </a:p>
          <a:p>
            <a:pPr fontAlgn="base"/>
            <a:r>
              <a:rPr lang="pl-PL" dirty="0"/>
              <a:t>Przewód żółtozielony – ochronny –</a:t>
            </a:r>
            <a:r>
              <a:rPr lang="pl-PL" b="1" dirty="0"/>
              <a:t> PE</a:t>
            </a:r>
            <a:endParaRPr lang="pl-PL" dirty="0"/>
          </a:p>
          <a:p>
            <a:pPr marL="0" indent="0">
              <a:buNone/>
            </a:pPr>
            <a:endParaRPr lang="pl-PL" dirty="0"/>
          </a:p>
        </p:txBody>
      </p:sp>
    </p:spTree>
    <p:extLst>
      <p:ext uri="{BB962C8B-B14F-4D97-AF65-F5344CB8AC3E}">
        <p14:creationId xmlns:p14="http://schemas.microsoft.com/office/powerpoint/2010/main" val="437436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E9E362-ABBD-461D-A59C-8A65EC1AF6AF}"/>
              </a:ext>
            </a:extLst>
          </p:cNvPr>
          <p:cNvSpPr>
            <a:spLocks noGrp="1"/>
          </p:cNvSpPr>
          <p:nvPr>
            <p:ph type="title"/>
          </p:nvPr>
        </p:nvSpPr>
        <p:spPr/>
        <p:txBody>
          <a:bodyPr/>
          <a:lstStyle/>
          <a:p>
            <a:endParaRPr lang="pl-PL"/>
          </a:p>
        </p:txBody>
      </p:sp>
      <p:pic>
        <p:nvPicPr>
          <p:cNvPr id="6146" name="Picture 2" descr="https://upload.wikimedia.org/wikipedia/commons/thumb/c/cb/Zmienno%C5%9B%C4%87_pr%C4%85du_by_Zureks.svg/220px-Zmienno%C5%9B%C4%87_pr%C4%85du_by_Zureks.svg.png">
            <a:extLst>
              <a:ext uri="{FF2B5EF4-FFF2-40B4-BE49-F238E27FC236}">
                <a16:creationId xmlns:a16="http://schemas.microsoft.com/office/drawing/2014/main" id="{8C680365-BD2B-45D8-BFB5-64480B3E21C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2532" y="855469"/>
            <a:ext cx="8986935" cy="5147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737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F85E14-D2BD-4455-9E1E-4FD342F9622D}"/>
              </a:ext>
            </a:extLst>
          </p:cNvPr>
          <p:cNvSpPr>
            <a:spLocks noGrp="1"/>
          </p:cNvSpPr>
          <p:nvPr>
            <p:ph type="title"/>
          </p:nvPr>
        </p:nvSpPr>
        <p:spPr/>
        <p:txBody>
          <a:bodyPr/>
          <a:lstStyle/>
          <a:p>
            <a:endParaRPr lang="pl-PL"/>
          </a:p>
        </p:txBody>
      </p:sp>
      <p:pic>
        <p:nvPicPr>
          <p:cNvPr id="1026" name="Picture 2" descr="Znalezione obrazy dla zapytania prÄd zmienny gif">
            <a:extLst>
              <a:ext uri="{FF2B5EF4-FFF2-40B4-BE49-F238E27FC236}">
                <a16:creationId xmlns:a16="http://schemas.microsoft.com/office/drawing/2014/main" id="{8BAC0A2C-6B25-414A-B1F3-DDF9E09C2C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8459" y="906762"/>
            <a:ext cx="7715082" cy="5044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133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07EF44-0BFA-488A-9D1D-AEA15B242795}"/>
              </a:ext>
            </a:extLst>
          </p:cNvPr>
          <p:cNvSpPr>
            <a:spLocks noGrp="1"/>
          </p:cNvSpPr>
          <p:nvPr>
            <p:ph type="title"/>
          </p:nvPr>
        </p:nvSpPr>
        <p:spPr/>
        <p:txBody>
          <a:bodyPr/>
          <a:lstStyle/>
          <a:p>
            <a:r>
              <a:rPr lang="pl-PL" dirty="0"/>
              <a:t>Wykorzystanie w transformatorach</a:t>
            </a:r>
          </a:p>
        </p:txBody>
      </p:sp>
      <p:sp>
        <p:nvSpPr>
          <p:cNvPr id="3" name="Symbol zastępczy zawartości 2">
            <a:extLst>
              <a:ext uri="{FF2B5EF4-FFF2-40B4-BE49-F238E27FC236}">
                <a16:creationId xmlns:a16="http://schemas.microsoft.com/office/drawing/2014/main" id="{DA945A71-8FF9-4885-8E17-C48A83EA3F3C}"/>
              </a:ext>
            </a:extLst>
          </p:cNvPr>
          <p:cNvSpPr>
            <a:spLocks noGrp="1"/>
          </p:cNvSpPr>
          <p:nvPr>
            <p:ph idx="1"/>
          </p:nvPr>
        </p:nvSpPr>
        <p:spPr/>
        <p:txBody>
          <a:bodyPr>
            <a:normAutofit/>
          </a:bodyPr>
          <a:lstStyle/>
          <a:p>
            <a:pPr marL="0" indent="0">
              <a:buNone/>
            </a:pPr>
            <a:r>
              <a:rPr lang="pl-PL" dirty="0"/>
              <a:t>Cecha sinusoidalności przebiegów przemiennych jest wykorzystana w jednej z najważniejszych maszyn elektrycznych używanych obecnie, tj. transformatorze. </a:t>
            </a:r>
          </a:p>
          <a:p>
            <a:pPr marL="0" indent="0">
              <a:buNone/>
            </a:pPr>
            <a:r>
              <a:rPr lang="pl-PL" dirty="0"/>
              <a:t>Napięcie przemienne zasilające transformator powoduje występowanie przemiennego prądu płynącego w uzwojeniu pierwotnym. Generuje to sinusoidalnie zmienny (przemienny) strumień magnetyczny płynący w rdzeniu transformatora. </a:t>
            </a:r>
          </a:p>
          <a:p>
            <a:pPr marL="0" indent="0">
              <a:buNone/>
            </a:pPr>
            <a:r>
              <a:rPr lang="pl-PL" dirty="0"/>
              <a:t>Sinusoidalny strumień magnetyczny, zgodnie z prawem Faradaya, powoduje powstanie sinusoidalnego napięcia w uzwojeniu wtórnym, które z kolei przyczynia się do sinusoidalnego prądu wyjściowego transformatora.</a:t>
            </a:r>
          </a:p>
        </p:txBody>
      </p:sp>
    </p:spTree>
    <p:extLst>
      <p:ext uri="{BB962C8B-B14F-4D97-AF65-F5344CB8AC3E}">
        <p14:creationId xmlns:p14="http://schemas.microsoft.com/office/powerpoint/2010/main" val="355024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463131-6014-4D6E-A229-903BB6EA96F6}"/>
              </a:ext>
            </a:extLst>
          </p:cNvPr>
          <p:cNvSpPr>
            <a:spLocks noGrp="1"/>
          </p:cNvSpPr>
          <p:nvPr>
            <p:ph type="title"/>
          </p:nvPr>
        </p:nvSpPr>
        <p:spPr/>
        <p:txBody>
          <a:bodyPr/>
          <a:lstStyle/>
          <a:p>
            <a:endParaRPr lang="pl-PL"/>
          </a:p>
        </p:txBody>
      </p:sp>
      <p:pic>
        <p:nvPicPr>
          <p:cNvPr id="2050" name="Picture 2" descr="Znalezione obrazy dla zapytania dziaÅanie transformatora gif">
            <a:extLst>
              <a:ext uri="{FF2B5EF4-FFF2-40B4-BE49-F238E27FC236}">
                <a16:creationId xmlns:a16="http://schemas.microsoft.com/office/drawing/2014/main" id="{845AB2C6-E5B4-4D62-8C29-CB6CBAC4F68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84895" y="1158435"/>
            <a:ext cx="7422210" cy="4541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126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592356-4156-4D2B-939F-507FEB00EB50}"/>
              </a:ext>
            </a:extLst>
          </p:cNvPr>
          <p:cNvSpPr>
            <a:spLocks noGrp="1"/>
          </p:cNvSpPr>
          <p:nvPr>
            <p:ph type="title"/>
          </p:nvPr>
        </p:nvSpPr>
        <p:spPr/>
        <p:txBody>
          <a:bodyPr/>
          <a:lstStyle/>
          <a:p>
            <a:r>
              <a:rPr lang="pl-PL" dirty="0"/>
              <a:t>Wykorzystanie w silnikach i prądnicach elektrycznych</a:t>
            </a:r>
          </a:p>
        </p:txBody>
      </p:sp>
      <p:sp>
        <p:nvSpPr>
          <p:cNvPr id="3" name="Symbol zastępczy zawartości 2">
            <a:extLst>
              <a:ext uri="{FF2B5EF4-FFF2-40B4-BE49-F238E27FC236}">
                <a16:creationId xmlns:a16="http://schemas.microsoft.com/office/drawing/2014/main" id="{28E95DFE-6BCE-4D67-8C00-7CA53CF6C09B}"/>
              </a:ext>
            </a:extLst>
          </p:cNvPr>
          <p:cNvSpPr>
            <a:spLocks noGrp="1"/>
          </p:cNvSpPr>
          <p:nvPr>
            <p:ph idx="1"/>
          </p:nvPr>
        </p:nvSpPr>
        <p:spPr/>
        <p:txBody>
          <a:bodyPr>
            <a:normAutofit/>
          </a:bodyPr>
          <a:lstStyle/>
          <a:p>
            <a:pPr marL="0" indent="0">
              <a:buNone/>
            </a:pPr>
            <a:r>
              <a:rPr lang="pl-PL" dirty="0"/>
              <a:t>W początkowych latach rozwoju elektryczności używano sieci energetycznych prądu stałego. Upowszechnienie prądu przemiennego nastąpiło z uwagi na opisaną powyżej łatwość transformacji energii elektrycznej, ale również z uwagi na możliwość stosowania względnie prostych (a co za tym idzie i tanich) układów trójfazowych. </a:t>
            </a:r>
          </a:p>
        </p:txBody>
      </p:sp>
    </p:spTree>
    <p:extLst>
      <p:ext uri="{BB962C8B-B14F-4D97-AF65-F5344CB8AC3E}">
        <p14:creationId xmlns:p14="http://schemas.microsoft.com/office/powerpoint/2010/main" val="642582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122271-366D-4229-AA98-6415CB3994D9}"/>
              </a:ext>
            </a:extLst>
          </p:cNvPr>
          <p:cNvSpPr>
            <a:spLocks noGrp="1"/>
          </p:cNvSpPr>
          <p:nvPr>
            <p:ph type="title"/>
          </p:nvPr>
        </p:nvSpPr>
        <p:spPr/>
        <p:txBody>
          <a:bodyPr/>
          <a:lstStyle/>
          <a:p>
            <a:r>
              <a:rPr lang="pl-PL" dirty="0"/>
              <a:t>Układy trójfazowe</a:t>
            </a:r>
          </a:p>
        </p:txBody>
      </p:sp>
      <p:sp>
        <p:nvSpPr>
          <p:cNvPr id="3" name="Symbol zastępczy zawartości 2">
            <a:extLst>
              <a:ext uri="{FF2B5EF4-FFF2-40B4-BE49-F238E27FC236}">
                <a16:creationId xmlns:a16="http://schemas.microsoft.com/office/drawing/2014/main" id="{60F01497-3EAA-48A7-9F05-3D6B64EDA12F}"/>
              </a:ext>
            </a:extLst>
          </p:cNvPr>
          <p:cNvSpPr>
            <a:spLocks noGrp="1"/>
          </p:cNvSpPr>
          <p:nvPr>
            <p:ph idx="1"/>
          </p:nvPr>
        </p:nvSpPr>
        <p:spPr/>
        <p:txBody>
          <a:bodyPr/>
          <a:lstStyle/>
          <a:p>
            <a:pPr marL="0" indent="0">
              <a:buNone/>
            </a:pPr>
            <a:r>
              <a:rPr lang="pl-PL" dirty="0"/>
              <a:t>W układach takich można stosować transformatory, oraz skojarzone układy trójfazowe. Układ trójfazowy pozwala na uzyskanie wirującego pola magnetycznego. </a:t>
            </a:r>
          </a:p>
          <a:p>
            <a:pPr marL="0" indent="0">
              <a:buNone/>
            </a:pPr>
            <a:r>
              <a:rPr lang="pl-PL" dirty="0"/>
              <a:t>Wirujące pole magnetyczne umożliwia budowę silników prądu przemiennego w tym i silników indukcyjnych, które są znacznie tańsze, prostsze i bardziej niezawodne niż inne silniki. </a:t>
            </a:r>
          </a:p>
          <a:p>
            <a:pPr marL="0" indent="0">
              <a:buNone/>
            </a:pPr>
            <a:endParaRPr lang="pl-PL" dirty="0"/>
          </a:p>
        </p:txBody>
      </p:sp>
    </p:spTree>
    <p:extLst>
      <p:ext uri="{BB962C8B-B14F-4D97-AF65-F5344CB8AC3E}">
        <p14:creationId xmlns:p14="http://schemas.microsoft.com/office/powerpoint/2010/main" val="1193911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797011-3016-4568-A836-14D82DB6B3EA}"/>
              </a:ext>
            </a:extLst>
          </p:cNvPr>
          <p:cNvSpPr>
            <a:spLocks noGrp="1"/>
          </p:cNvSpPr>
          <p:nvPr>
            <p:ph type="title"/>
          </p:nvPr>
        </p:nvSpPr>
        <p:spPr/>
        <p:txBody>
          <a:bodyPr/>
          <a:lstStyle/>
          <a:p>
            <a:endParaRPr lang="pl-PL"/>
          </a:p>
        </p:txBody>
      </p:sp>
      <p:pic>
        <p:nvPicPr>
          <p:cNvPr id="3074" name="Picture 2" descr="Znalezione obrazy dla zapytania wykres trÃ³jfazowy">
            <a:extLst>
              <a:ext uri="{FF2B5EF4-FFF2-40B4-BE49-F238E27FC236}">
                <a16:creationId xmlns:a16="http://schemas.microsoft.com/office/drawing/2014/main" id="{669739BC-63B5-4D70-8456-86DFA903977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1508" y="959012"/>
            <a:ext cx="9608983" cy="4939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2142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39</TotalTime>
  <Words>1025</Words>
  <Application>Microsoft Office PowerPoint</Application>
  <PresentationFormat>Panoramiczny</PresentationFormat>
  <Paragraphs>56</Paragraphs>
  <Slides>23</Slides>
  <Notes>0</Notes>
  <HiddenSlides>0</HiddenSlides>
  <MMClips>1</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23</vt:i4>
      </vt:variant>
    </vt:vector>
  </HeadingPairs>
  <TitlesOfParts>
    <vt:vector size="27" baseType="lpstr">
      <vt:lpstr>Tw Cen MT</vt:lpstr>
      <vt:lpstr>Tw Cen MT Condensed</vt:lpstr>
      <vt:lpstr>Wingdings 3</vt:lpstr>
      <vt:lpstr>Integralny</vt:lpstr>
      <vt:lpstr>Prąd przemienny</vt:lpstr>
      <vt:lpstr>Prąd przemienny (ang. alternating current, AC)</vt:lpstr>
      <vt:lpstr>Prezentacja programu PowerPoint</vt:lpstr>
      <vt:lpstr>Prezentacja programu PowerPoint</vt:lpstr>
      <vt:lpstr>Wykorzystanie w transformatorach</vt:lpstr>
      <vt:lpstr>Prezentacja programu PowerPoint</vt:lpstr>
      <vt:lpstr>Wykorzystanie w silnikach i prądnicach elektrycznych</vt:lpstr>
      <vt:lpstr>Układy trójfazowe</vt:lpstr>
      <vt:lpstr>Prezentacja programu PowerPoint</vt:lpstr>
      <vt:lpstr>Prezentacja programu PowerPoint</vt:lpstr>
      <vt:lpstr>Wykorzystanie w innych urządzeniach</vt:lpstr>
      <vt:lpstr>Wykorzystanie w innych urządzeniach</vt:lpstr>
      <vt:lpstr>Wykorzystanie w innych urządzeniach</vt:lpstr>
      <vt:lpstr>Prezentacja programu PowerPoint</vt:lpstr>
      <vt:lpstr>Przesył prądu zmiennego</vt:lpstr>
      <vt:lpstr>Przesył prądu zmiennego</vt:lpstr>
      <vt:lpstr>Dodatkowe własności prądu przemiennego</vt:lpstr>
      <vt:lpstr>Dodatkowe własności prądu przemiennego</vt:lpstr>
      <vt:lpstr>Napięcie skuteczne</vt:lpstr>
      <vt:lpstr>Napięcie międzyfazowe</vt:lpstr>
      <vt:lpstr>Napięcie fazowe</vt:lpstr>
      <vt:lpstr>Siła</vt:lpstr>
      <vt:lpstr>Kolory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Prąd przemienny</dc:title>
  <dc:creator>Damian Radzik</dc:creator>
  <cp:lastModifiedBy>Damian Radzik</cp:lastModifiedBy>
  <cp:revision>3</cp:revision>
  <dcterms:created xsi:type="dcterms:W3CDTF">2019-02-17T11:24:08Z</dcterms:created>
  <dcterms:modified xsi:type="dcterms:W3CDTF">2019-03-26T07:18:58Z</dcterms:modified>
</cp:coreProperties>
</file>