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2" r:id="rId7"/>
    <p:sldId id="261" r:id="rId8"/>
    <p:sldId id="263" r:id="rId9"/>
    <p:sldId id="264" r:id="rId10"/>
    <p:sldId id="265" r:id="rId11"/>
    <p:sldId id="268" r:id="rId12"/>
    <p:sldId id="266" r:id="rId13"/>
    <p:sldId id="267" r:id="rId14"/>
    <p:sldId id="269" r:id="rId15"/>
    <p:sldId id="270" r:id="rId16"/>
    <p:sldId id="271" r:id="rId17"/>
    <p:sldId id="290" r:id="rId18"/>
    <p:sldId id="272" r:id="rId19"/>
    <p:sldId id="273"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8" d="100"/>
          <a:sy n="78" d="100"/>
        </p:scale>
        <p:origin x="91" y="2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pl-PL"/>
              <a:t>Kliknij, aby edytować styl</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lvl1pPr algn="l">
              <a:defRPr/>
            </a:lvl1pPr>
          </a:lstStyle>
          <a:p>
            <a:fld id="{FBF069DA-3B18-4FAF-9C6B-E72DB0E78B56}" type="datetimeFigureOut">
              <a:rPr lang="pl-PL" smtClean="0"/>
              <a:t>24.01.2018</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406A256F-9F04-4D1A-8979-CBA0AD090BFD}" type="slidenum">
              <a:rPr lang="pl-PL" smtClean="0"/>
              <a:t>‹#›</a:t>
            </a:fld>
            <a:endParaRPr lang="pl-PL"/>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67265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FBF069DA-3B18-4FAF-9C6B-E72DB0E78B56}" type="datetimeFigureOut">
              <a:rPr lang="pl-PL" smtClean="0"/>
              <a:t>24.01.2018</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406A256F-9F04-4D1A-8979-CBA0AD090BFD}" type="slidenum">
              <a:rPr lang="pl-PL" smtClean="0"/>
              <a:t>‹#›</a:t>
            </a:fld>
            <a:endParaRPr lang="pl-PL"/>
          </a:p>
        </p:txBody>
      </p:sp>
    </p:spTree>
    <p:extLst>
      <p:ext uri="{BB962C8B-B14F-4D97-AF65-F5344CB8AC3E}">
        <p14:creationId xmlns:p14="http://schemas.microsoft.com/office/powerpoint/2010/main" val="39193677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pl-PL"/>
              <a:t>Kliknij, aby edytować styl</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FBF069DA-3B18-4FAF-9C6B-E72DB0E78B56}" type="datetimeFigureOut">
              <a:rPr lang="pl-PL" smtClean="0"/>
              <a:t>24.01.2018</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406A256F-9F04-4D1A-8979-CBA0AD090BFD}" type="slidenum">
              <a:rPr lang="pl-PL" smtClean="0"/>
              <a:t>‹#›</a:t>
            </a:fld>
            <a:endParaRPr lang="pl-PL"/>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5405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FBF069DA-3B18-4FAF-9C6B-E72DB0E78B56}" type="datetimeFigureOut">
              <a:rPr lang="pl-PL" smtClean="0"/>
              <a:t>24.01.2018</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406A256F-9F04-4D1A-8979-CBA0AD090BFD}" type="slidenum">
              <a:rPr lang="pl-PL" smtClean="0"/>
              <a:t>‹#›</a:t>
            </a:fld>
            <a:endParaRPr lang="pl-PL"/>
          </a:p>
        </p:txBody>
      </p:sp>
    </p:spTree>
    <p:extLst>
      <p:ext uri="{BB962C8B-B14F-4D97-AF65-F5344CB8AC3E}">
        <p14:creationId xmlns:p14="http://schemas.microsoft.com/office/powerpoint/2010/main" val="3943933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pl-PL"/>
              <a:t>Kliknij, aby edytować styl</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FBF069DA-3B18-4FAF-9C6B-E72DB0E78B56}" type="datetimeFigureOut">
              <a:rPr lang="pl-PL" smtClean="0"/>
              <a:t>24.01.2018</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406A256F-9F04-4D1A-8979-CBA0AD090BFD}" type="slidenum">
              <a:rPr lang="pl-PL" smtClean="0"/>
              <a:t>‹#›</a:t>
            </a:fld>
            <a:endParaRPr lang="pl-PL"/>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9748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pl-PL"/>
              <a:t>Kliknij, aby edytować styl</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FBF069DA-3B18-4FAF-9C6B-E72DB0E78B56}" type="datetimeFigureOut">
              <a:rPr lang="pl-PL" smtClean="0"/>
              <a:t>24.01.2018</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406A256F-9F04-4D1A-8979-CBA0AD090BFD}" type="slidenum">
              <a:rPr lang="pl-PL" smtClean="0"/>
              <a:t>‹#›</a:t>
            </a:fld>
            <a:endParaRPr lang="pl-PL"/>
          </a:p>
        </p:txBody>
      </p:sp>
    </p:spTree>
    <p:extLst>
      <p:ext uri="{BB962C8B-B14F-4D97-AF65-F5344CB8AC3E}">
        <p14:creationId xmlns:p14="http://schemas.microsoft.com/office/powerpoint/2010/main" val="2547223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pl-PL"/>
              <a:t>Kliknij, aby edytować styl</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4" name="Content Placeholder 3"/>
          <p:cNvSpPr>
            <a:spLocks noGrp="1"/>
          </p:cNvSpPr>
          <p:nvPr>
            <p:ph sz="half" idx="2"/>
          </p:nvPr>
        </p:nvSpPr>
        <p:spPr>
          <a:xfrm>
            <a:off x="1024128" y="2967788"/>
            <a:ext cx="4754880" cy="3341572"/>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pl-PL"/>
              <a:t>Edytuj style wzorca tekstu</a:t>
            </a:r>
          </a:p>
        </p:txBody>
      </p:sp>
      <p:sp>
        <p:nvSpPr>
          <p:cNvPr id="6" name="Content Placeholder 5"/>
          <p:cNvSpPr>
            <a:spLocks noGrp="1"/>
          </p:cNvSpPr>
          <p:nvPr>
            <p:ph sz="quarter" idx="4"/>
          </p:nvPr>
        </p:nvSpPr>
        <p:spPr>
          <a:xfrm>
            <a:off x="5990888" y="2967788"/>
            <a:ext cx="4754880" cy="3341572"/>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FBF069DA-3B18-4FAF-9C6B-E72DB0E78B56}" type="datetimeFigureOut">
              <a:rPr lang="pl-PL" smtClean="0"/>
              <a:t>24.01.2018</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406A256F-9F04-4D1A-8979-CBA0AD090BFD}" type="slidenum">
              <a:rPr lang="pl-PL" smtClean="0"/>
              <a:t>‹#›</a:t>
            </a:fld>
            <a:endParaRPr lang="pl-PL"/>
          </a:p>
        </p:txBody>
      </p:sp>
    </p:spTree>
    <p:extLst>
      <p:ext uri="{BB962C8B-B14F-4D97-AF65-F5344CB8AC3E}">
        <p14:creationId xmlns:p14="http://schemas.microsoft.com/office/powerpoint/2010/main" val="2887243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FBF069DA-3B18-4FAF-9C6B-E72DB0E78B56}" type="datetimeFigureOut">
              <a:rPr lang="pl-PL" smtClean="0"/>
              <a:t>24.01.2018</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406A256F-9F04-4D1A-8979-CBA0AD090BFD}" type="slidenum">
              <a:rPr lang="pl-PL" smtClean="0"/>
              <a:t>‹#›</a:t>
            </a:fld>
            <a:endParaRPr lang="pl-PL"/>
          </a:p>
        </p:txBody>
      </p:sp>
    </p:spTree>
    <p:extLst>
      <p:ext uri="{BB962C8B-B14F-4D97-AF65-F5344CB8AC3E}">
        <p14:creationId xmlns:p14="http://schemas.microsoft.com/office/powerpoint/2010/main" val="1137922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F069DA-3B18-4FAF-9C6B-E72DB0E78B56}" type="datetimeFigureOut">
              <a:rPr lang="pl-PL" smtClean="0"/>
              <a:t>24.01.2018</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406A256F-9F04-4D1A-8979-CBA0AD090BFD}" type="slidenum">
              <a:rPr lang="pl-PL" smtClean="0"/>
              <a:t>‹#›</a:t>
            </a:fld>
            <a:endParaRPr lang="pl-PL"/>
          </a:p>
        </p:txBody>
      </p:sp>
    </p:spTree>
    <p:extLst>
      <p:ext uri="{BB962C8B-B14F-4D97-AF65-F5344CB8AC3E}">
        <p14:creationId xmlns:p14="http://schemas.microsoft.com/office/powerpoint/2010/main" val="3238180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pl-PL"/>
              <a:t>Kliknij, aby edytować styl</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5" name="Date Placeholder 4"/>
          <p:cNvSpPr>
            <a:spLocks noGrp="1"/>
          </p:cNvSpPr>
          <p:nvPr>
            <p:ph type="dt" sz="half" idx="10"/>
          </p:nvPr>
        </p:nvSpPr>
        <p:spPr/>
        <p:txBody>
          <a:bodyPr/>
          <a:lstStyle/>
          <a:p>
            <a:fld id="{FBF069DA-3B18-4FAF-9C6B-E72DB0E78B56}" type="datetimeFigureOut">
              <a:rPr lang="pl-PL" smtClean="0"/>
              <a:t>24.01.2018</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406A256F-9F04-4D1A-8979-CBA0AD090BFD}" type="slidenum">
              <a:rPr lang="pl-PL" smtClean="0"/>
              <a:t>‹#›</a:t>
            </a:fld>
            <a:endParaRPr lang="pl-PL"/>
          </a:p>
        </p:txBody>
      </p:sp>
    </p:spTree>
    <p:extLst>
      <p:ext uri="{BB962C8B-B14F-4D97-AF65-F5344CB8AC3E}">
        <p14:creationId xmlns:p14="http://schemas.microsoft.com/office/powerpoint/2010/main" val="23382464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pl-PL"/>
              <a:t>Kliknij, aby edytować styl</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Date Placeholder 4"/>
          <p:cNvSpPr>
            <a:spLocks noGrp="1"/>
          </p:cNvSpPr>
          <p:nvPr>
            <p:ph type="dt" sz="half" idx="10"/>
          </p:nvPr>
        </p:nvSpPr>
        <p:spPr/>
        <p:txBody>
          <a:bodyPr/>
          <a:lstStyle/>
          <a:p>
            <a:fld id="{FBF069DA-3B18-4FAF-9C6B-E72DB0E78B56}" type="datetimeFigureOut">
              <a:rPr lang="pl-PL" smtClean="0"/>
              <a:t>24.01.2018</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406A256F-9F04-4D1A-8979-CBA0AD090BFD}" type="slidenum">
              <a:rPr lang="pl-PL" smtClean="0"/>
              <a:t>‹#›</a:t>
            </a:fld>
            <a:endParaRPr lang="pl-PL"/>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01273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FBF069DA-3B18-4FAF-9C6B-E72DB0E78B56}" type="datetimeFigureOut">
              <a:rPr lang="pl-PL" smtClean="0"/>
              <a:t>24.01.2018</a:t>
            </a:fld>
            <a:endParaRPr lang="pl-PL"/>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pl-PL"/>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06A256F-9F04-4D1A-8979-CBA0AD090BFD}" type="slidenum">
              <a:rPr lang="pl-PL" smtClean="0"/>
              <a:t>‹#›</a:t>
            </a:fld>
            <a:endParaRPr lang="pl-PL"/>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38567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154C852-016C-404B-943E-55393F17041F}"/>
              </a:ext>
            </a:extLst>
          </p:cNvPr>
          <p:cNvSpPr>
            <a:spLocks noGrp="1"/>
          </p:cNvSpPr>
          <p:nvPr>
            <p:ph type="ctrTitle"/>
          </p:nvPr>
        </p:nvSpPr>
        <p:spPr/>
        <p:txBody>
          <a:bodyPr/>
          <a:lstStyle/>
          <a:p>
            <a:r>
              <a:rPr lang="pl-PL" dirty="0"/>
              <a:t>Druk 3D</a:t>
            </a:r>
          </a:p>
        </p:txBody>
      </p:sp>
      <p:sp>
        <p:nvSpPr>
          <p:cNvPr id="3" name="Podtytuł 2">
            <a:extLst>
              <a:ext uri="{FF2B5EF4-FFF2-40B4-BE49-F238E27FC236}">
                <a16:creationId xmlns:a16="http://schemas.microsoft.com/office/drawing/2014/main" id="{86BF41E2-F6BE-4814-8BFD-CAE834987773}"/>
              </a:ext>
            </a:extLst>
          </p:cNvPr>
          <p:cNvSpPr>
            <a:spLocks noGrp="1"/>
          </p:cNvSpPr>
          <p:nvPr>
            <p:ph type="subTitle" idx="1"/>
          </p:nvPr>
        </p:nvSpPr>
        <p:spPr/>
        <p:txBody>
          <a:bodyPr/>
          <a:lstStyle/>
          <a:p>
            <a:r>
              <a:rPr lang="pl-PL" dirty="0"/>
              <a:t>Drukarki</a:t>
            </a:r>
          </a:p>
        </p:txBody>
      </p:sp>
    </p:spTree>
    <p:extLst>
      <p:ext uri="{BB962C8B-B14F-4D97-AF65-F5344CB8AC3E}">
        <p14:creationId xmlns:p14="http://schemas.microsoft.com/office/powerpoint/2010/main" val="40708217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838A65D-6A6C-4CFE-BA12-8BBE69D8D460}"/>
              </a:ext>
            </a:extLst>
          </p:cNvPr>
          <p:cNvSpPr>
            <a:spLocks noGrp="1"/>
          </p:cNvSpPr>
          <p:nvPr>
            <p:ph type="title"/>
          </p:nvPr>
        </p:nvSpPr>
        <p:spPr/>
        <p:txBody>
          <a:bodyPr/>
          <a:lstStyle/>
          <a:p>
            <a:r>
              <a:rPr lang="pl-PL" dirty="0"/>
              <a:t>Selektywne sklejanie</a:t>
            </a:r>
          </a:p>
        </p:txBody>
      </p:sp>
      <p:sp>
        <p:nvSpPr>
          <p:cNvPr id="3" name="Symbol zastępczy zawartości 2">
            <a:extLst>
              <a:ext uri="{FF2B5EF4-FFF2-40B4-BE49-F238E27FC236}">
                <a16:creationId xmlns:a16="http://schemas.microsoft.com/office/drawing/2014/main" id="{65435F29-1BEB-4BFF-9EC5-E9F9EF67A40F}"/>
              </a:ext>
            </a:extLst>
          </p:cNvPr>
          <p:cNvSpPr>
            <a:spLocks noGrp="1"/>
          </p:cNvSpPr>
          <p:nvPr>
            <p:ph idx="1"/>
          </p:nvPr>
        </p:nvSpPr>
        <p:spPr/>
        <p:txBody>
          <a:bodyPr/>
          <a:lstStyle/>
          <a:p>
            <a:pPr marL="0" indent="0">
              <a:buNone/>
            </a:pPr>
            <a:r>
              <a:rPr lang="pl-PL" dirty="0"/>
              <a:t>Najczęściej używają proszku gipsowego, nad którym przesuwa się głowica wypuszczająca klejący tusz. Taka maszyna ma wiele wspólnego z drukarką atramentową do papieru. Dzięki mieszaniu kolorów spoiwa można wydrukować </a:t>
            </a:r>
            <a:r>
              <a:rPr lang="pl-PL" dirty="0" err="1"/>
              <a:t>pełnokolorowy</a:t>
            </a:r>
            <a:r>
              <a:rPr lang="pl-PL" dirty="0"/>
              <a:t> przedmiot, który nie wymaga po skończeniu żadnej obróbki. Takie wydruki mają niewielką wytrzymałość i nadają się głównie na makiety. Z tego powodu są używane głównie w branży architektonicznej. Nasypywanie proszku i usuwanie jego nadmiaru powodują, że urządzenie jest na ogół znacznie większe niż jego przestrzeń robocza.</a:t>
            </a:r>
          </a:p>
        </p:txBody>
      </p:sp>
    </p:spTree>
    <p:extLst>
      <p:ext uri="{BB962C8B-B14F-4D97-AF65-F5344CB8AC3E}">
        <p14:creationId xmlns:p14="http://schemas.microsoft.com/office/powerpoint/2010/main" val="276782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4A0FDF9-0327-4FCC-978E-AF8C0B28E698}"/>
              </a:ext>
            </a:extLst>
          </p:cNvPr>
          <p:cNvSpPr>
            <a:spLocks noGrp="1"/>
          </p:cNvSpPr>
          <p:nvPr>
            <p:ph type="title"/>
          </p:nvPr>
        </p:nvSpPr>
        <p:spPr/>
        <p:txBody>
          <a:bodyPr/>
          <a:lstStyle/>
          <a:p>
            <a:endParaRPr lang="pl-PL"/>
          </a:p>
        </p:txBody>
      </p:sp>
      <p:pic>
        <p:nvPicPr>
          <p:cNvPr id="5122" name="Picture 2" descr="Znalezione obrazy dla zapytania selektywne sklejanie 3d">
            <a:extLst>
              <a:ext uri="{FF2B5EF4-FFF2-40B4-BE49-F238E27FC236}">
                <a16:creationId xmlns:a16="http://schemas.microsoft.com/office/drawing/2014/main" id="{5B384745-C356-4D96-8CDF-BAE35A5E43C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836069" y="2773362"/>
            <a:ext cx="6096000"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80097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186848F-C5D3-415B-B792-7F7E260AC8F8}"/>
              </a:ext>
            </a:extLst>
          </p:cNvPr>
          <p:cNvSpPr>
            <a:spLocks noGrp="1"/>
          </p:cNvSpPr>
          <p:nvPr>
            <p:ph type="title"/>
          </p:nvPr>
        </p:nvSpPr>
        <p:spPr/>
        <p:txBody>
          <a:bodyPr/>
          <a:lstStyle/>
          <a:p>
            <a:r>
              <a:rPr lang="pl-PL" dirty="0"/>
              <a:t>Laminacja</a:t>
            </a:r>
          </a:p>
        </p:txBody>
      </p:sp>
      <p:sp>
        <p:nvSpPr>
          <p:cNvPr id="3" name="Symbol zastępczy zawartości 2">
            <a:extLst>
              <a:ext uri="{FF2B5EF4-FFF2-40B4-BE49-F238E27FC236}">
                <a16:creationId xmlns:a16="http://schemas.microsoft.com/office/drawing/2014/main" id="{5A5E73D1-CB97-442D-9B28-808690D87B55}"/>
              </a:ext>
            </a:extLst>
          </p:cNvPr>
          <p:cNvSpPr>
            <a:spLocks noGrp="1"/>
          </p:cNvSpPr>
          <p:nvPr>
            <p:ph idx="1"/>
          </p:nvPr>
        </p:nvSpPr>
        <p:spPr/>
        <p:txBody>
          <a:bodyPr/>
          <a:lstStyle/>
          <a:p>
            <a:pPr marL="0" indent="0">
              <a:buNone/>
            </a:pPr>
            <a:r>
              <a:rPr lang="pl-PL" dirty="0"/>
              <a:t>Tej metody nie można nazwać produkcją całkowicie addytywną, bo wymaga również usuwania materiału. Polega na wycinaniu kolejnych warstw wydruku z papieru, a następnie sklejaniu papierowych kształtów. Laminacja pozwala uzyskać bardzo duże przedmioty. Również bywa używana w architekturze do produkcji makiet. Jej zaletą jest bardzo niski koszt materiału; niestety, wytwarza też dużo odpadu, a wydruki są mało wytrzymałe.</a:t>
            </a:r>
          </a:p>
        </p:txBody>
      </p:sp>
    </p:spTree>
    <p:extLst>
      <p:ext uri="{BB962C8B-B14F-4D97-AF65-F5344CB8AC3E}">
        <p14:creationId xmlns:p14="http://schemas.microsoft.com/office/powerpoint/2010/main" val="22440304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696ECA7-CD42-4667-8FDD-6F9FBF562E5C}"/>
              </a:ext>
            </a:extLst>
          </p:cNvPr>
          <p:cNvSpPr>
            <a:spLocks noGrp="1"/>
          </p:cNvSpPr>
          <p:nvPr>
            <p:ph type="title"/>
          </p:nvPr>
        </p:nvSpPr>
        <p:spPr/>
        <p:txBody>
          <a:bodyPr/>
          <a:lstStyle/>
          <a:p>
            <a:endParaRPr lang="pl-PL"/>
          </a:p>
        </p:txBody>
      </p:sp>
      <p:pic>
        <p:nvPicPr>
          <p:cNvPr id="6146" name="Picture 2" descr="http://druknet.pl/foto/001.jpg">
            <a:extLst>
              <a:ext uri="{FF2B5EF4-FFF2-40B4-BE49-F238E27FC236}">
                <a16:creationId xmlns:a16="http://schemas.microsoft.com/office/drawing/2014/main" id="{44515C80-B2A2-42B7-AE69-F168D1567C5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217194" y="3044825"/>
            <a:ext cx="3333750" cy="2505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26043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E21B387-83BC-4D1F-805E-D87216D615A3}"/>
              </a:ext>
            </a:extLst>
          </p:cNvPr>
          <p:cNvSpPr>
            <a:spLocks noGrp="1"/>
          </p:cNvSpPr>
          <p:nvPr>
            <p:ph type="title"/>
          </p:nvPr>
        </p:nvSpPr>
        <p:spPr/>
        <p:txBody>
          <a:bodyPr/>
          <a:lstStyle/>
          <a:p>
            <a:r>
              <a:rPr lang="en-US" dirty="0"/>
              <a:t>Fused Filament Fabrication (FFF/FDM)</a:t>
            </a:r>
            <a:endParaRPr lang="pl-PL" dirty="0"/>
          </a:p>
        </p:txBody>
      </p:sp>
      <p:sp>
        <p:nvSpPr>
          <p:cNvPr id="3" name="Symbol zastępczy zawartości 2">
            <a:extLst>
              <a:ext uri="{FF2B5EF4-FFF2-40B4-BE49-F238E27FC236}">
                <a16:creationId xmlns:a16="http://schemas.microsoft.com/office/drawing/2014/main" id="{1D8FB8DA-F3B5-4D68-8C7F-AF21473270BD}"/>
              </a:ext>
            </a:extLst>
          </p:cNvPr>
          <p:cNvSpPr>
            <a:spLocks noGrp="1"/>
          </p:cNvSpPr>
          <p:nvPr>
            <p:ph idx="1"/>
          </p:nvPr>
        </p:nvSpPr>
        <p:spPr/>
        <p:txBody>
          <a:bodyPr>
            <a:normAutofit/>
          </a:bodyPr>
          <a:lstStyle/>
          <a:p>
            <a:pPr marL="0" indent="0">
              <a:buNone/>
            </a:pPr>
            <a:r>
              <a:rPr lang="pl-PL" dirty="0"/>
              <a:t>Polega na topieniu tworzywa sztucznego i układaniu go w cienkich ścieżkach, jedna przy drugiej. Warstwy plastiku spajają się, stygnąc.</a:t>
            </a:r>
          </a:p>
          <a:p>
            <a:pPr marL="0" indent="0">
              <a:buNone/>
            </a:pPr>
            <a:r>
              <a:rPr lang="pl-PL" dirty="0" err="1"/>
              <a:t>Termoplastiki</a:t>
            </a:r>
            <a:r>
              <a:rPr lang="pl-PL" dirty="0"/>
              <a:t>, czyli tworzywa sztuczne, które można formować na gorąco, są stosunkowo tanie i dostępne na całym świecie. </a:t>
            </a:r>
          </a:p>
          <a:p>
            <a:pPr marL="0" indent="0">
              <a:buNone/>
            </a:pPr>
            <a:r>
              <a:rPr lang="pl-PL" dirty="0"/>
              <a:t>W konstrukcji maszyna FFF jest prostsza od innych typów i wymaga niewielu kosztownych części: nie ma laserów ani projektora, tylko popularne silniki krokowe i trochę elementów mechanicznych. </a:t>
            </a:r>
          </a:p>
          <a:p>
            <a:pPr marL="0" indent="0">
              <a:buNone/>
            </a:pPr>
            <a:r>
              <a:rPr lang="pl-PL" dirty="0"/>
              <a:t>Przedmioty wykonane tym sposobem są lekkie i wytrzymałe, a tworzywa, którymi się drukuje, są powszechnie używane w prawie każdym gospodarstwie domowym. </a:t>
            </a:r>
          </a:p>
        </p:txBody>
      </p:sp>
    </p:spTree>
    <p:extLst>
      <p:ext uri="{BB962C8B-B14F-4D97-AF65-F5344CB8AC3E}">
        <p14:creationId xmlns:p14="http://schemas.microsoft.com/office/powerpoint/2010/main" val="1336603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B567210-1D6C-4931-981A-60A203E1E49F}"/>
              </a:ext>
            </a:extLst>
          </p:cNvPr>
          <p:cNvSpPr>
            <a:spLocks noGrp="1"/>
          </p:cNvSpPr>
          <p:nvPr>
            <p:ph type="title"/>
          </p:nvPr>
        </p:nvSpPr>
        <p:spPr/>
        <p:txBody>
          <a:bodyPr/>
          <a:lstStyle/>
          <a:p>
            <a:endParaRPr lang="pl-PL"/>
          </a:p>
        </p:txBody>
      </p:sp>
      <p:pic>
        <p:nvPicPr>
          <p:cNvPr id="7170" name="Picture 2" descr="https://pclab.pl/zdjecia/artykuly/mbrzostek/druk3d/fff_diagram.jpg">
            <a:extLst>
              <a:ext uri="{FF2B5EF4-FFF2-40B4-BE49-F238E27FC236}">
                <a16:creationId xmlns:a16="http://schemas.microsoft.com/office/drawing/2014/main" id="{8A13387A-8C87-4491-8CF8-B1556C0E9FD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740944" y="2678112"/>
            <a:ext cx="4286250" cy="3238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41435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DC75983-8AEB-430A-AD2B-F94F422FF733}"/>
              </a:ext>
            </a:extLst>
          </p:cNvPr>
          <p:cNvSpPr>
            <a:spLocks noGrp="1"/>
          </p:cNvSpPr>
          <p:nvPr>
            <p:ph type="title"/>
          </p:nvPr>
        </p:nvSpPr>
        <p:spPr/>
        <p:txBody>
          <a:bodyPr/>
          <a:lstStyle/>
          <a:p>
            <a:r>
              <a:rPr lang="pl-PL" dirty="0"/>
              <a:t>Różnica pomiędzy modelami</a:t>
            </a:r>
          </a:p>
        </p:txBody>
      </p:sp>
      <p:sp>
        <p:nvSpPr>
          <p:cNvPr id="3" name="Symbol zastępczy zawartości 2">
            <a:extLst>
              <a:ext uri="{FF2B5EF4-FFF2-40B4-BE49-F238E27FC236}">
                <a16:creationId xmlns:a16="http://schemas.microsoft.com/office/drawing/2014/main" id="{E2060479-9072-4D00-9DA7-83004E6551A8}"/>
              </a:ext>
            </a:extLst>
          </p:cNvPr>
          <p:cNvSpPr>
            <a:spLocks noGrp="1"/>
          </p:cNvSpPr>
          <p:nvPr>
            <p:ph idx="1"/>
          </p:nvPr>
        </p:nvSpPr>
        <p:spPr/>
        <p:txBody>
          <a:bodyPr>
            <a:normAutofit fontScale="70000" lnSpcReduction="20000"/>
          </a:bodyPr>
          <a:lstStyle/>
          <a:p>
            <a:r>
              <a:rPr lang="pl-PL" dirty="0"/>
              <a:t>postacią – czy mamy do czynienia z zestawem części czy ze złożoną, skalibrowaną drukarką?</a:t>
            </a:r>
          </a:p>
          <a:p>
            <a:r>
              <a:rPr lang="pl-PL" dirty="0"/>
              <a:t>rozmiarem przestrzeni roboczej – najmniejsze maszyny drukują przedmioty o maksymalnych wymiarach około 10 cm × 10 cm × 10 cm, a największe – nawet do 30 cm × 30 cm × 30 cm;</a:t>
            </a:r>
          </a:p>
          <a:p>
            <a:r>
              <a:rPr lang="pl-PL" dirty="0"/>
              <a:t>funkcjonalnością przestrzeni roboczej – czy drukarka ma podgrzewany stół roboczy (umożliwia drukowanie ABS), czy ma więcej niż jedną głowicę (umożliwia drukowanie dwoma lub więcej materiałami w obrębie jednego wydruku)?</a:t>
            </a:r>
          </a:p>
          <a:p>
            <a:r>
              <a:rPr lang="pl-PL" dirty="0"/>
              <a:t>sterowaniem – niektóre drukarki muszą być połączone z komputerem przez cały czas drukowania, inne potrafią odczytać model z karty pamięci lub </a:t>
            </a:r>
            <a:r>
              <a:rPr lang="pl-PL" dirty="0" err="1"/>
              <a:t>pendrive'a</a:t>
            </a:r>
            <a:r>
              <a:rPr lang="pl-PL" dirty="0"/>
              <a:t>;</a:t>
            </a:r>
          </a:p>
          <a:p>
            <a:r>
              <a:rPr lang="pl-PL" dirty="0"/>
              <a:t>oprogramowaniem – drukarki </a:t>
            </a:r>
            <a:r>
              <a:rPr lang="pl-PL" dirty="0" err="1"/>
              <a:t>RepRap</a:t>
            </a:r>
            <a:r>
              <a:rPr lang="pl-PL" dirty="0"/>
              <a:t> i te konstruowane na zamówienie korzystają z uniwersalnego, często </a:t>
            </a:r>
            <a:r>
              <a:rPr lang="pl-PL" dirty="0" err="1"/>
              <a:t>otwartoźródłowego</a:t>
            </a:r>
            <a:r>
              <a:rPr lang="pl-PL" dirty="0"/>
              <a:t> oprogramowania; profesjonalne maszyny mają często specjalny program „kombajn”, ułatwiający obsługę;</a:t>
            </a:r>
          </a:p>
          <a:p>
            <a:r>
              <a:rPr lang="pl-PL" dirty="0"/>
              <a:t>mechaniką – najczęściej spotykane są drukarki kartezjańskie, w których głowica i stół roboczy poruszają się po trzech prostopadłych osiach. Wśród nich są takie, w których stół porusza się w osi Y, a głowica w X i Z (</a:t>
            </a:r>
            <a:r>
              <a:rPr lang="pl-PL" dirty="0" err="1"/>
              <a:t>RepRap</a:t>
            </a:r>
            <a:r>
              <a:rPr lang="pl-PL" dirty="0"/>
              <a:t> Mendel), takie ze stołem ruchomym w Z, a głowicą w XY (najpopularniejsze wśród komercyjnych drukarek), i wiele innych. Są też maszyny niekartezjańskie, na przykład delta (głowica porusza się na końcach trzech ramion rozstawionych promieniście), i polarne (stół się obraca, a głowica porusza w osi Z i po promieniu stołu);</a:t>
            </a:r>
          </a:p>
        </p:txBody>
      </p:sp>
    </p:spTree>
    <p:extLst>
      <p:ext uri="{BB962C8B-B14F-4D97-AF65-F5344CB8AC3E}">
        <p14:creationId xmlns:p14="http://schemas.microsoft.com/office/powerpoint/2010/main" val="25006620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A9F5A53-E34D-4FA6-A709-E1FC2B227767}"/>
              </a:ext>
            </a:extLst>
          </p:cNvPr>
          <p:cNvSpPr>
            <a:spLocks noGrp="1"/>
          </p:cNvSpPr>
          <p:nvPr>
            <p:ph type="title"/>
          </p:nvPr>
        </p:nvSpPr>
        <p:spPr/>
        <p:txBody>
          <a:bodyPr/>
          <a:lstStyle/>
          <a:p>
            <a:r>
              <a:rPr lang="pl-PL" dirty="0"/>
              <a:t>Drukarka delta</a:t>
            </a:r>
          </a:p>
        </p:txBody>
      </p:sp>
      <p:pic>
        <p:nvPicPr>
          <p:cNvPr id="8196" name="Picture 4" descr="https://i.imged.pl/wyjatkowa-drukarka-3d-delta-rostock-mini-pro.jpg">
            <a:extLst>
              <a:ext uri="{FF2B5EF4-FFF2-40B4-BE49-F238E27FC236}">
                <a16:creationId xmlns:a16="http://schemas.microsoft.com/office/drawing/2014/main" id="{DE62B1C7-E057-429C-B2F5-D6AE93B498B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543161" y="2286000"/>
            <a:ext cx="2681816" cy="4022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66497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8C4B9E5-2C84-4703-B9F5-608D829F30D9}"/>
              </a:ext>
            </a:extLst>
          </p:cNvPr>
          <p:cNvSpPr>
            <a:spLocks noGrp="1"/>
          </p:cNvSpPr>
          <p:nvPr>
            <p:ph type="title"/>
          </p:nvPr>
        </p:nvSpPr>
        <p:spPr/>
        <p:txBody>
          <a:bodyPr/>
          <a:lstStyle/>
          <a:p>
            <a:r>
              <a:rPr lang="pl-PL" dirty="0"/>
              <a:t>Jakość wydruku</a:t>
            </a:r>
          </a:p>
        </p:txBody>
      </p:sp>
      <p:sp>
        <p:nvSpPr>
          <p:cNvPr id="3" name="Symbol zastępczy zawartości 2">
            <a:extLst>
              <a:ext uri="{FF2B5EF4-FFF2-40B4-BE49-F238E27FC236}">
                <a16:creationId xmlns:a16="http://schemas.microsoft.com/office/drawing/2014/main" id="{AF1C48C3-BE60-4BF1-A5BE-7466A2117D0F}"/>
              </a:ext>
            </a:extLst>
          </p:cNvPr>
          <p:cNvSpPr>
            <a:spLocks noGrp="1"/>
          </p:cNvSpPr>
          <p:nvPr>
            <p:ph idx="1"/>
          </p:nvPr>
        </p:nvSpPr>
        <p:spPr/>
        <p:txBody>
          <a:bodyPr/>
          <a:lstStyle/>
          <a:p>
            <a:pPr marL="0" indent="0">
              <a:buNone/>
            </a:pPr>
            <a:r>
              <a:rPr lang="pl-PL" dirty="0"/>
              <a:t>Rozdzielczość drukowania zależy od grubości warstw plastiku i jakości maszynerii. Ruchome elementy maszyny muszą być precyzyjnie wykonane i spasowane, żeby stawiały jak najmniejszy opór w ruchu i jednocześnie miały jak najmniej luzów. W dobrze wykonanej drukarce dokładność maszynerii jest wystarczająca, żeby jedyne widoczne niedoskonałości przedmiotu wynikały z grubości warstw i jakości plastiku.</a:t>
            </a:r>
          </a:p>
        </p:txBody>
      </p:sp>
    </p:spTree>
    <p:extLst>
      <p:ext uri="{BB962C8B-B14F-4D97-AF65-F5344CB8AC3E}">
        <p14:creationId xmlns:p14="http://schemas.microsoft.com/office/powerpoint/2010/main" val="40472283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0AC8D8F-4193-4191-9EF4-C567F2625412}"/>
              </a:ext>
            </a:extLst>
          </p:cNvPr>
          <p:cNvSpPr>
            <a:spLocks noGrp="1"/>
          </p:cNvSpPr>
          <p:nvPr>
            <p:ph type="title"/>
          </p:nvPr>
        </p:nvSpPr>
        <p:spPr/>
        <p:txBody>
          <a:bodyPr/>
          <a:lstStyle/>
          <a:p>
            <a:r>
              <a:rPr lang="pl-PL" dirty="0"/>
              <a:t>Rodzaje materiałów</a:t>
            </a:r>
          </a:p>
        </p:txBody>
      </p:sp>
      <p:sp>
        <p:nvSpPr>
          <p:cNvPr id="4" name="Symbol zastępczy tekstu 3">
            <a:extLst>
              <a:ext uri="{FF2B5EF4-FFF2-40B4-BE49-F238E27FC236}">
                <a16:creationId xmlns:a16="http://schemas.microsoft.com/office/drawing/2014/main" id="{29B20BBF-A846-48C4-BD15-037DC9759895}"/>
              </a:ext>
            </a:extLst>
          </p:cNvPr>
          <p:cNvSpPr>
            <a:spLocks noGrp="1"/>
          </p:cNvSpPr>
          <p:nvPr>
            <p:ph type="body" idx="1"/>
          </p:nvPr>
        </p:nvSpPr>
        <p:spPr/>
        <p:txBody>
          <a:bodyPr/>
          <a:lstStyle/>
          <a:p>
            <a:endParaRPr lang="pl-PL"/>
          </a:p>
        </p:txBody>
      </p:sp>
    </p:spTree>
    <p:extLst>
      <p:ext uri="{BB962C8B-B14F-4D97-AF65-F5344CB8AC3E}">
        <p14:creationId xmlns:p14="http://schemas.microsoft.com/office/powerpoint/2010/main" val="3935872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6C89556-FD18-4193-B595-EB0EE0981F68}"/>
              </a:ext>
            </a:extLst>
          </p:cNvPr>
          <p:cNvSpPr>
            <a:spLocks noGrp="1"/>
          </p:cNvSpPr>
          <p:nvPr>
            <p:ph type="title"/>
          </p:nvPr>
        </p:nvSpPr>
        <p:spPr/>
        <p:txBody>
          <a:bodyPr/>
          <a:lstStyle/>
          <a:p>
            <a:r>
              <a:rPr lang="pl-PL" dirty="0"/>
              <a:t>Druk przestrzenny</a:t>
            </a:r>
          </a:p>
        </p:txBody>
      </p:sp>
      <p:sp>
        <p:nvSpPr>
          <p:cNvPr id="3" name="Symbol zastępczy zawartości 2">
            <a:extLst>
              <a:ext uri="{FF2B5EF4-FFF2-40B4-BE49-F238E27FC236}">
                <a16:creationId xmlns:a16="http://schemas.microsoft.com/office/drawing/2014/main" id="{B8D5D4C6-935E-4027-87E0-09DE243DDDC2}"/>
              </a:ext>
            </a:extLst>
          </p:cNvPr>
          <p:cNvSpPr>
            <a:spLocks noGrp="1"/>
          </p:cNvSpPr>
          <p:nvPr>
            <p:ph idx="1"/>
          </p:nvPr>
        </p:nvSpPr>
        <p:spPr/>
        <p:txBody>
          <a:bodyPr/>
          <a:lstStyle/>
          <a:p>
            <a:pPr marL="0" indent="0">
              <a:buNone/>
            </a:pPr>
            <a:r>
              <a:rPr lang="pl-PL" dirty="0"/>
              <a:t>proces wytwarzania trójwymiarowych, fizycznych obiektów na podstawie komputerowego modelu. Początkowo była to jedynie jedna z metod szybkiego prototypowania używana zarówno do budowania form jak i samych prototypów. Wraz z postępami dokładności wykonania obiektów przez drukarki 3D, stała się także metodą wykonywania gotowych obiektów, w tym zabawek, ubrań, czekoladek, a nawet protez.</a:t>
            </a:r>
          </a:p>
        </p:txBody>
      </p:sp>
    </p:spTree>
    <p:extLst>
      <p:ext uri="{BB962C8B-B14F-4D97-AF65-F5344CB8AC3E}">
        <p14:creationId xmlns:p14="http://schemas.microsoft.com/office/powerpoint/2010/main" val="27456710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3FDF2AC-42B8-44ED-8232-C2177D55A7A9}"/>
              </a:ext>
            </a:extLst>
          </p:cNvPr>
          <p:cNvSpPr>
            <a:spLocks noGrp="1"/>
          </p:cNvSpPr>
          <p:nvPr>
            <p:ph type="title"/>
          </p:nvPr>
        </p:nvSpPr>
        <p:spPr/>
        <p:txBody>
          <a:bodyPr/>
          <a:lstStyle/>
          <a:p>
            <a:r>
              <a:rPr lang="pl-PL" dirty="0"/>
              <a:t>PLA (</a:t>
            </a:r>
            <a:r>
              <a:rPr lang="pl-PL" dirty="0" err="1"/>
              <a:t>polilaktyd</a:t>
            </a:r>
            <a:r>
              <a:rPr lang="pl-PL" dirty="0"/>
              <a:t>, </a:t>
            </a:r>
            <a:r>
              <a:rPr lang="pl-PL" dirty="0" err="1"/>
              <a:t>polikwas</a:t>
            </a:r>
            <a:r>
              <a:rPr lang="pl-PL" dirty="0"/>
              <a:t> mlekowy)</a:t>
            </a:r>
          </a:p>
        </p:txBody>
      </p:sp>
      <p:sp>
        <p:nvSpPr>
          <p:cNvPr id="3" name="Symbol zastępczy zawartości 2">
            <a:extLst>
              <a:ext uri="{FF2B5EF4-FFF2-40B4-BE49-F238E27FC236}">
                <a16:creationId xmlns:a16="http://schemas.microsoft.com/office/drawing/2014/main" id="{2F34502D-C2D7-4941-A7E2-D6812DBE53DA}"/>
              </a:ext>
            </a:extLst>
          </p:cNvPr>
          <p:cNvSpPr>
            <a:spLocks noGrp="1"/>
          </p:cNvSpPr>
          <p:nvPr>
            <p:ph idx="1"/>
          </p:nvPr>
        </p:nvSpPr>
        <p:spPr/>
        <p:txBody>
          <a:bodyPr/>
          <a:lstStyle/>
          <a:p>
            <a:pPr marL="0" indent="0">
              <a:buNone/>
            </a:pPr>
            <a:r>
              <a:rPr lang="pl-PL" dirty="0"/>
              <a:t>Plastik pochodzenia roślinnego, produkowany z kukurydzy, ziemniaków, trzciny cukrowej, ryżu i innych zawierających skrobię upraw. Naturalnie przezroczysty, dzięki czemu łatwo go zabarwić na różne kolory. Topnieje w stosunkowo niskiej temperaturze: około 160°C. Względnie twardy i niesprężysty, wydruki są lekko błyszczące. Tylko minimalnie deformuje się podczas stygnięcia, co pozwala używać niepodgrzewanego stołu roboczego. Jest powszechnie wykorzystywany do produkcji opakowań, butelek, jednorazowych sztućców itp. Podczas topienia wydziela słodką woń podobną do zapachu gorącego oleju.</a:t>
            </a:r>
          </a:p>
        </p:txBody>
      </p:sp>
    </p:spTree>
    <p:extLst>
      <p:ext uri="{BB962C8B-B14F-4D97-AF65-F5344CB8AC3E}">
        <p14:creationId xmlns:p14="http://schemas.microsoft.com/office/powerpoint/2010/main" val="14096782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DC5DAD8-EFF6-4492-8374-50C6D51C4736}"/>
              </a:ext>
            </a:extLst>
          </p:cNvPr>
          <p:cNvSpPr>
            <a:spLocks noGrp="1"/>
          </p:cNvSpPr>
          <p:nvPr>
            <p:ph type="title"/>
          </p:nvPr>
        </p:nvSpPr>
        <p:spPr/>
        <p:txBody>
          <a:bodyPr/>
          <a:lstStyle/>
          <a:p>
            <a:r>
              <a:rPr lang="pl-PL" dirty="0"/>
              <a:t>ABS (</a:t>
            </a:r>
            <a:r>
              <a:rPr lang="pl-PL" dirty="0" err="1"/>
              <a:t>akrylonitrylo</a:t>
            </a:r>
            <a:r>
              <a:rPr lang="pl-PL" dirty="0"/>
              <a:t>-</a:t>
            </a:r>
            <a:r>
              <a:rPr lang="pl-PL" dirty="0" err="1"/>
              <a:t>butadieno</a:t>
            </a:r>
            <a:r>
              <a:rPr lang="pl-PL" dirty="0"/>
              <a:t>-styren)</a:t>
            </a:r>
          </a:p>
        </p:txBody>
      </p:sp>
      <p:sp>
        <p:nvSpPr>
          <p:cNvPr id="3" name="Symbol zastępczy zawartości 2">
            <a:extLst>
              <a:ext uri="{FF2B5EF4-FFF2-40B4-BE49-F238E27FC236}">
                <a16:creationId xmlns:a16="http://schemas.microsoft.com/office/drawing/2014/main" id="{C9F26523-C284-4351-BEE8-17CD544D7916}"/>
              </a:ext>
            </a:extLst>
          </p:cNvPr>
          <p:cNvSpPr>
            <a:spLocks noGrp="1"/>
          </p:cNvSpPr>
          <p:nvPr>
            <p:ph idx="1"/>
          </p:nvPr>
        </p:nvSpPr>
        <p:spPr/>
        <p:txBody>
          <a:bodyPr>
            <a:normAutofit/>
          </a:bodyPr>
          <a:lstStyle/>
          <a:p>
            <a:pPr marL="0" indent="0">
              <a:buNone/>
            </a:pPr>
            <a:r>
              <a:rPr lang="pl-PL" dirty="0"/>
              <a:t>Plastik pochodzenia naftowego. Naturalnie jasnobeżowy, może być barwiony. Jest amorficzny, czyli nie ma ustalonej temperatury topnienia; w trakcie drukowania jest podgrzewany do około 220°C, zależnie od pigmentów i dodatków. Znacznie twardszy i odporniejszy na uderzenia, niż PLA; jest też bardziej sprężysty. Odrywa się od większości powierzchni podczas stygnięcia, co wymusza użycie podgrzewanego stołu roboczego. Nieodporny na promieniowanie UV i niektóre artykuły spożywcze, na przykład ocet. Rozpuszcza się w acetonie, co pozwala wygładzać wydruki oparami acetonu albo sklejać elementy z ABS jego małymi ilościami. Powszechnie używany do produkcji rur, artykułów gospodarstwa domowego, zabawek (np. klocków Lego). Podczas topienia wydziela potencjalnie szkodliwe opary o nieprzyjemnym zapachu.</a:t>
            </a:r>
          </a:p>
        </p:txBody>
      </p:sp>
    </p:spTree>
    <p:extLst>
      <p:ext uri="{BB962C8B-B14F-4D97-AF65-F5344CB8AC3E}">
        <p14:creationId xmlns:p14="http://schemas.microsoft.com/office/powerpoint/2010/main" val="24602598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E4880AF-C4A4-45CF-A784-2D3B2FEA4709}"/>
              </a:ext>
            </a:extLst>
          </p:cNvPr>
          <p:cNvSpPr>
            <a:spLocks noGrp="1"/>
          </p:cNvSpPr>
          <p:nvPr>
            <p:ph type="title"/>
          </p:nvPr>
        </p:nvSpPr>
        <p:spPr/>
        <p:txBody>
          <a:bodyPr/>
          <a:lstStyle/>
          <a:p>
            <a:r>
              <a:rPr lang="pl-PL" dirty="0"/>
              <a:t>Poliamid (nylon)</a:t>
            </a:r>
          </a:p>
        </p:txBody>
      </p:sp>
      <p:sp>
        <p:nvSpPr>
          <p:cNvPr id="3" name="Symbol zastępczy zawartości 2">
            <a:extLst>
              <a:ext uri="{FF2B5EF4-FFF2-40B4-BE49-F238E27FC236}">
                <a16:creationId xmlns:a16="http://schemas.microsoft.com/office/drawing/2014/main" id="{D4F147FE-49DE-4993-9257-9B06ABE8E60E}"/>
              </a:ext>
            </a:extLst>
          </p:cNvPr>
          <p:cNvSpPr>
            <a:spLocks noGrp="1"/>
          </p:cNvSpPr>
          <p:nvPr>
            <p:ph idx="1"/>
          </p:nvPr>
        </p:nvSpPr>
        <p:spPr/>
        <p:txBody>
          <a:bodyPr>
            <a:normAutofit/>
          </a:bodyPr>
          <a:lstStyle/>
          <a:p>
            <a:pPr marL="0" indent="0">
              <a:buNone/>
            </a:pPr>
            <a:r>
              <a:rPr lang="pl-PL" dirty="0"/>
              <a:t>Rodzina polimerów formujących długie łańcuchy, łatwych do wyciągnięcia we włókna. Różne warianty topią się w różnej temperaturze, 220–265°C. Naturalnie przezroczysty lub biały, może być barwiony. Bardzo wytrzymały mechanicznie, elastyczny, używany głównie w postaci włókien do produkcji tkanin, lin, lekkich i wytrzymałych kompozytów. Może być szlifowany i frezowany. W druku 3D używany między innymi do produkcji protez (jest obojętny dla organizmu). Bardzo szybko wchłania wilgoć, a woda i wysoka temperatura depolimeryzują nylon – najlepiej wysuszyć </a:t>
            </a:r>
            <a:r>
              <a:rPr lang="pl-PL" dirty="0" err="1"/>
              <a:t>filament</a:t>
            </a:r>
            <a:r>
              <a:rPr lang="pl-PL" dirty="0"/>
              <a:t> przed drukowaniem. Nylonowy </a:t>
            </a:r>
            <a:r>
              <a:rPr lang="pl-PL" dirty="0" err="1"/>
              <a:t>filament</a:t>
            </a:r>
            <a:r>
              <a:rPr lang="pl-PL" dirty="0"/>
              <a:t> można zabarwić w domowych warunkach barwnikiem do tkanin.</a:t>
            </a:r>
          </a:p>
        </p:txBody>
      </p:sp>
    </p:spTree>
    <p:extLst>
      <p:ext uri="{BB962C8B-B14F-4D97-AF65-F5344CB8AC3E}">
        <p14:creationId xmlns:p14="http://schemas.microsoft.com/office/powerpoint/2010/main" val="20908151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2DA4421-D520-43CB-B03D-FF5159157F06}"/>
              </a:ext>
            </a:extLst>
          </p:cNvPr>
          <p:cNvSpPr>
            <a:spLocks noGrp="1"/>
          </p:cNvSpPr>
          <p:nvPr>
            <p:ph type="title"/>
          </p:nvPr>
        </p:nvSpPr>
        <p:spPr/>
        <p:txBody>
          <a:bodyPr/>
          <a:lstStyle/>
          <a:p>
            <a:r>
              <a:rPr lang="pl-PL" dirty="0"/>
              <a:t>TPU (termoplastyczny poliuretan)</a:t>
            </a:r>
          </a:p>
        </p:txBody>
      </p:sp>
      <p:sp>
        <p:nvSpPr>
          <p:cNvPr id="3" name="Symbol zastępczy zawartości 2">
            <a:extLst>
              <a:ext uri="{FF2B5EF4-FFF2-40B4-BE49-F238E27FC236}">
                <a16:creationId xmlns:a16="http://schemas.microsoft.com/office/drawing/2014/main" id="{6869D67A-30DD-4C26-BFB3-EFC7F10D6C90}"/>
              </a:ext>
            </a:extLst>
          </p:cNvPr>
          <p:cNvSpPr>
            <a:spLocks noGrp="1"/>
          </p:cNvSpPr>
          <p:nvPr>
            <p:ph idx="1"/>
          </p:nvPr>
        </p:nvSpPr>
        <p:spPr/>
        <p:txBody>
          <a:bodyPr/>
          <a:lstStyle/>
          <a:p>
            <a:pPr marL="0" indent="0">
              <a:buNone/>
            </a:pPr>
            <a:r>
              <a:rPr lang="pl-PL" dirty="0"/>
              <a:t>Termoplastyczna forma poliuretanu, tworzącego większość syntetycznych pianek i gąbek. Elastyczny i odporny na ścieranie. TPU jest głównym składnikiem </a:t>
            </a:r>
            <a:r>
              <a:rPr lang="pl-PL" dirty="0" err="1"/>
              <a:t>filamentów</a:t>
            </a:r>
            <a:r>
              <a:rPr lang="pl-PL" dirty="0"/>
              <a:t> </a:t>
            </a:r>
            <a:r>
              <a:rPr lang="pl-PL" dirty="0" err="1"/>
              <a:t>FilaFlex</a:t>
            </a:r>
            <a:r>
              <a:rPr lang="pl-PL" dirty="0"/>
              <a:t> i </a:t>
            </a:r>
            <a:r>
              <a:rPr lang="pl-PL" dirty="0" err="1"/>
              <a:t>NinjaFlex</a:t>
            </a:r>
            <a:r>
              <a:rPr lang="pl-PL" dirty="0"/>
              <a:t>, znanych z drukowanych butów. Elastyczne </a:t>
            </a:r>
            <a:r>
              <a:rPr lang="pl-PL" dirty="0" err="1"/>
              <a:t>filamenty</a:t>
            </a:r>
            <a:r>
              <a:rPr lang="pl-PL" dirty="0"/>
              <a:t> topią się w temperaturze około 210°C, ale nie współpracują zbyt dobrze z niektórymi drukarkami. </a:t>
            </a:r>
          </a:p>
        </p:txBody>
      </p:sp>
    </p:spTree>
    <p:extLst>
      <p:ext uri="{BB962C8B-B14F-4D97-AF65-F5344CB8AC3E}">
        <p14:creationId xmlns:p14="http://schemas.microsoft.com/office/powerpoint/2010/main" val="38432222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A62B4D8-9B0B-4A7F-8C86-8584BC6466BE}"/>
              </a:ext>
            </a:extLst>
          </p:cNvPr>
          <p:cNvSpPr>
            <a:spLocks noGrp="1"/>
          </p:cNvSpPr>
          <p:nvPr>
            <p:ph type="title"/>
          </p:nvPr>
        </p:nvSpPr>
        <p:spPr/>
        <p:txBody>
          <a:bodyPr/>
          <a:lstStyle/>
          <a:p>
            <a:r>
              <a:rPr lang="pl-PL" dirty="0"/>
              <a:t>HIPS (polistyren)</a:t>
            </a:r>
          </a:p>
        </p:txBody>
      </p:sp>
      <p:sp>
        <p:nvSpPr>
          <p:cNvPr id="3" name="Symbol zastępczy zawartości 2">
            <a:extLst>
              <a:ext uri="{FF2B5EF4-FFF2-40B4-BE49-F238E27FC236}">
                <a16:creationId xmlns:a16="http://schemas.microsoft.com/office/drawing/2014/main" id="{524D6EE2-834E-42E5-93C0-AD4C31991934}"/>
              </a:ext>
            </a:extLst>
          </p:cNvPr>
          <p:cNvSpPr>
            <a:spLocks noGrp="1"/>
          </p:cNvSpPr>
          <p:nvPr>
            <p:ph idx="1"/>
          </p:nvPr>
        </p:nvSpPr>
        <p:spPr/>
        <p:txBody>
          <a:bodyPr/>
          <a:lstStyle/>
          <a:p>
            <a:pPr marL="0" indent="0">
              <a:buNone/>
            </a:pPr>
            <a:r>
              <a:rPr lang="pl-PL" dirty="0"/>
              <a:t>Właściwości termiczne i mechaniczne ma bardzo podobne do ABS, ale rozpuszcza się w innych rozpuszczalnikach (limonenie), dzięki czemu jest atrakcyjnym materiałem podporowym dla drukarek z dwiema głowicami.</a:t>
            </a:r>
          </a:p>
        </p:txBody>
      </p:sp>
    </p:spTree>
    <p:extLst>
      <p:ext uri="{BB962C8B-B14F-4D97-AF65-F5344CB8AC3E}">
        <p14:creationId xmlns:p14="http://schemas.microsoft.com/office/powerpoint/2010/main" val="33047836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28FBA86-09B1-4AF1-AC3B-FA4B5DED43B7}"/>
              </a:ext>
            </a:extLst>
          </p:cNvPr>
          <p:cNvSpPr>
            <a:spLocks noGrp="1"/>
          </p:cNvSpPr>
          <p:nvPr>
            <p:ph type="title"/>
          </p:nvPr>
        </p:nvSpPr>
        <p:spPr/>
        <p:txBody>
          <a:bodyPr/>
          <a:lstStyle/>
          <a:p>
            <a:r>
              <a:rPr lang="pl-PL" dirty="0"/>
              <a:t>PVA (polialkohol winylowy)</a:t>
            </a:r>
          </a:p>
        </p:txBody>
      </p:sp>
      <p:sp>
        <p:nvSpPr>
          <p:cNvPr id="3" name="Symbol zastępczy zawartości 2">
            <a:extLst>
              <a:ext uri="{FF2B5EF4-FFF2-40B4-BE49-F238E27FC236}">
                <a16:creationId xmlns:a16="http://schemas.microsoft.com/office/drawing/2014/main" id="{7B0FD8E0-C458-49F4-940E-5B083412E250}"/>
              </a:ext>
            </a:extLst>
          </p:cNvPr>
          <p:cNvSpPr>
            <a:spLocks noGrp="1"/>
          </p:cNvSpPr>
          <p:nvPr>
            <p:ph idx="1"/>
          </p:nvPr>
        </p:nvSpPr>
        <p:spPr/>
        <p:txBody>
          <a:bodyPr/>
          <a:lstStyle/>
          <a:p>
            <a:pPr marL="0" indent="0">
              <a:buNone/>
            </a:pPr>
            <a:r>
              <a:rPr lang="pl-PL" dirty="0"/>
              <a:t>Polimer winylowy rozpuszczalny w wodzie, używany w farbach, poligrafii, produkcji specjalistycznych opakowań. Topi się w temperaturze około 200°C. Ze względu na rozpuszczalność jest wykorzystywany jako materiał podporowy w drukarkach z dwiema głowicami. Jest średnio dwa razy droższy od ABS czy PLA, co powoduje, że drukowanie podpór jest droższe niż drukowanie samego modelu. </a:t>
            </a:r>
          </a:p>
        </p:txBody>
      </p:sp>
    </p:spTree>
    <p:extLst>
      <p:ext uri="{BB962C8B-B14F-4D97-AF65-F5344CB8AC3E}">
        <p14:creationId xmlns:p14="http://schemas.microsoft.com/office/powerpoint/2010/main" val="3210454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792D9C3-5E56-408D-AF59-2346A96ACDDC}"/>
              </a:ext>
            </a:extLst>
          </p:cNvPr>
          <p:cNvSpPr>
            <a:spLocks noGrp="1"/>
          </p:cNvSpPr>
          <p:nvPr>
            <p:ph type="title"/>
          </p:nvPr>
        </p:nvSpPr>
        <p:spPr/>
        <p:txBody>
          <a:bodyPr/>
          <a:lstStyle/>
          <a:p>
            <a:r>
              <a:rPr lang="pl-PL" dirty="0"/>
              <a:t>TPC (termoplastyczny poliwęglan, </a:t>
            </a:r>
            <a:r>
              <a:rPr lang="pl-PL" dirty="0" err="1"/>
              <a:t>Lexan</a:t>
            </a:r>
            <a:r>
              <a:rPr lang="pl-PL" dirty="0"/>
              <a:t>)</a:t>
            </a:r>
          </a:p>
        </p:txBody>
      </p:sp>
      <p:sp>
        <p:nvSpPr>
          <p:cNvPr id="3" name="Symbol zastępczy zawartości 2">
            <a:extLst>
              <a:ext uri="{FF2B5EF4-FFF2-40B4-BE49-F238E27FC236}">
                <a16:creationId xmlns:a16="http://schemas.microsoft.com/office/drawing/2014/main" id="{5DC62F92-6170-49B8-B9E0-8AE3A7A32DE3}"/>
              </a:ext>
            </a:extLst>
          </p:cNvPr>
          <p:cNvSpPr>
            <a:spLocks noGrp="1"/>
          </p:cNvSpPr>
          <p:nvPr>
            <p:ph idx="1"/>
          </p:nvPr>
        </p:nvSpPr>
        <p:spPr/>
        <p:txBody>
          <a:bodyPr>
            <a:normAutofit/>
          </a:bodyPr>
          <a:lstStyle/>
          <a:p>
            <a:pPr marL="0" indent="0">
              <a:buNone/>
            </a:pPr>
            <a:r>
              <a:rPr lang="pl-PL" dirty="0"/>
              <a:t>Bardzo twardy, wytrzymały plastik. Najpopularniejsza forma jest naturalnie przezroczysta, wykorzystywana w przemyśle jako alternatywa dla szkła. Najbardziej znane produkty z TPC to nośniki optyczne (CD, DVD, Blu-ray), okulary ochronne i obudowy niektórych smartfonów (Samsung Galaxy, Nokia N9 i nowsze). Często mylony z PMMA (plexiglas, </a:t>
            </a:r>
            <a:r>
              <a:rPr lang="pl-PL" dirty="0" err="1"/>
              <a:t>perspex</a:t>
            </a:r>
            <a:r>
              <a:rPr lang="pl-PL" dirty="0"/>
              <a:t>), który jest tańszy, ale mniej wytrzymały mechanicznie. To materiał drogi i trudny w użyciu do drukowania 3D: wymaga stosunkowo wysokiej temperatury (blisko 300°C) i podgrzewanego stołu roboczego. Wydruki nie są przezroczyste ze względu na warstwową strukturę.</a:t>
            </a:r>
          </a:p>
        </p:txBody>
      </p:sp>
    </p:spTree>
    <p:extLst>
      <p:ext uri="{BB962C8B-B14F-4D97-AF65-F5344CB8AC3E}">
        <p14:creationId xmlns:p14="http://schemas.microsoft.com/office/powerpoint/2010/main" val="35002847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26F3D39-8D08-4DAD-9F96-A1CAB0573278}"/>
              </a:ext>
            </a:extLst>
          </p:cNvPr>
          <p:cNvSpPr>
            <a:spLocks noGrp="1"/>
          </p:cNvSpPr>
          <p:nvPr>
            <p:ph type="title"/>
          </p:nvPr>
        </p:nvSpPr>
        <p:spPr/>
        <p:txBody>
          <a:bodyPr/>
          <a:lstStyle/>
          <a:p>
            <a:r>
              <a:rPr lang="pl-PL" dirty="0"/>
              <a:t>PET (poliester)</a:t>
            </a:r>
          </a:p>
        </p:txBody>
      </p:sp>
      <p:sp>
        <p:nvSpPr>
          <p:cNvPr id="3" name="Symbol zastępczy zawartości 2">
            <a:extLst>
              <a:ext uri="{FF2B5EF4-FFF2-40B4-BE49-F238E27FC236}">
                <a16:creationId xmlns:a16="http://schemas.microsoft.com/office/drawing/2014/main" id="{AB164F8B-B720-418A-BF4E-91C71C49AB8C}"/>
              </a:ext>
            </a:extLst>
          </p:cNvPr>
          <p:cNvSpPr>
            <a:spLocks noGrp="1"/>
          </p:cNvSpPr>
          <p:nvPr>
            <p:ph idx="1"/>
          </p:nvPr>
        </p:nvSpPr>
        <p:spPr/>
        <p:txBody>
          <a:bodyPr/>
          <a:lstStyle/>
          <a:p>
            <a:pPr marL="0" indent="0">
              <a:buNone/>
            </a:pPr>
            <a:r>
              <a:rPr lang="pl-PL" dirty="0"/>
              <a:t>Popularny surowiec wykorzystywany w produkcji butelek, pojemników na żywność i syntetycznych włókien. Naturalnie bezbarwny, przejrzysty; topi się w temperaturze około 220°C. Wydruki nie są całkowicie przezroczyste ze względu na warstwową, niejednolita strukturę. W handlu dostępny pod marką t-</a:t>
            </a:r>
            <a:r>
              <a:rPr lang="pl-PL" dirty="0" err="1"/>
              <a:t>glase</a:t>
            </a:r>
            <a:r>
              <a:rPr lang="pl-PL" dirty="0"/>
              <a:t>.</a:t>
            </a:r>
          </a:p>
        </p:txBody>
      </p:sp>
    </p:spTree>
    <p:extLst>
      <p:ext uri="{BB962C8B-B14F-4D97-AF65-F5344CB8AC3E}">
        <p14:creationId xmlns:p14="http://schemas.microsoft.com/office/powerpoint/2010/main" val="6642026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19C2D6C-9CFC-4851-989B-D627C8FF991A}"/>
              </a:ext>
            </a:extLst>
          </p:cNvPr>
          <p:cNvSpPr>
            <a:spLocks noGrp="1"/>
          </p:cNvSpPr>
          <p:nvPr>
            <p:ph type="title"/>
          </p:nvPr>
        </p:nvSpPr>
        <p:spPr/>
        <p:txBody>
          <a:bodyPr/>
          <a:lstStyle/>
          <a:p>
            <a:r>
              <a:rPr lang="pl-PL" dirty="0"/>
              <a:t>Warianty polietylenu: LDPE, HDPE, UHMWPE </a:t>
            </a:r>
          </a:p>
        </p:txBody>
      </p:sp>
      <p:sp>
        <p:nvSpPr>
          <p:cNvPr id="3" name="Symbol zastępczy zawartości 2">
            <a:extLst>
              <a:ext uri="{FF2B5EF4-FFF2-40B4-BE49-F238E27FC236}">
                <a16:creationId xmlns:a16="http://schemas.microsoft.com/office/drawing/2014/main" id="{F4565AA4-3C76-4F5E-8F7F-C60CBAEFF3DC}"/>
              </a:ext>
            </a:extLst>
          </p:cNvPr>
          <p:cNvSpPr>
            <a:spLocks noGrp="1"/>
          </p:cNvSpPr>
          <p:nvPr>
            <p:ph idx="1"/>
          </p:nvPr>
        </p:nvSpPr>
        <p:spPr/>
        <p:txBody>
          <a:bodyPr>
            <a:normAutofit/>
          </a:bodyPr>
          <a:lstStyle/>
          <a:p>
            <a:pPr marL="0" indent="0">
              <a:buNone/>
            </a:pPr>
            <a:r>
              <a:rPr lang="pl-PL" dirty="0"/>
              <a:t>Najpopularniejszy plastik świata. Zależnie od długości łańcucha polimerowego tworzy odmiany o różnych właściwościach. LDPE, odmiana o niskiej gęstości, jest używany do produkcji toreb foliowych i innych opakowań. Cięższy HDPE jest używany do produkcji butelek, zabawek, pojemników i rur. Najcięższa odmiana, UHMWPE, jest bardzo wytrzymała mechanicznie i odporna chemicznie, robi się z niej między innymi implanty medyczne (sztuczne stawy), elementy mechaniczne maszyn i kamizelki kuloodporne. HDPE topi się w temperaturze około 230°C, łatwo się miesza ze stopionym ABS, deformuje podczas stygnięcia i wymaga podgrzewanego stołu roboczego. Dostępne są </a:t>
            </a:r>
            <a:r>
              <a:rPr lang="pl-PL" dirty="0" err="1"/>
              <a:t>filamenty</a:t>
            </a:r>
            <a:r>
              <a:rPr lang="pl-PL" dirty="0"/>
              <a:t> z mieszanki ABS i HDPE.</a:t>
            </a:r>
          </a:p>
        </p:txBody>
      </p:sp>
    </p:spTree>
    <p:extLst>
      <p:ext uri="{BB962C8B-B14F-4D97-AF65-F5344CB8AC3E}">
        <p14:creationId xmlns:p14="http://schemas.microsoft.com/office/powerpoint/2010/main" val="38960524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0A3B452-35BF-418E-A631-FB661DCE4338}"/>
              </a:ext>
            </a:extLst>
          </p:cNvPr>
          <p:cNvSpPr>
            <a:spLocks noGrp="1"/>
          </p:cNvSpPr>
          <p:nvPr>
            <p:ph type="title"/>
          </p:nvPr>
        </p:nvSpPr>
        <p:spPr/>
        <p:txBody>
          <a:bodyPr/>
          <a:lstStyle/>
          <a:p>
            <a:r>
              <a:rPr lang="pl-PL" dirty="0"/>
              <a:t>PP (polipropylen)</a:t>
            </a:r>
          </a:p>
        </p:txBody>
      </p:sp>
      <p:sp>
        <p:nvSpPr>
          <p:cNvPr id="3" name="Symbol zastępczy zawartości 2">
            <a:extLst>
              <a:ext uri="{FF2B5EF4-FFF2-40B4-BE49-F238E27FC236}">
                <a16:creationId xmlns:a16="http://schemas.microsoft.com/office/drawing/2014/main" id="{EFBC3ECD-0D4F-4737-B951-0B2BDA1F4D9C}"/>
              </a:ext>
            </a:extLst>
          </p:cNvPr>
          <p:cNvSpPr>
            <a:spLocks noGrp="1"/>
          </p:cNvSpPr>
          <p:nvPr>
            <p:ph idx="1"/>
          </p:nvPr>
        </p:nvSpPr>
        <p:spPr/>
        <p:txBody>
          <a:bodyPr/>
          <a:lstStyle/>
          <a:p>
            <a:pPr marL="0" indent="0">
              <a:buNone/>
            </a:pPr>
            <a:r>
              <a:rPr lang="pl-PL" dirty="0"/>
              <a:t>Popularne plastiki przemysłowe, używane na przykład w produkcji butelek, pojemników i artykułów gospodarstwa domowego. Topią się w temperaturach osiągalnych dla typowej drukarki FDM, ale deformują podczas stygnięcia, co wymusza stosowanie podgrzewanego stołu roboczego, a najlepiej zamkniętej komory roboczej.</a:t>
            </a:r>
          </a:p>
        </p:txBody>
      </p:sp>
    </p:spTree>
    <p:extLst>
      <p:ext uri="{BB962C8B-B14F-4D97-AF65-F5344CB8AC3E}">
        <p14:creationId xmlns:p14="http://schemas.microsoft.com/office/powerpoint/2010/main" val="23574943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7FC6465-3FE2-4AC7-91D8-0089E8628E1C}"/>
              </a:ext>
            </a:extLst>
          </p:cNvPr>
          <p:cNvSpPr>
            <a:spLocks noGrp="1"/>
          </p:cNvSpPr>
          <p:nvPr>
            <p:ph type="title"/>
          </p:nvPr>
        </p:nvSpPr>
        <p:spPr/>
        <p:txBody>
          <a:bodyPr/>
          <a:lstStyle/>
          <a:p>
            <a:r>
              <a:rPr lang="pl-PL" dirty="0"/>
              <a:t>Drukarka 3D</a:t>
            </a:r>
          </a:p>
        </p:txBody>
      </p:sp>
      <p:pic>
        <p:nvPicPr>
          <p:cNvPr id="1026" name="Picture 2" descr="https://upload.wikimedia.org/wikipedia/commons/thumb/2/27/ORDbot_quantum.jpg/1024px-ORDbot_quantum.jpg">
            <a:extLst>
              <a:ext uri="{FF2B5EF4-FFF2-40B4-BE49-F238E27FC236}">
                <a16:creationId xmlns:a16="http://schemas.microsoft.com/office/drawing/2014/main" id="{5CE8D153-BF7A-4512-92AF-4A152AB3674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546432" y="3068147"/>
            <a:ext cx="2675273" cy="24584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22508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5D48520-4ABA-4F09-BF03-09DC86C0054D}"/>
              </a:ext>
            </a:extLst>
          </p:cNvPr>
          <p:cNvSpPr>
            <a:spLocks noGrp="1"/>
          </p:cNvSpPr>
          <p:nvPr>
            <p:ph type="title"/>
          </p:nvPr>
        </p:nvSpPr>
        <p:spPr/>
        <p:txBody>
          <a:bodyPr/>
          <a:lstStyle/>
          <a:p>
            <a:r>
              <a:rPr lang="pl-PL" dirty="0" err="1"/>
              <a:t>Fiberwood</a:t>
            </a:r>
            <a:endParaRPr lang="pl-PL" dirty="0"/>
          </a:p>
        </p:txBody>
      </p:sp>
      <p:sp>
        <p:nvSpPr>
          <p:cNvPr id="3" name="Symbol zastępczy zawartości 2">
            <a:extLst>
              <a:ext uri="{FF2B5EF4-FFF2-40B4-BE49-F238E27FC236}">
                <a16:creationId xmlns:a16="http://schemas.microsoft.com/office/drawing/2014/main" id="{38AEE6A8-4088-4333-A7E1-97AA4DF89898}"/>
              </a:ext>
            </a:extLst>
          </p:cNvPr>
          <p:cNvSpPr>
            <a:spLocks noGrp="1"/>
          </p:cNvSpPr>
          <p:nvPr>
            <p:ph idx="1"/>
          </p:nvPr>
        </p:nvSpPr>
        <p:spPr/>
        <p:txBody>
          <a:bodyPr/>
          <a:lstStyle/>
          <a:p>
            <a:pPr marL="0" indent="0">
              <a:buNone/>
            </a:pPr>
            <a:r>
              <a:rPr lang="pl-PL" dirty="0"/>
              <a:t>Drewnopodobny materiał, który dzięki mniejszej kruchości umożliwia lepsze podawanie </a:t>
            </a:r>
            <a:r>
              <a:rPr lang="pl-PL" dirty="0" err="1"/>
              <a:t>ﬁlamentu</a:t>
            </a:r>
            <a:r>
              <a:rPr lang="pl-PL" dirty="0"/>
              <a:t> do </a:t>
            </a:r>
            <a:r>
              <a:rPr lang="pl-PL" dirty="0" err="1"/>
              <a:t>ekstrudera</a:t>
            </a:r>
            <a:r>
              <a:rPr lang="pl-PL" dirty="0"/>
              <a:t>. Powstałe elementy można obrabiać mechanicznie, malować, lakierować oraz barwić, co daje jeszcze więcej możliwości zastosowania tego </a:t>
            </a:r>
            <a:r>
              <a:rPr lang="pl-PL" dirty="0" err="1"/>
              <a:t>ﬁlamentu</a:t>
            </a:r>
            <a:r>
              <a:rPr lang="pl-PL" dirty="0"/>
              <a:t>. Wygląd wydruków umożliwia wykorzystanie go w studiach artystycznych i modelowaniu.</a:t>
            </a:r>
          </a:p>
        </p:txBody>
      </p:sp>
    </p:spTree>
    <p:extLst>
      <p:ext uri="{BB962C8B-B14F-4D97-AF65-F5344CB8AC3E}">
        <p14:creationId xmlns:p14="http://schemas.microsoft.com/office/powerpoint/2010/main" val="41676718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7A606CB3-DF7F-4121-82A0-667F203907B8}"/>
              </a:ext>
            </a:extLst>
          </p:cNvPr>
          <p:cNvSpPr>
            <a:spLocks noGrp="1"/>
          </p:cNvSpPr>
          <p:nvPr>
            <p:ph type="title"/>
          </p:nvPr>
        </p:nvSpPr>
        <p:spPr/>
        <p:txBody>
          <a:bodyPr/>
          <a:lstStyle/>
          <a:p>
            <a:r>
              <a:rPr lang="pl-PL" dirty="0"/>
              <a:t>Przygotowanie do druku</a:t>
            </a:r>
          </a:p>
        </p:txBody>
      </p:sp>
      <p:sp>
        <p:nvSpPr>
          <p:cNvPr id="5" name="Symbol zastępczy tekstu 4">
            <a:extLst>
              <a:ext uri="{FF2B5EF4-FFF2-40B4-BE49-F238E27FC236}">
                <a16:creationId xmlns:a16="http://schemas.microsoft.com/office/drawing/2014/main" id="{26E56662-E732-48B0-AA9A-FB6DC77A92A5}"/>
              </a:ext>
            </a:extLst>
          </p:cNvPr>
          <p:cNvSpPr>
            <a:spLocks noGrp="1"/>
          </p:cNvSpPr>
          <p:nvPr>
            <p:ph type="body" idx="1"/>
          </p:nvPr>
        </p:nvSpPr>
        <p:spPr/>
        <p:txBody>
          <a:bodyPr/>
          <a:lstStyle/>
          <a:p>
            <a:endParaRPr lang="pl-PL"/>
          </a:p>
        </p:txBody>
      </p:sp>
    </p:spTree>
    <p:extLst>
      <p:ext uri="{BB962C8B-B14F-4D97-AF65-F5344CB8AC3E}">
        <p14:creationId xmlns:p14="http://schemas.microsoft.com/office/powerpoint/2010/main" val="41369074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5">
            <a:extLst>
              <a:ext uri="{FF2B5EF4-FFF2-40B4-BE49-F238E27FC236}">
                <a16:creationId xmlns:a16="http://schemas.microsoft.com/office/drawing/2014/main" id="{A728E869-9E58-48DE-AE21-B7A1F1B3F99D}"/>
              </a:ext>
            </a:extLst>
          </p:cNvPr>
          <p:cNvSpPr>
            <a:spLocks noGrp="1"/>
          </p:cNvSpPr>
          <p:nvPr>
            <p:ph type="title"/>
          </p:nvPr>
        </p:nvSpPr>
        <p:spPr/>
        <p:txBody>
          <a:bodyPr/>
          <a:lstStyle/>
          <a:p>
            <a:r>
              <a:rPr lang="pl-PL" dirty="0"/>
              <a:t>Projekt</a:t>
            </a:r>
          </a:p>
        </p:txBody>
      </p:sp>
      <p:sp>
        <p:nvSpPr>
          <p:cNvPr id="7" name="Symbol zastępczy zawartości 6">
            <a:extLst>
              <a:ext uri="{FF2B5EF4-FFF2-40B4-BE49-F238E27FC236}">
                <a16:creationId xmlns:a16="http://schemas.microsoft.com/office/drawing/2014/main" id="{A02E14FF-439D-4501-917F-436C7464C5EF}"/>
              </a:ext>
            </a:extLst>
          </p:cNvPr>
          <p:cNvSpPr>
            <a:spLocks noGrp="1"/>
          </p:cNvSpPr>
          <p:nvPr>
            <p:ph idx="1"/>
          </p:nvPr>
        </p:nvSpPr>
        <p:spPr/>
        <p:txBody>
          <a:bodyPr>
            <a:normAutofit fontScale="77500" lnSpcReduction="20000"/>
          </a:bodyPr>
          <a:lstStyle/>
          <a:p>
            <a:pPr marL="0" indent="0">
              <a:buNone/>
            </a:pPr>
            <a:r>
              <a:rPr lang="pl-PL" dirty="0"/>
              <a:t>Drukarki 3D są maszynami sterowanymi cyfrowo, więc przedmiot musi być opisany w zrozumiałym dla nich języku. Trzeba mieć trójwymiarowy, cyfrowy model rzeczy. Można zrobić go od podstaw, używając niemal dowolnego programu komputerowego do modelowania. Nadają się te bardziej artystyczne (Maya, </a:t>
            </a:r>
            <a:r>
              <a:rPr lang="pl-PL" dirty="0" err="1"/>
              <a:t>Blender</a:t>
            </a:r>
            <a:r>
              <a:rPr lang="pl-PL" dirty="0"/>
              <a:t>, 3ds Max) i te bardziej inżynieryjne (AutoCAD, </a:t>
            </a:r>
            <a:r>
              <a:rPr lang="pl-PL" dirty="0" err="1"/>
              <a:t>Solidworks</a:t>
            </a:r>
            <a:r>
              <a:rPr lang="pl-PL" dirty="0"/>
              <a:t>, </a:t>
            </a:r>
            <a:r>
              <a:rPr lang="pl-PL" dirty="0" err="1"/>
              <a:t>FreeCAD</a:t>
            </a:r>
            <a:r>
              <a:rPr lang="pl-PL" dirty="0"/>
              <a:t>, </a:t>
            </a:r>
            <a:r>
              <a:rPr lang="pl-PL" dirty="0" err="1"/>
              <a:t>OpenSCAD</a:t>
            </a:r>
            <a:r>
              <a:rPr lang="pl-PL" dirty="0"/>
              <a:t>). </a:t>
            </a:r>
          </a:p>
          <a:p>
            <a:pPr marL="0" indent="0">
              <a:buNone/>
            </a:pPr>
            <a:r>
              <a:rPr lang="pl-PL" dirty="0"/>
              <a:t>Można wreszcie skorzystać z jednego z gotowych projektów, których cała masa jest dostępna w </a:t>
            </a:r>
            <a:r>
              <a:rPr lang="pl-PL" dirty="0" err="1"/>
              <a:t>internecie</a:t>
            </a:r>
            <a:r>
              <a:rPr lang="pl-PL" dirty="0"/>
              <a:t> za darmo lub za niewielką opłatą. Niektóre pozwalają się też łatwo dostosować do potrzeb, na przykład przez zmianę krytycznych wymiarów. Gotowych modeli można poszukać między innymi w następujących witrynach:</a:t>
            </a:r>
          </a:p>
          <a:p>
            <a:r>
              <a:rPr lang="pl-PL" dirty="0" err="1"/>
              <a:t>Thingiverse</a:t>
            </a:r>
            <a:r>
              <a:rPr lang="pl-PL" dirty="0"/>
              <a:t> – strona zarządzana przez firmę </a:t>
            </a:r>
            <a:r>
              <a:rPr lang="pl-PL" dirty="0" err="1"/>
              <a:t>Makerbot</a:t>
            </a:r>
            <a:r>
              <a:rPr lang="pl-PL" dirty="0"/>
              <a:t>. Gromadzi przesłane przez użytkowników, darmowe modele. Umożliwia dostosowanie niektórych projektów oraz pobranie plików źródłowych (np. SCAD).</a:t>
            </a:r>
          </a:p>
          <a:p>
            <a:r>
              <a:rPr lang="pl-PL" dirty="0" err="1"/>
              <a:t>Youmagine</a:t>
            </a:r>
            <a:r>
              <a:rPr lang="pl-PL" dirty="0"/>
              <a:t>, Bld3r – repozytoria z odnośnikami do innych stron udostępniających darmowe modele.</a:t>
            </a:r>
          </a:p>
          <a:p>
            <a:r>
              <a:rPr lang="pl-PL" dirty="0" err="1"/>
              <a:t>GrabCAD</a:t>
            </a:r>
            <a:r>
              <a:rPr lang="pl-PL" dirty="0"/>
              <a:t> – biblioteka płatnych i darmowych modeli technicznych i przemysłowych. Większość nie jest przygotowana do druku 3D, ale mogą pomóc w modelowaniu akcesoriów lub części zamiennych.</a:t>
            </a:r>
          </a:p>
          <a:p>
            <a:pPr marL="0" indent="0">
              <a:buNone/>
            </a:pPr>
            <a:endParaRPr lang="pl-PL" dirty="0"/>
          </a:p>
        </p:txBody>
      </p:sp>
    </p:spTree>
    <p:extLst>
      <p:ext uri="{BB962C8B-B14F-4D97-AF65-F5344CB8AC3E}">
        <p14:creationId xmlns:p14="http://schemas.microsoft.com/office/powerpoint/2010/main" val="35211365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BDBB3CB-31B2-4250-B832-2559FE2E93A6}"/>
              </a:ext>
            </a:extLst>
          </p:cNvPr>
          <p:cNvSpPr>
            <a:spLocks noGrp="1"/>
          </p:cNvSpPr>
          <p:nvPr>
            <p:ph type="title"/>
          </p:nvPr>
        </p:nvSpPr>
        <p:spPr/>
        <p:txBody>
          <a:bodyPr/>
          <a:lstStyle/>
          <a:p>
            <a:r>
              <a:rPr lang="pl-PL" dirty="0" err="1"/>
              <a:t>Slicer</a:t>
            </a:r>
            <a:endParaRPr lang="pl-PL" dirty="0"/>
          </a:p>
        </p:txBody>
      </p:sp>
      <p:sp>
        <p:nvSpPr>
          <p:cNvPr id="3" name="Symbol zastępczy zawartości 2">
            <a:extLst>
              <a:ext uri="{FF2B5EF4-FFF2-40B4-BE49-F238E27FC236}">
                <a16:creationId xmlns:a16="http://schemas.microsoft.com/office/drawing/2014/main" id="{A5480EAE-5F75-4663-800C-32363353B0F2}"/>
              </a:ext>
            </a:extLst>
          </p:cNvPr>
          <p:cNvSpPr>
            <a:spLocks noGrp="1"/>
          </p:cNvSpPr>
          <p:nvPr>
            <p:ph idx="1"/>
          </p:nvPr>
        </p:nvSpPr>
        <p:spPr/>
        <p:txBody>
          <a:bodyPr>
            <a:normAutofit/>
          </a:bodyPr>
          <a:lstStyle/>
          <a:p>
            <a:pPr marL="0" indent="0">
              <a:buNone/>
            </a:pPr>
            <a:r>
              <a:rPr lang="pl-PL" dirty="0"/>
              <a:t>Trójwymiarowy cyfrowy model trzeba następnie uprościć i przekształcić na listę instrukcji dla maszyny. Służą do tego programy zwane </a:t>
            </a:r>
            <a:r>
              <a:rPr lang="pl-PL" dirty="0" err="1"/>
              <a:t>slicerami</a:t>
            </a:r>
            <a:r>
              <a:rPr lang="pl-PL" dirty="0"/>
              <a:t> (od słowa </a:t>
            </a:r>
            <a:r>
              <a:rPr lang="pl-PL" dirty="0" err="1"/>
              <a:t>slice</a:t>
            </a:r>
            <a:r>
              <a:rPr lang="pl-PL" dirty="0"/>
              <a:t> – kroić na plastry), które najpierw dzielą bryłę na cienkie równoległe warstwy, a każdą z warstw dzielą na ciasno ułożone ścieżki plastiku, na koniec zaś opisują te ścieżki językiem maszyn CNC. Standardowym formatem zrozumiałym dla wszystkich </a:t>
            </a:r>
            <a:r>
              <a:rPr lang="pl-PL" dirty="0" err="1"/>
              <a:t>slicerów</a:t>
            </a:r>
            <a:r>
              <a:rPr lang="pl-PL" dirty="0"/>
              <a:t> jest plik STL; każde popularne narzędzie do modelowania umie eksportować w tym formacie. Językiem maszyn jest z kolei g-kod (GCODE), w którym kolejne linie tekstu to kolejne polecenia: przesuń głowicę w dane miejsce z daną prędkością, rozgrzej głowicę, wypuść tyle i tyle stopionego plastiku...</a:t>
            </a:r>
          </a:p>
        </p:txBody>
      </p:sp>
    </p:spTree>
    <p:extLst>
      <p:ext uri="{BB962C8B-B14F-4D97-AF65-F5344CB8AC3E}">
        <p14:creationId xmlns:p14="http://schemas.microsoft.com/office/powerpoint/2010/main" val="2082767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22B15B6-A748-4B92-A18B-DAEDCE371B8A}"/>
              </a:ext>
            </a:extLst>
          </p:cNvPr>
          <p:cNvSpPr>
            <a:spLocks noGrp="1"/>
          </p:cNvSpPr>
          <p:nvPr>
            <p:ph type="title"/>
          </p:nvPr>
        </p:nvSpPr>
        <p:spPr/>
        <p:txBody>
          <a:bodyPr/>
          <a:lstStyle/>
          <a:p>
            <a:r>
              <a:rPr lang="pl-PL" dirty="0"/>
              <a:t>Wydruk</a:t>
            </a:r>
          </a:p>
        </p:txBody>
      </p:sp>
      <p:sp>
        <p:nvSpPr>
          <p:cNvPr id="3" name="Symbol zastępczy zawartości 2">
            <a:extLst>
              <a:ext uri="{FF2B5EF4-FFF2-40B4-BE49-F238E27FC236}">
                <a16:creationId xmlns:a16="http://schemas.microsoft.com/office/drawing/2014/main" id="{64CE09FE-8FAF-4EFF-872C-F5F40A370B72}"/>
              </a:ext>
            </a:extLst>
          </p:cNvPr>
          <p:cNvSpPr>
            <a:spLocks noGrp="1"/>
          </p:cNvSpPr>
          <p:nvPr>
            <p:ph idx="1"/>
          </p:nvPr>
        </p:nvSpPr>
        <p:spPr/>
        <p:txBody>
          <a:bodyPr>
            <a:normAutofit fontScale="62500" lnSpcReduction="20000"/>
          </a:bodyPr>
          <a:lstStyle/>
          <a:p>
            <a:pPr marL="0" indent="0">
              <a:buNone/>
            </a:pPr>
            <a:r>
              <a:rPr lang="pl-PL" dirty="0"/>
              <a:t>Gotową listę instrukcji dla maszyny w postaci g-kodu trzeba podać mikroprocesorowi sterującemu drukarką. Niektóre drukarki umieją odczytywać g-kod z karty pamięci lub </a:t>
            </a:r>
            <a:r>
              <a:rPr lang="pl-PL" dirty="0" err="1"/>
              <a:t>pendrive'a</a:t>
            </a:r>
            <a:r>
              <a:rPr lang="pl-PL" dirty="0"/>
              <a:t>, a nawet odbierać go przez Wi-Fi. Inne muszą być przez cały czas drukowania sterowane za pomocą peceta. Do sterowania służy tak zwany host – program komunikujący się z drukarką przez łącze USB (najczęściej emulujące port szeregowy). Host przesyła drukarce g-kod linia po linii; w razie zerwania komunikacji (np. zawieszenia komputera) drukarka dokończy wykonywanie ostatniego polecenia i się zatrzyma.</a:t>
            </a:r>
          </a:p>
          <a:p>
            <a:r>
              <a:rPr lang="pl-PL" dirty="0" err="1"/>
              <a:t>MakerWare</a:t>
            </a:r>
            <a:r>
              <a:rPr lang="pl-PL" dirty="0"/>
              <a:t> – „kombajn” do drukarek </a:t>
            </a:r>
            <a:r>
              <a:rPr lang="pl-PL" dirty="0" err="1"/>
              <a:t>MakerBot</a:t>
            </a:r>
            <a:r>
              <a:rPr lang="pl-PL" dirty="0"/>
              <a:t>. Bardzo łatwy i szybki w użyciu, ale produkuje własny wariant g-kodu, kompatybilny tylko z drukarkami </a:t>
            </a:r>
            <a:r>
              <a:rPr lang="pl-PL" dirty="0" err="1"/>
              <a:t>MakerBot</a:t>
            </a:r>
            <a:r>
              <a:rPr lang="pl-PL" dirty="0"/>
              <a:t>. Można w nim przeglądać repozytorium </a:t>
            </a:r>
            <a:r>
              <a:rPr lang="pl-PL" dirty="0" err="1"/>
              <a:t>Thingiverse</a:t>
            </a:r>
            <a:r>
              <a:rPr lang="pl-PL" dirty="0"/>
              <a:t> i kilkoma kliknięciami zacząć drukowanie znalezionego projektu.</a:t>
            </a:r>
          </a:p>
          <a:p>
            <a:r>
              <a:rPr lang="pl-PL" dirty="0" err="1"/>
              <a:t>Cura</a:t>
            </a:r>
            <a:r>
              <a:rPr lang="pl-PL" dirty="0"/>
              <a:t> – „kombajn” rozwijany przez firmę </a:t>
            </a:r>
            <a:r>
              <a:rPr lang="pl-PL" dirty="0" err="1"/>
              <a:t>Ultimaker</a:t>
            </a:r>
            <a:r>
              <a:rPr lang="pl-PL" dirty="0"/>
              <a:t>. Łatwy w użyciu, połączony z repozytorium </a:t>
            </a:r>
            <a:r>
              <a:rPr lang="pl-PL" dirty="0" err="1"/>
              <a:t>Youmagine</a:t>
            </a:r>
            <a:r>
              <a:rPr lang="pl-PL" dirty="0"/>
              <a:t>, kompatybilny z wieloma drukarkami.</a:t>
            </a:r>
          </a:p>
          <a:p>
            <a:r>
              <a:rPr lang="pl-PL" dirty="0" err="1"/>
              <a:t>Pronterface</a:t>
            </a:r>
            <a:r>
              <a:rPr lang="pl-PL" dirty="0"/>
              <a:t> (</a:t>
            </a:r>
            <a:r>
              <a:rPr lang="pl-PL" dirty="0" err="1"/>
              <a:t>Printrun</a:t>
            </a:r>
            <a:r>
              <a:rPr lang="pl-PL" dirty="0"/>
              <a:t>) – </a:t>
            </a:r>
            <a:r>
              <a:rPr lang="pl-PL" dirty="0" err="1"/>
              <a:t>otwartoźródłowy</a:t>
            </a:r>
            <a:r>
              <a:rPr lang="pl-PL" dirty="0"/>
              <a:t> host, używany głównie w </a:t>
            </a:r>
            <a:r>
              <a:rPr lang="pl-PL" dirty="0" err="1"/>
              <a:t>Linuxie</a:t>
            </a:r>
            <a:r>
              <a:rPr lang="pl-PL" dirty="0"/>
              <a:t>.</a:t>
            </a:r>
          </a:p>
          <a:p>
            <a:r>
              <a:rPr lang="pl-PL" dirty="0"/>
              <a:t>Slic3r – </a:t>
            </a:r>
            <a:r>
              <a:rPr lang="pl-PL" dirty="0" err="1"/>
              <a:t>otwartoźródłowy</a:t>
            </a:r>
            <a:r>
              <a:rPr lang="pl-PL" dirty="0"/>
              <a:t> </a:t>
            </a:r>
            <a:r>
              <a:rPr lang="pl-PL" dirty="0" err="1"/>
              <a:t>slicer</a:t>
            </a:r>
            <a:r>
              <a:rPr lang="pl-PL" dirty="0"/>
              <a:t> o bardzo bogatej funkcjonalności. Kompatybilny z większością drukarek (nie tylko FFF), ale niektóre odmiany geometrii i wewnętrznego oprogramowania są obsługiwane gorzej od tych najbardziej popularnych.</a:t>
            </a:r>
          </a:p>
          <a:p>
            <a:r>
              <a:rPr lang="pl-PL" dirty="0" err="1"/>
              <a:t>Skeinforge</a:t>
            </a:r>
            <a:r>
              <a:rPr lang="pl-PL" dirty="0"/>
              <a:t> – </a:t>
            </a:r>
            <a:r>
              <a:rPr lang="pl-PL" dirty="0" err="1"/>
              <a:t>slicer</a:t>
            </a:r>
            <a:r>
              <a:rPr lang="pl-PL" dirty="0"/>
              <a:t> w postaci skryptów </a:t>
            </a:r>
            <a:r>
              <a:rPr lang="pl-PL" dirty="0" err="1"/>
              <a:t>Python</a:t>
            </a:r>
            <a:r>
              <a:rPr lang="pl-PL" dirty="0"/>
              <a:t>. Trudny w obsłudze, rzadko stosowany.</a:t>
            </a:r>
          </a:p>
          <a:p>
            <a:pPr marL="0" indent="0">
              <a:buNone/>
            </a:pPr>
            <a:r>
              <a:rPr lang="pl-PL" dirty="0"/>
              <a:t>Drogie drukarki zwykle są zaopatrywane w specjalne oprogramowanie, kompatybilne tylko z maszynami tego samego producenta. Takie wąsko wyspecjalizowane „kombajny” zazwyczaj są proste w obsłudze i zapewniają bardzo dobre rezultaty w połączeniu z daną drukarką, choć nawet ich duża funkcjonalność nie zwalnia całkowicie ze zrozumienia ograniczeń druku FFF.</a:t>
            </a:r>
          </a:p>
        </p:txBody>
      </p:sp>
    </p:spTree>
    <p:extLst>
      <p:ext uri="{BB962C8B-B14F-4D97-AF65-F5344CB8AC3E}">
        <p14:creationId xmlns:p14="http://schemas.microsoft.com/office/powerpoint/2010/main" val="22401669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9489177-5412-43A2-8DD9-59C52850A879}"/>
              </a:ext>
            </a:extLst>
          </p:cNvPr>
          <p:cNvSpPr>
            <a:spLocks noGrp="1"/>
          </p:cNvSpPr>
          <p:nvPr>
            <p:ph type="title"/>
          </p:nvPr>
        </p:nvSpPr>
        <p:spPr/>
        <p:txBody>
          <a:bodyPr/>
          <a:lstStyle/>
          <a:p>
            <a:r>
              <a:rPr lang="pl-PL" dirty="0"/>
              <a:t>Rodzaje drukarek 3D</a:t>
            </a:r>
          </a:p>
        </p:txBody>
      </p:sp>
      <p:pic>
        <p:nvPicPr>
          <p:cNvPr id="2050" name="Picture 2" descr="https://pclab.pl/zdjecia/artykuly/mbrzostek/druk3d/diagram.png">
            <a:extLst>
              <a:ext uri="{FF2B5EF4-FFF2-40B4-BE49-F238E27FC236}">
                <a16:creationId xmlns:a16="http://schemas.microsoft.com/office/drawing/2014/main" id="{BB26CA39-F6D0-4601-A982-D6688AAA331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429954" y="2286000"/>
            <a:ext cx="4908230" cy="4022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51673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BCADB41-91E1-48E2-B1D9-7005129FE99C}"/>
              </a:ext>
            </a:extLst>
          </p:cNvPr>
          <p:cNvSpPr>
            <a:spLocks noGrp="1"/>
          </p:cNvSpPr>
          <p:nvPr>
            <p:ph type="title"/>
          </p:nvPr>
        </p:nvSpPr>
        <p:spPr/>
        <p:txBody>
          <a:bodyPr/>
          <a:lstStyle/>
          <a:p>
            <a:r>
              <a:rPr lang="pl-PL" dirty="0" err="1"/>
              <a:t>Stereolitografia</a:t>
            </a:r>
            <a:r>
              <a:rPr lang="pl-PL" dirty="0"/>
              <a:t> (SLA)</a:t>
            </a:r>
          </a:p>
        </p:txBody>
      </p:sp>
      <p:sp>
        <p:nvSpPr>
          <p:cNvPr id="3" name="Symbol zastępczy zawartości 2">
            <a:extLst>
              <a:ext uri="{FF2B5EF4-FFF2-40B4-BE49-F238E27FC236}">
                <a16:creationId xmlns:a16="http://schemas.microsoft.com/office/drawing/2014/main" id="{13C69DFE-B7A6-4145-9C85-B6433703DD32}"/>
              </a:ext>
            </a:extLst>
          </p:cNvPr>
          <p:cNvSpPr>
            <a:spLocks noGrp="1"/>
          </p:cNvSpPr>
          <p:nvPr>
            <p:ph idx="1"/>
          </p:nvPr>
        </p:nvSpPr>
        <p:spPr/>
        <p:txBody>
          <a:bodyPr>
            <a:normAutofit/>
          </a:bodyPr>
          <a:lstStyle/>
          <a:p>
            <a:pPr marL="0" indent="0">
              <a:buNone/>
            </a:pPr>
            <a:r>
              <a:rPr lang="pl-PL" dirty="0"/>
              <a:t>Sterowany promień lasera miejscowo utwardza światłoczuły materiał; </a:t>
            </a:r>
          </a:p>
          <a:p>
            <a:pPr marL="0" indent="0">
              <a:buNone/>
            </a:pPr>
            <a:r>
              <a:rPr lang="pl-PL" dirty="0"/>
              <a:t>przedmiot zanurza się lekko w płynnej żywicy, a laser utwardza następną warstwę materiału. </a:t>
            </a:r>
          </a:p>
          <a:p>
            <a:pPr marL="0" indent="0">
              <a:buNone/>
            </a:pPr>
            <a:r>
              <a:rPr lang="pl-PL" dirty="0"/>
              <a:t>w niektórych żywicę naświetla się miejscowo, skupioną wiązką światła,</a:t>
            </a:r>
          </a:p>
          <a:p>
            <a:pPr marL="0" indent="0">
              <a:buNone/>
            </a:pPr>
            <a:r>
              <a:rPr lang="pl-PL" dirty="0"/>
              <a:t>w innych naświetla się projektorem od razu całą warstwę, </a:t>
            </a:r>
          </a:p>
          <a:p>
            <a:pPr marL="0" indent="0">
              <a:buNone/>
            </a:pPr>
            <a:r>
              <a:rPr lang="pl-PL" dirty="0"/>
              <a:t>w jeszcze innych światłoczułą żywicę można nakładać miejscowo, po kropelce.</a:t>
            </a:r>
          </a:p>
        </p:txBody>
      </p:sp>
    </p:spTree>
    <p:extLst>
      <p:ext uri="{BB962C8B-B14F-4D97-AF65-F5344CB8AC3E}">
        <p14:creationId xmlns:p14="http://schemas.microsoft.com/office/powerpoint/2010/main" val="31298491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CFFA908-C5D5-4067-804D-D806FA49CAD2}"/>
              </a:ext>
            </a:extLst>
          </p:cNvPr>
          <p:cNvSpPr>
            <a:spLocks noGrp="1"/>
          </p:cNvSpPr>
          <p:nvPr>
            <p:ph type="title"/>
          </p:nvPr>
        </p:nvSpPr>
        <p:spPr/>
        <p:txBody>
          <a:bodyPr/>
          <a:lstStyle/>
          <a:p>
            <a:r>
              <a:rPr lang="pl-PL" dirty="0" err="1"/>
              <a:t>Stereolitografia</a:t>
            </a:r>
            <a:endParaRPr lang="pl-PL" dirty="0"/>
          </a:p>
        </p:txBody>
      </p:sp>
      <p:sp>
        <p:nvSpPr>
          <p:cNvPr id="3" name="Symbol zastępczy zawartości 2">
            <a:extLst>
              <a:ext uri="{FF2B5EF4-FFF2-40B4-BE49-F238E27FC236}">
                <a16:creationId xmlns:a16="http://schemas.microsoft.com/office/drawing/2014/main" id="{0B00B5CB-8CD5-48B4-A4FE-A49EDFAB4AE3}"/>
              </a:ext>
            </a:extLst>
          </p:cNvPr>
          <p:cNvSpPr>
            <a:spLocks noGrp="1"/>
          </p:cNvSpPr>
          <p:nvPr>
            <p:ph idx="1"/>
          </p:nvPr>
        </p:nvSpPr>
        <p:spPr/>
        <p:txBody>
          <a:bodyPr/>
          <a:lstStyle/>
          <a:p>
            <a:pPr marL="0" indent="0">
              <a:buNone/>
            </a:pPr>
            <a:r>
              <a:rPr lang="pl-PL" dirty="0"/>
              <a:t>Dziś najbardziej precyzyjną metodą druku 3D. Modele są bardzo gładkie, odwzorowują najdrobniejsze szczegóły i mogą zawierać kształty nieosiągalne innymi metodami (np. nawisy/mosty). </a:t>
            </a:r>
            <a:r>
              <a:rPr lang="pl-PL" dirty="0" err="1"/>
              <a:t>Stereolitografia</a:t>
            </a:r>
            <a:r>
              <a:rPr lang="pl-PL" dirty="0"/>
              <a:t> jest stosowana głównie w drogich, przemysłowych drukarkach. Przedmioty wykonane tą metodą są średnio wytrzymałe mechanicznie. Główną przeszkodą w upowszechnieniu się tych drukarek jest konieczność kontrolowania otoczenia (stała temperatura, zasłonięta komora robocza), wysoka cena </a:t>
            </a:r>
            <a:r>
              <a:rPr lang="pl-PL" dirty="0" err="1"/>
              <a:t>światłoutwardzalnych</a:t>
            </a:r>
            <a:r>
              <a:rPr lang="pl-PL" dirty="0"/>
              <a:t> materiałów i ich mała wytrzymałość.</a:t>
            </a:r>
          </a:p>
          <a:p>
            <a:pPr marL="0" indent="0">
              <a:buNone/>
            </a:pPr>
            <a:endParaRPr lang="pl-PL" dirty="0"/>
          </a:p>
        </p:txBody>
      </p:sp>
    </p:spTree>
    <p:extLst>
      <p:ext uri="{BB962C8B-B14F-4D97-AF65-F5344CB8AC3E}">
        <p14:creationId xmlns:p14="http://schemas.microsoft.com/office/powerpoint/2010/main" val="41120800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E1DD039-9AD3-44D6-B9C5-6045232518C1}"/>
              </a:ext>
            </a:extLst>
          </p:cNvPr>
          <p:cNvSpPr>
            <a:spLocks noGrp="1"/>
          </p:cNvSpPr>
          <p:nvPr>
            <p:ph type="title"/>
          </p:nvPr>
        </p:nvSpPr>
        <p:spPr/>
        <p:txBody>
          <a:bodyPr/>
          <a:lstStyle/>
          <a:p>
            <a:endParaRPr lang="pl-PL"/>
          </a:p>
        </p:txBody>
      </p:sp>
      <p:pic>
        <p:nvPicPr>
          <p:cNvPr id="3074" name="Picture 2" descr="Znalezione obrazy dla zapytania stereolitografia">
            <a:extLst>
              <a:ext uri="{FF2B5EF4-FFF2-40B4-BE49-F238E27FC236}">
                <a16:creationId xmlns:a16="http://schemas.microsoft.com/office/drawing/2014/main" id="{1F53A1FE-048C-4B4B-8696-71C79609206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281587" y="2286000"/>
            <a:ext cx="3204963" cy="4022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62968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0418E5F-809A-4009-B459-85A555013426}"/>
              </a:ext>
            </a:extLst>
          </p:cNvPr>
          <p:cNvSpPr>
            <a:spLocks noGrp="1"/>
          </p:cNvSpPr>
          <p:nvPr>
            <p:ph type="title"/>
          </p:nvPr>
        </p:nvSpPr>
        <p:spPr/>
        <p:txBody>
          <a:bodyPr/>
          <a:lstStyle/>
          <a:p>
            <a:r>
              <a:rPr lang="pl-PL" dirty="0"/>
              <a:t>Selektywne spiekanie (SLS)</a:t>
            </a:r>
          </a:p>
        </p:txBody>
      </p:sp>
      <p:sp>
        <p:nvSpPr>
          <p:cNvPr id="3" name="Symbol zastępczy zawartości 2">
            <a:extLst>
              <a:ext uri="{FF2B5EF4-FFF2-40B4-BE49-F238E27FC236}">
                <a16:creationId xmlns:a16="http://schemas.microsoft.com/office/drawing/2014/main" id="{E4622327-5AD8-4DBA-BDD2-CC4606D831A1}"/>
              </a:ext>
            </a:extLst>
          </p:cNvPr>
          <p:cNvSpPr>
            <a:spLocks noGrp="1"/>
          </p:cNvSpPr>
          <p:nvPr>
            <p:ph idx="1"/>
          </p:nvPr>
        </p:nvSpPr>
        <p:spPr/>
        <p:txBody>
          <a:bodyPr>
            <a:normAutofit/>
          </a:bodyPr>
          <a:lstStyle/>
          <a:p>
            <a:pPr marL="0" indent="0">
              <a:buNone/>
            </a:pPr>
            <a:r>
              <a:rPr lang="pl-PL" dirty="0"/>
              <a:t>Drukarka tego typu zaczyna od równomiernego rozsypania w komorze roboczej bardzo cienkiej warstwy proszku. </a:t>
            </a:r>
          </a:p>
          <a:p>
            <a:pPr marL="0" indent="0">
              <a:buNone/>
            </a:pPr>
            <a:r>
              <a:rPr lang="pl-PL" dirty="0"/>
              <a:t>Następnie promień lasera miejscowo spieka drobiny proszku, rysując obraz pierwszej warstwy. </a:t>
            </a:r>
          </a:p>
          <a:p>
            <a:pPr marL="0" indent="0">
              <a:buNone/>
            </a:pPr>
            <a:r>
              <a:rPr lang="pl-PL" dirty="0"/>
              <a:t>Potem nasypuje się następną porcję proszku i spieka drugą warstwę. </a:t>
            </a:r>
          </a:p>
          <a:p>
            <a:pPr marL="0" indent="0">
              <a:buNone/>
            </a:pPr>
            <a:r>
              <a:rPr lang="pl-PL" dirty="0"/>
              <a:t>W ten sposób można otrzymać przedmioty nieustępujące znacząco wytrzymałością odlewom. Tak wydrukowano na przykład komory spalania silników rakietowych Super </a:t>
            </a:r>
            <a:r>
              <a:rPr lang="pl-PL" dirty="0" err="1"/>
              <a:t>Draco</a:t>
            </a:r>
            <a:r>
              <a:rPr lang="pl-PL" dirty="0"/>
              <a:t>. </a:t>
            </a:r>
          </a:p>
        </p:txBody>
      </p:sp>
    </p:spTree>
    <p:extLst>
      <p:ext uri="{BB962C8B-B14F-4D97-AF65-F5344CB8AC3E}">
        <p14:creationId xmlns:p14="http://schemas.microsoft.com/office/powerpoint/2010/main" val="3394567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CBDE7C5-51E5-40C9-BF6D-2DC9D45DBAC5}"/>
              </a:ext>
            </a:extLst>
          </p:cNvPr>
          <p:cNvSpPr>
            <a:spLocks noGrp="1"/>
          </p:cNvSpPr>
          <p:nvPr>
            <p:ph type="title"/>
          </p:nvPr>
        </p:nvSpPr>
        <p:spPr/>
        <p:txBody>
          <a:bodyPr/>
          <a:lstStyle/>
          <a:p>
            <a:endParaRPr lang="pl-PL"/>
          </a:p>
        </p:txBody>
      </p:sp>
      <p:pic>
        <p:nvPicPr>
          <p:cNvPr id="4098" name="Picture 2" descr="Znalezione obrazy dla zapytania SLS, SLM">
            <a:extLst>
              <a:ext uri="{FF2B5EF4-FFF2-40B4-BE49-F238E27FC236}">
                <a16:creationId xmlns:a16="http://schemas.microsoft.com/office/drawing/2014/main" id="{4FB80E88-B805-4B29-B0A5-7BDBD1888B6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646989" y="2286000"/>
            <a:ext cx="8474159" cy="4022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116802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ny">
  <a:themeElements>
    <a:clrScheme name="Integralny">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ny">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ny">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Integral</Template>
  <TotalTime>81</TotalTime>
  <Words>2279</Words>
  <Application>Microsoft Office PowerPoint</Application>
  <PresentationFormat>Panoramiczny</PresentationFormat>
  <Paragraphs>78</Paragraphs>
  <Slides>34</Slides>
  <Notes>0</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34</vt:i4>
      </vt:variant>
    </vt:vector>
  </HeadingPairs>
  <TitlesOfParts>
    <vt:vector size="39" baseType="lpstr">
      <vt:lpstr>Arial</vt:lpstr>
      <vt:lpstr>Tw Cen MT</vt:lpstr>
      <vt:lpstr>Tw Cen MT Condensed</vt:lpstr>
      <vt:lpstr>Wingdings 3</vt:lpstr>
      <vt:lpstr>Integralny</vt:lpstr>
      <vt:lpstr>Druk 3D</vt:lpstr>
      <vt:lpstr>Druk przestrzenny</vt:lpstr>
      <vt:lpstr>Drukarka 3D</vt:lpstr>
      <vt:lpstr>Rodzaje drukarek 3D</vt:lpstr>
      <vt:lpstr>Stereolitografia (SLA)</vt:lpstr>
      <vt:lpstr>Stereolitografia</vt:lpstr>
      <vt:lpstr>Prezentacja programu PowerPoint</vt:lpstr>
      <vt:lpstr>Selektywne spiekanie (SLS)</vt:lpstr>
      <vt:lpstr>Prezentacja programu PowerPoint</vt:lpstr>
      <vt:lpstr>Selektywne sklejanie</vt:lpstr>
      <vt:lpstr>Prezentacja programu PowerPoint</vt:lpstr>
      <vt:lpstr>Laminacja</vt:lpstr>
      <vt:lpstr>Prezentacja programu PowerPoint</vt:lpstr>
      <vt:lpstr>Fused Filament Fabrication (FFF/FDM)</vt:lpstr>
      <vt:lpstr>Prezentacja programu PowerPoint</vt:lpstr>
      <vt:lpstr>Różnica pomiędzy modelami</vt:lpstr>
      <vt:lpstr>Drukarka delta</vt:lpstr>
      <vt:lpstr>Jakość wydruku</vt:lpstr>
      <vt:lpstr>Rodzaje materiałów</vt:lpstr>
      <vt:lpstr>PLA (polilaktyd, polikwas mlekowy)</vt:lpstr>
      <vt:lpstr>ABS (akrylonitrylo-butadieno-styren)</vt:lpstr>
      <vt:lpstr>Poliamid (nylon)</vt:lpstr>
      <vt:lpstr>TPU (termoplastyczny poliuretan)</vt:lpstr>
      <vt:lpstr>HIPS (polistyren)</vt:lpstr>
      <vt:lpstr>PVA (polialkohol winylowy)</vt:lpstr>
      <vt:lpstr>TPC (termoplastyczny poliwęglan, Lexan)</vt:lpstr>
      <vt:lpstr>PET (poliester)</vt:lpstr>
      <vt:lpstr>Warianty polietylenu: LDPE, HDPE, UHMWPE </vt:lpstr>
      <vt:lpstr>PP (polipropylen)</vt:lpstr>
      <vt:lpstr>Fiberwood</vt:lpstr>
      <vt:lpstr>Przygotowanie do druku</vt:lpstr>
      <vt:lpstr>Projekt</vt:lpstr>
      <vt:lpstr>Slicer</vt:lpstr>
      <vt:lpstr>Wydruk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Druk 3D</dc:title>
  <dc:creator>Damian Radzik</dc:creator>
  <cp:lastModifiedBy>Damian Radzik</cp:lastModifiedBy>
  <cp:revision>8</cp:revision>
  <dcterms:created xsi:type="dcterms:W3CDTF">2018-01-24T10:34:02Z</dcterms:created>
  <dcterms:modified xsi:type="dcterms:W3CDTF">2018-01-24T11:55:56Z</dcterms:modified>
</cp:coreProperties>
</file>