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9" r:id="rId15"/>
    <p:sldId id="280" r:id="rId16"/>
    <p:sldId id="281" r:id="rId17"/>
    <p:sldId id="286" r:id="rId18"/>
    <p:sldId id="287" r:id="rId19"/>
    <p:sldId id="291" r:id="rId20"/>
    <p:sldId id="288" r:id="rId21"/>
    <p:sldId id="289" r:id="rId22"/>
    <p:sldId id="290" r:id="rId23"/>
    <p:sldId id="282" r:id="rId24"/>
    <p:sldId id="283" r:id="rId25"/>
    <p:sldId id="284" r:id="rId26"/>
    <p:sldId id="285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9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04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6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69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2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30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3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6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50357D-B5AC-4E55-A59B-41005388F3B0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78A77D-F350-4653-9F6F-EFD4576D0B5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95DF74-C8F6-4ED5-B755-7BDCB51DB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Skanery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4D0FC0-9683-4301-8916-5BCE7527A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4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B73E6-F7FD-4DAC-AA45-391867E4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 do slajdów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F6D09-A02A-4A1B-84F3-97457F8A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wyspecjalizowane urządzenie komputerowe do skanowania 35-milimetrowych slajdów, pozwalające przenieść ich zawartość do edycji w programie komputerowym. Obecnie zamiast skanera slajdów najczęściej wykorzystuje się skanery płaskie lub skanery do filmów fotograficznych z dodatkowym osprzętem do mocowania slajdów.</a:t>
            </a:r>
          </a:p>
        </p:txBody>
      </p:sp>
    </p:spTree>
    <p:extLst>
      <p:ext uri="{BB962C8B-B14F-4D97-AF65-F5344CB8AC3E}">
        <p14:creationId xmlns:p14="http://schemas.microsoft.com/office/powerpoint/2010/main" val="37536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D55721-D97F-485B-9D01-446BE48E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skaner do slajdów">
            <a:extLst>
              <a:ext uri="{FF2B5EF4-FFF2-40B4-BE49-F238E27FC236}">
                <a16:creationId xmlns:a16="http://schemas.microsoft.com/office/drawing/2014/main" id="{70C75F98-87AB-486C-A171-339DE7500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7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79D6D-F627-4FD9-B421-2BA49D53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Cyfrowe pióro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1A1392-FE8E-4992-8960-785A7134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Cyfrowe pióro konwertuje ręczne pismo na postać cyfrową. Użytkownik pisze tekst na kartce papieru, a pióro potrafi rozpoznać, co pisze i przetwarza to na tekst.</a:t>
            </a:r>
          </a:p>
        </p:txBody>
      </p:sp>
    </p:spTree>
    <p:extLst>
      <p:ext uri="{BB962C8B-B14F-4D97-AF65-F5344CB8AC3E}">
        <p14:creationId xmlns:p14="http://schemas.microsoft.com/office/powerpoint/2010/main" val="427712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9D8AD-385A-4A7F-9F25-E7E2A494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16F9716-ECFF-4408-96D6-B6C5EBD2B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860" y="2286000"/>
            <a:ext cx="618241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33735-D3BC-40CA-8D36-EA6018F6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022605-4940-4B9C-A532-C46E59D64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OCR (ang. Optical </a:t>
            </a:r>
            <a:r>
              <a:rPr lang="pl-PL" dirty="0" err="1"/>
              <a:t>Character</a:t>
            </a:r>
            <a:r>
              <a:rPr lang="pl-PL" dirty="0"/>
              <a:t> </a:t>
            </a:r>
            <a:r>
              <a:rPr lang="pl-PL" dirty="0" err="1"/>
              <a:t>Recognition</a:t>
            </a:r>
            <a:r>
              <a:rPr lang="pl-PL" dirty="0"/>
              <a:t>) </a:t>
            </a:r>
          </a:p>
          <a:p>
            <a:pPr marL="0" indent="0">
              <a:buNone/>
            </a:pPr>
            <a:r>
              <a:rPr lang="pl-PL" dirty="0"/>
              <a:t>Techniki lub oprogramowanie do rozpoznawania znaków i całych tekstów w pliku graficznym o postaci rastrowej. </a:t>
            </a:r>
          </a:p>
          <a:p>
            <a:pPr marL="0" indent="0">
              <a:buNone/>
            </a:pPr>
            <a:r>
              <a:rPr lang="pl-PL" dirty="0"/>
              <a:t>Zadaniem OCR jest zwykle rozpoznanie tekstu w zeskanowanym dokumencie. </a:t>
            </a:r>
          </a:p>
          <a:p>
            <a:pPr marL="0" indent="0">
              <a:buNone/>
            </a:pPr>
            <a:r>
              <a:rPr lang="pl-PL" dirty="0"/>
              <a:t>Oznacza rozpoznawanie znaków, pisma odręcznego oraz cech formatowania, jak krój pisma, stopień pisma, interlinia, a nawet układów tabelarycznych, np. formularzy. </a:t>
            </a:r>
          </a:p>
          <a:p>
            <a:pPr marL="0" indent="0">
              <a:buNone/>
            </a:pPr>
            <a:r>
              <a:rPr lang="pl-PL" dirty="0"/>
              <a:t>Techniki OCR wykorzystywane s ą m.in. przy digitalizacji zasobów bibliotek, a tak że odczytywaniu danych z formularzy wypełnianych pismem odręcznym. </a:t>
            </a:r>
          </a:p>
        </p:txBody>
      </p:sp>
    </p:spTree>
    <p:extLst>
      <p:ext uri="{BB962C8B-B14F-4D97-AF65-F5344CB8AC3E}">
        <p14:creationId xmlns:p14="http://schemas.microsoft.com/office/powerpoint/2010/main" val="127225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A745D-3761-4F37-B5D3-86542613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Twain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BBC31-C42D-4511-A8E5-1EB734C5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Twain to uniwersalny sterownik między komputerem, a skanerem z 1992 roku. </a:t>
            </a:r>
          </a:p>
          <a:p>
            <a:pPr marL="0" indent="0">
              <a:buNone/>
            </a:pPr>
            <a:r>
              <a:rPr lang="pl-PL" dirty="0"/>
              <a:t>Jest niezależny od firmowego oprogramowania i sterownika. </a:t>
            </a:r>
          </a:p>
          <a:p>
            <a:pPr marL="0" indent="0">
              <a:buNone/>
            </a:pPr>
            <a:r>
              <a:rPr lang="pl-PL" dirty="0"/>
              <a:t>Sterownik TWAIN pozwala zawsze na wykonanie podglądu skanowanego obrazu, wybór obszaru, jaki ma być skanowany, określenie rozdzielczości i głębi kolorów. </a:t>
            </a:r>
          </a:p>
          <a:p>
            <a:pPr marL="0" indent="0">
              <a:buNone/>
            </a:pPr>
            <a:r>
              <a:rPr lang="pl-PL" dirty="0"/>
              <a:t>Gdy skaner posiada przystawkę do skanowania filmów, można też określić rodzaj skanowanego materiału oraz rodzaj kliszy. </a:t>
            </a:r>
          </a:p>
          <a:p>
            <a:pPr marL="0" indent="0">
              <a:buNone/>
            </a:pPr>
            <a:r>
              <a:rPr lang="pl-PL" dirty="0"/>
              <a:t>Niekiedy można od razu podczas skanowania wprowadzić korektę jasności i kontrastu, a w bardziej rozbudowanych modelach równie ż korekcję gamma, histogramu lub krzywych tonalnych.</a:t>
            </a:r>
          </a:p>
        </p:txBody>
      </p:sp>
    </p:spTree>
    <p:extLst>
      <p:ext uri="{BB962C8B-B14F-4D97-AF65-F5344CB8AC3E}">
        <p14:creationId xmlns:p14="http://schemas.microsoft.com/office/powerpoint/2010/main" val="372926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C0B2E-82CA-4E96-9BE2-E0362A62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rozdzielczości skanowania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B6718-C571-4E35-9F31-7187E529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Rmax</a:t>
            </a:r>
            <a:r>
              <a:rPr lang="pl-PL" dirty="0"/>
              <a:t> nie powinna być większa niż 1200 </a:t>
            </a:r>
            <a:r>
              <a:rPr lang="pl-PL" dirty="0" err="1"/>
              <a:t>dpi</a:t>
            </a:r>
            <a:r>
              <a:rPr lang="pl-PL" dirty="0"/>
              <a:t> (a zazwyczaj przyjmuje si ę 800 </a:t>
            </a:r>
            <a:r>
              <a:rPr lang="pl-PL" dirty="0" err="1"/>
              <a:t>dpi</a:t>
            </a:r>
            <a:r>
              <a:rPr lang="pl-PL" dirty="0"/>
              <a:t>). </a:t>
            </a:r>
          </a:p>
          <a:p>
            <a:pPr marL="0" indent="0">
              <a:buNone/>
            </a:pPr>
            <a:r>
              <a:rPr lang="pl-PL" dirty="0"/>
              <a:t>Dla zdjęć do gazety czy książki wystarczy przyjąć 300 </a:t>
            </a:r>
            <a:r>
              <a:rPr lang="pl-PL" dirty="0" err="1"/>
              <a:t>dpi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Negatywy i slajdy powinny by ć skanowane z rozdzielczością 2400 </a:t>
            </a:r>
            <a:r>
              <a:rPr lang="pl-PL" dirty="0" err="1"/>
              <a:t>dpi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Należy dobrać odpowiednią rozdzielczość. </a:t>
            </a:r>
          </a:p>
          <a:p>
            <a:pPr marL="0" indent="0">
              <a:buNone/>
            </a:pPr>
            <a:r>
              <a:rPr lang="pl-PL" dirty="0"/>
              <a:t>Jeśli rozmiary piksela będą za duże, na wszystkich pochylonych i zakrzywionych krawędziach widoczne będą postrzępienia („schodki"). – </a:t>
            </a:r>
          </a:p>
          <a:p>
            <a:pPr marL="0" indent="0">
              <a:buNone/>
            </a:pPr>
            <a:r>
              <a:rPr lang="pl-PL" dirty="0"/>
              <a:t>Gdy piksel będzie za mały, to wiele szczegółów zreprodukowanych będzie niewidocznych.</a:t>
            </a:r>
          </a:p>
        </p:txBody>
      </p:sp>
    </p:spTree>
    <p:extLst>
      <p:ext uri="{BB962C8B-B14F-4D97-AF65-F5344CB8AC3E}">
        <p14:creationId xmlns:p14="http://schemas.microsoft.com/office/powerpoint/2010/main" val="129744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64911-AD1F-4656-9391-AC18422C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Odrastrowanie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F4D52-D34F-4EB7-84F3-BDA1301A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Odrastrowanie</a:t>
            </a:r>
            <a:r>
              <a:rPr lang="pl-PL" dirty="0"/>
              <a:t> oryginałów to usuwanie punktów tworzący obraz reprodukowany w niskiej jakości przez drukarnię. </a:t>
            </a:r>
          </a:p>
          <a:p>
            <a:pPr marL="0" indent="0">
              <a:buNone/>
            </a:pPr>
            <a:r>
              <a:rPr lang="pl-PL" dirty="0"/>
              <a:t>Reprodukcja taka jest drukowana tzw. techniką rastrową, w której każdy kolor jest budowany z równoodległych maleńkich punktów (rastrów) o różnych wielkościach. </a:t>
            </a:r>
          </a:p>
          <a:p>
            <a:pPr marL="0" indent="0">
              <a:buNone/>
            </a:pPr>
            <a:r>
              <a:rPr lang="pl-PL" dirty="0"/>
              <a:t>Punktów tych nie widać nieuzbrojonym okiem. </a:t>
            </a:r>
          </a:p>
          <a:p>
            <a:pPr marL="0" indent="0">
              <a:buNone/>
            </a:pPr>
            <a:r>
              <a:rPr lang="pl-PL" dirty="0"/>
              <a:t>Pod lupą powiększającą ok. 8 razy są one jednak dobrze widoczne.</a:t>
            </a:r>
          </a:p>
          <a:p>
            <a:pPr marL="0" indent="0">
              <a:buNone/>
            </a:pPr>
            <a:r>
              <a:rPr lang="pl-PL" dirty="0"/>
              <a:t> Tworzy się wtedy mora.</a:t>
            </a:r>
          </a:p>
        </p:txBody>
      </p:sp>
    </p:spTree>
    <p:extLst>
      <p:ext uri="{BB962C8B-B14F-4D97-AF65-F5344CB8AC3E}">
        <p14:creationId xmlns:p14="http://schemas.microsoft.com/office/powerpoint/2010/main" val="23602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5DB0F-3739-45AC-ADE1-C5E8284A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59AC9CC-09F5-45AD-9AD2-3EE1511AF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321407"/>
            <a:ext cx="9720262" cy="39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5CB43-33B0-478D-B2B4-CD29A871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</a:t>
            </a:r>
            <a:r>
              <a:rPr lang="pl-PL" dirty="0" err="1"/>
              <a:t>odrastrowania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10C44C0-B07B-401E-8267-092231443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183" y="2286000"/>
            <a:ext cx="59417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7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B5805-276A-4D76-93FE-1CD7A132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18E3C8-D126-4CF9-9C9E-3E913DC3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urządzenie służące do przebiegowego odczytywania: obrazu, kodu paskowego lub magnetycznego, fal radiowych itp. do formy elektronicznej (najczęściej cyfrowej). Skaner przeszukuje kolejne pasma informacji odczytując je lub rejestrując. Nie jest to więc zwykły czytnik, a czytnik krokowy.</a:t>
            </a:r>
          </a:p>
        </p:txBody>
      </p:sp>
    </p:spTree>
    <p:extLst>
      <p:ext uri="{BB962C8B-B14F-4D97-AF65-F5344CB8AC3E}">
        <p14:creationId xmlns:p14="http://schemas.microsoft.com/office/powerpoint/2010/main" val="177638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54C4-D43C-47EE-8DDB-C2397687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Interporacja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7F1A1-0583-420F-AF1B-5B60A19D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Interpolacja polega na sztucznym zwiększeniu ilości pikseli w obrazie. </a:t>
            </a:r>
          </a:p>
          <a:p>
            <a:pPr marL="0" indent="0">
              <a:buNone/>
            </a:pPr>
            <a:r>
              <a:rPr lang="pl-PL" dirty="0"/>
              <a:t>Nowe piksele są budowane z tych sąsiadujących z nowo tworzonymi i z wykorzystaniem ich koloru a zwłaszcza matematycznie uśrednionej jasności. </a:t>
            </a:r>
          </a:p>
          <a:p>
            <a:pPr marL="0" indent="0">
              <a:buNone/>
            </a:pPr>
            <a:r>
              <a:rPr lang="pl-PL" dirty="0"/>
              <a:t>Interpolacja może być dokonana: </a:t>
            </a:r>
          </a:p>
          <a:p>
            <a:pPr marL="0" indent="0">
              <a:buNone/>
            </a:pPr>
            <a:r>
              <a:rPr lang="pl-PL" dirty="0"/>
              <a:t>– podczas procesu skanowania </a:t>
            </a:r>
          </a:p>
          <a:p>
            <a:pPr marL="0" indent="0">
              <a:buNone/>
            </a:pPr>
            <a:r>
              <a:rPr lang="pl-PL" dirty="0"/>
              <a:t>– na wykonanym skanie. </a:t>
            </a:r>
          </a:p>
          <a:p>
            <a:pPr marL="0" indent="0">
              <a:buNone/>
            </a:pPr>
            <a:r>
              <a:rPr lang="pl-PL" dirty="0"/>
              <a:t>Interpolacja nie odtworzy brakujących pikseli. </a:t>
            </a:r>
          </a:p>
          <a:p>
            <a:pPr marL="0" indent="0">
              <a:buNone/>
            </a:pPr>
            <a:r>
              <a:rPr lang="pl-PL" dirty="0"/>
              <a:t>Należy skanować obraz z możliwie największą rozdzielczością.</a:t>
            </a:r>
          </a:p>
        </p:txBody>
      </p:sp>
    </p:spTree>
    <p:extLst>
      <p:ext uri="{BB962C8B-B14F-4D97-AF65-F5344CB8AC3E}">
        <p14:creationId xmlns:p14="http://schemas.microsoft.com/office/powerpoint/2010/main" val="333717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621E6-5F88-4A98-B92B-799EFB14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interpolacji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6AAEF25-B138-4D8B-80AA-7E4C10BB1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88" y="2286000"/>
            <a:ext cx="671476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03689-D587-4CB3-B971-A1CD3EE9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Gęstość optyczna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65022-49B1-44B8-A7DC-52D8028A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Gęstość optyczna to miara stopnia zaczernienia skanowanego obrazu. </a:t>
            </a:r>
          </a:p>
          <a:p>
            <a:pPr marL="0" indent="0">
              <a:buNone/>
            </a:pPr>
            <a:r>
              <a:rPr lang="pl-PL" dirty="0"/>
              <a:t>Pozwala na rozróżnianie szczegółów w najciemniejszych</a:t>
            </a:r>
            <a:br>
              <a:rPr lang="pl-PL" dirty="0"/>
            </a:br>
            <a:r>
              <a:rPr lang="pl-PL" dirty="0"/>
              <a:t>(i najjaśniejszych) miejscach obrazu.</a:t>
            </a:r>
          </a:p>
        </p:txBody>
      </p:sp>
    </p:spTree>
    <p:extLst>
      <p:ext uri="{BB962C8B-B14F-4D97-AF65-F5344CB8AC3E}">
        <p14:creationId xmlns:p14="http://schemas.microsoft.com/office/powerpoint/2010/main" val="304245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34CD0CC-9BAA-4EB0-BFBF-ABD2D7D1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skanerów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C491A0-ECCA-48FB-A12A-FA3A33088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70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A6584FE-A2E5-4FC7-83EC-D76A1531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A27A3D7-7341-4CC9-8B55-F776AD9CD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277" y="2286000"/>
            <a:ext cx="620358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0084D-4B28-48F7-B205-873A059E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AD7F957-A05B-4FAA-AA04-6C2DD68F0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178" y="2286000"/>
            <a:ext cx="68057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FED3B-72E2-43E7-82CF-6A6BE4ED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59DED47-F004-4E8C-AD3B-5489B349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61" y="2286000"/>
            <a:ext cx="91912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547A2FF-D305-4A8D-B7A2-1B3CBA5A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Technologie skanerów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23A316-94C5-4F45-9E0C-E1371CAFA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1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44653-1859-4DC6-A9D0-6E5F015D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BBB36-8F10-4DD8-A6DC-A5D6CA80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• CCD (</a:t>
            </a:r>
            <a:r>
              <a:rPr lang="pl-PL" dirty="0" err="1"/>
              <a:t>charge</a:t>
            </a:r>
            <a:r>
              <a:rPr lang="pl-PL" dirty="0"/>
              <a:t> </a:t>
            </a:r>
            <a:r>
              <a:rPr lang="pl-PL" dirty="0" err="1"/>
              <a:t>coupled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pl-PL" dirty="0"/>
              <a:t> - urządzenie o sprzężeniu ładunkowym)</a:t>
            </a:r>
          </a:p>
          <a:p>
            <a:pPr marL="0" indent="0">
              <a:buNone/>
            </a:pPr>
            <a:r>
              <a:rPr lang="pl-PL" dirty="0"/>
              <a:t>Pod szklaną taflą jest wózek skanera, na którym porusza </a:t>
            </a:r>
            <a:r>
              <a:rPr lang="pl-PL" dirty="0" err="1"/>
              <a:t>sięlampa</a:t>
            </a:r>
            <a:r>
              <a:rPr lang="pl-PL" dirty="0"/>
              <a:t> oświetlająca skanowany obiekt.</a:t>
            </a:r>
          </a:p>
          <a:p>
            <a:pPr marL="0" indent="0">
              <a:buNone/>
            </a:pPr>
            <a:r>
              <a:rPr lang="pl-PL" dirty="0"/>
              <a:t>• Odbite od obiektu </a:t>
            </a:r>
            <a:r>
              <a:rPr lang="pl-PL" dirty="0" err="1"/>
              <a:t>białeświatło</a:t>
            </a:r>
            <a:r>
              <a:rPr lang="pl-PL" dirty="0"/>
              <a:t>, za pośrednictwem systemu</a:t>
            </a:r>
          </a:p>
          <a:p>
            <a:pPr marL="0" indent="0">
              <a:buNone/>
            </a:pPr>
            <a:r>
              <a:rPr lang="pl-PL" dirty="0"/>
              <a:t>luster i soczewek, trafia do </a:t>
            </a:r>
            <a:r>
              <a:rPr lang="pl-PL" dirty="0" err="1"/>
              <a:t>elementówświatłoczułych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• Technologia CCD ma trzy rodzaje </a:t>
            </a:r>
            <a:r>
              <a:rPr lang="pl-PL" dirty="0" err="1"/>
              <a:t>fotoczujników</a:t>
            </a:r>
            <a:r>
              <a:rPr lang="pl-PL" dirty="0"/>
              <a:t>, każdy z innym</a:t>
            </a:r>
          </a:p>
          <a:p>
            <a:pPr marL="0" indent="0">
              <a:buNone/>
            </a:pPr>
            <a:r>
              <a:rPr lang="pl-PL" dirty="0"/>
              <a:t>filtrem koloru (RGB).</a:t>
            </a:r>
          </a:p>
        </p:txBody>
      </p:sp>
    </p:spTree>
    <p:extLst>
      <p:ext uri="{BB962C8B-B14F-4D97-AF65-F5344CB8AC3E}">
        <p14:creationId xmlns:p14="http://schemas.microsoft.com/office/powerpoint/2010/main" val="6593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348583-74A9-4D6C-BF33-67C012DD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953556-48C8-4F08-ADA6-3480C0FB8B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Pozwalają uzyskać szeroką gamę kolorów </a:t>
            </a:r>
          </a:p>
          <a:p>
            <a:pPr marL="0" indent="0">
              <a:buNone/>
            </a:pPr>
            <a:r>
              <a:rPr lang="pl-PL" dirty="0"/>
              <a:t>Efektywnie skanują obiekty nawet lekko oddalone od tafli skanera.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60B6DE9-C82C-417C-A089-DB3BCDCC2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Technologia CCD jest bardzo delikatna i nawet niewielkie wstrząsy mogą rozkalibrować system luster i soczewek.</a:t>
            </a:r>
          </a:p>
          <a:p>
            <a:pPr marL="0" indent="0">
              <a:buNone/>
            </a:pPr>
            <a:r>
              <a:rPr lang="pl-PL" dirty="0"/>
              <a:t>Nie da się odpowiednio miniaturyzować modeli CCD.</a:t>
            </a:r>
          </a:p>
          <a:p>
            <a:pPr marL="0" indent="0">
              <a:buNone/>
            </a:pPr>
            <a:r>
              <a:rPr lang="pl-PL" dirty="0"/>
              <a:t>Nie nadają się do zastosowań mobilnych</a:t>
            </a:r>
          </a:p>
        </p:txBody>
      </p:sp>
    </p:spTree>
    <p:extLst>
      <p:ext uri="{BB962C8B-B14F-4D97-AF65-F5344CB8AC3E}">
        <p14:creationId xmlns:p14="http://schemas.microsoft.com/office/powerpoint/2010/main" val="8680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9BF81-0BA0-41F2-A09C-3313C5EE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upload.wikimedia.org/wikipedia/commons/e/e3/Scanner.view.750pix.jpg">
            <a:extLst>
              <a:ext uri="{FF2B5EF4-FFF2-40B4-BE49-F238E27FC236}">
                <a16:creationId xmlns:a16="http://schemas.microsoft.com/office/drawing/2014/main" id="{7899EF20-3136-44A4-8139-4CFB30047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839" y="2286000"/>
            <a:ext cx="336446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64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630748-7D63-491E-8985-A0996563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F2B9AE6-02DF-466D-BEB6-410ADF66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398" y="2286000"/>
            <a:ext cx="903134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64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322B3-C45D-489B-8194-39983C00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CF249F-CEB0-4A99-AAA1-4B78C784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Źródłem światła jest tu zimna lampa katodowa, emitująca białe światło. Światło odbija się od skanowanego dokumentu i trafia do systemu luster, umocowanych na prowadnicy skanera. </a:t>
            </a:r>
          </a:p>
          <a:p>
            <a:pPr marL="0" indent="0">
              <a:buNone/>
            </a:pPr>
            <a:r>
              <a:rPr lang="pl-PL" dirty="0"/>
              <a:t>Lustra odbijają promień świetlny, kierując go do soczewki. </a:t>
            </a:r>
          </a:p>
          <a:p>
            <a:pPr marL="0" indent="0">
              <a:buNone/>
            </a:pPr>
            <a:r>
              <a:rPr lang="pl-PL" dirty="0"/>
              <a:t>Soczewka wypukła to element układu odpowiedzialny za zmniejszenie zeskanowanego obrazu do wymiarów matrycy przetwornika CCD.</a:t>
            </a:r>
          </a:p>
          <a:p>
            <a:pPr marL="0" indent="0">
              <a:buNone/>
            </a:pPr>
            <a:r>
              <a:rPr lang="pl-PL" dirty="0"/>
              <a:t>Promień świetlny, który trafia do przetwornika, najpierw analizowany jest przez matrycę, składającą się z trzech warstw punktów światłoczułych. </a:t>
            </a:r>
          </a:p>
          <a:p>
            <a:pPr marL="0" indent="0">
              <a:buNone/>
            </a:pPr>
            <a:r>
              <a:rPr lang="pl-PL" dirty="0"/>
              <a:t>Każda warstwa rejestruje jeden z kolorów składowych RGB (czerwony, zielony, niebieski). Odcienie analizowane s ą na podstawie kąta padania światła na matrycę. </a:t>
            </a:r>
          </a:p>
          <a:p>
            <a:pPr marL="0" indent="0">
              <a:buNone/>
            </a:pPr>
            <a:r>
              <a:rPr lang="pl-PL" dirty="0"/>
              <a:t>Na końcu informacje te są konwertowane przez konwerter </a:t>
            </a:r>
            <a:r>
              <a:rPr lang="pl-PL" dirty="0" err="1"/>
              <a:t>analogowocyfrowy</a:t>
            </a:r>
            <a:r>
              <a:rPr lang="pl-PL" dirty="0"/>
              <a:t> na postać binarną, możliwą do odczytania przez komputer.</a:t>
            </a:r>
          </a:p>
        </p:txBody>
      </p:sp>
    </p:spTree>
    <p:extLst>
      <p:ext uri="{BB962C8B-B14F-4D97-AF65-F5344CB8AC3E}">
        <p14:creationId xmlns:p14="http://schemas.microsoft.com/office/powerpoint/2010/main" val="37212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98507-444D-45EC-8F72-2C3BAA19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29760-0191-4A1D-9B12-62E03985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CIS (</a:t>
            </a:r>
            <a:r>
              <a:rPr lang="pl-PL" dirty="0" err="1"/>
              <a:t>Contact</a:t>
            </a:r>
            <a:r>
              <a:rPr lang="pl-PL" dirty="0"/>
              <a:t> Image Sensor - Sensory kontaktowe) </a:t>
            </a:r>
          </a:p>
          <a:p>
            <a:pPr marL="0" indent="0">
              <a:buNone/>
            </a:pPr>
            <a:r>
              <a:rPr lang="pl-PL" dirty="0"/>
              <a:t>Źródłem światła są poruszające się na ruchomej belce diody LED w trzech kolorach (RGB) umieszczonych 1-2 mm pod szybą. </a:t>
            </a:r>
          </a:p>
          <a:p>
            <a:pPr marL="0" indent="0">
              <a:buNone/>
            </a:pPr>
            <a:r>
              <a:rPr lang="pl-PL" dirty="0"/>
              <a:t>Skanery konstruowane w tej technologii pracują w skali 1:1.</a:t>
            </a:r>
          </a:p>
        </p:txBody>
      </p:sp>
    </p:spTree>
    <p:extLst>
      <p:ext uri="{BB962C8B-B14F-4D97-AF65-F5344CB8AC3E}">
        <p14:creationId xmlns:p14="http://schemas.microsoft.com/office/powerpoint/2010/main" val="48344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AB67C-B4B1-4ABF-96F9-6A6607E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62A335-65AC-464B-ADF1-F36D09068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Zrezygnowano z zastosowania luster i soczewek. </a:t>
            </a:r>
          </a:p>
          <a:p>
            <a:pPr marL="0" indent="0">
              <a:buNone/>
            </a:pPr>
            <a:r>
              <a:rPr lang="pl-PL" dirty="0"/>
              <a:t>Wyeliminowano zniekształcenia optyczne i przebarwienia koloru. </a:t>
            </a:r>
          </a:p>
          <a:p>
            <a:pPr marL="0" indent="0">
              <a:buNone/>
            </a:pPr>
            <a:r>
              <a:rPr lang="pl-PL" dirty="0"/>
              <a:t>Skaner może być bardziej płaski (nie ma układu optycznego).</a:t>
            </a:r>
          </a:p>
          <a:p>
            <a:pPr marL="0" indent="0">
              <a:buNone/>
            </a:pPr>
            <a:r>
              <a:rPr lang="pl-PL" dirty="0"/>
              <a:t>Diod LED nie trzeba rozgrzewać przed każdym skanowaniem. </a:t>
            </a:r>
          </a:p>
          <a:p>
            <a:pPr marL="0" indent="0">
              <a:buNone/>
            </a:pPr>
            <a:r>
              <a:rPr lang="pl-PL" dirty="0"/>
              <a:t>Po włączeniu, urządzenie jest od razu gotowe do pracy.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D02399E-89F6-41C7-9575-50ABBB6EF2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Niskie natężenie dostarczanego przez Diody LED światła - skanowany dokument musi płasko przylegać do tafli skanera. </a:t>
            </a:r>
          </a:p>
          <a:p>
            <a:pPr marL="0" indent="0">
              <a:buNone/>
            </a:pPr>
            <a:r>
              <a:rPr lang="pl-PL" dirty="0"/>
              <a:t>Słabe oddane kolorów </a:t>
            </a:r>
          </a:p>
          <a:p>
            <a:pPr marL="0" indent="0">
              <a:buNone/>
            </a:pPr>
            <a:r>
              <a:rPr lang="pl-PL" dirty="0"/>
              <a:t>Niska rozdzielczość skanowania</a:t>
            </a:r>
          </a:p>
        </p:txBody>
      </p:sp>
    </p:spTree>
    <p:extLst>
      <p:ext uri="{BB962C8B-B14F-4D97-AF65-F5344CB8AC3E}">
        <p14:creationId xmlns:p14="http://schemas.microsoft.com/office/powerpoint/2010/main" val="4078246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57AE888-ECBF-4754-AE3F-800B6EAB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F8B538C-2434-466F-AB1D-AFE985626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426" y="2286000"/>
            <a:ext cx="755728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9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5979B-9053-4ADF-8158-58907C75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F8ECEE-A4FC-413F-9B10-8166A61D7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Skanery z układami CIS do o świetlenia obiektu u </a:t>
            </a:r>
            <a:r>
              <a:rPr lang="pl-PL" dirty="0" err="1"/>
              <a:t>żywaj</a:t>
            </a:r>
            <a:r>
              <a:rPr lang="pl-PL" dirty="0"/>
              <a:t> ą diod LED. Światło ma odcień niebieski i jest mało intensywne.</a:t>
            </a:r>
          </a:p>
          <a:p>
            <a:pPr marL="0" indent="0">
              <a:buNone/>
            </a:pPr>
            <a:r>
              <a:rPr lang="pl-PL" dirty="0"/>
              <a:t>Uniemożliwia to skanowanie obiektów trójwymiarowych. </a:t>
            </a:r>
          </a:p>
          <a:p>
            <a:pPr marL="0" indent="0">
              <a:buNone/>
            </a:pPr>
            <a:r>
              <a:rPr lang="pl-PL" dirty="0"/>
              <a:t>Dokument musi dokładnie przylegać do powierzchni tafli skanera </a:t>
            </a:r>
          </a:p>
          <a:p>
            <a:pPr marL="0" indent="0">
              <a:buNone/>
            </a:pPr>
            <a:r>
              <a:rPr lang="pl-PL" dirty="0"/>
              <a:t>Światło odbite od dokumentu trafia bezpośrednio do linijki elementów światłoczułych znajdujących się tuż pod szybą. </a:t>
            </a:r>
          </a:p>
          <a:p>
            <a:pPr marL="0" indent="0">
              <a:buNone/>
            </a:pPr>
            <a:r>
              <a:rPr lang="pl-PL" dirty="0"/>
              <a:t>Elementy te przekazują informację świetlną do przetwornika CIS (</a:t>
            </a:r>
            <a:r>
              <a:rPr lang="pl-PL" dirty="0" err="1"/>
              <a:t>Contact</a:t>
            </a:r>
            <a:r>
              <a:rPr lang="pl-PL" dirty="0"/>
              <a:t> Image Sensor), który przy pomocy konwertera ADC przekazuje informację binarną do komputera.</a:t>
            </a:r>
          </a:p>
        </p:txBody>
      </p:sp>
    </p:spTree>
    <p:extLst>
      <p:ext uri="{BB962C8B-B14F-4D97-AF65-F5344CB8AC3E}">
        <p14:creationId xmlns:p14="http://schemas.microsoft.com/office/powerpoint/2010/main" val="4394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CDB74-8346-44FC-8BDE-4DEF2F82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Skanery optyczne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0EC00C-4334-4FBB-9822-F1623FA6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Skaner optyczny w komputerach to peryferyjne urządzenie wejściowe umożliwiające przetworzenie statycznego obrazu rzeczywistego obiektu (np. kartka, powierzchnia ziemi, siatkówka ludzkiego oka) do postaci cyfrowej, w celu dalszej obróbki komputerowej. Plik komputerowy powstający w wyniku skanowania jakiegoś obrazu nosi nazwę skan. Skanery optyczne stosuje się w celu przygotowania do obróbki graficznej obrazu (DTP), rozpoznawania pisma, w systemach zabezpieczeń i kontroli dostępu, archiwizacji dokumentów i zbiorów starodruków, badaniach naukowych, medycznych itd.</a:t>
            </a:r>
          </a:p>
        </p:txBody>
      </p:sp>
    </p:spTree>
    <p:extLst>
      <p:ext uri="{BB962C8B-B14F-4D97-AF65-F5344CB8AC3E}">
        <p14:creationId xmlns:p14="http://schemas.microsoft.com/office/powerpoint/2010/main" val="4591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72FCE-C778-4DC7-871B-F3474E6A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skanerów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FF3D49-9CF0-41B1-98A7-C4703AC4A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skaner ręczny</a:t>
            </a:r>
          </a:p>
          <a:p>
            <a:pPr marL="0" indent="0">
              <a:buNone/>
            </a:pPr>
            <a:r>
              <a:rPr lang="pl-PL" dirty="0"/>
              <a:t>skaner płaski</a:t>
            </a:r>
          </a:p>
          <a:p>
            <a:pPr marL="0" indent="0">
              <a:buNone/>
            </a:pPr>
            <a:r>
              <a:rPr lang="pl-PL" dirty="0"/>
              <a:t>skaner bębnowy</a:t>
            </a:r>
          </a:p>
          <a:p>
            <a:pPr marL="0" indent="0">
              <a:buNone/>
            </a:pPr>
            <a:r>
              <a:rPr lang="pl-PL" dirty="0"/>
              <a:t>skaner do slajdów</a:t>
            </a:r>
          </a:p>
          <a:p>
            <a:pPr marL="0" indent="0">
              <a:buNone/>
            </a:pPr>
            <a:r>
              <a:rPr lang="pl-PL" dirty="0"/>
              <a:t>skaner do filmów fotograficznych</a:t>
            </a:r>
          </a:p>
          <a:p>
            <a:pPr marL="0" indent="0">
              <a:buNone/>
            </a:pPr>
            <a:r>
              <a:rPr lang="pl-PL" dirty="0"/>
              <a:t>skaner kodów kreskowych</a:t>
            </a:r>
          </a:p>
          <a:p>
            <a:pPr marL="0" indent="0">
              <a:buNone/>
            </a:pPr>
            <a:r>
              <a:rPr lang="pl-PL" dirty="0"/>
              <a:t>skaner 3D (przestrzenny)</a:t>
            </a:r>
          </a:p>
        </p:txBody>
      </p:sp>
    </p:spTree>
    <p:extLst>
      <p:ext uri="{BB962C8B-B14F-4D97-AF65-F5344CB8AC3E}">
        <p14:creationId xmlns:p14="http://schemas.microsoft.com/office/powerpoint/2010/main" val="313448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1C02BE-664D-47C5-91BC-6F9B5580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 płaski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6ACEEBF-5047-4904-A63E-CCAAFAC16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108" y="2286000"/>
            <a:ext cx="61959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1E9B6-C974-48D5-A583-6C2F5E25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 płaski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3CC39-D562-4A08-A775-6345D370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Pokrywa skanera jest ruchoma, pod nią znajduje się szyba. Aby dokonać skanowania, kładzie się skanowaną kartkę na szybę skanowaną stroną do spodu. W trakcie pracy skanera pod szybą przesuwa się zespół lampa-lustro. Połączenie skaner-komputer na początku XXI w. i wcześniej używano głównie interfejsu SCSI lub portu równoległego Centronics, jednak te rozwiązania w urządzeniach domowych i biurowych zostały wyparte przez interfejs USB oraz przez rozwiązania interfejsu sieciowego.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Skanery płaskie charakteryzują się rozdzielczością optyczną wynoszącą od 300×600 </a:t>
            </a:r>
            <a:r>
              <a:rPr lang="pl-PL" dirty="0" err="1"/>
              <a:t>dpi</a:t>
            </a:r>
            <a:r>
              <a:rPr lang="pl-PL" dirty="0"/>
              <a:t> do 7200×14400 </a:t>
            </a:r>
            <a:r>
              <a:rPr lang="pl-PL" dirty="0" err="1"/>
              <a:t>dpi</a:t>
            </a:r>
            <a:r>
              <a:rPr lang="pl-PL" dirty="0"/>
              <a:t>. Urządzenia te można spotkać w wersji czarno-białej lub kolorowej.</a:t>
            </a:r>
          </a:p>
        </p:txBody>
      </p:sp>
    </p:spTree>
    <p:extLst>
      <p:ext uri="{BB962C8B-B14F-4D97-AF65-F5344CB8AC3E}">
        <p14:creationId xmlns:p14="http://schemas.microsoft.com/office/powerpoint/2010/main" val="3597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D58441-98B7-4FB6-A65D-51D000E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Skaner bębnowy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4200BE-393B-49DA-A740-1E7ED2D6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Nazwa wywodzi się od metody odczytu obrazu, w skanerach bębnowych bowiem głównym elementem jest bęben, na którym umieszcza się przed procesem skanowania oryginały fotografii. W trakcie skanowania bęben obraca się z prędkością od kilkuset do ponad 1500 obrotów na minutę pod głowicą skanującą. Skanery bębnowe stosowane są w profesjonalnych studiach graficznych ze względu na wysoką jakość uzyskiwanych obrazów. Charakteryzują się wysoką rozdzielczością (do kilku tysięcy </a:t>
            </a:r>
            <a:r>
              <a:rPr lang="pl-PL" dirty="0" err="1"/>
              <a:t>dpi</a:t>
            </a:r>
            <a:r>
              <a:rPr lang="pl-PL" dirty="0"/>
              <a:t>), co pozwala np. uzyskać dobrej jakości obraz z przeznaczeniem do druku w formacie A3 z zeskanowanego slajdu 35 mm. Drugim wyróżniającym je parametrem jest wysoka gęstość optyczna - 4.0 D i więcej, która odpowiada za prawidłowe wydobywanie szczegółów z bardzo ciemnych i jasnych fragmentów negatywów i slajdów.</a:t>
            </a:r>
          </a:p>
        </p:txBody>
      </p:sp>
    </p:spTree>
    <p:extLst>
      <p:ext uri="{BB962C8B-B14F-4D97-AF65-F5344CB8AC3E}">
        <p14:creationId xmlns:p14="http://schemas.microsoft.com/office/powerpoint/2010/main" val="409756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D4DE9-1A83-4FB6-9E01-4C66FEEA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upload.wikimedia.org/wikipedia/commons/thumb/0/0c/Drum_scanner.jpg/1280px-Drum_scanner.jpg">
            <a:extLst>
              <a:ext uri="{FF2B5EF4-FFF2-40B4-BE49-F238E27FC236}">
                <a16:creationId xmlns:a16="http://schemas.microsoft.com/office/drawing/2014/main" id="{DF7636AB-86E3-4E6A-94CB-9C585A5562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1291</Words>
  <Application>Microsoft Office PowerPoint</Application>
  <PresentationFormat>Panoramiczny</PresentationFormat>
  <Paragraphs>104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Tw Cen MT</vt:lpstr>
      <vt:lpstr>Tw Cen MT Condensed</vt:lpstr>
      <vt:lpstr>Wingdings 3</vt:lpstr>
      <vt:lpstr>Integralny</vt:lpstr>
      <vt:lpstr>Skanery</vt:lpstr>
      <vt:lpstr>Skaner</vt:lpstr>
      <vt:lpstr>Prezentacja programu PowerPoint</vt:lpstr>
      <vt:lpstr>Skanery optyczne</vt:lpstr>
      <vt:lpstr>Rodzaje skanerów</vt:lpstr>
      <vt:lpstr>Skaner płaski</vt:lpstr>
      <vt:lpstr>Skaner płaski</vt:lpstr>
      <vt:lpstr>Skaner bębnowy</vt:lpstr>
      <vt:lpstr>Prezentacja programu PowerPoint</vt:lpstr>
      <vt:lpstr>Skaner do slajdów </vt:lpstr>
      <vt:lpstr>Prezentacja programu PowerPoint</vt:lpstr>
      <vt:lpstr>Cyfrowe pióro</vt:lpstr>
      <vt:lpstr>Prezentacja programu PowerPoint</vt:lpstr>
      <vt:lpstr>OCR</vt:lpstr>
      <vt:lpstr>Twain</vt:lpstr>
      <vt:lpstr>Wybór rozdzielczości skanowania</vt:lpstr>
      <vt:lpstr>Odrastrowanie</vt:lpstr>
      <vt:lpstr>Mora</vt:lpstr>
      <vt:lpstr>Efekt odrastrowania</vt:lpstr>
      <vt:lpstr>Interporacja</vt:lpstr>
      <vt:lpstr>Metody interpolacji</vt:lpstr>
      <vt:lpstr>Gęstość optyczna</vt:lpstr>
      <vt:lpstr>Parametry skanerów</vt:lpstr>
      <vt:lpstr>Prezentacja programu PowerPoint</vt:lpstr>
      <vt:lpstr>Prezentacja programu PowerPoint</vt:lpstr>
      <vt:lpstr>Prezentacja programu PowerPoint</vt:lpstr>
      <vt:lpstr>Technologie skanerów</vt:lpstr>
      <vt:lpstr>CCD</vt:lpstr>
      <vt:lpstr>Cechy</vt:lpstr>
      <vt:lpstr>Prezentacja programu PowerPoint</vt:lpstr>
      <vt:lpstr>Zasada działania</vt:lpstr>
      <vt:lpstr>CIS</vt:lpstr>
      <vt:lpstr>Cechy</vt:lpstr>
      <vt:lpstr>Prezentacja programu PowerPoint</vt:lpstr>
      <vt:lpstr>Zasada działania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Skanery</dc:title>
  <dc:creator>Damian Radzik</dc:creator>
  <cp:lastModifiedBy>Damian Radzik</cp:lastModifiedBy>
  <cp:revision>6</cp:revision>
  <dcterms:created xsi:type="dcterms:W3CDTF">2018-02-04T11:32:25Z</dcterms:created>
  <dcterms:modified xsi:type="dcterms:W3CDTF">2018-02-04T12:22:01Z</dcterms:modified>
</cp:coreProperties>
</file>