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85" r:id="rId6"/>
    <p:sldId id="260" r:id="rId7"/>
    <p:sldId id="299" r:id="rId8"/>
    <p:sldId id="286" r:id="rId9"/>
    <p:sldId id="287" r:id="rId10"/>
    <p:sldId id="288" r:id="rId11"/>
    <p:sldId id="261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62" r:id="rId23"/>
    <p:sldId id="263" r:id="rId24"/>
    <p:sldId id="264" r:id="rId25"/>
    <p:sldId id="266" r:id="rId26"/>
    <p:sldId id="267" r:id="rId27"/>
    <p:sldId id="265" r:id="rId28"/>
    <p:sldId id="284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3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AEE7-05AD-4180-8DAA-FBF4448E15BC}" type="datetimeFigureOut">
              <a:rPr lang="pl-PL" smtClean="0"/>
              <a:t>26.10.2018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2DE0-30B9-43A7-9398-7FC146A24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92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2DE0-30B9-43A7-9398-7FC146A24E8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25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A74C-2CEB-4DE6-A853-7CE94E07CDC0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1863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4A24-D1A9-47B5-9EF2-CDC8DAB448F9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109803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7887-7284-4E18-9566-52658D7EE64E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3583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449779-A937-4E32-85CE-27C5B3C30B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050845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7DFC83-5BAE-462F-85B6-E0C203BD8F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656902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129D-EC8F-47AE-97A1-EDB4D9F980EE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626093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D017-A9B3-408F-9B33-F3A6D569F1C7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5724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64E1-C74D-4ECC-AA21-D8EB417CD205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2162865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D9A1-1E12-4082-B4E7-1DFB1F3D6829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1754064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9001-9B91-46D3-9F5E-5F01EFDC21EB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625738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C95-4F4F-4657-A012-6ED80B46BA7E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517085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893-8337-43B2-B6C7-386ED1173212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1789576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7DE8-16F6-45B0-9C9E-7AEB56985EE1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9322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AD18AB-790B-433D-919D-6E17CB64BF95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2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cover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informatyka.cba.pl/karty-graficzne-%e2%80%93-opis-budowa-zasada-dzialania-funkcje-technologie/mostek-polnocny-intel-i815ep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einformatyka.cba.pl/karty-graficzne-%e2%80%93-opis-budowa-zasada-dzialania-funkcje-technologie/video-graphics-array-vga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einformatyka.cba.pl/karty-graficzne-%e2%80%93-opis-budowa-zasada-dzialania-funkcje-technologie/hdmi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informatyka.cba.pl/karty-graficzne-%e2%80%93-opis-budowa-zasada-dzialania-funkcje-technologie/vesa-plug-and-display-pd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einformatyka.cba.pl/karty-graficzne-%e2%80%93-opis-budowa-zasada-dzialania-funkcje-technologie/displayport-connector/" TargetMode="External"/><Relationship Id="rId4" Type="http://schemas.openxmlformats.org/officeDocument/2006/relationships/hyperlink" Target="http://einformatyka.cba.pl/karty-graficzne-%e2%80%93-opis-budowa-zasada-dzialania-funkcje-technologie/dvi/" TargetMode="External"/><Relationship Id="rId9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informatyka.cba.pl/karty-graficzne-%e2%80%93-opis-budowa-zasada-dzialania-funkcje-technologie/rev-sli-amdboardl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informatyka.cba.pl/karty-graficzne-%e2%80%93-opis-budowa-zasada-dzialania-funkcje-technologie/mostki-sli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informatyka.cba.pl/karty-graficzne-%e2%80%93-opis-budowa-zasada-dzialania-funkcje-technologie/amd_crossfirex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informatyka.cba.pl/karty-graficzne-%e2%80%93-opis-budowa-zasada-dzialania-funkcje-technologie/090910-ati-eyefinity-02_rrqxu_54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informatyka.cba.pl/karty-graficzne-%e2%80%93-opis-budowa-zasada-dzialania-funkcje-technologie/nvidia-geforce-gtx-295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/>
              <a:t>Karty graficzne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pl-PL" b="1"/>
              <a:t>Opis, budowa, zasada działania, funkcje, technologie</a:t>
            </a:r>
          </a:p>
          <a:p>
            <a:endParaRPr lang="pl-PL" altLang="pl-PL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Silniki graficzne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Unity</a:t>
            </a:r>
          </a:p>
          <a:p>
            <a:r>
              <a:rPr lang="pl-PL" dirty="0" err="1"/>
              <a:t>Unreal</a:t>
            </a:r>
            <a:r>
              <a:rPr lang="pl-PL" dirty="0"/>
              <a:t> Engine</a:t>
            </a:r>
          </a:p>
          <a:p>
            <a:r>
              <a:rPr lang="pl-PL" dirty="0"/>
              <a:t>Source</a:t>
            </a:r>
          </a:p>
          <a:p>
            <a:r>
              <a:rPr lang="pl-PL" dirty="0"/>
              <a:t>ID  Tech</a:t>
            </a:r>
          </a:p>
          <a:p>
            <a:r>
              <a:rPr lang="pl-PL" dirty="0" err="1"/>
              <a:t>Cry</a:t>
            </a:r>
            <a:r>
              <a:rPr lang="pl-PL" dirty="0"/>
              <a:t> Engine</a:t>
            </a:r>
          </a:p>
          <a:p>
            <a:r>
              <a:rPr lang="pl-PL" dirty="0"/>
              <a:t>Barok Engine</a:t>
            </a:r>
          </a:p>
          <a:p>
            <a:r>
              <a:rPr lang="pl-PL" dirty="0"/>
              <a:t>RED Engine</a:t>
            </a:r>
          </a:p>
        </p:txBody>
      </p:sp>
    </p:spTree>
    <p:extLst>
      <p:ext uri="{BB962C8B-B14F-4D97-AF65-F5344CB8AC3E}">
        <p14:creationId xmlns:p14="http://schemas.microsoft.com/office/powerpoint/2010/main" val="291909799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4162425" cy="1143000"/>
          </a:xfrm>
        </p:spPr>
        <p:txBody>
          <a:bodyPr/>
          <a:lstStyle/>
          <a:p>
            <a:r>
              <a:rPr lang="pl-PL" altLang="pl-PL" sz="2400" b="1"/>
              <a:t>Karty graficzne zintegrowane z płytą główną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068638"/>
            <a:ext cx="8050212" cy="3349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0066"/>
                </a:solidFill>
              </a:rPr>
              <a:t>Procesory zintegrowane z mostkiem północnym:</a:t>
            </a:r>
            <a:br>
              <a:rPr lang="pl-PL" altLang="pl-PL" sz="2400" b="1" dirty="0">
                <a:solidFill>
                  <a:srgbClr val="000066"/>
                </a:solidFill>
              </a:rPr>
            </a:br>
            <a:endParaRPr lang="pl-PL" altLang="pl-PL" sz="2400" b="1" dirty="0">
              <a:solidFill>
                <a:srgbClr val="000066"/>
              </a:solidFill>
            </a:endParaRPr>
          </a:p>
          <a:p>
            <a:r>
              <a:rPr lang="pl-PL" altLang="pl-PL" sz="2400" dirty="0"/>
              <a:t>procesory marki Intel GMA</a:t>
            </a:r>
          </a:p>
          <a:p>
            <a:r>
              <a:rPr lang="pl-PL" altLang="pl-PL" sz="2400" dirty="0"/>
              <a:t>procesory firmy AMD</a:t>
            </a:r>
          </a:p>
          <a:p>
            <a:r>
              <a:rPr lang="pl-PL" altLang="pl-PL" sz="2400" dirty="0"/>
              <a:t>procesory firmy </a:t>
            </a:r>
            <a:r>
              <a:rPr lang="pl-PL" altLang="pl-PL" sz="2400" dirty="0" err="1"/>
              <a:t>SiS</a:t>
            </a:r>
            <a:endParaRPr lang="pl-PL" altLang="pl-PL" sz="2400" dirty="0"/>
          </a:p>
          <a:p>
            <a:r>
              <a:rPr lang="pl-PL" altLang="pl-PL" sz="2400" dirty="0"/>
              <a:t>procesory firmy VIA Technologies</a:t>
            </a:r>
          </a:p>
        </p:txBody>
      </p:sp>
      <p:pic>
        <p:nvPicPr>
          <p:cNvPr id="18438" name="Picture 6" descr="Mostek północny Intel i815EP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88913"/>
            <a:ext cx="2074863" cy="2063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492500" y="1700213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Mostek północny Intel i815EP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Archiwalne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producent układów graficznych, np. ATI, NVIDIA </a:t>
            </a:r>
          </a:p>
          <a:p>
            <a:r>
              <a:rPr lang="pl-PL" sz="2000" dirty="0"/>
              <a:t>rodzaj złącza, np. PCI Express, AGP </a:t>
            </a:r>
          </a:p>
          <a:p>
            <a:r>
              <a:rPr lang="pl-PL" sz="2000" dirty="0"/>
              <a:t>częstotliwość pracy układu RAMDAC, najczęściej 400 MHz </a:t>
            </a:r>
          </a:p>
          <a:p>
            <a:r>
              <a:rPr lang="pl-PL" sz="2000" dirty="0"/>
              <a:t>rodzaj wyjść, np. DSUB, DVI, HDMI </a:t>
            </a:r>
          </a:p>
          <a:p>
            <a:r>
              <a:rPr lang="pl-PL" sz="2000" dirty="0"/>
              <a:t>możliwość pracy w trybie SLI lub </a:t>
            </a:r>
            <a:r>
              <a:rPr lang="pl-PL" sz="2000" dirty="0" err="1"/>
              <a:t>CrossFire</a:t>
            </a:r>
            <a:r>
              <a:rPr lang="pl-PL" sz="2000"/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0904413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Bufor ramki, potok graficzny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Bufor ramki (ang. </a:t>
            </a:r>
            <a:r>
              <a:rPr lang="pl-PL" dirty="0" err="1"/>
              <a:t>frame</a:t>
            </a:r>
            <a:r>
              <a:rPr lang="pl-PL" dirty="0"/>
              <a:t> </a:t>
            </a:r>
            <a:r>
              <a:rPr lang="pl-PL" dirty="0" err="1"/>
              <a:t>buffer</a:t>
            </a:r>
            <a:r>
              <a:rPr lang="pl-PL" dirty="0"/>
              <a:t>) jest częścią pamięci RAM karty graficznej przeznaczoną do przechowywania informacji o pojedynczej ramce (klatce) obrazu. W buforze przechowywane są informacje o wartości każdego piksela tworzącego ramkę.</a:t>
            </a:r>
          </a:p>
          <a:p>
            <a:pPr marL="0" indent="0">
              <a:buNone/>
            </a:pPr>
            <a:r>
              <a:rPr lang="pl-PL" dirty="0"/>
              <a:t>Potok graficzny (ang. </a:t>
            </a:r>
            <a:r>
              <a:rPr lang="pl-PL" dirty="0" err="1"/>
              <a:t>graphics</a:t>
            </a:r>
            <a:r>
              <a:rPr lang="pl-PL" dirty="0"/>
              <a:t> </a:t>
            </a:r>
            <a:r>
              <a:rPr lang="pl-PL" dirty="0" err="1"/>
              <a:t>pipeline</a:t>
            </a:r>
            <a:r>
              <a:rPr lang="pl-PL" dirty="0"/>
              <a:t>) droga przepływu danych pomiędzy interfejsem karty graficznej a buforem ramki.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50455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49821"/>
            <a:ext cx="7772400" cy="1143000"/>
          </a:xfrm>
        </p:spPr>
        <p:txBody>
          <a:bodyPr/>
          <a:lstStyle/>
          <a:p>
            <a:r>
              <a:rPr lang="pl-PL" dirty="0"/>
              <a:t>Tworzenie grafiki 3D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294" y="2286000"/>
            <a:ext cx="71359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089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grafiki 3D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Zależnie od rodzaju danych, wykorzystywany jest inny rodzaj cieniowania: </a:t>
            </a:r>
          </a:p>
          <a:p>
            <a:r>
              <a:rPr lang="pl-PL" sz="2000" dirty="0" err="1"/>
              <a:t>Vertex</a:t>
            </a:r>
            <a:r>
              <a:rPr lang="pl-PL" sz="2000" dirty="0"/>
              <a:t> </a:t>
            </a:r>
            <a:r>
              <a:rPr lang="pl-PL" sz="2000" dirty="0" err="1"/>
              <a:t>Shader</a:t>
            </a:r>
            <a:r>
              <a:rPr lang="pl-PL" sz="2000" dirty="0"/>
              <a:t> (cieniowanie wierzchołkowe) – jego zadaniem jest transformacja położenia wierzchołka w wirtualnej przestrzeni 3D i na współrzędne 2D na ekranie. Operuje na takich własnościach wierzchołków jak: położenie, kolor i współrzędne tekstur, ale nie może tworzyć nowych wierzchołków </a:t>
            </a:r>
          </a:p>
          <a:p>
            <a:r>
              <a:rPr lang="pl-PL" sz="2000" dirty="0"/>
              <a:t>Geometry </a:t>
            </a:r>
            <a:r>
              <a:rPr lang="pl-PL" sz="2000" dirty="0" err="1"/>
              <a:t>Shader</a:t>
            </a:r>
            <a:r>
              <a:rPr lang="pl-PL" sz="2000" dirty="0"/>
              <a:t> (cieniowanie geometry– </a:t>
            </a:r>
            <a:r>
              <a:rPr lang="pl-PL" sz="2000" dirty="0" err="1"/>
              <a:t>czne</a:t>
            </a:r>
            <a:r>
              <a:rPr lang="pl-PL" sz="2000" dirty="0"/>
              <a:t>) – pozwala na dodawanie lub usuwanie wierzchołków z siatki wierzchołków (ang. </a:t>
            </a:r>
            <a:r>
              <a:rPr lang="pl-PL" sz="2000" dirty="0" err="1"/>
              <a:t>mesh</a:t>
            </a:r>
            <a:r>
              <a:rPr lang="pl-PL" sz="2000" dirty="0"/>
              <a:t>). Może być używane do proceduralnego tworzenia obiektów geometrycznych albo do dodawania objętościowych detali istniejących siatek wierzchołków</a:t>
            </a:r>
          </a:p>
        </p:txBody>
      </p:sp>
    </p:spTree>
    <p:extLst>
      <p:ext uri="{BB962C8B-B14F-4D97-AF65-F5344CB8AC3E}">
        <p14:creationId xmlns:p14="http://schemas.microsoft.com/office/powerpoint/2010/main" val="10267198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grafiki 3D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Pixel</a:t>
            </a:r>
            <a:r>
              <a:rPr lang="pl-PL" dirty="0"/>
              <a:t> </a:t>
            </a:r>
            <a:r>
              <a:rPr lang="pl-PL" dirty="0" err="1"/>
              <a:t>Shader</a:t>
            </a:r>
            <a:r>
              <a:rPr lang="pl-PL" dirty="0"/>
              <a:t> (cieniowanie pikseli) – odpowiada za wyliczanie koloru pikseli. Direct3D używa terminu </a:t>
            </a:r>
            <a:r>
              <a:rPr lang="pl-PL" dirty="0" err="1"/>
              <a:t>pixel</a:t>
            </a:r>
            <a:r>
              <a:rPr lang="pl-PL" dirty="0"/>
              <a:t> </a:t>
            </a:r>
            <a:r>
              <a:rPr lang="pl-PL" dirty="0" err="1"/>
              <a:t>shader</a:t>
            </a:r>
            <a:r>
              <a:rPr lang="pl-PL" dirty="0"/>
              <a:t>, a </a:t>
            </a:r>
            <a:r>
              <a:rPr lang="pl-PL" dirty="0" err="1"/>
              <a:t>OpenGL</a:t>
            </a:r>
            <a:r>
              <a:rPr lang="pl-PL" dirty="0"/>
              <a:t> fragment </a:t>
            </a:r>
            <a:r>
              <a:rPr lang="pl-PL" dirty="0" err="1"/>
              <a:t>shader</a:t>
            </a:r>
            <a:r>
              <a:rPr lang="pl-PL" dirty="0"/>
              <a:t>. Cieniowanie pikseli jest zazwyczaj używane do oświetlenia sceny 3D </a:t>
            </a:r>
          </a:p>
          <a:p>
            <a:r>
              <a:rPr lang="pl-PL" dirty="0"/>
              <a:t>Teksturowanie – proces nakładania bitmap na siatkę </a:t>
            </a:r>
            <a:r>
              <a:rPr lang="pl-PL" dirty="0" err="1"/>
              <a:t>mesh</a:t>
            </a:r>
            <a:r>
              <a:rPr lang="pl-PL" dirty="0"/>
              <a:t> obiektu 3D</a:t>
            </a:r>
          </a:p>
        </p:txBody>
      </p:sp>
    </p:spTree>
    <p:extLst>
      <p:ext uri="{BB962C8B-B14F-4D97-AF65-F5344CB8AC3E}">
        <p14:creationId xmlns:p14="http://schemas.microsoft.com/office/powerpoint/2010/main" val="65852029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Buffor</a:t>
            </a:r>
            <a:r>
              <a:rPr lang="pl-PL" dirty="0"/>
              <a:t> 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(ang. Z-</a:t>
            </a:r>
            <a:r>
              <a:rPr lang="pl-PL" dirty="0" err="1"/>
              <a:t>buffer</a:t>
            </a:r>
            <a:r>
              <a:rPr lang="pl-PL" dirty="0"/>
              <a:t>) miejsce w pamięci (osobne dla każdego piksela) przeznaczone na zapamiętanie aktualnej wartości współrzędnej Z piksela. Wielkość bufora Z decyduje o precyzji widoczności (obecnie stosuje się Z-bufory 32-bitowe)</a:t>
            </a:r>
          </a:p>
        </p:txBody>
      </p:sp>
    </p:spTree>
    <p:extLst>
      <p:ext uri="{BB962C8B-B14F-4D97-AF65-F5344CB8AC3E}">
        <p14:creationId xmlns:p14="http://schemas.microsoft.com/office/powerpoint/2010/main" val="199468725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Buffor</a:t>
            </a:r>
            <a:r>
              <a:rPr lang="pl-PL" dirty="0"/>
              <a:t> Z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803118"/>
            <a:ext cx="728980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2457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Clipping</a:t>
            </a:r>
            <a:r>
              <a:rPr lang="pl-PL" dirty="0"/>
              <a:t> (ang. podcinanie) obiekty znajdujące się poza polem widzenia zostają wyeliminowane ze sceny </a:t>
            </a:r>
          </a:p>
          <a:p>
            <a:r>
              <a:rPr lang="pl-PL" dirty="0" err="1"/>
              <a:t>Culling</a:t>
            </a:r>
            <a:r>
              <a:rPr lang="pl-PL" dirty="0"/>
              <a:t> (ang. wybijanie) obiekty zasłonięte przez inne obiekty zostają wyeliminowane ze sceny</a:t>
            </a:r>
          </a:p>
        </p:txBody>
      </p:sp>
    </p:spTree>
    <p:extLst>
      <p:ext uri="{BB962C8B-B14F-4D97-AF65-F5344CB8AC3E}">
        <p14:creationId xmlns:p14="http://schemas.microsoft.com/office/powerpoint/2010/main" val="46584449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Karty graficzne – Opis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20938"/>
            <a:ext cx="7772400" cy="37099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b="1"/>
              <a:t>Karta graficzna </a:t>
            </a:r>
            <a:br>
              <a:rPr lang="pl-PL" altLang="pl-PL" b="1"/>
            </a:br>
            <a:r>
              <a:rPr lang="pl-PL" altLang="pl-PL" b="1"/>
              <a:t>to karta rozszerzeń odpowiedzialna generowanie sygnału graficznego dla ekranu monitora</a:t>
            </a:r>
            <a:r>
              <a:rPr lang="pl-PL" altLang="pl-PL"/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Renderowanie</a:t>
            </a:r>
            <a:r>
              <a:rPr lang="pl-PL" sz="2000" dirty="0"/>
              <a:t> nazywane też obrazowaniem lub prezentacją, obejmuje analizę modelu danej sceny 3D oraz utworzenie na jej podstawie dwuwymiarowego obrazu wyjściowego w formie statycznej lub animacji.</a:t>
            </a:r>
          </a:p>
          <a:p>
            <a:pPr marL="0" indent="0">
              <a:buNone/>
            </a:pPr>
            <a:r>
              <a:rPr lang="pl-PL" sz="2000" dirty="0"/>
              <a:t>Podczas </a:t>
            </a:r>
            <a:r>
              <a:rPr lang="pl-PL" sz="2000" dirty="0" err="1"/>
              <a:t>renderowania</a:t>
            </a:r>
            <a:r>
              <a:rPr lang="pl-PL" sz="2000" dirty="0"/>
              <a:t> rozpatrywane są m.in. odbicia, cienie, załamania światła, wpływy atmosfery, efekty wolumetryczne itd. Jest to bardzo czasochłonna operacja. </a:t>
            </a:r>
          </a:p>
          <a:p>
            <a:pPr marL="0" indent="0">
              <a:buNone/>
            </a:pPr>
            <a:r>
              <a:rPr lang="pl-PL" sz="2000" dirty="0" err="1"/>
              <a:t>Renderowanie</a:t>
            </a:r>
            <a:r>
              <a:rPr lang="pl-PL" sz="2000" dirty="0"/>
              <a:t> może być przeprowadzane w praktycznie każdym programie do tworzenia grafiki trójwymiarowej, nie będącym wyłącznie programem do modelowania (</a:t>
            </a:r>
            <a:r>
              <a:rPr lang="pl-PL" sz="2000" dirty="0" err="1"/>
              <a:t>modelerem</a:t>
            </a:r>
            <a:r>
              <a:rPr lang="pl-PL" sz="2000" dirty="0"/>
              <a:t>, </a:t>
            </a:r>
            <a:r>
              <a:rPr lang="pl-PL" sz="2000" dirty="0" err="1"/>
              <a:t>mesherem</a:t>
            </a:r>
            <a:r>
              <a:rPr lang="pl-PL" sz="2000" dirty="0"/>
              <a:t>). Przykładami takich programów są np. 3ds Max, Cinema 4D, </a:t>
            </a:r>
            <a:r>
              <a:rPr lang="pl-PL" sz="2000" dirty="0" err="1"/>
              <a:t>LightWave</a:t>
            </a:r>
            <a:r>
              <a:rPr lang="pl-PL" sz="2000" dirty="0"/>
              <a:t> 3D, </a:t>
            </a:r>
            <a:r>
              <a:rPr lang="pl-PL" sz="2000" dirty="0" err="1"/>
              <a:t>Blender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73302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49821"/>
            <a:ext cx="7772400" cy="1143000"/>
          </a:xfrm>
        </p:spPr>
        <p:txBody>
          <a:bodyPr/>
          <a:lstStyle/>
          <a:p>
            <a:r>
              <a:rPr lang="pl-PL" dirty="0"/>
              <a:t>Oświetlenie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838187"/>
            <a:ext cx="7289800" cy="29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462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 b="1"/>
              <a:t>Historyczne różnice w terminologii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327275"/>
            <a:ext cx="7772400" cy="3262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/>
              <a:t>Wraz z pojawieniem się kart Voodoo firmy 3dfx, które znacznie przyspieszały wyświetlanie grafiki trójwymiarowej, pojawił się termin </a:t>
            </a:r>
            <a:r>
              <a:rPr lang="pl-PL" altLang="pl-PL" b="1">
                <a:solidFill>
                  <a:srgbClr val="000066"/>
                </a:solidFill>
              </a:rPr>
              <a:t>akcelerator graficzny</a:t>
            </a:r>
            <a:r>
              <a:rPr lang="pl-PL" altLang="pl-PL"/>
              <a:t>. </a:t>
            </a:r>
            <a:br>
              <a:rPr lang="pl-PL" altLang="pl-PL"/>
            </a:br>
            <a:r>
              <a:rPr lang="pl-PL" altLang="pl-PL" u="sng"/>
              <a:t>Karty te wymagały bowiem obecności w komputerze zwykłej karty graficznej</a:t>
            </a:r>
            <a:r>
              <a:rPr lang="pl-PL" altLang="pl-PL"/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 b="1"/>
              <a:t>Historyczne różnice w terminologii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/>
              <a:t>Pozostali producenci zdecydowali się na </a:t>
            </a:r>
            <a:r>
              <a:rPr lang="pl-PL" altLang="pl-PL" u="sng"/>
              <a:t>integrację akceleratorów grafiki trójwymiarowej z samymi kartami graficznymi</a:t>
            </a:r>
            <a:r>
              <a:rPr lang="pl-PL" altLang="pl-PL"/>
              <a:t>, podobnie jak to miało miejsce z akceleratorami grafiki dwuwymiarowej.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Później także firma 3dfx zdecydowała się zintegrować swoje akceleratory z kartami graficznymi.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Budowa karty graficznej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b="1">
                <a:solidFill>
                  <a:srgbClr val="000066"/>
                </a:solidFill>
              </a:rPr>
              <a:t>Każda współczesna karta graficzna posiada:</a:t>
            </a:r>
          </a:p>
          <a:p>
            <a:pPr marL="533400" indent="-533400">
              <a:buFont typeface="Wingdings" panose="05000000000000000000" pitchFamily="2" charset="2"/>
              <a:buNone/>
            </a:pPr>
            <a:endParaRPr lang="pl-PL" altLang="pl-PL" b="1">
              <a:solidFill>
                <a:srgbClr val="000066"/>
              </a:solidFill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pl-PL" altLang="pl-PL" sz="2000" b="1"/>
              <a:t>Procesor graficzny, GPU  (Graphics Processing Unit), koprocesor graficzny</a:t>
            </a:r>
            <a:r>
              <a:rPr lang="pl-PL" altLang="pl-PL" sz="2000"/>
              <a:t> –  jest główną jednostką obliczeniową kart graficznych odpowiedzialną za generowanie obrazu</a:t>
            </a:r>
            <a:r>
              <a:rPr lang="pl-PL" altLang="pl-PL"/>
              <a:t>.</a:t>
            </a:r>
            <a:br>
              <a:rPr lang="pl-PL" altLang="pl-PL"/>
            </a:br>
            <a:endParaRPr lang="pl-PL" altLang="pl-PL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pl-PL" altLang="pl-PL" sz="2000" b="1"/>
              <a:t>Pamięć obrazu  (VideoRAM), bufor ramki (framebuffer)</a:t>
            </a:r>
            <a:r>
              <a:rPr lang="pl-PL" altLang="pl-PL" sz="2000"/>
              <a:t> – Jest to odmiana kości pamięci RAM stosowana w kartach graficznych, przeznaczona wyłącznie do przetwarzania informacji o obrazie, teksturach oraz danych o głębi (z pamięci jest w tym celu wydzielany tzw. Bufor Z).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Budowa karty graficznej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400" b="1">
                <a:solidFill>
                  <a:srgbClr val="000066"/>
                </a:solidFill>
              </a:rPr>
              <a:t>Każda współczesna karta graficzna posiada: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000"/>
              <a:t>3</a:t>
            </a:r>
            <a:r>
              <a:rPr lang="pl-PL" altLang="pl-PL" sz="2000">
                <a:solidFill>
                  <a:srgbClr val="000066"/>
                </a:solidFill>
              </a:rPr>
              <a:t>. </a:t>
            </a:r>
            <a:r>
              <a:rPr lang="pl-PL" altLang="pl-PL" sz="2000" b="1"/>
              <a:t>Pamięć ROM</a:t>
            </a:r>
            <a:r>
              <a:rPr lang="pl-PL" altLang="pl-PL" sz="2000"/>
              <a:t> – pamięć przechowująca dane (np. dane generatora znaków) lub firmware karty graficznej, obecnie realizowana jako pamięć flash EEPROM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000"/>
              <a:t>4. </a:t>
            </a:r>
            <a:r>
              <a:rPr lang="pl-PL" altLang="pl-PL" sz="2000" b="1"/>
              <a:t>RAMDAC</a:t>
            </a:r>
            <a:r>
              <a:rPr lang="pl-PL" altLang="pl-PL" sz="2000"/>
              <a:t> (Random Access Memory Digital to Analog Converter) lub po prostu DAC – jest to układ scalony na karcie graficznej, przeznaczony do zmiany sygnału cyfrowego na analogowy. RADMAC pobiera dane o obrazie wygenerowanym przez procesor karty graficznej. Dane te są w postaci zbioru różnokolorowych punktów. RAMDAC zamienia je na sygnały analogowe i wysyła do monitora.</a:t>
            </a:r>
            <a:r>
              <a:rPr lang="pl-PL" altLang="pl-PL" sz="2400"/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Budowa karty graficznej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16113"/>
            <a:ext cx="7772400" cy="4530725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b="1">
                <a:solidFill>
                  <a:srgbClr val="000066"/>
                </a:solidFill>
              </a:rPr>
              <a:t>Każda współczesna karta graficzna posiada:</a:t>
            </a:r>
            <a:br>
              <a:rPr lang="pl-PL" altLang="pl-PL" b="1">
                <a:solidFill>
                  <a:srgbClr val="000066"/>
                </a:solidFill>
              </a:rPr>
            </a:br>
            <a:endParaRPr lang="pl-PL" altLang="pl-PL" b="1">
              <a:solidFill>
                <a:srgbClr val="000066"/>
              </a:solidFill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000"/>
              <a:t>5</a:t>
            </a:r>
            <a:r>
              <a:rPr lang="pl-PL" altLang="pl-PL" sz="2000">
                <a:solidFill>
                  <a:srgbClr val="000066"/>
                </a:solidFill>
              </a:rPr>
              <a:t>. </a:t>
            </a:r>
            <a:r>
              <a:rPr lang="pl-PL" altLang="pl-PL" sz="2000" b="1"/>
              <a:t>Interfejs do systemu komputerowego</a:t>
            </a:r>
            <a:r>
              <a:rPr lang="pl-PL" altLang="pl-PL" sz="2000"/>
              <a:t> – umożliwia wymianę danych i sterowanie kartą graficzną, najczęściej jest to PCI, AGP, PCIe</a:t>
            </a:r>
            <a:br>
              <a:rPr lang="pl-PL" altLang="pl-PL" sz="2000"/>
            </a:br>
            <a:endParaRPr lang="pl-PL" altLang="pl-PL" sz="2000">
              <a:solidFill>
                <a:srgbClr val="000066"/>
              </a:solidFill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000"/>
              <a:t>6. </a:t>
            </a:r>
            <a:r>
              <a:rPr lang="pl-PL" altLang="pl-PL" sz="2000" b="1"/>
              <a:t>Interfejs na slocie karty graficznej</a:t>
            </a:r>
            <a:r>
              <a:rPr lang="pl-PL" altLang="pl-PL" sz="2000"/>
              <a:t> – zazwyczaj P&amp;D, DFP, VGA, DVI, HDMI, DisplayPort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l-PL" altLang="pl-PL" sz="3600" b="1">
                <a:solidFill>
                  <a:srgbClr val="000066"/>
                </a:solidFill>
              </a:rPr>
              <a:t>Złącza na slocie karty graficznej </a:t>
            </a:r>
          </a:p>
        </p:txBody>
      </p:sp>
      <p:pic>
        <p:nvPicPr>
          <p:cNvPr id="24584" name="Picture 8" descr="HDMI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844675"/>
            <a:ext cx="2381250" cy="1600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8" name="Picture 12" descr="DVI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724400"/>
            <a:ext cx="1646237" cy="12985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6" descr="VESA Plug and Display (P&amp;D)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4419124"/>
            <a:ext cx="1645920" cy="123444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19" descr="Video Graphics Array (VGA)">
            <a:hlinkClick r:id="rId8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6" y="4693444"/>
            <a:ext cx="780288" cy="685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 descr="Złącze DisplayPo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23812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042988" y="33575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Złącze DisplayPort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940425" y="34290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HDMI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547813" y="60213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DVI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132138" y="6251575"/>
            <a:ext cx="291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600"/>
              <a:t>VESA Plug and Display (P&amp;D)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6300788" y="6237288"/>
            <a:ext cx="273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600"/>
              <a:t>Video Graphics Array (VGA)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6" grpId="0"/>
      <p:bldP spid="24590" grpId="0"/>
      <p:bldP spid="24597" grpId="0"/>
      <p:bldP spid="245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l-PL" dirty="0"/>
              <a:t>Prędkości PCI-E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632848" cy="45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4055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b="1"/>
              <a:t>Technologia przetwarzania i oświetlenia (Transform and Lighting), T&amp;L</a:t>
            </a:r>
            <a:r>
              <a:rPr lang="pl-PL" altLang="pl-PL"/>
              <a:t> – </a:t>
            </a:r>
            <a:br>
              <a:rPr lang="pl-PL" altLang="pl-PL"/>
            </a:br>
            <a:r>
              <a:rPr lang="pl-PL" altLang="pl-PL"/>
              <a:t>W karcie graficznej jest odpowiedzialny za przyspieszanie obliczeń animacji. Jego brak obciąża procesor, przez co znacznie zmniejsza się płynność renderowania grafiki trójwymiarowej.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Technologię T&amp;L obecnie zastępuje cieniowanie (Shader)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7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Zadanie karty graficznej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/>
              <a:t>Podstawowym zadaniem karty graficznej jest odbiór i przetwarzanie otrzymywanych od komputera informacji o obrazie oraz odpowiednie wyświetlanie tego obrazu za pośrednictwem monitora.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8353425" cy="4924425"/>
          </a:xfrm>
        </p:spPr>
        <p:txBody>
          <a:bodyPr/>
          <a:lstStyle/>
          <a:p>
            <a:r>
              <a:rPr lang="pl-PL" altLang="pl-PL" sz="2400" b="1"/>
              <a:t>Shader (cieniowanie)</a:t>
            </a:r>
            <a:r>
              <a:rPr lang="pl-PL" altLang="pl-PL" sz="2400"/>
              <a:t> – </a:t>
            </a:r>
            <a:br>
              <a:rPr lang="pl-PL" altLang="pl-PL" sz="2400"/>
            </a:br>
            <a:r>
              <a:rPr lang="pl-PL" altLang="pl-PL" sz="2400"/>
              <a:t>Program opisuje właściwości pikseli oraz wierzchołków. Cieniowanie pozwala na skomplikowane modelowanie oświetlenia i tekstur na. Jest jednak wymagające obliczeniowo i dlatego dopiero od kilku lat sprzętowa obsługa cieniowania jest obecna w kartach graficznych dla komputerów domowych. Biblioteki graficzne Direct3D i OpenGL używają trzech typów cieniowania:</a:t>
            </a:r>
            <a:br>
              <a:rPr lang="pl-PL" altLang="pl-PL" sz="2400"/>
            </a:br>
            <a:endParaRPr lang="pl-PL" altLang="pl-PL" sz="2400" b="1"/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/>
              <a:t>    </a:t>
            </a:r>
            <a:r>
              <a:rPr lang="pl-PL" altLang="pl-PL" sz="2000"/>
              <a:t>-</a:t>
            </a:r>
            <a:r>
              <a:rPr lang="pl-PL" altLang="pl-PL" sz="2000" b="1"/>
              <a:t> Vertex Shader</a:t>
            </a:r>
            <a:r>
              <a:rPr lang="pl-PL" altLang="pl-PL" sz="2000"/>
              <a:t> (Cieniowanie wierzchołkowe)</a:t>
            </a:r>
            <a:br>
              <a:rPr lang="pl-PL" altLang="pl-PL" sz="2000"/>
            </a:br>
            <a:r>
              <a:rPr lang="pl-PL" altLang="pl-PL" sz="2000"/>
              <a:t>- </a:t>
            </a:r>
            <a:r>
              <a:rPr lang="pl-PL" altLang="pl-PL" sz="2000" b="1"/>
              <a:t>Geometry Shader</a:t>
            </a:r>
            <a:r>
              <a:rPr lang="pl-PL" altLang="pl-PL" sz="2000"/>
              <a:t> (cieniowanie geometryczne)</a:t>
            </a:r>
            <a:br>
              <a:rPr lang="pl-PL" altLang="pl-PL" sz="2000"/>
            </a:br>
            <a:r>
              <a:rPr lang="pl-PL" altLang="pl-PL" sz="2000"/>
              <a:t>- </a:t>
            </a:r>
            <a:r>
              <a:rPr lang="pl-PL" altLang="pl-PL" sz="2000" b="1"/>
              <a:t>Pixel Shader</a:t>
            </a:r>
            <a:r>
              <a:rPr lang="pl-PL" altLang="pl-PL" sz="2000"/>
              <a:t> lub Fragment Shader (cieniowanie pikseli)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r>
              <a:rPr lang="pl-PL" altLang="pl-PL" sz="2400" b="1"/>
              <a:t>HDR rendering, rendering z użyciem szerokiego zakresu dynamicznego (High Dynamic Range Rendering)</a:t>
            </a:r>
            <a:r>
              <a:rPr lang="pl-PL" altLang="pl-PL" sz="2400"/>
              <a:t> – </a:t>
            </a:r>
            <a:br>
              <a:rPr lang="pl-PL" altLang="pl-PL" sz="2400"/>
            </a:br>
            <a:br>
              <a:rPr lang="pl-PL" altLang="pl-PL" sz="2400"/>
            </a:br>
            <a:r>
              <a:rPr lang="pl-PL" altLang="pl-PL" sz="2400"/>
              <a:t>Sposób generowania sceny trójwymiarowej przy użyciu większego niż normalnie zakresu jasności. Efektem tej technologii jest scena z realistycznym oświetleniem.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 b="1"/>
              <a:t>Antyaliasing – Technologia wygładzanie krawędzi</a:t>
            </a:r>
            <a:r>
              <a:rPr lang="pl-PL" altLang="pl-PL" sz="2400"/>
              <a:t> (łuków, okręgów oraz innych krzywych)</a:t>
            </a:r>
            <a:br>
              <a:rPr lang="pl-PL" altLang="pl-PL" sz="2400"/>
            </a:br>
            <a:r>
              <a:rPr lang="pl-PL" altLang="pl-PL" sz="2400"/>
              <a:t>poprzez nałożenie dodatkowych pikseli o mniejszym nasyceniu i jasności niż piksele obiektu oraz poprzez niewielką zmianę położenia pikseli w pobliżu krawędzi. </a:t>
            </a:r>
            <a:br>
              <a:rPr lang="pl-PL" altLang="pl-PL" sz="2400"/>
            </a:br>
            <a:br>
              <a:rPr lang="pl-PL" altLang="pl-PL" sz="2400"/>
            </a:br>
            <a:r>
              <a:rPr lang="pl-PL" altLang="pl-PL" sz="2400"/>
              <a:t>Ze względu na coraz większe rozdzielczości monitorów </a:t>
            </a:r>
            <a:br>
              <a:rPr lang="pl-PL" altLang="pl-PL" sz="2400"/>
            </a:br>
            <a:r>
              <a:rPr lang="pl-PL" altLang="pl-PL" sz="2400"/>
              <a:t>(a tym samym mniejsze rozmiary plamek) antyaliasing nie jest już tak potrzebny. Szacuje się że za jakiś czas nie będzie już potrzebny.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r>
              <a:rPr lang="pl-PL" altLang="pl-PL" b="1"/>
              <a:t>Efekty cząsteczkowe</a:t>
            </a:r>
            <a:r>
              <a:rPr lang="pl-PL" altLang="pl-PL"/>
              <a:t> –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Symulacje zjawisk (takich dym, pył, deszcz, ogień) budowanych z małych wirtualnych cząsteczek traktowanych jak obiekty punktowe które podlegają prawom fizyki oraz interakcji z otoczeniem.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r>
              <a:rPr lang="pl-PL" altLang="pl-PL" b="1"/>
              <a:t>Mapowanie wypukłości (bump mapping)</a:t>
            </a:r>
            <a:r>
              <a:rPr lang="pl-PL" altLang="pl-PL"/>
              <a:t> –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Sposób teksturowanie obiektów symulujący wypukłości powierzchni, bez ingerencji w geometrię obiektu trójwymiarowego. Efektem może być gładka kula wyglądająca jak by była nierówna.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r>
              <a:rPr lang="pl-PL" altLang="pl-PL" b="1"/>
              <a:t>Filtrowanie anizotropowe</a:t>
            </a:r>
            <a:r>
              <a:rPr lang="pl-PL" altLang="pl-PL"/>
              <a:t> - 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Technika filtrowania tekstur poprawiająca ich jakość.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/>
              <a:t>Łączenie kart graficznych – </a:t>
            </a:r>
            <a:br>
              <a:rPr lang="pl-PL" altLang="pl-PL" sz="3200" b="1"/>
            </a:br>
            <a:r>
              <a:rPr lang="pl-PL" altLang="pl-PL" sz="3200" b="1"/>
              <a:t>SLI i CrossFire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 b="1"/>
              <a:t>SLI (Scalable Link Interface), interfejs skalowanego łącza</a:t>
            </a:r>
            <a:r>
              <a:rPr lang="pl-PL" altLang="pl-PL" sz="2400"/>
              <a:t> – Technologia pozwalająca na wspólną pracę dwóch (lub więcej) kart graficznych w celu przyspieszenia renderowania obrazu. Obliczeniami nie zajmuje się tylko jeden układ.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/>
              <a:t>W 1998 roku firma 3dfx po raz pierwszy zastosowała technologię </a:t>
            </a:r>
            <a:r>
              <a:rPr lang="pl-PL" altLang="pl-PL" sz="2400" b="1"/>
              <a:t>SLI (Scan Line Interleave)</a:t>
            </a:r>
            <a:r>
              <a:rPr lang="pl-PL" altLang="pl-PL" sz="2400"/>
              <a:t>. Dwie karty Voodoo 2 połączone mostkiem pracowały w trybie przeplatania linii obrazu. Pierwsza karta generowała obraz składający się tylko z linii nieparzystych, druga zaś – z linii parzystych.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/>
              <a:t>Łączenie kart graficznych – SLI</a:t>
            </a:r>
          </a:p>
        </p:txBody>
      </p:sp>
      <p:pic>
        <p:nvPicPr>
          <p:cNvPr id="39941" name="Picture 5" descr="Dwie karty GeForce pracujące w trybie SLI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6337300" cy="52466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732588" y="1670050"/>
            <a:ext cx="223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l-PL" altLang="pl-PL" sz="1400" b="1"/>
              <a:t>Dwie karty GeForce pracujące w trybie SLI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/>
              <a:t>Łączenie kart graficznych – </a:t>
            </a:r>
            <a:r>
              <a:rPr lang="pl-PL" altLang="pl-PL" sz="3200" b="1"/>
              <a:t>SLI</a:t>
            </a:r>
          </a:p>
        </p:txBody>
      </p:sp>
      <p:pic>
        <p:nvPicPr>
          <p:cNvPr id="41989" name="Picture 5" descr="Mostki do łączenia kart graficznych do pracy w trybie SLI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7777163" cy="3860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547813" y="6237288"/>
            <a:ext cx="592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Mostki do łączenia kart graficznych do pracy w trybie SLI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/>
              <a:t>Łączenie kart graficznych – </a:t>
            </a:r>
            <a:r>
              <a:rPr lang="pl-PL" altLang="pl-PL" sz="3800" b="1"/>
              <a:t>CrossFire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8532812" cy="5141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/>
              <a:t>CrossFire, CrossFireX – </a:t>
            </a:r>
            <a:br>
              <a:rPr lang="pl-PL" altLang="pl-PL" sz="2400"/>
            </a:br>
            <a:r>
              <a:rPr lang="pl-PL" altLang="pl-PL" sz="2400"/>
              <a:t>to odpowiedź firmy ATI na technologię SLI. </a:t>
            </a:r>
            <a:br>
              <a:rPr lang="pl-PL" altLang="pl-PL" sz="2400"/>
            </a:br>
            <a:br>
              <a:rPr lang="pl-PL" altLang="pl-PL" sz="2400"/>
            </a:br>
            <a:r>
              <a:rPr lang="pl-PL" altLang="pl-PL" sz="2400"/>
              <a:t>Technologia CrossFire dzieli obraz idący do pierwszej karty graficznej (master) w ten sposób, że druga karta (slave) wykonuje połowę obliczeń. Druga karta jest układem wspomagającym.  CrossfireX jest kontynuacją technologii współpracującą z nowszymi kartami graficznymi i chipsetami. </a:t>
            </a:r>
            <a:br>
              <a:rPr lang="pl-PL" altLang="pl-PL" sz="2400"/>
            </a:br>
            <a:endParaRPr lang="pl-PL" altLang="pl-PL" sz="2400"/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/>
              <a:t>Obecnie większość kart VGA posiada układ CrossFire.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/>
              <a:t>Podział kart graficznych.</a:t>
            </a:r>
            <a:r>
              <a:rPr lang="pl-PL" altLang="pl-PL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060575"/>
            <a:ext cx="7772400" cy="4530725"/>
          </a:xfrm>
        </p:spPr>
        <p:txBody>
          <a:bodyPr/>
          <a:lstStyle/>
          <a:p>
            <a:pPr>
              <a:buFontTx/>
              <a:buChar char="-"/>
            </a:pPr>
            <a:r>
              <a:rPr lang="pl-PL" altLang="pl-PL" b="1" dirty="0"/>
              <a:t>Karty graficzne pracujące jako oddzielne układy</a:t>
            </a:r>
            <a:r>
              <a:rPr lang="pl-PL" altLang="pl-PL" dirty="0"/>
              <a:t> </a:t>
            </a:r>
          </a:p>
          <a:p>
            <a:pPr>
              <a:buFontTx/>
              <a:buChar char="-"/>
            </a:pPr>
            <a:r>
              <a:rPr lang="pl-PL" altLang="pl-PL" b="1" dirty="0"/>
              <a:t>Karty graficzne zintegrowane z płytą główną</a:t>
            </a:r>
            <a:r>
              <a:rPr lang="pl-PL" altLang="pl-PL" dirty="0"/>
              <a:t> </a:t>
            </a:r>
          </a:p>
          <a:p>
            <a:pPr>
              <a:buFontTx/>
              <a:buChar char="-"/>
            </a:pPr>
            <a:r>
              <a:rPr lang="pl-PL" altLang="pl-PL" b="1" dirty="0"/>
              <a:t>Karty graficzne zintegrowane z procesorem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/>
              <a:t>Łączenie kart graficznych – </a:t>
            </a:r>
            <a:r>
              <a:rPr lang="pl-PL" altLang="pl-PL" sz="3800" b="1"/>
              <a:t>CrossFire</a:t>
            </a:r>
          </a:p>
        </p:txBody>
      </p:sp>
      <p:pic>
        <p:nvPicPr>
          <p:cNvPr id="45062" name="Picture 6" descr="Cztery Radeony pracujące w trybie CrossFireX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7345362" cy="44402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555875" y="6308725"/>
            <a:ext cx="493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Cztery Radeony pracujące w trybie CrossFireX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/>
              <a:t>Łączenie kart graficznych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b="1">
                <a:solidFill>
                  <a:srgbClr val="000066"/>
                </a:solidFill>
              </a:rPr>
              <a:t>Eyefinity</a:t>
            </a:r>
            <a:r>
              <a:rPr lang="pl-PL" altLang="pl-PL"/>
              <a:t> – </a:t>
            </a:r>
            <a:br>
              <a:rPr lang="pl-PL" altLang="pl-PL"/>
            </a:br>
            <a:r>
              <a:rPr lang="pl-PL" altLang="pl-PL"/>
              <a:t>Technologia opracowana przez ATI pozwalająca jednej karcie graficznej obsługiwać wiele monitorów (standardowo 3 a w przypadku Eyefinity6, jak sama nazwa wskazuje jest to 6 monitorów).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/>
              <a:t>Na potrzeby Eyefinity6 została stworzona specjalna karta </a:t>
            </a:r>
            <a:r>
              <a:rPr lang="pl-PL" altLang="pl-PL">
                <a:solidFill>
                  <a:srgbClr val="000066"/>
                </a:solidFill>
              </a:rPr>
              <a:t>Radeon HD5870</a:t>
            </a:r>
            <a:r>
              <a:rPr lang="pl-PL" altLang="pl-PL"/>
              <a:t> posiadająca sześć złączy mini-DisplayPort. Technologia Eyefinity pozwala na dowolne ułożenie monitorów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>
                <a:solidFill>
                  <a:srgbClr val="000066"/>
                </a:solidFill>
              </a:rPr>
              <a:t>Technologia</a:t>
            </a:r>
            <a:r>
              <a:rPr lang="pl-PL" altLang="pl-PL"/>
              <a:t> </a:t>
            </a:r>
            <a:r>
              <a:rPr lang="pl-PL" altLang="pl-PL" b="1">
                <a:solidFill>
                  <a:srgbClr val="000066"/>
                </a:solidFill>
              </a:rPr>
              <a:t>Eyefinity</a:t>
            </a:r>
          </a:p>
        </p:txBody>
      </p:sp>
      <p:pic>
        <p:nvPicPr>
          <p:cNvPr id="51206" name="Picture 6" descr="Eyefinity w grach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2" y="2286000"/>
            <a:ext cx="4778615" cy="40227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B652B-3BB4-4EA4-9FBB-7E278584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synchronizacji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3F9DC1-A38C-441F-9833-270C2A82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</a:t>
            </a:r>
          </a:p>
          <a:p>
            <a:r>
              <a:rPr lang="pl-PL" dirty="0"/>
              <a:t>V-</a:t>
            </a:r>
            <a:r>
              <a:rPr lang="pl-PL" dirty="0" err="1"/>
              <a:t>sync</a:t>
            </a:r>
            <a:endParaRPr lang="pl-PL" dirty="0"/>
          </a:p>
          <a:p>
            <a:r>
              <a:rPr lang="pl-PL" dirty="0"/>
              <a:t>G-</a:t>
            </a:r>
            <a:r>
              <a:rPr lang="pl-PL" dirty="0" err="1"/>
              <a:t>sync</a:t>
            </a:r>
            <a:endParaRPr lang="pl-PL" dirty="0"/>
          </a:p>
          <a:p>
            <a:r>
              <a:rPr lang="pl-PL" dirty="0" err="1"/>
              <a:t>Freesync</a:t>
            </a:r>
            <a:endParaRPr lang="pl-PL" dirty="0"/>
          </a:p>
          <a:p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sync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923643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CD058F-BF1B-48B9-A2C8-80F0BE7A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CUDA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660E8F-6C49-466F-AFB2-EEA685E4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CUDA (ang. </a:t>
            </a:r>
            <a:r>
              <a:rPr lang="pl-PL" dirty="0" err="1"/>
              <a:t>Compute</a:t>
            </a:r>
            <a:r>
              <a:rPr lang="pl-PL" dirty="0"/>
              <a:t> </a:t>
            </a:r>
            <a:r>
              <a:rPr lang="pl-PL" dirty="0" err="1"/>
              <a:t>Unified</a:t>
            </a:r>
            <a:r>
              <a:rPr lang="pl-PL" dirty="0"/>
              <a:t> Device Architecture) – opracowana przez firmę </a:t>
            </a:r>
            <a:r>
              <a:rPr lang="pl-PL" dirty="0" err="1"/>
              <a:t>Nvidia</a:t>
            </a:r>
            <a:r>
              <a:rPr lang="pl-PL" dirty="0"/>
              <a:t> uniwersalna architektura procesorów wielordzeniowych (głównie kart graficznych) umożliwiająca wykorzystanie ich mocy obliczeniowej do rozwiązywania ogólnych problemów numerycznych w sposób wydajniejszy niż w tradycyjnych, sekwencyjnych procesorach ogólnego zastosowania.</a:t>
            </a:r>
          </a:p>
        </p:txBody>
      </p:sp>
    </p:spTree>
    <p:extLst>
      <p:ext uri="{BB962C8B-B14F-4D97-AF65-F5344CB8AC3E}">
        <p14:creationId xmlns:p14="http://schemas.microsoft.com/office/powerpoint/2010/main" val="3259678248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737DA-25A4-4D70-9979-234E7AD3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GPGPU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A6CAE8-FDA5-448E-951D-75396C14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GPGPU (ang. </a:t>
            </a:r>
            <a:r>
              <a:rPr lang="pl-PL" dirty="0" err="1"/>
              <a:t>general-purpose</a:t>
            </a:r>
            <a:r>
              <a:rPr lang="pl-PL" dirty="0"/>
              <a:t> </a:t>
            </a:r>
            <a:r>
              <a:rPr lang="pl-PL" dirty="0" err="1"/>
              <a:t>computing</a:t>
            </a:r>
            <a:r>
              <a:rPr lang="pl-PL" dirty="0"/>
              <a:t> on </a:t>
            </a:r>
            <a:r>
              <a:rPr lang="pl-PL" dirty="0" err="1"/>
              <a:t>graphics</a:t>
            </a:r>
            <a:r>
              <a:rPr lang="pl-PL" dirty="0"/>
              <a:t> </a:t>
            </a:r>
            <a:r>
              <a:rPr lang="pl-PL" dirty="0" err="1"/>
              <a:t>processing</a:t>
            </a:r>
            <a:r>
              <a:rPr lang="pl-PL" dirty="0"/>
              <a:t> </a:t>
            </a:r>
            <a:r>
              <a:rPr lang="pl-PL" dirty="0" err="1"/>
              <a:t>units</a:t>
            </a:r>
            <a:r>
              <a:rPr lang="pl-PL" dirty="0"/>
              <a:t> lub </a:t>
            </a:r>
            <a:r>
              <a:rPr lang="pl-PL" dirty="0" err="1"/>
              <a:t>general-purpose</a:t>
            </a:r>
            <a:r>
              <a:rPr lang="pl-PL" dirty="0"/>
              <a:t> </a:t>
            </a:r>
            <a:r>
              <a:rPr lang="pl-PL" dirty="0" err="1"/>
              <a:t>computation</a:t>
            </a:r>
            <a:r>
              <a:rPr lang="pl-PL" dirty="0"/>
              <a:t> on </a:t>
            </a:r>
            <a:r>
              <a:rPr lang="pl-PL" dirty="0" err="1"/>
              <a:t>graphics</a:t>
            </a:r>
            <a:r>
              <a:rPr lang="pl-PL" dirty="0"/>
              <a:t> </a:t>
            </a:r>
            <a:r>
              <a:rPr lang="pl-PL" dirty="0" err="1"/>
              <a:t>processing</a:t>
            </a:r>
            <a:r>
              <a:rPr lang="pl-PL" dirty="0"/>
              <a:t> </a:t>
            </a:r>
            <a:r>
              <a:rPr lang="pl-PL" dirty="0" err="1"/>
              <a:t>units</a:t>
            </a:r>
            <a:r>
              <a:rPr lang="pl-PL" dirty="0"/>
              <a:t> – obliczenia ogólnego przeznaczenia na układach GPU[2], zwany także GPGP, rzadziej GP2) – technika, dzięki której GPU, zwykle zajmujący się tylko obliczeniami związanymi z grafiką komputerową, umożliwia wykonywanie obliczeń ogólnego przeznaczenia, tak jak CPU. Dzięki temu wiele obliczeń, głównie obliczenia równoległe, można przeprowadzić znacznie szybciej.</a:t>
            </a:r>
          </a:p>
        </p:txBody>
      </p:sp>
    </p:spTree>
    <p:extLst>
      <p:ext uri="{BB962C8B-B14F-4D97-AF65-F5344CB8AC3E}">
        <p14:creationId xmlns:p14="http://schemas.microsoft.com/office/powerpoint/2010/main" val="377557735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producentów kart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ASUS 		 Micro-Star International (MSI) </a:t>
            </a:r>
          </a:p>
          <a:p>
            <a:pPr marL="0" indent="0">
              <a:buNone/>
            </a:pPr>
            <a:r>
              <a:rPr lang="pl-PL" sz="2400" dirty="0"/>
              <a:t>ATI Technologies (GPU) 		</a:t>
            </a:r>
            <a:r>
              <a:rPr lang="pl-PL" sz="2400" dirty="0" err="1"/>
              <a:t>Matrox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sz="2400" dirty="0"/>
              <a:t>BFG Technologies   			</a:t>
            </a:r>
            <a:r>
              <a:rPr lang="pl-PL" sz="2400" dirty="0" err="1"/>
              <a:t>nVidia</a:t>
            </a:r>
            <a:r>
              <a:rPr lang="pl-PL" sz="2400" dirty="0"/>
              <a:t> (GPU) </a:t>
            </a:r>
          </a:p>
          <a:p>
            <a:pPr marL="0" indent="0">
              <a:buNone/>
            </a:pPr>
            <a:r>
              <a:rPr lang="pl-PL" sz="2400" dirty="0"/>
              <a:t>EVGA 					</a:t>
            </a:r>
            <a:r>
              <a:rPr lang="pl-PL" sz="2400" dirty="0" err="1"/>
              <a:t>Palit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sz="2400" dirty="0" err="1"/>
              <a:t>Gainward</a:t>
            </a:r>
            <a:r>
              <a:rPr lang="pl-PL" sz="2400" dirty="0"/>
              <a:t>   				XFX </a:t>
            </a:r>
          </a:p>
          <a:p>
            <a:pPr marL="0" indent="0">
              <a:buNone/>
            </a:pPr>
            <a:r>
              <a:rPr lang="pl-PL" sz="2400" dirty="0"/>
              <a:t>GALAXY Technology 		INNO3D </a:t>
            </a:r>
          </a:p>
          <a:p>
            <a:pPr marL="0" indent="0">
              <a:buNone/>
            </a:pPr>
            <a:r>
              <a:rPr lang="pl-PL" sz="2400" dirty="0" err="1"/>
              <a:t>GeCube</a:t>
            </a:r>
            <a:r>
              <a:rPr lang="pl-PL" sz="2400" dirty="0"/>
              <a:t> 				LEADTEK </a:t>
            </a:r>
          </a:p>
          <a:p>
            <a:pPr marL="0" indent="0">
              <a:buNone/>
            </a:pPr>
            <a:r>
              <a:rPr lang="pl-PL" sz="2400" dirty="0" err="1"/>
              <a:t>Gigabyte</a:t>
            </a:r>
            <a:r>
              <a:rPr lang="pl-PL" sz="2400" dirty="0"/>
              <a:t> Technology 		TWINTECH </a:t>
            </a:r>
          </a:p>
          <a:p>
            <a:pPr marL="0" indent="0">
              <a:buNone/>
            </a:pPr>
            <a:r>
              <a:rPr lang="pl-PL" sz="2400" dirty="0"/>
              <a:t>MSI					 </a:t>
            </a:r>
            <a:r>
              <a:rPr lang="pl-PL" sz="2400" dirty="0" err="1"/>
              <a:t>Zotac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3239842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3873500" cy="1143000"/>
          </a:xfrm>
        </p:spPr>
        <p:txBody>
          <a:bodyPr/>
          <a:lstStyle/>
          <a:p>
            <a:r>
              <a:rPr lang="pl-PL" altLang="pl-PL" sz="2400" b="1"/>
              <a:t>Karty graficzne pracujące jako oddzielne układy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3429000"/>
            <a:ext cx="7978775" cy="3095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0066"/>
                </a:solidFill>
              </a:rPr>
              <a:t>Procesory przystosowane do pracy w  oddzielnych kartach graficznych:</a:t>
            </a:r>
          </a:p>
          <a:p>
            <a:r>
              <a:rPr lang="pl-PL" altLang="pl-PL" sz="2400" dirty="0"/>
              <a:t>procesory serii </a:t>
            </a:r>
            <a:r>
              <a:rPr lang="pl-PL" altLang="pl-PL" sz="2400" dirty="0" err="1"/>
              <a:t>Radeon</a:t>
            </a:r>
            <a:r>
              <a:rPr lang="pl-PL" altLang="pl-PL" sz="2400" dirty="0"/>
              <a:t> Graphics produkowane przez ATI </a:t>
            </a:r>
            <a:r>
              <a:rPr lang="pl-PL" altLang="pl-PL" sz="2400" dirty="0" err="1"/>
              <a:t>technologies</a:t>
            </a:r>
            <a:r>
              <a:rPr lang="pl-PL" altLang="pl-PL" sz="2400" dirty="0"/>
              <a:t>, marka AMD</a:t>
            </a:r>
          </a:p>
          <a:p>
            <a:r>
              <a:rPr lang="pl-PL" altLang="pl-PL" sz="2400" dirty="0"/>
              <a:t>procesory serii </a:t>
            </a:r>
            <a:r>
              <a:rPr lang="pl-PL" altLang="pl-PL" sz="2400" dirty="0" err="1"/>
              <a:t>GeForce</a:t>
            </a:r>
            <a:r>
              <a:rPr lang="pl-PL" altLang="pl-PL" sz="2400" dirty="0"/>
              <a:t> produkowane przez </a:t>
            </a:r>
            <a:r>
              <a:rPr lang="pl-PL" altLang="pl-PL" sz="2400" dirty="0" err="1"/>
              <a:t>nVidia</a:t>
            </a:r>
            <a:endParaRPr lang="pl-PL" altLang="pl-PL" sz="2400" dirty="0"/>
          </a:p>
          <a:p>
            <a:r>
              <a:rPr lang="pl-PL" altLang="pl-PL" sz="2400" dirty="0"/>
              <a:t>procesory firmy Intel</a:t>
            </a:r>
          </a:p>
        </p:txBody>
      </p:sp>
      <p:pic>
        <p:nvPicPr>
          <p:cNvPr id="6149" name="Picture 5" descr="Nvidia GeForce GTX 29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0"/>
            <a:ext cx="4859337" cy="305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47813" y="1844675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dirty="0" err="1"/>
              <a:t>Nvidia</a:t>
            </a:r>
            <a:r>
              <a:rPr lang="pl-PL" altLang="pl-PL" dirty="0"/>
              <a:t> </a:t>
            </a:r>
            <a:r>
              <a:rPr lang="pl-PL" altLang="pl-PL" dirty="0" err="1"/>
              <a:t>GeForce</a:t>
            </a:r>
            <a:r>
              <a:rPr lang="pl-PL" altLang="pl-PL" dirty="0"/>
              <a:t> GTX 295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421D14A-89CB-4DEB-B1E1-1665D695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07E47BD-5BFC-459F-B0F8-4FC18314F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790021"/>
              </p:ext>
            </p:extLst>
          </p:nvPr>
        </p:nvGraphicFramePr>
        <p:xfrm>
          <a:off x="0" y="0"/>
          <a:ext cx="9144000" cy="686936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12732698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949013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411866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106311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09412458"/>
                    </a:ext>
                  </a:extLst>
                </a:gridCol>
              </a:tblGrid>
              <a:tr h="22194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789" marR="6789" marT="6789" marB="6789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RTX 2080</a:t>
                      </a:r>
                    </a:p>
                  </a:txBody>
                  <a:tcPr marL="6789" marR="6789" marT="6789" marB="6789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RTX 2070</a:t>
                      </a:r>
                    </a:p>
                  </a:txBody>
                  <a:tcPr marL="6789" marR="6789" marT="6789" marB="6789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GTX 1080</a:t>
                      </a:r>
                    </a:p>
                  </a:txBody>
                  <a:tcPr marL="6789" marR="6789" marT="6789" marB="6789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GTX 1070</a:t>
                      </a:r>
                    </a:p>
                  </a:txBody>
                  <a:tcPr marL="6789" marR="6789" marT="6789" marB="6789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24843"/>
                  </a:ext>
                </a:extLst>
              </a:tr>
              <a:tr h="288525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Architektura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Turing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Turing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Pascal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Pascal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39815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Jednostki cieniujące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2944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2304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1920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888456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Rdzenie Tensor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288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24872"/>
                  </a:ext>
                </a:extLst>
              </a:tr>
              <a:tr h="288525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Rdzenie RT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40028"/>
                  </a:ext>
                </a:extLst>
              </a:tr>
              <a:tr h="288525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ROP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7354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Jednostki teksturujące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06021"/>
                  </a:ext>
                </a:extLst>
              </a:tr>
              <a:tr h="688020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Taktowanie rdzenia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1515 MHz</a:t>
                      </a:r>
                    </a:p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1800 MHz (Boost)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1620 MHz (Boost)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1607 MHz</a:t>
                      </a:r>
                    </a:p>
                    <a:p>
                      <a:pPr algn="ctr"/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1733 MHz (Boost)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1683 MHz (Boost)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17987"/>
                  </a:ext>
                </a:extLst>
              </a:tr>
              <a:tr h="688020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Szybkość wypełniania teksturami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~331,2 Gt/s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~246,2 Gt/s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~269,6 Gt/s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~180,7 Gt/s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43160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Zegar pamięci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7000 MHz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7000 MHz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5000 MHz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8000 MHz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4803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Szyna pamięci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 b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 b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 b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 b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46722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Rodzaj pamięci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 GB GDDR6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 GB GDDR6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 GB GDDR5X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 GB GDDR5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39836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Przepustowość pamięci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448,0 GB/s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448,0 GB/s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320,0 GB/s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256,0 GB/s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91191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Obsługiwane API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DirectX 12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DirectX 12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DirectX 12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DirectX 12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78741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Złącze graficzne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PCI-E 3.0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PCI-E 3.0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PCI-E 3.0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PCI-E 3.0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37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71838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Sterownik karty graficznej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Często niedoceniany i lekceważony element wyposażenia karty, mający jednak bardzo duży wpływ na wydajność podsystemu graficznego.</a:t>
            </a:r>
          </a:p>
          <a:p>
            <a:pPr marL="0" indent="0">
              <a:buNone/>
            </a:pPr>
            <a:r>
              <a:rPr lang="pl-PL" dirty="0"/>
              <a:t>Sterownik jest optymalizowany pod kątem współpracy z najnowszymi grami.</a:t>
            </a:r>
          </a:p>
        </p:txBody>
      </p:sp>
    </p:spTree>
    <p:extLst>
      <p:ext uri="{BB962C8B-B14F-4D97-AF65-F5344CB8AC3E}">
        <p14:creationId xmlns:p14="http://schemas.microsoft.com/office/powerpoint/2010/main" val="321943896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biblioteki stanowiące pomost pomiędzy oprogramowaniem multimedialnym a sprzętem typu karta graficzna, karta dźwiękowa. </a:t>
            </a:r>
          </a:p>
          <a:p>
            <a:pPr marL="0" indent="0">
              <a:buNone/>
            </a:pPr>
            <a:r>
              <a:rPr lang="pl-PL" sz="2400" dirty="0"/>
              <a:t>DirectX jest produktem firmy Microsoft, dostępnym dla systemów Windows oraz konsoli </a:t>
            </a:r>
            <a:r>
              <a:rPr lang="pl-PL" sz="2400" dirty="0" err="1"/>
              <a:t>XBox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r>
              <a:rPr lang="pl-PL" sz="2400" dirty="0" err="1"/>
              <a:t>OpenGL</a:t>
            </a:r>
            <a:r>
              <a:rPr lang="pl-PL" sz="2400" dirty="0"/>
              <a:t> to otwarta biblioteka graficzna - jest to zestaw funkcji umożliwiających budowanie złożonych trójwymiarowych scen z podstawowych figur geometrycznych. </a:t>
            </a:r>
            <a:r>
              <a:rPr lang="pl-PL" sz="2400" dirty="0" err="1"/>
              <a:t>OpenGL</a:t>
            </a:r>
            <a:r>
              <a:rPr lang="pl-PL" sz="2400" dirty="0"/>
              <a:t> dostępny jest w wielu systemach operacyjnych</a:t>
            </a:r>
          </a:p>
        </p:txBody>
      </p:sp>
    </p:spTree>
    <p:extLst>
      <p:ext uri="{BB962C8B-B14F-4D97-AF65-F5344CB8AC3E}">
        <p14:creationId xmlns:p14="http://schemas.microsoft.com/office/powerpoint/2010/main" val="255697147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315</TotalTime>
  <Words>1386</Words>
  <Application>Microsoft Office PowerPoint</Application>
  <PresentationFormat>Pokaz na ekranie (4:3)</PresentationFormat>
  <Paragraphs>221</Paragraphs>
  <Slides>45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3" baseType="lpstr">
      <vt:lpstr>Arial</vt:lpstr>
      <vt:lpstr>Calibri</vt:lpstr>
      <vt:lpstr>Tw Cen MT</vt:lpstr>
      <vt:lpstr>Tw Cen MT Condensed</vt:lpstr>
      <vt:lpstr>verdana</vt:lpstr>
      <vt:lpstr>Wingdings</vt:lpstr>
      <vt:lpstr>Wingdings 3</vt:lpstr>
      <vt:lpstr>Integralny</vt:lpstr>
      <vt:lpstr>Karty graficzne </vt:lpstr>
      <vt:lpstr>Karty graficzne – Opis </vt:lpstr>
      <vt:lpstr>Zadanie karty graficznej</vt:lpstr>
      <vt:lpstr>Podział kart graficznych. </vt:lpstr>
      <vt:lpstr>Spis producentów kart</vt:lpstr>
      <vt:lpstr>Karty graficzne pracujące jako oddzielne układy</vt:lpstr>
      <vt:lpstr>Prezentacja programu PowerPoint</vt:lpstr>
      <vt:lpstr>Sterownik karty graficznej</vt:lpstr>
      <vt:lpstr>API</vt:lpstr>
      <vt:lpstr>Silniki graficzne</vt:lpstr>
      <vt:lpstr>Karty graficzne zintegrowane z płytą główną</vt:lpstr>
      <vt:lpstr>Parametry Archiwalne</vt:lpstr>
      <vt:lpstr>Bufor ramki, potok graficzny</vt:lpstr>
      <vt:lpstr>Tworzenie grafiki 3D</vt:lpstr>
      <vt:lpstr>Tworzenie grafiki 3D</vt:lpstr>
      <vt:lpstr>Tworzenie grafiki 3D</vt:lpstr>
      <vt:lpstr>Buffor Z</vt:lpstr>
      <vt:lpstr>Buffor Z</vt:lpstr>
      <vt:lpstr>Rysowanie</vt:lpstr>
      <vt:lpstr>Renderowanie</vt:lpstr>
      <vt:lpstr>Oświetlenie</vt:lpstr>
      <vt:lpstr>Historyczne różnice w terminologii</vt:lpstr>
      <vt:lpstr>Historyczne różnice w terminologii</vt:lpstr>
      <vt:lpstr>Budowa karty graficznej </vt:lpstr>
      <vt:lpstr>Budowa karty graficznej </vt:lpstr>
      <vt:lpstr>Budowa karty graficznej </vt:lpstr>
      <vt:lpstr>Złącza na slocie karty graficznej </vt:lpstr>
      <vt:lpstr>Prędkości PCI-E</vt:lpstr>
      <vt:lpstr>Najważniejsze funkcje karty graficznej</vt:lpstr>
      <vt:lpstr>Najważniejsze funkcje karty graficznej  cd…</vt:lpstr>
      <vt:lpstr>Najważniejsze funkcje karty graficznej  cd…</vt:lpstr>
      <vt:lpstr>Najważniejsze funkcje karty graficznej  cd…</vt:lpstr>
      <vt:lpstr>Najważniejsze funkcje karty graficznej  cd…</vt:lpstr>
      <vt:lpstr>Najważniejsze funkcje karty graficznej  cd…</vt:lpstr>
      <vt:lpstr>Najważniejsze funkcje karty graficznej  cd…</vt:lpstr>
      <vt:lpstr>Łączenie kart graficznych –  SLI i CrossFire</vt:lpstr>
      <vt:lpstr>Łączenie kart graficznych – SLI</vt:lpstr>
      <vt:lpstr>Łączenie kart graficznych – SLI</vt:lpstr>
      <vt:lpstr>Łączenie kart graficznych – CrossFire</vt:lpstr>
      <vt:lpstr>Łączenie kart graficznych – CrossFire</vt:lpstr>
      <vt:lpstr>Łączenie kart graficznych</vt:lpstr>
      <vt:lpstr>Technologia Eyefinity</vt:lpstr>
      <vt:lpstr>Rodzaje synchronizacji</vt:lpstr>
      <vt:lpstr>CUDA</vt:lpstr>
      <vt:lpstr>GPGPU</vt:lpstr>
    </vt:vector>
  </TitlesOfParts>
  <Company>Ministerstwo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Karty graficzne </dc:title>
  <dc:creator>Ministerstwo Edukacji Narodowej</dc:creator>
  <cp:lastModifiedBy>Damian Radzik</cp:lastModifiedBy>
  <cp:revision>19</cp:revision>
  <dcterms:created xsi:type="dcterms:W3CDTF">2012-04-27T10:16:54Z</dcterms:created>
  <dcterms:modified xsi:type="dcterms:W3CDTF">2018-10-26T11:00:48Z</dcterms:modified>
</cp:coreProperties>
</file>